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8" r:id="rId3"/>
    <p:sldId id="259" r:id="rId4"/>
    <p:sldId id="277" r:id="rId5"/>
    <p:sldId id="257" r:id="rId6"/>
    <p:sldId id="261" r:id="rId7"/>
    <p:sldId id="272" r:id="rId8"/>
    <p:sldId id="262" r:id="rId9"/>
    <p:sldId id="264" r:id="rId10"/>
    <p:sldId id="265" r:id="rId11"/>
    <p:sldId id="263" r:id="rId12"/>
    <p:sldId id="271" r:id="rId13"/>
    <p:sldId id="266" r:id="rId14"/>
    <p:sldId id="267" r:id="rId15"/>
    <p:sldId id="270" r:id="rId16"/>
    <p:sldId id="269" r:id="rId17"/>
    <p:sldId id="273" r:id="rId18"/>
    <p:sldId id="274" r:id="rId19"/>
    <p:sldId id="275" r:id="rId20"/>
    <p:sldId id="276" r:id="rId21"/>
    <p:sldId id="26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4660"/>
  </p:normalViewPr>
  <p:slideViewPr>
    <p:cSldViewPr snapToGrid="0">
      <p:cViewPr varScale="1">
        <p:scale>
          <a:sx n="155" d="100"/>
          <a:sy n="155" d="100"/>
        </p:scale>
        <p:origin x="390"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EDDDEA-46DA-43FA-B5BD-508C82BBF7FF}" type="datetimeFigureOut">
              <a:rPr lang="en-US" smtClean="0"/>
              <a:t>10/28/2020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C02D58-5754-46EE-BD4A-8D832E74A6D1}" type="slidenum">
              <a:rPr lang="en-US" smtClean="0"/>
              <a:t>‹#›</a:t>
            </a:fld>
            <a:endParaRPr lang="en-US"/>
          </a:p>
        </p:txBody>
      </p:sp>
    </p:spTree>
    <p:extLst>
      <p:ext uri="{BB962C8B-B14F-4D97-AF65-F5344CB8AC3E}">
        <p14:creationId xmlns:p14="http://schemas.microsoft.com/office/powerpoint/2010/main" val="1604007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Psychology, social psychology, sociology, and other social sciences study variables that cannot be observed. Unlike with physical attributes such as height, weight, and volume, researchers cannot measure variables such as extraversion, intelligence, and self-image directly. Thus, latent constructs require a different type of instrument to measure them.</a:t>
            </a:r>
          </a:p>
          <a:p>
            <a:r>
              <a:rPr lang="en-US" dirty="0" smtClean="0"/>
              <a:t>How</a:t>
            </a:r>
            <a:r>
              <a:rPr lang="en-US" baseline="0" dirty="0" smtClean="0"/>
              <a:t> should we “link” it? – theories, or empirical studies (observations) would guide us. </a:t>
            </a:r>
          </a:p>
          <a:p>
            <a:r>
              <a:rPr lang="en-US" dirty="0" smtClean="0"/>
              <a:t>Many researchers develop items for surveys with the intent of measuring a latent construct but do not consider whether the variable is captured reliably and accurately; they give no attention to the convergent and discriminant validity of the instrument. The result is a confounding element in the research that is discovered when the researcher attempts to publish the study. – so how should we design</a:t>
            </a:r>
            <a:r>
              <a:rPr lang="en-US" baseline="0" dirty="0" smtClean="0"/>
              <a:t> the measurement with the high validity and reliability? SEM could help. </a:t>
            </a:r>
            <a:endParaRPr lang="en-US" dirty="0"/>
          </a:p>
        </p:txBody>
      </p:sp>
      <p:sp>
        <p:nvSpPr>
          <p:cNvPr id="4" name="Slide Number Placeholder 3"/>
          <p:cNvSpPr>
            <a:spLocks noGrp="1"/>
          </p:cNvSpPr>
          <p:nvPr>
            <p:ph type="sldNum" sz="quarter" idx="10"/>
          </p:nvPr>
        </p:nvSpPr>
        <p:spPr/>
        <p:txBody>
          <a:bodyPr/>
          <a:lstStyle/>
          <a:p>
            <a:fld id="{19C02D58-5754-46EE-BD4A-8D832E74A6D1}" type="slidenum">
              <a:rPr lang="en-US" smtClean="0"/>
              <a:t>6</a:t>
            </a:fld>
            <a:endParaRPr lang="en-US"/>
          </a:p>
        </p:txBody>
      </p:sp>
    </p:spTree>
    <p:extLst>
      <p:ext uri="{BB962C8B-B14F-4D97-AF65-F5344CB8AC3E}">
        <p14:creationId xmlns:p14="http://schemas.microsoft.com/office/powerpoint/2010/main" val="16682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EFA</a:t>
            </a:r>
            <a:r>
              <a:rPr lang="en-US" baseline="0" dirty="0" smtClean="0"/>
              <a:t> (Exploratory factor analysis) is similar to the CFA (confirmatory factor analysis). In EFA, all measured variables are related to every latent variable. But in CFA, researchers can specify the number of factors required in the data and which measured variable is related to which latent variable. </a:t>
            </a:r>
          </a:p>
          <a:p>
            <a:r>
              <a:rPr lang="en-US" dirty="0" smtClean="0"/>
              <a:t>For each of the constructs in the model, at least one of the following three conditions must hold: </a:t>
            </a:r>
            <a:br>
              <a:rPr lang="en-US" dirty="0" smtClean="0"/>
            </a:br>
            <a:r>
              <a:rPr lang="en-US" dirty="0" smtClean="0"/>
              <a:t/>
            </a:r>
            <a:br>
              <a:rPr lang="en-US" dirty="0" smtClean="0"/>
            </a:br>
            <a:r>
              <a:rPr lang="en-US" dirty="0" smtClean="0"/>
              <a:t>1. The construct has at least three indicators whose errors are uncorrelated with each other. </a:t>
            </a:r>
            <a:br>
              <a:rPr lang="en-US" dirty="0" smtClean="0"/>
            </a:br>
            <a:r>
              <a:rPr lang="en-US" dirty="0" smtClean="0"/>
              <a:t>2. The construct has at least two indicators whose errors are uncorrelated and either </a:t>
            </a:r>
            <a:br>
              <a:rPr lang="en-US" dirty="0" smtClean="0"/>
            </a:br>
            <a:r>
              <a:rPr lang="en-US" dirty="0" smtClean="0"/>
              <a:t/>
            </a:r>
            <a:br>
              <a:rPr lang="en-US" dirty="0" smtClean="0"/>
            </a:br>
            <a:r>
              <a:rPr lang="en-US" dirty="0" smtClean="0"/>
              <a:t>a. both the indicators of the construct correlate with a third indicator of another construct but neither of the two indicators' errors is correlated with the error of that third indicator, or b. the two indicators' loadings are set equal to each other.</a:t>
            </a:r>
            <a:endParaRPr lang="en-US" dirty="0"/>
          </a:p>
        </p:txBody>
      </p:sp>
      <p:sp>
        <p:nvSpPr>
          <p:cNvPr id="4" name="Slide Number Placeholder 3"/>
          <p:cNvSpPr>
            <a:spLocks noGrp="1"/>
          </p:cNvSpPr>
          <p:nvPr>
            <p:ph type="sldNum" sz="quarter" idx="10"/>
          </p:nvPr>
        </p:nvSpPr>
        <p:spPr/>
        <p:txBody>
          <a:bodyPr/>
          <a:lstStyle/>
          <a:p>
            <a:fld id="{19C02D58-5754-46EE-BD4A-8D832E74A6D1}" type="slidenum">
              <a:rPr lang="en-US" smtClean="0"/>
              <a:t>11</a:t>
            </a:fld>
            <a:endParaRPr lang="en-US"/>
          </a:p>
        </p:txBody>
      </p:sp>
    </p:spTree>
    <p:extLst>
      <p:ext uri="{BB962C8B-B14F-4D97-AF65-F5344CB8AC3E}">
        <p14:creationId xmlns:p14="http://schemas.microsoft.com/office/powerpoint/2010/main" val="2329164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the AMOS as</a:t>
            </a:r>
            <a:r>
              <a:rPr lang="en-US" baseline="0" dirty="0" smtClean="0"/>
              <a:t> the example</a:t>
            </a:r>
            <a:endParaRPr lang="en-US" dirty="0"/>
          </a:p>
        </p:txBody>
      </p:sp>
      <p:sp>
        <p:nvSpPr>
          <p:cNvPr id="4" name="Slide Number Placeholder 3"/>
          <p:cNvSpPr>
            <a:spLocks noGrp="1"/>
          </p:cNvSpPr>
          <p:nvPr>
            <p:ph type="sldNum" sz="quarter" idx="10"/>
          </p:nvPr>
        </p:nvSpPr>
        <p:spPr/>
        <p:txBody>
          <a:bodyPr/>
          <a:lstStyle/>
          <a:p>
            <a:fld id="{19C02D58-5754-46EE-BD4A-8D832E74A6D1}" type="slidenum">
              <a:rPr lang="en-US" smtClean="0"/>
              <a:t>13</a:t>
            </a:fld>
            <a:endParaRPr lang="en-US"/>
          </a:p>
        </p:txBody>
      </p:sp>
    </p:spTree>
    <p:extLst>
      <p:ext uri="{BB962C8B-B14F-4D97-AF65-F5344CB8AC3E}">
        <p14:creationId xmlns:p14="http://schemas.microsoft.com/office/powerpoint/2010/main" val="3997554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10/28/2020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10/28/2020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10/28/2020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10/28/2020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oi.org/10.1080/15236803.2020.178837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9435" y="286131"/>
            <a:ext cx="9660576" cy="2259813"/>
          </a:xfrm>
        </p:spPr>
        <p:txBody>
          <a:bodyPr/>
          <a:lstStyle/>
          <a:p>
            <a:r>
              <a:rPr lang="en-US" sz="6000" dirty="0" smtClean="0"/>
              <a:t>The Basics of Structural Equation Modeling (SEM)</a:t>
            </a:r>
            <a:endParaRPr lang="en-US" sz="6000" dirty="0"/>
          </a:p>
        </p:txBody>
      </p:sp>
      <p:sp>
        <p:nvSpPr>
          <p:cNvPr id="3" name="Subtitle 2"/>
          <p:cNvSpPr>
            <a:spLocks noGrp="1"/>
          </p:cNvSpPr>
          <p:nvPr>
            <p:ph type="subTitle" idx="1"/>
          </p:nvPr>
        </p:nvSpPr>
        <p:spPr>
          <a:xfrm>
            <a:off x="2415746" y="3511244"/>
            <a:ext cx="8825658" cy="1999013"/>
          </a:xfrm>
        </p:spPr>
        <p:txBody>
          <a:bodyPr>
            <a:noAutofit/>
          </a:bodyPr>
          <a:lstStyle/>
          <a:p>
            <a:pPr algn="r"/>
            <a:r>
              <a:rPr lang="en-US" sz="1800" dirty="0" smtClean="0"/>
              <a:t>Wanzhu Shi, PH.D. </a:t>
            </a:r>
          </a:p>
          <a:p>
            <a:pPr algn="r"/>
            <a:r>
              <a:rPr lang="en-US" sz="1800" dirty="0" smtClean="0"/>
              <a:t>Assistant Professor </a:t>
            </a:r>
          </a:p>
          <a:p>
            <a:pPr algn="r"/>
            <a:r>
              <a:rPr lang="en-US" sz="1800" dirty="0" smtClean="0"/>
              <a:t>Social Science Department </a:t>
            </a:r>
          </a:p>
          <a:p>
            <a:pPr algn="r"/>
            <a:r>
              <a:rPr lang="en-US" sz="1800" dirty="0" smtClean="0"/>
              <a:t>Texas A&amp;M International University </a:t>
            </a:r>
            <a:endParaRPr lang="en-US" sz="1800" dirty="0"/>
          </a:p>
        </p:txBody>
      </p:sp>
      <p:sp>
        <p:nvSpPr>
          <p:cNvPr id="4" name="TextBox 3"/>
          <p:cNvSpPr txBox="1"/>
          <p:nvPr/>
        </p:nvSpPr>
        <p:spPr>
          <a:xfrm>
            <a:off x="784654" y="6106225"/>
            <a:ext cx="6258445" cy="369332"/>
          </a:xfrm>
          <a:prstGeom prst="rect">
            <a:avLst/>
          </a:prstGeom>
          <a:noFill/>
        </p:spPr>
        <p:txBody>
          <a:bodyPr wrap="none" rtlCol="0">
            <a:spAutoFit/>
          </a:bodyPr>
          <a:lstStyle/>
          <a:p>
            <a:r>
              <a:rPr lang="en-US" dirty="0"/>
              <a:t>Interactive Tool: https://forms.gle/RNhSefaoDJ9vcqEF6</a:t>
            </a:r>
          </a:p>
        </p:txBody>
      </p:sp>
    </p:spTree>
    <p:extLst>
      <p:ext uri="{BB962C8B-B14F-4D97-AF65-F5344CB8AC3E}">
        <p14:creationId xmlns:p14="http://schemas.microsoft.com/office/powerpoint/2010/main" val="581421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920" y="210066"/>
            <a:ext cx="9487836" cy="6271752"/>
          </a:xfrm>
        </p:spPr>
      </p:pic>
    </p:spTree>
    <p:extLst>
      <p:ext uri="{BB962C8B-B14F-4D97-AF65-F5344CB8AC3E}">
        <p14:creationId xmlns:p14="http://schemas.microsoft.com/office/powerpoint/2010/main" val="2780184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Confirmatory Factor Analysis (CFA)</a:t>
            </a:r>
            <a:endParaRPr lang="en-US" dirty="0"/>
          </a:p>
        </p:txBody>
      </p:sp>
      <p:sp>
        <p:nvSpPr>
          <p:cNvPr id="3" name="Content Placeholder 2"/>
          <p:cNvSpPr>
            <a:spLocks noGrp="1"/>
          </p:cNvSpPr>
          <p:nvPr>
            <p:ph idx="1"/>
          </p:nvPr>
        </p:nvSpPr>
        <p:spPr>
          <a:xfrm>
            <a:off x="495252" y="1723768"/>
            <a:ext cx="4947900" cy="4337221"/>
          </a:xfrm>
        </p:spPr>
        <p:txBody>
          <a:bodyPr/>
          <a:lstStyle/>
          <a:p>
            <a:r>
              <a:rPr lang="en-US" dirty="0" smtClean="0"/>
              <a:t>Confirmatory factor analysis (CFA) is a multivariate statistical procedure that is used to test how well the measured variables represent the number of constructs.</a:t>
            </a:r>
          </a:p>
          <a:p>
            <a:pPr marL="0" indent="0">
              <a:buNone/>
            </a:pPr>
            <a:r>
              <a:rPr lang="en-US" dirty="0" smtClean="0"/>
              <a:t> </a:t>
            </a:r>
          </a:p>
          <a:p>
            <a:r>
              <a:rPr lang="en-US" dirty="0" smtClean="0"/>
              <a:t>CFA is a tool that is used to confirm or reject the measurement theory</a:t>
            </a:r>
          </a:p>
          <a:p>
            <a:endParaRPr lang="en-US" dirty="0"/>
          </a:p>
          <a:p>
            <a:r>
              <a:rPr lang="en-US" dirty="0" smtClean="0"/>
              <a:t>It is suggested that for each latent construct, it needs at least three indicators to reflect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3795" y="1674341"/>
            <a:ext cx="3894438" cy="4750543"/>
          </a:xfrm>
          <a:prstGeom prst="rect">
            <a:avLst/>
          </a:prstGeom>
        </p:spPr>
      </p:pic>
    </p:spTree>
    <p:extLst>
      <p:ext uri="{BB962C8B-B14F-4D97-AF65-F5344CB8AC3E}">
        <p14:creationId xmlns:p14="http://schemas.microsoft.com/office/powerpoint/2010/main" val="197668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Measurement Model and Model Fit Index</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5266" y="1526060"/>
            <a:ext cx="4315793" cy="4112127"/>
          </a:xfrm>
        </p:spPr>
      </p:pic>
      <p:sp>
        <p:nvSpPr>
          <p:cNvPr id="5" name="TextBox 4"/>
          <p:cNvSpPr txBox="1"/>
          <p:nvPr/>
        </p:nvSpPr>
        <p:spPr>
          <a:xfrm>
            <a:off x="725748" y="5844746"/>
            <a:ext cx="4754828" cy="369332"/>
          </a:xfrm>
          <a:prstGeom prst="rect">
            <a:avLst/>
          </a:prstGeom>
          <a:noFill/>
        </p:spPr>
        <p:txBody>
          <a:bodyPr wrap="none" rtlCol="0">
            <a:spAutoFit/>
          </a:bodyPr>
          <a:lstStyle/>
          <a:p>
            <a:r>
              <a:rPr lang="en-US" dirty="0" smtClean="0"/>
              <a:t>An example of SEM Measurement Model</a:t>
            </a:r>
            <a:endParaRPr lang="en-US" dirty="0"/>
          </a:p>
        </p:txBody>
      </p:sp>
      <p:sp>
        <p:nvSpPr>
          <p:cNvPr id="6" name="TextBox 5"/>
          <p:cNvSpPr txBox="1"/>
          <p:nvPr/>
        </p:nvSpPr>
        <p:spPr>
          <a:xfrm>
            <a:off x="5648017" y="1437773"/>
            <a:ext cx="5968017" cy="1477328"/>
          </a:xfrm>
          <a:prstGeom prst="rect">
            <a:avLst/>
          </a:prstGeom>
          <a:noFill/>
        </p:spPr>
        <p:txBody>
          <a:bodyPr wrap="square" rtlCol="0">
            <a:spAutoFit/>
          </a:bodyPr>
          <a:lstStyle/>
          <a:p>
            <a:r>
              <a:rPr lang="en-US" dirty="0" smtClean="0"/>
              <a:t>There are more than a dozen different fit statistics researchers use to assess the SEM models. Here is a list of the most popular fit statistics used and recommended thresholds, which indicate the model has a good fit.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278263320"/>
              </p:ext>
            </p:extLst>
          </p:nvPr>
        </p:nvGraphicFramePr>
        <p:xfrm>
          <a:off x="5719398" y="3099908"/>
          <a:ext cx="5825253" cy="3318416"/>
        </p:xfrm>
        <a:graphic>
          <a:graphicData uri="http://schemas.openxmlformats.org/drawingml/2006/table">
            <a:tbl>
              <a:tblPr firstRow="1" bandRow="1">
                <a:tableStyleId>{00A15C55-8517-42AA-B614-E9B94910E393}</a:tableStyleId>
              </a:tblPr>
              <a:tblGrid>
                <a:gridCol w="1171272">
                  <a:extLst>
                    <a:ext uri="{9D8B030D-6E8A-4147-A177-3AD203B41FA5}">
                      <a16:colId xmlns:a16="http://schemas.microsoft.com/office/drawing/2014/main" val="3334862611"/>
                    </a:ext>
                  </a:extLst>
                </a:gridCol>
                <a:gridCol w="2976530">
                  <a:extLst>
                    <a:ext uri="{9D8B030D-6E8A-4147-A177-3AD203B41FA5}">
                      <a16:colId xmlns:a16="http://schemas.microsoft.com/office/drawing/2014/main" val="277156220"/>
                    </a:ext>
                  </a:extLst>
                </a:gridCol>
                <a:gridCol w="1677451">
                  <a:extLst>
                    <a:ext uri="{9D8B030D-6E8A-4147-A177-3AD203B41FA5}">
                      <a16:colId xmlns:a16="http://schemas.microsoft.com/office/drawing/2014/main" val="3492133764"/>
                    </a:ext>
                  </a:extLst>
                </a:gridCol>
              </a:tblGrid>
              <a:tr h="391328">
                <a:tc>
                  <a:txBody>
                    <a:bodyPr/>
                    <a:lstStyle/>
                    <a:p>
                      <a:r>
                        <a:rPr lang="en-US" sz="1600" dirty="0" smtClean="0"/>
                        <a:t>Measure</a:t>
                      </a:r>
                      <a:endParaRPr lang="en-US" sz="1600" dirty="0"/>
                    </a:p>
                  </a:txBody>
                  <a:tcPr/>
                </a:tc>
                <a:tc>
                  <a:txBody>
                    <a:bodyPr/>
                    <a:lstStyle/>
                    <a:p>
                      <a:r>
                        <a:rPr lang="en-US" sz="1600" dirty="0" smtClean="0"/>
                        <a:t>Name </a:t>
                      </a:r>
                      <a:endParaRPr lang="en-US" sz="1600" dirty="0"/>
                    </a:p>
                  </a:txBody>
                  <a:tcPr/>
                </a:tc>
                <a:tc>
                  <a:txBody>
                    <a:bodyPr/>
                    <a:lstStyle/>
                    <a:p>
                      <a:r>
                        <a:rPr lang="en-US" sz="1600" dirty="0" smtClean="0"/>
                        <a:t>Thresholds</a:t>
                      </a:r>
                      <a:endParaRPr lang="en-US" sz="1600" dirty="0"/>
                    </a:p>
                  </a:txBody>
                  <a:tcPr/>
                </a:tc>
                <a:extLst>
                  <a:ext uri="{0D108BD9-81ED-4DB2-BD59-A6C34878D82A}">
                    <a16:rowId xmlns:a16="http://schemas.microsoft.com/office/drawing/2014/main" val="3293334817"/>
                  </a:ext>
                </a:extLst>
              </a:tr>
              <a:tr h="391328">
                <a:tc>
                  <a:txBody>
                    <a:bodyPr/>
                    <a:lstStyle/>
                    <a:p>
                      <a:pPr algn="ctr"/>
                      <a:r>
                        <a:rPr lang="el-GR" sz="1600" dirty="0" smtClean="0"/>
                        <a:t>Χ</a:t>
                      </a:r>
                      <a:r>
                        <a:rPr lang="en-US" sz="1600" baseline="30000" dirty="0" smtClean="0"/>
                        <a:t>2</a:t>
                      </a:r>
                      <a:endParaRPr lang="en-US" sz="700" baseline="30000" dirty="0"/>
                    </a:p>
                  </a:txBody>
                  <a:tcPr/>
                </a:tc>
                <a:tc>
                  <a:txBody>
                    <a:bodyPr/>
                    <a:lstStyle/>
                    <a:p>
                      <a:r>
                        <a:rPr lang="en-US" sz="1600" dirty="0" smtClean="0"/>
                        <a:t>Model Chi-Square</a:t>
                      </a:r>
                      <a:r>
                        <a:rPr lang="en-US" sz="1600" baseline="0" dirty="0" smtClean="0"/>
                        <a:t> </a:t>
                      </a:r>
                      <a:r>
                        <a:rPr lang="en-US" sz="1600" dirty="0" smtClean="0"/>
                        <a:t> </a:t>
                      </a:r>
                      <a:endParaRPr lang="en-US" sz="1600" dirty="0"/>
                    </a:p>
                  </a:txBody>
                  <a:tcPr/>
                </a:tc>
                <a:tc>
                  <a:txBody>
                    <a:bodyPr/>
                    <a:lstStyle/>
                    <a:p>
                      <a:r>
                        <a:rPr lang="en-US" sz="1600" dirty="0" smtClean="0"/>
                        <a:t>P-value &gt;0.05</a:t>
                      </a:r>
                      <a:endParaRPr lang="en-US" sz="1600" dirty="0"/>
                    </a:p>
                  </a:txBody>
                  <a:tcPr/>
                </a:tc>
                <a:extLst>
                  <a:ext uri="{0D108BD9-81ED-4DB2-BD59-A6C34878D82A}">
                    <a16:rowId xmlns:a16="http://schemas.microsoft.com/office/drawing/2014/main" val="1575288711"/>
                  </a:ext>
                </a:extLst>
              </a:tr>
              <a:tr h="391328">
                <a:tc>
                  <a:txBody>
                    <a:bodyPr/>
                    <a:lstStyle/>
                    <a:p>
                      <a:pPr algn="ctr"/>
                      <a:r>
                        <a:rPr lang="en-US" sz="1600" dirty="0" smtClean="0"/>
                        <a:t>GFI</a:t>
                      </a:r>
                      <a:endParaRPr lang="en-US" sz="1600" dirty="0"/>
                    </a:p>
                  </a:txBody>
                  <a:tcPr/>
                </a:tc>
                <a:tc>
                  <a:txBody>
                    <a:bodyPr/>
                    <a:lstStyle/>
                    <a:p>
                      <a:r>
                        <a:rPr lang="en-US" sz="1600" baseline="0" dirty="0" smtClean="0"/>
                        <a:t>Goodness of Fit</a:t>
                      </a:r>
                      <a:endParaRPr lang="en-US" sz="1600" dirty="0"/>
                    </a:p>
                  </a:txBody>
                  <a:tcPr/>
                </a:tc>
                <a:tc>
                  <a:txBody>
                    <a:bodyPr/>
                    <a:lstStyle/>
                    <a:p>
                      <a:r>
                        <a:rPr lang="en-US" sz="1600" dirty="0" smtClean="0"/>
                        <a:t>GFI</a:t>
                      </a:r>
                      <a:r>
                        <a:rPr lang="en-US" sz="1600" baseline="0" dirty="0" smtClean="0"/>
                        <a:t> ≥ 0.95</a:t>
                      </a:r>
                      <a:endParaRPr lang="en-US" sz="1600" dirty="0"/>
                    </a:p>
                  </a:txBody>
                  <a:tcPr/>
                </a:tc>
                <a:extLst>
                  <a:ext uri="{0D108BD9-81ED-4DB2-BD59-A6C34878D82A}">
                    <a16:rowId xmlns:a16="http://schemas.microsoft.com/office/drawing/2014/main" val="2253476190"/>
                  </a:ext>
                </a:extLst>
              </a:tr>
              <a:tr h="391328">
                <a:tc>
                  <a:txBody>
                    <a:bodyPr/>
                    <a:lstStyle/>
                    <a:p>
                      <a:pPr algn="ctr"/>
                      <a:r>
                        <a:rPr lang="en-US" sz="1600" dirty="0" smtClean="0"/>
                        <a:t>NFI</a:t>
                      </a:r>
                      <a:endParaRPr lang="en-US" sz="1600" dirty="0"/>
                    </a:p>
                  </a:txBody>
                  <a:tcPr/>
                </a:tc>
                <a:tc>
                  <a:txBody>
                    <a:bodyPr/>
                    <a:lstStyle/>
                    <a:p>
                      <a:r>
                        <a:rPr lang="en-US" sz="1600" dirty="0" smtClean="0"/>
                        <a:t>Normed-Fit Index</a:t>
                      </a:r>
                      <a:endParaRPr lang="en-US" sz="1600" dirty="0"/>
                    </a:p>
                  </a:txBody>
                  <a:tcPr/>
                </a:tc>
                <a:tc>
                  <a:txBody>
                    <a:bodyPr/>
                    <a:lstStyle/>
                    <a:p>
                      <a:r>
                        <a:rPr lang="en-US" sz="1600" dirty="0" smtClean="0"/>
                        <a:t>NFI ≥ 0.95</a:t>
                      </a:r>
                      <a:endParaRPr lang="en-US" sz="1600" dirty="0"/>
                    </a:p>
                  </a:txBody>
                  <a:tcPr/>
                </a:tc>
                <a:extLst>
                  <a:ext uri="{0D108BD9-81ED-4DB2-BD59-A6C34878D82A}">
                    <a16:rowId xmlns:a16="http://schemas.microsoft.com/office/drawing/2014/main" val="4031860366"/>
                  </a:ext>
                </a:extLst>
              </a:tr>
              <a:tr h="391328">
                <a:tc>
                  <a:txBody>
                    <a:bodyPr/>
                    <a:lstStyle/>
                    <a:p>
                      <a:pPr algn="ctr"/>
                      <a:r>
                        <a:rPr lang="en-US" sz="1600" dirty="0" smtClean="0"/>
                        <a:t>CFI</a:t>
                      </a:r>
                      <a:endParaRPr lang="en-US" sz="1600" dirty="0"/>
                    </a:p>
                  </a:txBody>
                  <a:tcPr/>
                </a:tc>
                <a:tc>
                  <a:txBody>
                    <a:bodyPr/>
                    <a:lstStyle/>
                    <a:p>
                      <a:r>
                        <a:rPr lang="en-US" sz="1600" baseline="0" dirty="0" smtClean="0"/>
                        <a:t>Comparative Fit Index</a:t>
                      </a:r>
                      <a:endParaRPr lang="en-US" sz="1600" dirty="0"/>
                    </a:p>
                  </a:txBody>
                  <a:tcPr/>
                </a:tc>
                <a:tc>
                  <a:txBody>
                    <a:bodyPr/>
                    <a:lstStyle/>
                    <a:p>
                      <a:r>
                        <a:rPr lang="en-US" sz="1600" dirty="0" smtClean="0"/>
                        <a:t>CFI</a:t>
                      </a:r>
                      <a:r>
                        <a:rPr lang="en-US" sz="1600" baseline="0" dirty="0" smtClean="0"/>
                        <a:t> ≥ 0.90</a:t>
                      </a:r>
                      <a:endParaRPr lang="en-US" sz="1600" dirty="0"/>
                    </a:p>
                  </a:txBody>
                  <a:tcPr/>
                </a:tc>
                <a:extLst>
                  <a:ext uri="{0D108BD9-81ED-4DB2-BD59-A6C34878D82A}">
                    <a16:rowId xmlns:a16="http://schemas.microsoft.com/office/drawing/2014/main" val="3729564657"/>
                  </a:ext>
                </a:extLst>
              </a:tr>
              <a:tr h="391328">
                <a:tc>
                  <a:txBody>
                    <a:bodyPr/>
                    <a:lstStyle/>
                    <a:p>
                      <a:pPr algn="ctr"/>
                      <a:r>
                        <a:rPr lang="en-US" sz="1600" dirty="0" smtClean="0"/>
                        <a:t>RMSEA</a:t>
                      </a:r>
                      <a:endParaRPr lang="en-US" sz="1600" dirty="0"/>
                    </a:p>
                  </a:txBody>
                  <a:tcPr/>
                </a:tc>
                <a:tc>
                  <a:txBody>
                    <a:bodyPr/>
                    <a:lstStyle/>
                    <a:p>
                      <a:r>
                        <a:rPr lang="en-US" sz="1600" dirty="0" smtClean="0"/>
                        <a:t>Root mean Square</a:t>
                      </a:r>
                      <a:r>
                        <a:rPr lang="en-US" sz="1600" baseline="0" dirty="0" smtClean="0"/>
                        <a:t> Error of Approximation</a:t>
                      </a:r>
                      <a:endParaRPr lang="en-US" sz="1600" dirty="0"/>
                    </a:p>
                  </a:txBody>
                  <a:tcPr/>
                </a:tc>
                <a:tc>
                  <a:txBody>
                    <a:bodyPr/>
                    <a:lstStyle/>
                    <a:p>
                      <a:r>
                        <a:rPr lang="en-US" sz="1600" dirty="0" smtClean="0"/>
                        <a:t>RMSEA</a:t>
                      </a:r>
                      <a:r>
                        <a:rPr lang="en-US" sz="1600" baseline="0" dirty="0" smtClean="0"/>
                        <a:t> &lt; 0.08</a:t>
                      </a:r>
                      <a:endParaRPr lang="en-US" sz="1600" dirty="0"/>
                    </a:p>
                  </a:txBody>
                  <a:tcPr/>
                </a:tc>
                <a:extLst>
                  <a:ext uri="{0D108BD9-81ED-4DB2-BD59-A6C34878D82A}">
                    <a16:rowId xmlns:a16="http://schemas.microsoft.com/office/drawing/2014/main" val="774336674"/>
                  </a:ext>
                </a:extLst>
              </a:tr>
              <a:tr h="391328">
                <a:tc>
                  <a:txBody>
                    <a:bodyPr/>
                    <a:lstStyle/>
                    <a:p>
                      <a:pPr algn="ctr"/>
                      <a:r>
                        <a:rPr lang="en-US" sz="1600" dirty="0" smtClean="0"/>
                        <a:t>RMR</a:t>
                      </a:r>
                      <a:endParaRPr lang="en-US" sz="1600" dirty="0"/>
                    </a:p>
                  </a:txBody>
                  <a:tcPr/>
                </a:tc>
                <a:tc>
                  <a:txBody>
                    <a:bodyPr/>
                    <a:lstStyle/>
                    <a:p>
                      <a:r>
                        <a:rPr lang="en-US" sz="1600" dirty="0" smtClean="0"/>
                        <a:t>Root</a:t>
                      </a:r>
                      <a:r>
                        <a:rPr lang="en-US" sz="1600" baseline="0" dirty="0" smtClean="0"/>
                        <a:t> Mean Square Residual</a:t>
                      </a:r>
                      <a:endParaRPr lang="en-US" sz="1600" dirty="0"/>
                    </a:p>
                  </a:txBody>
                  <a:tcPr/>
                </a:tc>
                <a:tc>
                  <a:txBody>
                    <a:bodyPr/>
                    <a:lstStyle/>
                    <a:p>
                      <a:r>
                        <a:rPr lang="en-US" sz="1600" dirty="0" smtClean="0"/>
                        <a:t>SRMR &lt; 0.08</a:t>
                      </a:r>
                      <a:endParaRPr lang="en-US" sz="1600" dirty="0"/>
                    </a:p>
                  </a:txBody>
                  <a:tcPr/>
                </a:tc>
                <a:extLst>
                  <a:ext uri="{0D108BD9-81ED-4DB2-BD59-A6C34878D82A}">
                    <a16:rowId xmlns:a16="http://schemas.microsoft.com/office/drawing/2014/main" val="3113229352"/>
                  </a:ext>
                </a:extLst>
              </a:tr>
              <a:tr h="391328">
                <a:tc>
                  <a:txBody>
                    <a:bodyPr/>
                    <a:lstStyle/>
                    <a:p>
                      <a:pPr algn="ctr"/>
                      <a:r>
                        <a:rPr lang="en-US" sz="1600" dirty="0" smtClean="0"/>
                        <a:t>AVE</a:t>
                      </a:r>
                      <a:endParaRPr lang="en-US" sz="1600" dirty="0"/>
                    </a:p>
                  </a:txBody>
                  <a:tcPr/>
                </a:tc>
                <a:tc>
                  <a:txBody>
                    <a:bodyPr/>
                    <a:lstStyle/>
                    <a:p>
                      <a:r>
                        <a:rPr lang="en-US" sz="1600" dirty="0" smtClean="0"/>
                        <a:t>Average Value Explained </a:t>
                      </a:r>
                      <a:endParaRPr lang="en-US" sz="1600" dirty="0"/>
                    </a:p>
                  </a:txBody>
                  <a:tcPr/>
                </a:tc>
                <a:tc>
                  <a:txBody>
                    <a:bodyPr/>
                    <a:lstStyle/>
                    <a:p>
                      <a:r>
                        <a:rPr lang="en-US" sz="1600" dirty="0" smtClean="0"/>
                        <a:t>AVE &gt; 0.5</a:t>
                      </a:r>
                      <a:endParaRPr lang="en-US" sz="1600" dirty="0"/>
                    </a:p>
                  </a:txBody>
                  <a:tcPr/>
                </a:tc>
                <a:extLst>
                  <a:ext uri="{0D108BD9-81ED-4DB2-BD59-A6C34878D82A}">
                    <a16:rowId xmlns:a16="http://schemas.microsoft.com/office/drawing/2014/main" val="910898759"/>
                  </a:ext>
                </a:extLst>
              </a:tr>
            </a:tbl>
          </a:graphicData>
        </a:graphic>
      </p:graphicFrame>
    </p:spTree>
    <p:extLst>
      <p:ext uri="{BB962C8B-B14F-4D97-AF65-F5344CB8AC3E}">
        <p14:creationId xmlns:p14="http://schemas.microsoft.com/office/powerpoint/2010/main" val="3613335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for SEM </a:t>
            </a:r>
            <a:endParaRPr lang="en-US" dirty="0"/>
          </a:p>
        </p:txBody>
      </p:sp>
      <p:sp>
        <p:nvSpPr>
          <p:cNvPr id="3" name="Content Placeholder 2"/>
          <p:cNvSpPr>
            <a:spLocks noGrp="1"/>
          </p:cNvSpPr>
          <p:nvPr>
            <p:ph idx="1"/>
          </p:nvPr>
        </p:nvSpPr>
        <p:spPr>
          <a:xfrm>
            <a:off x="646111" y="1799605"/>
            <a:ext cx="9499977" cy="4195481"/>
          </a:xfrm>
        </p:spPr>
        <p:txBody>
          <a:bodyPr/>
          <a:lstStyle/>
          <a:p>
            <a:r>
              <a:rPr lang="en-US" dirty="0" smtClean="0"/>
              <a:t>AMOS (IBM SPSS)</a:t>
            </a:r>
          </a:p>
          <a:p>
            <a:pPr lvl="1"/>
            <a:r>
              <a:rPr lang="en-US" dirty="0" smtClean="0"/>
              <a:t>Friendly to beginners </a:t>
            </a:r>
          </a:p>
          <a:p>
            <a:pPr lvl="1"/>
            <a:r>
              <a:rPr lang="en-US" dirty="0" smtClean="0"/>
              <a:t>Have some limitations (won’t handle well with categorical variables; have a limited capacity for multi-level modeling)</a:t>
            </a:r>
          </a:p>
          <a:p>
            <a:r>
              <a:rPr lang="en-US" dirty="0" err="1" smtClean="0"/>
              <a:t>Lavaan</a:t>
            </a:r>
            <a:r>
              <a:rPr lang="en-US" dirty="0" smtClean="0"/>
              <a:t> (R)</a:t>
            </a:r>
          </a:p>
          <a:p>
            <a:pPr lvl="1"/>
            <a:r>
              <a:rPr lang="en-US" dirty="0" smtClean="0"/>
              <a:t>Free</a:t>
            </a:r>
          </a:p>
          <a:p>
            <a:r>
              <a:rPr lang="en-US" dirty="0" smtClean="0"/>
              <a:t>M-plus </a:t>
            </a:r>
          </a:p>
          <a:p>
            <a:r>
              <a:rPr lang="en-US" dirty="0" smtClean="0"/>
              <a:t>CALIS (SAS)</a:t>
            </a:r>
          </a:p>
          <a:p>
            <a:r>
              <a:rPr lang="en-US" dirty="0" smtClean="0"/>
              <a:t>SEPATH (</a:t>
            </a:r>
            <a:r>
              <a:rPr lang="en-US" dirty="0" err="1" smtClean="0"/>
              <a:t>Statistica</a:t>
            </a:r>
            <a:r>
              <a:rPr lang="en-US" dirty="0"/>
              <a:t>)</a:t>
            </a:r>
            <a:endParaRPr lang="en-US" dirty="0" smtClean="0"/>
          </a:p>
          <a:p>
            <a:r>
              <a:rPr lang="en-US" dirty="0" smtClean="0"/>
              <a:t>LISREL</a:t>
            </a:r>
            <a:endParaRPr lang="en-US" dirty="0"/>
          </a:p>
        </p:txBody>
      </p:sp>
    </p:spTree>
    <p:extLst>
      <p:ext uri="{BB962C8B-B14F-4D97-AF65-F5344CB8AC3E}">
        <p14:creationId xmlns:p14="http://schemas.microsoft.com/office/powerpoint/2010/main" val="826959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05" y="446540"/>
            <a:ext cx="9404723" cy="640855"/>
          </a:xfrm>
        </p:spPr>
        <p:txBody>
          <a:bodyPr/>
          <a:lstStyle/>
          <a:p>
            <a:r>
              <a:rPr lang="en-US" sz="3200" dirty="0" smtClean="0"/>
              <a:t>Example 1 Junior Faculty’s Work-Life Balance </a:t>
            </a:r>
            <a:endParaRPr lang="en-US" sz="3200" dirty="0"/>
          </a:p>
        </p:txBody>
      </p:sp>
      <p:sp>
        <p:nvSpPr>
          <p:cNvPr id="3" name="Content Placeholder 2"/>
          <p:cNvSpPr>
            <a:spLocks noGrp="1"/>
          </p:cNvSpPr>
          <p:nvPr>
            <p:ph idx="1"/>
          </p:nvPr>
        </p:nvSpPr>
        <p:spPr>
          <a:xfrm>
            <a:off x="707895" y="1509222"/>
            <a:ext cx="8946541" cy="4910113"/>
          </a:xfrm>
        </p:spPr>
        <p:txBody>
          <a:bodyPr>
            <a:normAutofit fontScale="92500"/>
          </a:bodyPr>
          <a:lstStyle/>
          <a:p>
            <a:r>
              <a:rPr lang="en-US" dirty="0" smtClean="0"/>
              <a:t>Research questions: </a:t>
            </a:r>
          </a:p>
          <a:p>
            <a:pPr lvl="1"/>
            <a:r>
              <a:rPr lang="en-US" dirty="0" smtClean="0"/>
              <a:t>How do junior faculty in public affairs programs manage their work-life balance? </a:t>
            </a:r>
          </a:p>
          <a:p>
            <a:pPr lvl="1"/>
            <a:r>
              <a:rPr lang="en-US" dirty="0" smtClean="0"/>
              <a:t>Do universities have adequate work-life balance policies in place for junior faculty? </a:t>
            </a:r>
          </a:p>
          <a:p>
            <a:pPr lvl="1"/>
            <a:r>
              <a:rPr lang="en-US" dirty="0" smtClean="0"/>
              <a:t>How do workload, stress, existence of supportive policies, and individual and institutional factors relate to faculty perceptions of work-life balance?</a:t>
            </a:r>
          </a:p>
          <a:p>
            <a:r>
              <a:rPr lang="en-US" dirty="0" smtClean="0"/>
              <a:t>Within academia, work-life balance incorporates the breakdown between different aspects of the workload, including teaching, research, services, and administrative responsibilities, as each of these roles contributes to the overall time spent on work (</a:t>
            </a:r>
            <a:r>
              <a:rPr lang="en-US" dirty="0" err="1" smtClean="0"/>
              <a:t>Curnalia</a:t>
            </a:r>
            <a:r>
              <a:rPr lang="en-US" dirty="0" smtClean="0"/>
              <a:t> &amp; </a:t>
            </a:r>
            <a:r>
              <a:rPr lang="en-US" dirty="0" err="1" smtClean="0"/>
              <a:t>Mermer</a:t>
            </a:r>
            <a:r>
              <a:rPr lang="en-US" dirty="0" smtClean="0"/>
              <a:t>, 2018).  </a:t>
            </a:r>
          </a:p>
          <a:p>
            <a:r>
              <a:rPr lang="en-US" dirty="0" smtClean="0"/>
              <a:t>Organizations have developed a number of initiatives to address work-life balance, including formal and informal policies (Beauregard &amp; Henry, 2009. </a:t>
            </a:r>
          </a:p>
          <a:p>
            <a:endParaRPr lang="en-US" dirty="0"/>
          </a:p>
        </p:txBody>
      </p:sp>
    </p:spTree>
    <p:extLst>
      <p:ext uri="{BB962C8B-B14F-4D97-AF65-F5344CB8AC3E}">
        <p14:creationId xmlns:p14="http://schemas.microsoft.com/office/powerpoint/2010/main" val="453916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Measurement Model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173" y="1773195"/>
            <a:ext cx="4675014" cy="3564924"/>
          </a:xfrm>
        </p:spPr>
      </p:pic>
      <p:graphicFrame>
        <p:nvGraphicFramePr>
          <p:cNvPr id="5" name="Table 4"/>
          <p:cNvGraphicFramePr>
            <a:graphicFrameLocks noGrp="1"/>
          </p:cNvGraphicFramePr>
          <p:nvPr>
            <p:extLst>
              <p:ext uri="{D42A27DB-BD31-4B8C-83A1-F6EECF244321}">
                <p14:modId xmlns:p14="http://schemas.microsoft.com/office/powerpoint/2010/main" val="1810324475"/>
              </p:ext>
            </p:extLst>
          </p:nvPr>
        </p:nvGraphicFramePr>
        <p:xfrm>
          <a:off x="5393724" y="1336216"/>
          <a:ext cx="6388444" cy="5102835"/>
        </p:xfrm>
        <a:graphic>
          <a:graphicData uri="http://schemas.openxmlformats.org/drawingml/2006/table">
            <a:tbl>
              <a:tblPr firstRow="1" bandRow="1">
                <a:tableStyleId>{00A15C55-8517-42AA-B614-E9B94910E393}</a:tableStyleId>
              </a:tblPr>
              <a:tblGrid>
                <a:gridCol w="2372498">
                  <a:extLst>
                    <a:ext uri="{9D8B030D-6E8A-4147-A177-3AD203B41FA5}">
                      <a16:colId xmlns:a16="http://schemas.microsoft.com/office/drawing/2014/main" val="3723986957"/>
                    </a:ext>
                  </a:extLst>
                </a:gridCol>
                <a:gridCol w="4015946">
                  <a:extLst>
                    <a:ext uri="{9D8B030D-6E8A-4147-A177-3AD203B41FA5}">
                      <a16:colId xmlns:a16="http://schemas.microsoft.com/office/drawing/2014/main" val="4253642231"/>
                    </a:ext>
                  </a:extLst>
                </a:gridCol>
              </a:tblGrid>
              <a:tr h="430800">
                <a:tc>
                  <a:txBody>
                    <a:bodyPr/>
                    <a:lstStyle/>
                    <a:p>
                      <a:pPr algn="ctr"/>
                      <a:r>
                        <a:rPr lang="en-US" sz="1200" dirty="0" smtClean="0"/>
                        <a:t>Variables </a:t>
                      </a:r>
                      <a:endParaRPr lang="en-US" sz="1200" dirty="0"/>
                    </a:p>
                  </a:txBody>
                  <a:tcPr/>
                </a:tc>
                <a:tc>
                  <a:txBody>
                    <a:bodyPr/>
                    <a:lstStyle/>
                    <a:p>
                      <a:pPr algn="ctr"/>
                      <a:r>
                        <a:rPr lang="en-US" sz="1200" dirty="0" smtClean="0"/>
                        <a:t>Measurement Indicator(s)</a:t>
                      </a:r>
                      <a:endParaRPr lang="en-US" sz="1200" dirty="0"/>
                    </a:p>
                  </a:txBody>
                  <a:tcPr/>
                </a:tc>
                <a:extLst>
                  <a:ext uri="{0D108BD9-81ED-4DB2-BD59-A6C34878D82A}">
                    <a16:rowId xmlns:a16="http://schemas.microsoft.com/office/drawing/2014/main" val="2250714621"/>
                  </a:ext>
                </a:extLst>
              </a:tr>
              <a:tr h="1284168">
                <a:tc>
                  <a:txBody>
                    <a:bodyPr/>
                    <a:lstStyle/>
                    <a:p>
                      <a:r>
                        <a:rPr lang="en-US" sz="1200" dirty="0" smtClean="0"/>
                        <a:t>Work-life</a:t>
                      </a:r>
                      <a:r>
                        <a:rPr lang="en-US" sz="1200" baseline="0" dirty="0" smtClean="0"/>
                        <a:t> balance (WLB)</a:t>
                      </a:r>
                      <a:endParaRPr lang="en-US" sz="1200" dirty="0"/>
                    </a:p>
                  </a:txBody>
                  <a:tcPr/>
                </a:tc>
                <a:tc>
                  <a:txBody>
                    <a:bodyPr/>
                    <a:lstStyle/>
                    <a:p>
                      <a:pPr marL="171450" indent="-171450">
                        <a:buFont typeface="Arial" panose="020B0604020202020204" pitchFamily="34" charset="0"/>
                        <a:buChar char="•"/>
                      </a:pPr>
                      <a:r>
                        <a:rPr lang="en-US" sz="1200" dirty="0" smtClean="0"/>
                        <a:t>Overall</a:t>
                      </a:r>
                      <a:r>
                        <a:rPr lang="en-US" sz="1200" baseline="0" dirty="0" smtClean="0"/>
                        <a:t> satisfaction with your work-life balance </a:t>
                      </a:r>
                    </a:p>
                    <a:p>
                      <a:pPr marL="171450" indent="-171450">
                        <a:buFont typeface="Arial" panose="020B0604020202020204" pitchFamily="34" charset="0"/>
                        <a:buChar char="•"/>
                      </a:pPr>
                      <a:r>
                        <a:rPr lang="en-US" sz="1200" baseline="0" dirty="0" smtClean="0"/>
                        <a:t>How often do the demands of your job interfere with your personal/family/social life</a:t>
                      </a:r>
                    </a:p>
                    <a:p>
                      <a:pPr marL="171450" indent="-171450">
                        <a:buFont typeface="Arial" panose="020B0604020202020204" pitchFamily="34" charset="0"/>
                        <a:buChar char="•"/>
                      </a:pPr>
                      <a:r>
                        <a:rPr lang="en-US" sz="1200" baseline="0" dirty="0" smtClean="0"/>
                        <a:t>Have you faced any commonly reported challenges since you were hired as a junior faculty?</a:t>
                      </a:r>
                    </a:p>
                    <a:p>
                      <a:pPr marL="171450" indent="-171450">
                        <a:buFont typeface="Arial" panose="020B0604020202020204" pitchFamily="34" charset="0"/>
                        <a:buChar char="•"/>
                      </a:pPr>
                      <a:endParaRPr lang="en-US" sz="1200" dirty="0"/>
                    </a:p>
                  </a:txBody>
                  <a:tcPr/>
                </a:tc>
                <a:extLst>
                  <a:ext uri="{0D108BD9-81ED-4DB2-BD59-A6C34878D82A}">
                    <a16:rowId xmlns:a16="http://schemas.microsoft.com/office/drawing/2014/main" val="1799158824"/>
                  </a:ext>
                </a:extLst>
              </a:tr>
              <a:tr h="722290">
                <a:tc>
                  <a:txBody>
                    <a:bodyPr/>
                    <a:lstStyle/>
                    <a:p>
                      <a:r>
                        <a:rPr lang="en-US" sz="1200" dirty="0" smtClean="0"/>
                        <a:t>Workload</a:t>
                      </a:r>
                      <a:endParaRPr lang="en-US" sz="1200" dirty="0"/>
                    </a:p>
                  </a:txBody>
                  <a:tcPr/>
                </a:tc>
                <a:tc>
                  <a:txBody>
                    <a:bodyPr/>
                    <a:lstStyle/>
                    <a:p>
                      <a:pPr marL="171450" indent="-171450">
                        <a:buFont typeface="Arial" panose="020B0604020202020204" pitchFamily="34" charset="0"/>
                        <a:buChar char="•"/>
                      </a:pPr>
                      <a:r>
                        <a:rPr lang="en-US" sz="1200" dirty="0" smtClean="0"/>
                        <a:t>Time</a:t>
                      </a:r>
                      <a:r>
                        <a:rPr lang="en-US" sz="1200" baseline="0" dirty="0" smtClean="0"/>
                        <a:t> spent on: researching/teaching/services</a:t>
                      </a:r>
                    </a:p>
                    <a:p>
                      <a:pPr marL="171450" indent="-171450">
                        <a:buFont typeface="Arial" panose="020B0604020202020204" pitchFamily="34" charset="0"/>
                        <a:buChar char="•"/>
                      </a:pPr>
                      <a:r>
                        <a:rPr lang="en-US" sz="1200" baseline="0" dirty="0" smtClean="0"/>
                        <a:t>What is your teaching load?</a:t>
                      </a:r>
                    </a:p>
                    <a:p>
                      <a:pPr marL="171450" indent="-171450">
                        <a:buFont typeface="Arial" panose="020B0604020202020204" pitchFamily="34" charset="0"/>
                        <a:buChar char="•"/>
                      </a:pPr>
                      <a:r>
                        <a:rPr lang="en-US" sz="1200" baseline="0" dirty="0" smtClean="0"/>
                        <a:t>How many committees do you serve on?</a:t>
                      </a:r>
                      <a:endParaRPr lang="en-US" sz="1200" dirty="0"/>
                    </a:p>
                  </a:txBody>
                  <a:tcPr/>
                </a:tc>
                <a:extLst>
                  <a:ext uri="{0D108BD9-81ED-4DB2-BD59-A6C34878D82A}">
                    <a16:rowId xmlns:a16="http://schemas.microsoft.com/office/drawing/2014/main" val="3920140212"/>
                  </a:ext>
                </a:extLst>
              </a:tr>
              <a:tr h="1253856">
                <a:tc>
                  <a:txBody>
                    <a:bodyPr/>
                    <a:lstStyle/>
                    <a:p>
                      <a:r>
                        <a:rPr lang="en-US" sz="1200" dirty="0" smtClean="0"/>
                        <a:t>The use of</a:t>
                      </a:r>
                      <a:r>
                        <a:rPr lang="en-US" sz="1200" baseline="0" dirty="0" smtClean="0"/>
                        <a:t> work-life balance policies </a:t>
                      </a:r>
                      <a:endParaRPr lang="en-US" sz="1200" dirty="0"/>
                    </a:p>
                  </a:txBody>
                  <a:tcPr/>
                </a:tc>
                <a:tc>
                  <a:txBody>
                    <a:bodyPr/>
                    <a:lstStyle/>
                    <a:p>
                      <a:pPr marL="171450" indent="-171450">
                        <a:buFont typeface="Arial" panose="020B0604020202020204" pitchFamily="34" charset="0"/>
                        <a:buChar char="•"/>
                      </a:pPr>
                      <a:r>
                        <a:rPr lang="en-US" sz="1200" dirty="0" smtClean="0"/>
                        <a:t>Please indicate the number of work-life</a:t>
                      </a:r>
                      <a:r>
                        <a:rPr lang="en-US" sz="1200" baseline="0" dirty="0" smtClean="0"/>
                        <a:t> balance policies being available to you in your institution </a:t>
                      </a:r>
                      <a:endParaRPr lang="en-US" sz="1200" dirty="0" smtClean="0"/>
                    </a:p>
                    <a:p>
                      <a:pPr marL="171450" indent="-171450">
                        <a:buFont typeface="Arial" panose="020B0604020202020204" pitchFamily="34" charset="0"/>
                        <a:buChar char="•"/>
                      </a:pPr>
                      <a:r>
                        <a:rPr lang="en-US" sz="1200" dirty="0" smtClean="0"/>
                        <a:t>Do you think your institution provide adequate</a:t>
                      </a:r>
                      <a:r>
                        <a:rPr lang="en-US" sz="1200" baseline="0" dirty="0" smtClean="0"/>
                        <a:t> work-life policies to you?</a:t>
                      </a:r>
                    </a:p>
                    <a:p>
                      <a:pPr marL="171450" indent="-171450">
                        <a:buFont typeface="Arial" panose="020B0604020202020204" pitchFamily="34" charset="0"/>
                        <a:buChar char="•"/>
                      </a:pPr>
                      <a:r>
                        <a:rPr lang="en-US" sz="1200" baseline="0" dirty="0" smtClean="0"/>
                        <a:t>Please rate your satisfaction level to the work-life balance policies at your institution </a:t>
                      </a:r>
                    </a:p>
                    <a:p>
                      <a:pPr marL="171450" indent="-171450">
                        <a:buFont typeface="Arial" panose="020B0604020202020204" pitchFamily="34" charset="0"/>
                        <a:buChar char="•"/>
                      </a:pPr>
                      <a:endParaRPr lang="en-US" sz="1200" dirty="0"/>
                    </a:p>
                  </a:txBody>
                  <a:tcPr/>
                </a:tc>
                <a:extLst>
                  <a:ext uri="{0D108BD9-81ED-4DB2-BD59-A6C34878D82A}">
                    <a16:rowId xmlns:a16="http://schemas.microsoft.com/office/drawing/2014/main" val="3309349540"/>
                  </a:ext>
                </a:extLst>
              </a:tr>
              <a:tr h="1206545">
                <a:tc>
                  <a:txBody>
                    <a:bodyPr/>
                    <a:lstStyle/>
                    <a:p>
                      <a:r>
                        <a:rPr lang="en-US" sz="1200" dirty="0" smtClean="0"/>
                        <a:t>Stress</a:t>
                      </a:r>
                      <a:endParaRPr lang="en-US" sz="1200" dirty="0"/>
                    </a:p>
                  </a:txBody>
                  <a:tcPr/>
                </a:tc>
                <a:tc>
                  <a:txBody>
                    <a:bodyPr/>
                    <a:lstStyle/>
                    <a:p>
                      <a:pPr marL="171450" indent="-171450">
                        <a:buFont typeface="Arial" panose="020B0604020202020204" pitchFamily="34" charset="0"/>
                        <a:buChar char="•"/>
                      </a:pPr>
                      <a:r>
                        <a:rPr lang="en-US" sz="1200" dirty="0" smtClean="0"/>
                        <a:t>Have you faced the</a:t>
                      </a:r>
                      <a:r>
                        <a:rPr lang="en-US" sz="1200" baseline="0" dirty="0" smtClean="0"/>
                        <a:t> following stress since you were first hired as a junior faculty?</a:t>
                      </a:r>
                    </a:p>
                    <a:p>
                      <a:pPr marL="171450" indent="-171450">
                        <a:buFont typeface="Arial" panose="020B0604020202020204" pitchFamily="34" charset="0"/>
                        <a:buChar char="•"/>
                      </a:pPr>
                      <a:r>
                        <a:rPr lang="en-US" sz="1200" baseline="0" dirty="0" smtClean="0"/>
                        <a:t>Do you concerned what others think if you use work-life balance policies in your institution?</a:t>
                      </a:r>
                    </a:p>
                    <a:p>
                      <a:pPr marL="171450" indent="-171450">
                        <a:buFont typeface="Arial" panose="020B0604020202020204" pitchFamily="34" charset="0"/>
                        <a:buChar char="•"/>
                      </a:pPr>
                      <a:r>
                        <a:rPr lang="en-US" sz="1200" baseline="0" dirty="0" smtClean="0"/>
                        <a:t>How much do you feel the pressure of getting the tenure status?</a:t>
                      </a:r>
                      <a:endParaRPr lang="en-US" sz="1200" dirty="0"/>
                    </a:p>
                  </a:txBody>
                  <a:tcPr/>
                </a:tc>
                <a:extLst>
                  <a:ext uri="{0D108BD9-81ED-4DB2-BD59-A6C34878D82A}">
                    <a16:rowId xmlns:a16="http://schemas.microsoft.com/office/drawing/2014/main" val="3257500975"/>
                  </a:ext>
                </a:extLst>
              </a:tr>
            </a:tbl>
          </a:graphicData>
        </a:graphic>
      </p:graphicFrame>
    </p:spTree>
    <p:extLst>
      <p:ext uri="{BB962C8B-B14F-4D97-AF65-F5344CB8AC3E}">
        <p14:creationId xmlns:p14="http://schemas.microsoft.com/office/powerpoint/2010/main" val="711085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08817"/>
          </a:xfrm>
        </p:spPr>
        <p:txBody>
          <a:bodyPr/>
          <a:lstStyle/>
          <a:p>
            <a:r>
              <a:rPr lang="en-US" dirty="0" smtClean="0"/>
              <a:t>Confirmatory Factor Analysis (CFA)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3146" y="1466551"/>
            <a:ext cx="3742232" cy="4913713"/>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9973" y="1466314"/>
            <a:ext cx="4213396" cy="4900608"/>
          </a:xfrm>
          <a:prstGeom prst="rect">
            <a:avLst/>
          </a:prstGeom>
        </p:spPr>
      </p:pic>
    </p:spTree>
    <p:extLst>
      <p:ext uri="{BB962C8B-B14F-4D97-AF65-F5344CB8AC3E}">
        <p14:creationId xmlns:p14="http://schemas.microsoft.com/office/powerpoint/2010/main" val="3898630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96460"/>
          </a:xfrm>
        </p:spPr>
        <p:txBody>
          <a:bodyPr/>
          <a:lstStyle/>
          <a:p>
            <a:r>
              <a:rPr lang="en-US" sz="3200" dirty="0" smtClean="0"/>
              <a:t>Junior Faculty Work-Life Balance Full Model </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50409" y="1853511"/>
            <a:ext cx="5236510" cy="4046837"/>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33" y="1853512"/>
            <a:ext cx="5254023" cy="4046837"/>
          </a:xfrm>
          <a:prstGeom prst="rect">
            <a:avLst/>
          </a:prstGeom>
        </p:spPr>
      </p:pic>
      <p:sp>
        <p:nvSpPr>
          <p:cNvPr id="6" name="Right Arrow 5"/>
          <p:cNvSpPr/>
          <p:nvPr/>
        </p:nvSpPr>
        <p:spPr>
          <a:xfrm>
            <a:off x="5727355" y="3779618"/>
            <a:ext cx="723053" cy="194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9172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3083" y="4510216"/>
            <a:ext cx="4677948" cy="1720743"/>
          </a:xfrm>
        </p:spPr>
      </p:pic>
      <p:sp>
        <p:nvSpPr>
          <p:cNvPr id="4" name="Title 1"/>
          <p:cNvSpPr>
            <a:spLocks noGrp="1"/>
          </p:cNvSpPr>
          <p:nvPr>
            <p:ph type="title"/>
          </p:nvPr>
        </p:nvSpPr>
        <p:spPr/>
        <p:txBody>
          <a:bodyPr/>
          <a:lstStyle/>
          <a:p>
            <a:r>
              <a:rPr lang="en-US" sz="2400" dirty="0" smtClean="0"/>
              <a:t>Junior Faculty Work-Life Balance Full Model Fitness Index and Standardized coefficients and Standard Errors   </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7209" y="1594020"/>
            <a:ext cx="6189464" cy="4737916"/>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217209683"/>
              </p:ext>
            </p:extLst>
          </p:nvPr>
        </p:nvGraphicFramePr>
        <p:xfrm>
          <a:off x="655643" y="1668161"/>
          <a:ext cx="4692829" cy="2674225"/>
        </p:xfrm>
        <a:graphic>
          <a:graphicData uri="http://schemas.openxmlformats.org/drawingml/2006/table">
            <a:tbl>
              <a:tblPr firstRow="1" bandRow="1">
                <a:tableStyleId>{00A15C55-8517-42AA-B614-E9B94910E393}</a:tableStyleId>
              </a:tblPr>
              <a:tblGrid>
                <a:gridCol w="943578">
                  <a:extLst>
                    <a:ext uri="{9D8B030D-6E8A-4147-A177-3AD203B41FA5}">
                      <a16:colId xmlns:a16="http://schemas.microsoft.com/office/drawing/2014/main" val="3334862611"/>
                    </a:ext>
                  </a:extLst>
                </a:gridCol>
                <a:gridCol w="2397895">
                  <a:extLst>
                    <a:ext uri="{9D8B030D-6E8A-4147-A177-3AD203B41FA5}">
                      <a16:colId xmlns:a16="http://schemas.microsoft.com/office/drawing/2014/main" val="277156220"/>
                    </a:ext>
                  </a:extLst>
                </a:gridCol>
                <a:gridCol w="1351356">
                  <a:extLst>
                    <a:ext uri="{9D8B030D-6E8A-4147-A177-3AD203B41FA5}">
                      <a16:colId xmlns:a16="http://schemas.microsoft.com/office/drawing/2014/main" val="3492133764"/>
                    </a:ext>
                  </a:extLst>
                </a:gridCol>
              </a:tblGrid>
              <a:tr h="315361">
                <a:tc>
                  <a:txBody>
                    <a:bodyPr/>
                    <a:lstStyle/>
                    <a:p>
                      <a:r>
                        <a:rPr lang="en-US" sz="1200" dirty="0" smtClean="0"/>
                        <a:t>Measure</a:t>
                      </a:r>
                      <a:endParaRPr lang="en-US" sz="1200" dirty="0"/>
                    </a:p>
                  </a:txBody>
                  <a:tcPr/>
                </a:tc>
                <a:tc>
                  <a:txBody>
                    <a:bodyPr/>
                    <a:lstStyle/>
                    <a:p>
                      <a:r>
                        <a:rPr lang="en-US" sz="1200" dirty="0" smtClean="0"/>
                        <a:t>Name </a:t>
                      </a:r>
                      <a:endParaRPr lang="en-US" sz="1200" dirty="0"/>
                    </a:p>
                  </a:txBody>
                  <a:tcPr/>
                </a:tc>
                <a:tc>
                  <a:txBody>
                    <a:bodyPr/>
                    <a:lstStyle/>
                    <a:p>
                      <a:r>
                        <a:rPr lang="en-US" sz="1200" dirty="0" smtClean="0"/>
                        <a:t>Thresholds</a:t>
                      </a:r>
                      <a:endParaRPr lang="en-US" sz="1200" dirty="0"/>
                    </a:p>
                  </a:txBody>
                  <a:tcPr/>
                </a:tc>
                <a:extLst>
                  <a:ext uri="{0D108BD9-81ED-4DB2-BD59-A6C34878D82A}">
                    <a16:rowId xmlns:a16="http://schemas.microsoft.com/office/drawing/2014/main" val="3293334817"/>
                  </a:ext>
                </a:extLst>
              </a:tr>
              <a:tr h="315361">
                <a:tc>
                  <a:txBody>
                    <a:bodyPr/>
                    <a:lstStyle/>
                    <a:p>
                      <a:pPr algn="ctr"/>
                      <a:r>
                        <a:rPr lang="el-GR" sz="1200" dirty="0" smtClean="0"/>
                        <a:t>Χ</a:t>
                      </a:r>
                      <a:r>
                        <a:rPr lang="en-US" sz="1200" baseline="30000" dirty="0" smtClean="0"/>
                        <a:t>2</a:t>
                      </a:r>
                      <a:endParaRPr lang="en-US" sz="500" baseline="30000" dirty="0"/>
                    </a:p>
                  </a:txBody>
                  <a:tcPr/>
                </a:tc>
                <a:tc>
                  <a:txBody>
                    <a:bodyPr/>
                    <a:lstStyle/>
                    <a:p>
                      <a:r>
                        <a:rPr lang="en-US" sz="1200" dirty="0" smtClean="0"/>
                        <a:t>Model Chi-Square</a:t>
                      </a:r>
                      <a:r>
                        <a:rPr lang="en-US" sz="1200" baseline="0" dirty="0" smtClean="0"/>
                        <a:t> </a:t>
                      </a:r>
                      <a:r>
                        <a:rPr lang="en-US" sz="1200" dirty="0" smtClean="0"/>
                        <a:t> </a:t>
                      </a:r>
                      <a:endParaRPr lang="en-US" sz="1200" dirty="0"/>
                    </a:p>
                  </a:txBody>
                  <a:tcPr/>
                </a:tc>
                <a:tc>
                  <a:txBody>
                    <a:bodyPr/>
                    <a:lstStyle/>
                    <a:p>
                      <a:r>
                        <a:rPr lang="en-US" sz="1200" dirty="0" smtClean="0"/>
                        <a:t>P-value &gt;0.05</a:t>
                      </a:r>
                      <a:endParaRPr lang="en-US" sz="1200" dirty="0"/>
                    </a:p>
                  </a:txBody>
                  <a:tcPr/>
                </a:tc>
                <a:extLst>
                  <a:ext uri="{0D108BD9-81ED-4DB2-BD59-A6C34878D82A}">
                    <a16:rowId xmlns:a16="http://schemas.microsoft.com/office/drawing/2014/main" val="1575288711"/>
                  </a:ext>
                </a:extLst>
              </a:tr>
              <a:tr h="315361">
                <a:tc>
                  <a:txBody>
                    <a:bodyPr/>
                    <a:lstStyle/>
                    <a:p>
                      <a:pPr algn="ctr"/>
                      <a:r>
                        <a:rPr lang="en-US" sz="1200" dirty="0" smtClean="0"/>
                        <a:t>GFI</a:t>
                      </a:r>
                      <a:endParaRPr lang="en-US" sz="1200" dirty="0"/>
                    </a:p>
                  </a:txBody>
                  <a:tcPr/>
                </a:tc>
                <a:tc>
                  <a:txBody>
                    <a:bodyPr/>
                    <a:lstStyle/>
                    <a:p>
                      <a:r>
                        <a:rPr lang="en-US" sz="1200" baseline="0" dirty="0" smtClean="0"/>
                        <a:t>Goodness of Fit</a:t>
                      </a:r>
                      <a:endParaRPr lang="en-US" sz="1200" dirty="0"/>
                    </a:p>
                  </a:txBody>
                  <a:tcPr/>
                </a:tc>
                <a:tc>
                  <a:txBody>
                    <a:bodyPr/>
                    <a:lstStyle/>
                    <a:p>
                      <a:r>
                        <a:rPr lang="en-US" sz="1200" dirty="0" smtClean="0"/>
                        <a:t>GFI</a:t>
                      </a:r>
                      <a:r>
                        <a:rPr lang="en-US" sz="1200" baseline="0" dirty="0" smtClean="0"/>
                        <a:t> ≥ 0.95</a:t>
                      </a:r>
                      <a:endParaRPr lang="en-US" sz="1200" dirty="0"/>
                    </a:p>
                  </a:txBody>
                  <a:tcPr/>
                </a:tc>
                <a:extLst>
                  <a:ext uri="{0D108BD9-81ED-4DB2-BD59-A6C34878D82A}">
                    <a16:rowId xmlns:a16="http://schemas.microsoft.com/office/drawing/2014/main" val="2253476190"/>
                  </a:ext>
                </a:extLst>
              </a:tr>
              <a:tr h="315361">
                <a:tc>
                  <a:txBody>
                    <a:bodyPr/>
                    <a:lstStyle/>
                    <a:p>
                      <a:pPr algn="ctr"/>
                      <a:r>
                        <a:rPr lang="en-US" sz="1200" dirty="0" smtClean="0"/>
                        <a:t>NFI</a:t>
                      </a:r>
                      <a:endParaRPr lang="en-US" sz="1200" dirty="0"/>
                    </a:p>
                  </a:txBody>
                  <a:tcPr/>
                </a:tc>
                <a:tc>
                  <a:txBody>
                    <a:bodyPr/>
                    <a:lstStyle/>
                    <a:p>
                      <a:r>
                        <a:rPr lang="en-US" sz="1200" dirty="0" smtClean="0"/>
                        <a:t>Normed-Fit Index</a:t>
                      </a:r>
                      <a:endParaRPr lang="en-US" sz="1200" dirty="0"/>
                    </a:p>
                  </a:txBody>
                  <a:tcPr/>
                </a:tc>
                <a:tc>
                  <a:txBody>
                    <a:bodyPr/>
                    <a:lstStyle/>
                    <a:p>
                      <a:r>
                        <a:rPr lang="en-US" sz="1200" dirty="0" smtClean="0"/>
                        <a:t>NFI ≥ 0.95</a:t>
                      </a:r>
                      <a:endParaRPr lang="en-US" sz="1200" dirty="0"/>
                    </a:p>
                  </a:txBody>
                  <a:tcPr/>
                </a:tc>
                <a:extLst>
                  <a:ext uri="{0D108BD9-81ED-4DB2-BD59-A6C34878D82A}">
                    <a16:rowId xmlns:a16="http://schemas.microsoft.com/office/drawing/2014/main" val="4031860366"/>
                  </a:ext>
                </a:extLst>
              </a:tr>
              <a:tr h="315361">
                <a:tc>
                  <a:txBody>
                    <a:bodyPr/>
                    <a:lstStyle/>
                    <a:p>
                      <a:pPr algn="ctr"/>
                      <a:r>
                        <a:rPr lang="en-US" sz="1200" dirty="0" smtClean="0"/>
                        <a:t>CFI</a:t>
                      </a:r>
                      <a:endParaRPr lang="en-US" sz="1200" dirty="0"/>
                    </a:p>
                  </a:txBody>
                  <a:tcPr/>
                </a:tc>
                <a:tc>
                  <a:txBody>
                    <a:bodyPr/>
                    <a:lstStyle/>
                    <a:p>
                      <a:r>
                        <a:rPr lang="en-US" sz="1200" baseline="0" dirty="0" smtClean="0"/>
                        <a:t>Comparative Fit Index</a:t>
                      </a:r>
                      <a:endParaRPr lang="en-US" sz="1200" dirty="0"/>
                    </a:p>
                  </a:txBody>
                  <a:tcPr/>
                </a:tc>
                <a:tc>
                  <a:txBody>
                    <a:bodyPr/>
                    <a:lstStyle/>
                    <a:p>
                      <a:r>
                        <a:rPr lang="en-US" sz="1200" dirty="0" smtClean="0"/>
                        <a:t>CFI</a:t>
                      </a:r>
                      <a:r>
                        <a:rPr lang="en-US" sz="1200" baseline="0" dirty="0" smtClean="0"/>
                        <a:t> ≥ 0.90</a:t>
                      </a:r>
                      <a:endParaRPr lang="en-US" sz="1200" dirty="0"/>
                    </a:p>
                  </a:txBody>
                  <a:tcPr/>
                </a:tc>
                <a:extLst>
                  <a:ext uri="{0D108BD9-81ED-4DB2-BD59-A6C34878D82A}">
                    <a16:rowId xmlns:a16="http://schemas.microsoft.com/office/drawing/2014/main" val="3729564657"/>
                  </a:ext>
                </a:extLst>
              </a:tr>
              <a:tr h="466698">
                <a:tc>
                  <a:txBody>
                    <a:bodyPr/>
                    <a:lstStyle/>
                    <a:p>
                      <a:pPr algn="ctr"/>
                      <a:r>
                        <a:rPr lang="en-US" sz="1200" dirty="0" smtClean="0"/>
                        <a:t>RMSEA</a:t>
                      </a:r>
                      <a:endParaRPr lang="en-US" sz="1200" dirty="0"/>
                    </a:p>
                  </a:txBody>
                  <a:tcPr/>
                </a:tc>
                <a:tc>
                  <a:txBody>
                    <a:bodyPr/>
                    <a:lstStyle/>
                    <a:p>
                      <a:r>
                        <a:rPr lang="en-US" sz="1200" dirty="0" smtClean="0"/>
                        <a:t>Root mean Square</a:t>
                      </a:r>
                      <a:r>
                        <a:rPr lang="en-US" sz="1200" baseline="0" dirty="0" smtClean="0"/>
                        <a:t> Error of Approximation</a:t>
                      </a:r>
                      <a:endParaRPr lang="en-US" sz="1200" dirty="0"/>
                    </a:p>
                  </a:txBody>
                  <a:tcPr/>
                </a:tc>
                <a:tc>
                  <a:txBody>
                    <a:bodyPr/>
                    <a:lstStyle/>
                    <a:p>
                      <a:r>
                        <a:rPr lang="en-US" sz="1200" dirty="0" smtClean="0"/>
                        <a:t>RMSEA</a:t>
                      </a:r>
                      <a:r>
                        <a:rPr lang="en-US" sz="1200" baseline="0" dirty="0" smtClean="0"/>
                        <a:t> &lt; 0.08</a:t>
                      </a:r>
                      <a:endParaRPr lang="en-US" sz="1200" dirty="0"/>
                    </a:p>
                  </a:txBody>
                  <a:tcPr/>
                </a:tc>
                <a:extLst>
                  <a:ext uri="{0D108BD9-81ED-4DB2-BD59-A6C34878D82A}">
                    <a16:rowId xmlns:a16="http://schemas.microsoft.com/office/drawing/2014/main" val="774336674"/>
                  </a:ext>
                </a:extLst>
              </a:tr>
              <a:tr h="315361">
                <a:tc>
                  <a:txBody>
                    <a:bodyPr/>
                    <a:lstStyle/>
                    <a:p>
                      <a:pPr algn="ctr"/>
                      <a:r>
                        <a:rPr lang="en-US" sz="1200" dirty="0" smtClean="0"/>
                        <a:t>RMR</a:t>
                      </a:r>
                      <a:endParaRPr lang="en-US" sz="1200" dirty="0"/>
                    </a:p>
                  </a:txBody>
                  <a:tcPr/>
                </a:tc>
                <a:tc>
                  <a:txBody>
                    <a:bodyPr/>
                    <a:lstStyle/>
                    <a:p>
                      <a:r>
                        <a:rPr lang="en-US" sz="1200" dirty="0" smtClean="0"/>
                        <a:t>Root</a:t>
                      </a:r>
                      <a:r>
                        <a:rPr lang="en-US" sz="1200" baseline="0" dirty="0" smtClean="0"/>
                        <a:t> Mean Square Residual</a:t>
                      </a:r>
                      <a:endParaRPr lang="en-US" sz="1200" dirty="0"/>
                    </a:p>
                  </a:txBody>
                  <a:tcPr/>
                </a:tc>
                <a:tc>
                  <a:txBody>
                    <a:bodyPr/>
                    <a:lstStyle/>
                    <a:p>
                      <a:r>
                        <a:rPr lang="en-US" sz="1200" dirty="0" smtClean="0"/>
                        <a:t>SRMR &lt; 0.08</a:t>
                      </a:r>
                      <a:endParaRPr lang="en-US" sz="1200" dirty="0"/>
                    </a:p>
                  </a:txBody>
                  <a:tcPr/>
                </a:tc>
                <a:extLst>
                  <a:ext uri="{0D108BD9-81ED-4DB2-BD59-A6C34878D82A}">
                    <a16:rowId xmlns:a16="http://schemas.microsoft.com/office/drawing/2014/main" val="3113229352"/>
                  </a:ext>
                </a:extLst>
              </a:tr>
              <a:tr h="315361">
                <a:tc>
                  <a:txBody>
                    <a:bodyPr/>
                    <a:lstStyle/>
                    <a:p>
                      <a:pPr algn="ctr"/>
                      <a:r>
                        <a:rPr lang="en-US" sz="1200" dirty="0" smtClean="0"/>
                        <a:t>AVE</a:t>
                      </a:r>
                      <a:endParaRPr lang="en-US" sz="1200" dirty="0"/>
                    </a:p>
                  </a:txBody>
                  <a:tcPr/>
                </a:tc>
                <a:tc>
                  <a:txBody>
                    <a:bodyPr/>
                    <a:lstStyle/>
                    <a:p>
                      <a:r>
                        <a:rPr lang="en-US" sz="1200" dirty="0" smtClean="0"/>
                        <a:t>Average Value Explained </a:t>
                      </a:r>
                      <a:endParaRPr lang="en-US" sz="1200" dirty="0"/>
                    </a:p>
                  </a:txBody>
                  <a:tcPr/>
                </a:tc>
                <a:tc>
                  <a:txBody>
                    <a:bodyPr/>
                    <a:lstStyle/>
                    <a:p>
                      <a:r>
                        <a:rPr lang="en-US" sz="1200" dirty="0" smtClean="0"/>
                        <a:t>AVE &gt; 0.5</a:t>
                      </a:r>
                      <a:endParaRPr lang="en-US" sz="1200" dirty="0"/>
                    </a:p>
                  </a:txBody>
                  <a:tcPr/>
                </a:tc>
                <a:extLst>
                  <a:ext uri="{0D108BD9-81ED-4DB2-BD59-A6C34878D82A}">
                    <a16:rowId xmlns:a16="http://schemas.microsoft.com/office/drawing/2014/main" val="910898759"/>
                  </a:ext>
                </a:extLst>
              </a:tr>
            </a:tbl>
          </a:graphicData>
        </a:graphic>
      </p:graphicFrame>
    </p:spTree>
    <p:extLst>
      <p:ext uri="{BB962C8B-B14F-4D97-AF65-F5344CB8AC3E}">
        <p14:creationId xmlns:p14="http://schemas.microsoft.com/office/powerpoint/2010/main" val="2955427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0" y="638069"/>
            <a:ext cx="9404723" cy="714996"/>
          </a:xfrm>
        </p:spPr>
        <p:txBody>
          <a:bodyPr/>
          <a:lstStyle/>
          <a:p>
            <a:r>
              <a:rPr lang="en-US" sz="3600" dirty="0"/>
              <a:t>Junior Faculty’s Work-Life Balance </a:t>
            </a:r>
            <a:r>
              <a:rPr lang="en-US" sz="3600" dirty="0" smtClean="0"/>
              <a:t>Results </a:t>
            </a:r>
            <a:endParaRPr lang="en-US" sz="3600" dirty="0"/>
          </a:p>
        </p:txBody>
      </p:sp>
      <p:sp>
        <p:nvSpPr>
          <p:cNvPr id="3" name="Content Placeholder 2"/>
          <p:cNvSpPr>
            <a:spLocks noGrp="1"/>
          </p:cNvSpPr>
          <p:nvPr>
            <p:ph idx="1"/>
          </p:nvPr>
        </p:nvSpPr>
        <p:spPr>
          <a:xfrm>
            <a:off x="534899" y="2137719"/>
            <a:ext cx="10289619" cy="3527855"/>
          </a:xfrm>
        </p:spPr>
        <p:txBody>
          <a:bodyPr/>
          <a:lstStyle/>
          <a:p>
            <a:r>
              <a:rPr lang="en-US" sz="2800" dirty="0"/>
              <a:t>Faculty stress, workload, and work-life balance policies influence work-life balance</a:t>
            </a:r>
          </a:p>
          <a:p>
            <a:r>
              <a:rPr lang="en-US" sz="2800" dirty="0"/>
              <a:t>Male faculty report less stress than female faculty</a:t>
            </a:r>
          </a:p>
          <a:p>
            <a:r>
              <a:rPr lang="en-US" sz="2800" dirty="0"/>
              <a:t>Black faculty reported less stress than white faculty</a:t>
            </a:r>
          </a:p>
          <a:p>
            <a:r>
              <a:rPr lang="en-US" sz="2800" dirty="0"/>
              <a:t>Faculty spend more time teaching and in administrative responsibilities and less time conducting research and fulfilling service obligations than what is on their contract</a:t>
            </a:r>
          </a:p>
          <a:p>
            <a:endParaRPr lang="en-US" dirty="0"/>
          </a:p>
        </p:txBody>
      </p:sp>
    </p:spTree>
    <p:extLst>
      <p:ext uri="{BB962C8B-B14F-4D97-AF65-F5344CB8AC3E}">
        <p14:creationId xmlns:p14="http://schemas.microsoft.com/office/powerpoint/2010/main" val="225058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133" y="522515"/>
            <a:ext cx="9414523" cy="5743698"/>
          </a:xfrm>
        </p:spPr>
        <p:txBody>
          <a:bodyPr/>
          <a:lstStyle/>
          <a:p>
            <a:r>
              <a:rPr lang="en-US" dirty="0" smtClean="0"/>
              <a:t>On March 27 2020, the city of Laredo issued a lockdown order due to the urgent spread of COVID-19. All non-essential businesses must close and unnecessary travel stop. No public gatherings of any size were allowed, and even travel by bicycle or “foot travel” was prohibited, unless it was “essential activities” </a:t>
            </a:r>
          </a:p>
          <a:p>
            <a:endParaRPr lang="en-US" dirty="0"/>
          </a:p>
          <a:p>
            <a:endParaRPr lang="en-US" dirty="0" smtClean="0"/>
          </a:p>
          <a:p>
            <a:endParaRPr lang="en-US" dirty="0"/>
          </a:p>
          <a:p>
            <a:endParaRPr lang="en-US" dirty="0" smtClean="0"/>
          </a:p>
          <a:p>
            <a:endParaRPr lang="en-US" dirty="0"/>
          </a:p>
          <a:p>
            <a:r>
              <a:rPr lang="en-US" dirty="0" smtClean="0"/>
              <a:t>Although the self-quarantine was necessary during that time, many people began to have psychological issues. Researchers begin to notice that the COVID-19 virus has influenced people’s </a:t>
            </a:r>
            <a:r>
              <a:rPr lang="en-US" b="1" u="sng" dirty="0" smtClean="0"/>
              <a:t>quality of life </a:t>
            </a:r>
            <a:r>
              <a:rPr lang="en-US" dirty="0" smtClean="0"/>
              <a:t>comprehensively.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470" y="2307656"/>
            <a:ext cx="2922904" cy="18553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731" y="2304273"/>
            <a:ext cx="2478270" cy="1858702"/>
          </a:xfrm>
          <a:prstGeom prst="rect">
            <a:avLst/>
          </a:prstGeom>
        </p:spPr>
      </p:pic>
    </p:spTree>
    <p:extLst>
      <p:ext uri="{BB962C8B-B14F-4D97-AF65-F5344CB8AC3E}">
        <p14:creationId xmlns:p14="http://schemas.microsoft.com/office/powerpoint/2010/main" val="18884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961" y="2125362"/>
            <a:ext cx="4300151" cy="1297460"/>
          </a:xfrm>
        </p:spPr>
        <p:txBody>
          <a:bodyPr/>
          <a:lstStyle/>
          <a:p>
            <a:r>
              <a:rPr lang="en-US" sz="5400" dirty="0" smtClean="0"/>
              <a:t>Thank you! </a:t>
            </a:r>
            <a:endParaRPr lang="en-US" sz="5400" dirty="0"/>
          </a:p>
        </p:txBody>
      </p:sp>
      <p:sp>
        <p:nvSpPr>
          <p:cNvPr id="3" name="Content Placeholder 2"/>
          <p:cNvSpPr>
            <a:spLocks noGrp="1"/>
          </p:cNvSpPr>
          <p:nvPr>
            <p:ph idx="1"/>
          </p:nvPr>
        </p:nvSpPr>
        <p:spPr>
          <a:xfrm>
            <a:off x="2060961" y="3609870"/>
            <a:ext cx="8946541" cy="1845639"/>
          </a:xfrm>
        </p:spPr>
        <p:txBody>
          <a:bodyPr>
            <a:normAutofit/>
          </a:bodyPr>
          <a:lstStyle/>
          <a:p>
            <a:r>
              <a:rPr lang="en-US" sz="2800" dirty="0" smtClean="0"/>
              <a:t>Questions? </a:t>
            </a:r>
          </a:p>
          <a:p>
            <a:r>
              <a:rPr lang="en-US" sz="2800" dirty="0" smtClean="0"/>
              <a:t>Feedback – on Google Form </a:t>
            </a:r>
          </a:p>
          <a:p>
            <a:r>
              <a:rPr lang="en-US" sz="2800" dirty="0" smtClean="0"/>
              <a:t>Contact Information: </a:t>
            </a:r>
            <a:r>
              <a:rPr lang="en-US" sz="2800" u="sng" dirty="0" smtClean="0"/>
              <a:t>wanzhu.shi@tamiu.edu</a:t>
            </a:r>
          </a:p>
        </p:txBody>
      </p:sp>
    </p:spTree>
    <p:extLst>
      <p:ext uri="{BB962C8B-B14F-4D97-AF65-F5344CB8AC3E}">
        <p14:creationId xmlns:p14="http://schemas.microsoft.com/office/powerpoint/2010/main" val="3854326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09183"/>
          </a:xfrm>
        </p:spPr>
        <p:txBody>
          <a:bodyPr/>
          <a:lstStyle/>
          <a:p>
            <a:r>
              <a:rPr lang="en-US" sz="2400" dirty="0" smtClean="0"/>
              <a:t>Reference </a:t>
            </a:r>
            <a:endParaRPr lang="en-US" sz="2400" dirty="0"/>
          </a:p>
        </p:txBody>
      </p:sp>
      <p:sp>
        <p:nvSpPr>
          <p:cNvPr id="3" name="Content Placeholder 2"/>
          <p:cNvSpPr>
            <a:spLocks noGrp="1"/>
          </p:cNvSpPr>
          <p:nvPr>
            <p:ph idx="1"/>
          </p:nvPr>
        </p:nvSpPr>
        <p:spPr>
          <a:xfrm>
            <a:off x="646111" y="1186019"/>
            <a:ext cx="8946541" cy="4195481"/>
          </a:xfrm>
        </p:spPr>
        <p:txBody>
          <a:bodyPr>
            <a:normAutofit/>
          </a:bodyPr>
          <a:lstStyle/>
          <a:p>
            <a:r>
              <a:rPr lang="en-US" sz="1400" dirty="0" smtClean="0"/>
              <a:t>Azevedo, L., Shi, W., Medina, P. S., </a:t>
            </a:r>
            <a:r>
              <a:rPr lang="en-US" sz="1400" dirty="0"/>
              <a:t>&amp; </a:t>
            </a:r>
            <a:r>
              <a:rPr lang="en-US" sz="1400" dirty="0" smtClean="0"/>
              <a:t>Bagwell, M. T. </a:t>
            </a:r>
            <a:r>
              <a:rPr lang="en-US" sz="1400" dirty="0"/>
              <a:t>(2020</a:t>
            </a:r>
            <a:r>
              <a:rPr lang="en-US" sz="1400" dirty="0" smtClean="0"/>
              <a:t>). </a:t>
            </a:r>
            <a:r>
              <a:rPr lang="en-US" sz="1400" dirty="0"/>
              <a:t>Examining junior faculty work-life balance in public affairs programs in the United States, Journal of Public Affairs Education, DOI: </a:t>
            </a:r>
            <a:r>
              <a:rPr lang="en-US" sz="1400" dirty="0">
                <a:hlinkClick r:id="rId2"/>
              </a:rPr>
              <a:t>10.1080/15236803.2020.1788372</a:t>
            </a:r>
            <a:r>
              <a:rPr lang="en-US" sz="1400" dirty="0"/>
              <a:t> </a:t>
            </a:r>
            <a:endParaRPr lang="en-US" sz="1400" dirty="0" smtClean="0"/>
          </a:p>
          <a:p>
            <a:r>
              <a:rPr lang="en-US" sz="1400" dirty="0" smtClean="0"/>
              <a:t>Byrne</a:t>
            </a:r>
            <a:r>
              <a:rPr lang="en-US" sz="1400" dirty="0"/>
              <a:t>, B. M. (2013). </a:t>
            </a:r>
            <a:r>
              <a:rPr lang="en-US" sz="1400" i="1" dirty="0"/>
              <a:t>Structural equation modeling with LISREL, PRELIS, and SIMPLIS: Basic concepts, applications, and programming</a:t>
            </a:r>
            <a:r>
              <a:rPr lang="en-US" sz="1400" dirty="0"/>
              <a:t>. Psychology Press</a:t>
            </a:r>
            <a:r>
              <a:rPr lang="en-US" sz="1400" dirty="0" smtClean="0"/>
              <a:t>.</a:t>
            </a:r>
          </a:p>
          <a:p>
            <a:r>
              <a:rPr lang="en-US" sz="1400" dirty="0" err="1"/>
              <a:t>Gefen</a:t>
            </a:r>
            <a:r>
              <a:rPr lang="en-US" sz="1400" dirty="0"/>
              <a:t>, D., Straub, D. W., &amp; Boudreau, M-C. (2000). Structural equation modeling and regression: Guidelines for research practice. Communications of the AIS, 4(7), 1-76.</a:t>
            </a:r>
            <a:endParaRPr lang="en-US" sz="1400" dirty="0" smtClean="0"/>
          </a:p>
          <a:p>
            <a:r>
              <a:rPr lang="en-US" sz="1400" dirty="0" smtClean="0"/>
              <a:t>Statistics </a:t>
            </a:r>
            <a:r>
              <a:rPr lang="en-US" sz="1400" dirty="0"/>
              <a:t>Solutions. (2013). Confirmatory Factor Analysis [WWW Document]. Retrieved from http://www.statisticssolutions.com/academic-solutions/resources/directory-of-statistical-analyses/confirmatory-factor-analysis/</a:t>
            </a:r>
            <a:endParaRPr lang="en-US" sz="1400" dirty="0" smtClean="0"/>
          </a:p>
          <a:p>
            <a:r>
              <a:rPr lang="en-US" sz="1400" dirty="0" err="1" smtClean="0"/>
              <a:t>Tomarken</a:t>
            </a:r>
            <a:r>
              <a:rPr lang="en-US" sz="1400" dirty="0"/>
              <a:t>, A. J., &amp; Waller, N. G. (2005). Structural equation modeling: Strengths, limitations, and misconceptions. </a:t>
            </a:r>
            <a:r>
              <a:rPr lang="en-US" sz="1400" i="1" dirty="0" err="1"/>
              <a:t>Annu</a:t>
            </a:r>
            <a:r>
              <a:rPr lang="en-US" sz="1400" i="1" dirty="0"/>
              <a:t>. Rev. </a:t>
            </a:r>
            <a:r>
              <a:rPr lang="en-US" sz="1400" i="1" dirty="0" err="1"/>
              <a:t>Clin</a:t>
            </a:r>
            <a:r>
              <a:rPr lang="en-US" sz="1400" i="1" dirty="0"/>
              <a:t>. Psychol.</a:t>
            </a:r>
            <a:r>
              <a:rPr lang="en-US" sz="1400" dirty="0"/>
              <a:t>, </a:t>
            </a:r>
            <a:r>
              <a:rPr lang="en-US" sz="1400" i="1" dirty="0"/>
              <a:t>1</a:t>
            </a:r>
            <a:r>
              <a:rPr lang="en-US" sz="1400" dirty="0"/>
              <a:t>, 31-65.</a:t>
            </a:r>
          </a:p>
        </p:txBody>
      </p:sp>
    </p:spTree>
    <p:extLst>
      <p:ext uri="{BB962C8B-B14F-4D97-AF65-F5344CB8AC3E}">
        <p14:creationId xmlns:p14="http://schemas.microsoft.com/office/powerpoint/2010/main" val="69095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297" y="304277"/>
            <a:ext cx="6128762" cy="912944"/>
          </a:xfrm>
        </p:spPr>
        <p:txBody>
          <a:bodyPr/>
          <a:lstStyle/>
          <a:p>
            <a:r>
              <a:rPr lang="en-US" sz="3600" dirty="0" smtClean="0"/>
              <a:t>What is “quality of life?” </a:t>
            </a:r>
            <a:endParaRPr lang="en-US" sz="3600" dirty="0"/>
          </a:p>
        </p:txBody>
      </p:sp>
      <p:sp>
        <p:nvSpPr>
          <p:cNvPr id="3" name="Content Placeholder 2"/>
          <p:cNvSpPr>
            <a:spLocks noGrp="1"/>
          </p:cNvSpPr>
          <p:nvPr>
            <p:ph idx="1"/>
          </p:nvPr>
        </p:nvSpPr>
        <p:spPr>
          <a:xfrm>
            <a:off x="533297" y="1140423"/>
            <a:ext cx="10798564" cy="1787237"/>
          </a:xfrm>
        </p:spPr>
        <p:txBody>
          <a:bodyPr>
            <a:normAutofit/>
          </a:bodyPr>
          <a:lstStyle/>
          <a:p>
            <a:r>
              <a:rPr lang="en-US" dirty="0" smtClean="0"/>
              <a:t>“Multidimensional factors that include everything from physical health, psychological state, level of independence, family, education, wealth, religious beliefs, a sense of optimism, local services and transport, employment, social relationships, housing and the environment.” (</a:t>
            </a:r>
            <a:r>
              <a:rPr lang="en-US" dirty="0" err="1" smtClean="0"/>
              <a:t>Barcaccia</a:t>
            </a:r>
            <a:r>
              <a:rPr lang="en-US" dirty="0" smtClean="0"/>
              <a:t>, 2013). </a:t>
            </a:r>
          </a:p>
          <a:p>
            <a:endParaRPr lang="en-US" dirty="0"/>
          </a:p>
        </p:txBody>
      </p:sp>
      <p:sp>
        <p:nvSpPr>
          <p:cNvPr id="4" name="Title 1"/>
          <p:cNvSpPr txBox="1">
            <a:spLocks/>
          </p:cNvSpPr>
          <p:nvPr/>
        </p:nvSpPr>
        <p:spPr>
          <a:xfrm>
            <a:off x="773188" y="2535165"/>
            <a:ext cx="11136189" cy="912944"/>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t>How should we measure the “quality of life?”</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274" y="3496805"/>
            <a:ext cx="3918857" cy="2835208"/>
          </a:xfrm>
          <a:prstGeom prst="rect">
            <a:avLst/>
          </a:prstGeom>
        </p:spPr>
      </p:pic>
      <p:sp>
        <p:nvSpPr>
          <p:cNvPr id="6" name="Rectangle 5"/>
          <p:cNvSpPr/>
          <p:nvPr/>
        </p:nvSpPr>
        <p:spPr>
          <a:xfrm>
            <a:off x="876793" y="6383426"/>
            <a:ext cx="4017818" cy="400110"/>
          </a:xfrm>
          <a:prstGeom prst="rect">
            <a:avLst/>
          </a:prstGeom>
        </p:spPr>
        <p:txBody>
          <a:bodyPr wrap="square">
            <a:spAutoFit/>
          </a:bodyPr>
          <a:lstStyle/>
          <a:p>
            <a:r>
              <a:rPr lang="en-US" sz="1000" dirty="0"/>
              <a:t>https://anima-project.eu/what-does-anima-do/quality-of-life-and-annoyance/qol-result-1/</a:t>
            </a:r>
          </a:p>
        </p:txBody>
      </p:sp>
      <p:sp>
        <p:nvSpPr>
          <p:cNvPr id="7" name="TextBox 6"/>
          <p:cNvSpPr txBox="1"/>
          <p:nvPr/>
        </p:nvSpPr>
        <p:spPr>
          <a:xfrm>
            <a:off x="5299806" y="4683576"/>
            <a:ext cx="801585" cy="461665"/>
          </a:xfrm>
          <a:prstGeom prst="rect">
            <a:avLst/>
          </a:prstGeom>
          <a:noFill/>
          <a:ln>
            <a:solidFill>
              <a:schemeClr val="tx1"/>
            </a:solidFill>
          </a:ln>
        </p:spPr>
        <p:txBody>
          <a:bodyPr wrap="square" rtlCol="0">
            <a:spAutoFit/>
          </a:bodyPr>
          <a:lstStyle/>
          <a:p>
            <a:r>
              <a:rPr lang="en-US" sz="1200" dirty="0" smtClean="0"/>
              <a:t>Quality of Life</a:t>
            </a:r>
            <a:endParaRPr lang="en-US" sz="1200" dirty="0"/>
          </a:p>
        </p:txBody>
      </p:sp>
      <p:sp>
        <p:nvSpPr>
          <p:cNvPr id="8" name="TextBox 7"/>
          <p:cNvSpPr txBox="1"/>
          <p:nvPr/>
        </p:nvSpPr>
        <p:spPr>
          <a:xfrm>
            <a:off x="6788180" y="3532973"/>
            <a:ext cx="801585" cy="276999"/>
          </a:xfrm>
          <a:prstGeom prst="rect">
            <a:avLst/>
          </a:prstGeom>
          <a:noFill/>
          <a:ln>
            <a:solidFill>
              <a:schemeClr val="tx1"/>
            </a:solidFill>
          </a:ln>
        </p:spPr>
        <p:txBody>
          <a:bodyPr wrap="square" rtlCol="0">
            <a:spAutoFit/>
          </a:bodyPr>
          <a:lstStyle/>
          <a:p>
            <a:r>
              <a:rPr lang="en-US" sz="1200" dirty="0" smtClean="0"/>
              <a:t>Health</a:t>
            </a:r>
            <a:endParaRPr lang="en-US" sz="1200" dirty="0"/>
          </a:p>
        </p:txBody>
      </p:sp>
      <p:sp>
        <p:nvSpPr>
          <p:cNvPr id="9" name="TextBox 8"/>
          <p:cNvSpPr txBox="1"/>
          <p:nvPr/>
        </p:nvSpPr>
        <p:spPr>
          <a:xfrm>
            <a:off x="6768107" y="4127397"/>
            <a:ext cx="1643304" cy="461665"/>
          </a:xfrm>
          <a:prstGeom prst="rect">
            <a:avLst/>
          </a:prstGeom>
          <a:noFill/>
          <a:ln>
            <a:solidFill>
              <a:schemeClr val="tx1"/>
            </a:solidFill>
          </a:ln>
        </p:spPr>
        <p:txBody>
          <a:bodyPr wrap="square" rtlCol="0">
            <a:spAutoFit/>
          </a:bodyPr>
          <a:lstStyle/>
          <a:p>
            <a:r>
              <a:rPr lang="en-US" sz="1200" dirty="0" smtClean="0"/>
              <a:t>Natural and living environment </a:t>
            </a:r>
            <a:endParaRPr lang="en-US" sz="1200" dirty="0"/>
          </a:p>
        </p:txBody>
      </p:sp>
      <p:sp>
        <p:nvSpPr>
          <p:cNvPr id="10" name="TextBox 9"/>
          <p:cNvSpPr txBox="1"/>
          <p:nvPr/>
        </p:nvSpPr>
        <p:spPr>
          <a:xfrm>
            <a:off x="6768107" y="4814357"/>
            <a:ext cx="801585" cy="276999"/>
          </a:xfrm>
          <a:prstGeom prst="rect">
            <a:avLst/>
          </a:prstGeom>
          <a:noFill/>
          <a:ln>
            <a:solidFill>
              <a:schemeClr val="tx1"/>
            </a:solidFill>
          </a:ln>
        </p:spPr>
        <p:txBody>
          <a:bodyPr wrap="square" rtlCol="0">
            <a:spAutoFit/>
          </a:bodyPr>
          <a:lstStyle/>
          <a:p>
            <a:r>
              <a:rPr lang="en-US" sz="1200" dirty="0" smtClean="0"/>
              <a:t>Work</a:t>
            </a:r>
            <a:endParaRPr lang="en-US" sz="1200" dirty="0"/>
          </a:p>
        </p:txBody>
      </p:sp>
      <p:sp>
        <p:nvSpPr>
          <p:cNvPr id="11" name="TextBox 10"/>
          <p:cNvSpPr txBox="1"/>
          <p:nvPr/>
        </p:nvSpPr>
        <p:spPr>
          <a:xfrm>
            <a:off x="6768107" y="5316651"/>
            <a:ext cx="1229924" cy="461665"/>
          </a:xfrm>
          <a:prstGeom prst="rect">
            <a:avLst/>
          </a:prstGeom>
          <a:noFill/>
          <a:ln>
            <a:solidFill>
              <a:schemeClr val="tx1"/>
            </a:solidFill>
          </a:ln>
        </p:spPr>
        <p:txBody>
          <a:bodyPr wrap="square" rtlCol="0">
            <a:spAutoFit/>
          </a:bodyPr>
          <a:lstStyle/>
          <a:p>
            <a:r>
              <a:rPr lang="en-US" sz="1200" dirty="0" smtClean="0"/>
              <a:t>Material living conditions</a:t>
            </a:r>
            <a:endParaRPr lang="en-US" sz="1200" dirty="0"/>
          </a:p>
        </p:txBody>
      </p:sp>
      <p:sp>
        <p:nvSpPr>
          <p:cNvPr id="12" name="TextBox 11"/>
          <p:cNvSpPr txBox="1"/>
          <p:nvPr/>
        </p:nvSpPr>
        <p:spPr>
          <a:xfrm>
            <a:off x="6768106" y="6055014"/>
            <a:ext cx="801585" cy="276999"/>
          </a:xfrm>
          <a:prstGeom prst="rect">
            <a:avLst/>
          </a:prstGeom>
          <a:noFill/>
          <a:ln>
            <a:noFill/>
          </a:ln>
        </p:spPr>
        <p:txBody>
          <a:bodyPr wrap="square" rtlCol="0">
            <a:spAutoFit/>
          </a:bodyPr>
          <a:lstStyle/>
          <a:p>
            <a:r>
              <a:rPr lang="en-US" sz="1200" dirty="0" smtClean="0"/>
              <a:t>…</a:t>
            </a:r>
            <a:endParaRPr lang="en-US" sz="1200" dirty="0"/>
          </a:p>
        </p:txBody>
      </p:sp>
      <p:cxnSp>
        <p:nvCxnSpPr>
          <p:cNvPr id="16" name="Straight Arrow Connector 15"/>
          <p:cNvCxnSpPr>
            <a:stCxn id="7" idx="3"/>
            <a:endCxn id="8" idx="1"/>
          </p:cNvCxnSpPr>
          <p:nvPr/>
        </p:nvCxnSpPr>
        <p:spPr>
          <a:xfrm flipV="1">
            <a:off x="6101391" y="3671473"/>
            <a:ext cx="686789" cy="12429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3"/>
            <a:endCxn id="9" idx="1"/>
          </p:cNvCxnSpPr>
          <p:nvPr/>
        </p:nvCxnSpPr>
        <p:spPr>
          <a:xfrm flipV="1">
            <a:off x="6101391" y="4358230"/>
            <a:ext cx="666716" cy="5561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3"/>
            <a:endCxn id="10" idx="1"/>
          </p:cNvCxnSpPr>
          <p:nvPr/>
        </p:nvCxnSpPr>
        <p:spPr>
          <a:xfrm>
            <a:off x="6101391" y="4914409"/>
            <a:ext cx="666716" cy="384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3"/>
            <a:endCxn id="11" idx="1"/>
          </p:cNvCxnSpPr>
          <p:nvPr/>
        </p:nvCxnSpPr>
        <p:spPr>
          <a:xfrm>
            <a:off x="6101391" y="4914409"/>
            <a:ext cx="666716" cy="633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3"/>
            <a:endCxn id="12" idx="1"/>
          </p:cNvCxnSpPr>
          <p:nvPr/>
        </p:nvCxnSpPr>
        <p:spPr>
          <a:xfrm>
            <a:off x="6101391" y="4914409"/>
            <a:ext cx="666715" cy="12791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3"/>
          </p:cNvCxnSpPr>
          <p:nvPr/>
        </p:nvCxnSpPr>
        <p:spPr>
          <a:xfrm flipV="1">
            <a:off x="7589765" y="3378530"/>
            <a:ext cx="821646" cy="2929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8" idx="3"/>
          </p:cNvCxnSpPr>
          <p:nvPr/>
        </p:nvCxnSpPr>
        <p:spPr>
          <a:xfrm>
            <a:off x="7589765" y="3671473"/>
            <a:ext cx="821646" cy="1384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411411" y="3231305"/>
            <a:ext cx="1290729" cy="276999"/>
          </a:xfrm>
          <a:prstGeom prst="rect">
            <a:avLst/>
          </a:prstGeom>
          <a:noFill/>
          <a:ln>
            <a:solidFill>
              <a:schemeClr val="tx1"/>
            </a:solidFill>
          </a:ln>
        </p:spPr>
        <p:txBody>
          <a:bodyPr wrap="square" rtlCol="0">
            <a:spAutoFit/>
          </a:bodyPr>
          <a:lstStyle/>
          <a:p>
            <a:r>
              <a:rPr lang="en-US" sz="1200" dirty="0" smtClean="0"/>
              <a:t>Mental Health</a:t>
            </a:r>
            <a:endParaRPr lang="en-US" sz="1200" dirty="0"/>
          </a:p>
        </p:txBody>
      </p:sp>
      <p:sp>
        <p:nvSpPr>
          <p:cNvPr id="30" name="TextBox 29"/>
          <p:cNvSpPr txBox="1"/>
          <p:nvPr/>
        </p:nvSpPr>
        <p:spPr>
          <a:xfrm>
            <a:off x="8411410" y="3680441"/>
            <a:ext cx="1361982" cy="276999"/>
          </a:xfrm>
          <a:prstGeom prst="rect">
            <a:avLst/>
          </a:prstGeom>
          <a:noFill/>
          <a:ln>
            <a:solidFill>
              <a:schemeClr val="tx1"/>
            </a:solidFill>
          </a:ln>
        </p:spPr>
        <p:txBody>
          <a:bodyPr wrap="square" rtlCol="0">
            <a:spAutoFit/>
          </a:bodyPr>
          <a:lstStyle/>
          <a:p>
            <a:r>
              <a:rPr lang="en-US" sz="1200" smtClean="0"/>
              <a:t>Physical </a:t>
            </a:r>
            <a:r>
              <a:rPr lang="en-US" sz="1200" dirty="0" smtClean="0"/>
              <a:t>Health</a:t>
            </a:r>
            <a:endParaRPr lang="en-US" sz="1200" dirty="0"/>
          </a:p>
        </p:txBody>
      </p:sp>
      <p:cxnSp>
        <p:nvCxnSpPr>
          <p:cNvPr id="32" name="Straight Arrow Connector 31"/>
          <p:cNvCxnSpPr>
            <a:stCxn id="29" idx="3"/>
          </p:cNvCxnSpPr>
          <p:nvPr/>
        </p:nvCxnSpPr>
        <p:spPr>
          <a:xfrm flipV="1">
            <a:off x="9702140" y="3231305"/>
            <a:ext cx="670956" cy="138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9" idx="3"/>
          </p:cNvCxnSpPr>
          <p:nvPr/>
        </p:nvCxnSpPr>
        <p:spPr>
          <a:xfrm>
            <a:off x="9702140" y="3369805"/>
            <a:ext cx="665018" cy="1631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451988" y="3207132"/>
            <a:ext cx="704057" cy="276999"/>
          </a:xfrm>
          <a:prstGeom prst="rect">
            <a:avLst/>
          </a:prstGeom>
          <a:noFill/>
          <a:ln>
            <a:noFill/>
          </a:ln>
        </p:spPr>
        <p:txBody>
          <a:bodyPr wrap="square" rtlCol="0">
            <a:spAutoFit/>
          </a:bodyPr>
          <a:lstStyle/>
          <a:p>
            <a:r>
              <a:rPr lang="en-US" sz="1200" dirty="0" smtClean="0"/>
              <a:t>…</a:t>
            </a:r>
            <a:endParaRPr lang="en-US" sz="1200" dirty="0"/>
          </a:p>
        </p:txBody>
      </p:sp>
      <p:cxnSp>
        <p:nvCxnSpPr>
          <p:cNvPr id="36" name="Straight Arrow Connector 35"/>
          <p:cNvCxnSpPr/>
          <p:nvPr/>
        </p:nvCxnSpPr>
        <p:spPr>
          <a:xfrm>
            <a:off x="9785267" y="3840191"/>
            <a:ext cx="570016" cy="1626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0" idx="3"/>
          </p:cNvCxnSpPr>
          <p:nvPr/>
        </p:nvCxnSpPr>
        <p:spPr>
          <a:xfrm flipV="1">
            <a:off x="9773392" y="3740722"/>
            <a:ext cx="593766" cy="782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451987" y="3701692"/>
            <a:ext cx="704057" cy="276999"/>
          </a:xfrm>
          <a:prstGeom prst="rect">
            <a:avLst/>
          </a:prstGeom>
          <a:noFill/>
          <a:ln>
            <a:noFill/>
          </a:ln>
        </p:spPr>
        <p:txBody>
          <a:bodyPr wrap="square" rtlCol="0">
            <a:spAutoFit/>
          </a:bodyPr>
          <a:lstStyle/>
          <a:p>
            <a:r>
              <a:rPr lang="en-US" sz="1200" dirty="0" smtClean="0"/>
              <a:t>…</a:t>
            </a:r>
            <a:endParaRPr lang="en-US" sz="1200" dirty="0"/>
          </a:p>
        </p:txBody>
      </p:sp>
      <p:cxnSp>
        <p:nvCxnSpPr>
          <p:cNvPr id="42" name="Straight Arrow Connector 41"/>
          <p:cNvCxnSpPr>
            <a:stCxn id="9" idx="3"/>
          </p:cNvCxnSpPr>
          <p:nvPr/>
        </p:nvCxnSpPr>
        <p:spPr>
          <a:xfrm flipV="1">
            <a:off x="8411411" y="4168239"/>
            <a:ext cx="518833" cy="1899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9" idx="3"/>
          </p:cNvCxnSpPr>
          <p:nvPr/>
        </p:nvCxnSpPr>
        <p:spPr>
          <a:xfrm>
            <a:off x="8411411" y="4358230"/>
            <a:ext cx="530708" cy="1009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9" idx="3"/>
          </p:cNvCxnSpPr>
          <p:nvPr/>
        </p:nvCxnSpPr>
        <p:spPr>
          <a:xfrm>
            <a:off x="8411411" y="4358230"/>
            <a:ext cx="518833" cy="4559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8942119" y="4054355"/>
            <a:ext cx="1290729" cy="276999"/>
          </a:xfrm>
          <a:prstGeom prst="rect">
            <a:avLst/>
          </a:prstGeom>
          <a:noFill/>
          <a:ln>
            <a:solidFill>
              <a:schemeClr val="tx1"/>
            </a:solidFill>
          </a:ln>
        </p:spPr>
        <p:txBody>
          <a:bodyPr wrap="square" rtlCol="0">
            <a:spAutoFit/>
          </a:bodyPr>
          <a:lstStyle/>
          <a:p>
            <a:r>
              <a:rPr lang="en-US" sz="1200" dirty="0" smtClean="0"/>
              <a:t>Green Space</a:t>
            </a:r>
            <a:endParaRPr lang="en-US" sz="1200" dirty="0"/>
          </a:p>
        </p:txBody>
      </p:sp>
      <p:sp>
        <p:nvSpPr>
          <p:cNvPr id="50" name="TextBox 49"/>
          <p:cNvSpPr txBox="1"/>
          <p:nvPr/>
        </p:nvSpPr>
        <p:spPr>
          <a:xfrm>
            <a:off x="8942118" y="4397463"/>
            <a:ext cx="1710047" cy="276999"/>
          </a:xfrm>
          <a:prstGeom prst="rect">
            <a:avLst/>
          </a:prstGeom>
          <a:noFill/>
          <a:ln>
            <a:solidFill>
              <a:schemeClr val="tx1"/>
            </a:solidFill>
          </a:ln>
        </p:spPr>
        <p:txBody>
          <a:bodyPr wrap="square" rtlCol="0">
            <a:spAutoFit/>
          </a:bodyPr>
          <a:lstStyle/>
          <a:p>
            <a:r>
              <a:rPr lang="en-US" sz="1200" dirty="0" smtClean="0"/>
              <a:t>Recreation Sources</a:t>
            </a:r>
            <a:endParaRPr lang="en-US" sz="1200" dirty="0"/>
          </a:p>
        </p:txBody>
      </p:sp>
      <p:sp>
        <p:nvSpPr>
          <p:cNvPr id="52" name="TextBox 51"/>
          <p:cNvSpPr txBox="1"/>
          <p:nvPr/>
        </p:nvSpPr>
        <p:spPr>
          <a:xfrm>
            <a:off x="9116012" y="4690805"/>
            <a:ext cx="704057" cy="276999"/>
          </a:xfrm>
          <a:prstGeom prst="rect">
            <a:avLst/>
          </a:prstGeom>
          <a:noFill/>
          <a:ln>
            <a:noFill/>
          </a:ln>
        </p:spPr>
        <p:txBody>
          <a:bodyPr wrap="square" rtlCol="0">
            <a:spAutoFit/>
          </a:bodyPr>
          <a:lstStyle/>
          <a:p>
            <a:r>
              <a:rPr lang="en-US" sz="1200" dirty="0" smtClean="0"/>
              <a:t>…</a:t>
            </a:r>
            <a:endParaRPr lang="en-US" sz="1200" dirty="0"/>
          </a:p>
        </p:txBody>
      </p:sp>
      <p:cxnSp>
        <p:nvCxnSpPr>
          <p:cNvPr id="54" name="Straight Arrow Connector 53"/>
          <p:cNvCxnSpPr/>
          <p:nvPr/>
        </p:nvCxnSpPr>
        <p:spPr>
          <a:xfrm flipV="1">
            <a:off x="7569692" y="4865760"/>
            <a:ext cx="363025" cy="63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0" idx="3"/>
          </p:cNvCxnSpPr>
          <p:nvPr/>
        </p:nvCxnSpPr>
        <p:spPr>
          <a:xfrm>
            <a:off x="7569692" y="4952857"/>
            <a:ext cx="327399" cy="1384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1" idx="3"/>
          </p:cNvCxnSpPr>
          <p:nvPr/>
        </p:nvCxnSpPr>
        <p:spPr>
          <a:xfrm flipV="1">
            <a:off x="7998031" y="5373584"/>
            <a:ext cx="413379" cy="173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1" idx="3"/>
          </p:cNvCxnSpPr>
          <p:nvPr/>
        </p:nvCxnSpPr>
        <p:spPr>
          <a:xfrm>
            <a:off x="7998031" y="5547484"/>
            <a:ext cx="463138" cy="1111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1" idx="3"/>
          </p:cNvCxnSpPr>
          <p:nvPr/>
        </p:nvCxnSpPr>
        <p:spPr>
          <a:xfrm>
            <a:off x="7998031" y="5547484"/>
            <a:ext cx="344385" cy="3873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9161261" y="5335426"/>
            <a:ext cx="2513338" cy="646331"/>
          </a:xfrm>
          <a:prstGeom prst="rect">
            <a:avLst/>
          </a:prstGeom>
          <a:noFill/>
          <a:ln>
            <a:noFill/>
          </a:ln>
        </p:spPr>
        <p:txBody>
          <a:bodyPr wrap="square" rtlCol="0">
            <a:spAutoFit/>
          </a:bodyPr>
          <a:lstStyle/>
          <a:p>
            <a:r>
              <a:rPr lang="en-US" sz="1200" dirty="0" smtClean="0"/>
              <a:t>What indicators/factors would you use to reflect these construct variables?</a:t>
            </a:r>
            <a:endParaRPr lang="en-US" sz="1200" dirty="0"/>
          </a:p>
        </p:txBody>
      </p:sp>
      <p:sp>
        <p:nvSpPr>
          <p:cNvPr id="67" name="Right Bracket 66"/>
          <p:cNvSpPr/>
          <p:nvPr/>
        </p:nvSpPr>
        <p:spPr>
          <a:xfrm>
            <a:off x="8930244" y="5017018"/>
            <a:ext cx="201879" cy="1299502"/>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70693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879" y="304437"/>
            <a:ext cx="8948911" cy="585250"/>
          </a:xfrm>
        </p:spPr>
        <p:txBody>
          <a:bodyPr/>
          <a:lstStyle/>
          <a:p>
            <a:pPr algn="ctr"/>
            <a:r>
              <a:rPr lang="en-US" sz="3200" dirty="0" smtClean="0"/>
              <a:t>Before “SEM” – Multiple Regressions</a:t>
            </a:r>
            <a:endParaRPr lang="en-US" sz="32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0721" y="1180778"/>
            <a:ext cx="6621226" cy="3291659"/>
          </a:xfrm>
        </p:spPr>
      </p:pic>
      <p:sp>
        <p:nvSpPr>
          <p:cNvPr id="7" name="TextBox 6"/>
          <p:cNvSpPr txBox="1"/>
          <p:nvPr/>
        </p:nvSpPr>
        <p:spPr>
          <a:xfrm>
            <a:off x="327453" y="4763528"/>
            <a:ext cx="11479425" cy="1723549"/>
          </a:xfrm>
          <a:prstGeom prst="rect">
            <a:avLst/>
          </a:prstGeom>
          <a:noFill/>
        </p:spPr>
        <p:txBody>
          <a:bodyPr wrap="none" rtlCol="0">
            <a:spAutoFit/>
          </a:bodyPr>
          <a:lstStyle/>
          <a:p>
            <a:pPr marL="285750" indent="-285750">
              <a:buFont typeface="Arial" panose="020B0604020202020204" pitchFamily="34" charset="0"/>
              <a:buChar char="•"/>
            </a:pPr>
            <a:r>
              <a:rPr lang="en-US" dirty="0" smtClean="0"/>
              <a:t>Quality of Life (Dependent variable) </a:t>
            </a:r>
            <a:r>
              <a:rPr lang="en-US" dirty="0" smtClean="0">
                <a:solidFill>
                  <a:srgbClr val="FFFF00"/>
                </a:solidFill>
              </a:rPr>
              <a:t>y</a:t>
            </a:r>
            <a:r>
              <a:rPr lang="en-US" sz="700" dirty="0" smtClean="0">
                <a:solidFill>
                  <a:srgbClr val="FFFF00"/>
                </a:solidFill>
              </a:rPr>
              <a:t>1</a:t>
            </a:r>
            <a:r>
              <a:rPr lang="en-US" dirty="0" smtClean="0">
                <a:solidFill>
                  <a:srgbClr val="FFFF00"/>
                </a:solidFill>
              </a:rPr>
              <a:t> = </a:t>
            </a:r>
            <a:r>
              <a:rPr lang="el-GR" dirty="0" smtClean="0">
                <a:solidFill>
                  <a:srgbClr val="FFFF00"/>
                </a:solidFill>
              </a:rPr>
              <a:t>α</a:t>
            </a:r>
            <a:r>
              <a:rPr lang="en-US" sz="800" dirty="0" smtClean="0">
                <a:solidFill>
                  <a:srgbClr val="FFFF00"/>
                </a:solidFill>
              </a:rPr>
              <a:t>1</a:t>
            </a:r>
            <a:r>
              <a:rPr lang="en-US" dirty="0" smtClean="0">
                <a:solidFill>
                  <a:srgbClr val="FFFF00"/>
                </a:solidFill>
              </a:rPr>
              <a:t>+</a:t>
            </a:r>
            <a:r>
              <a:rPr lang="el-GR" dirty="0" smtClean="0">
                <a:solidFill>
                  <a:srgbClr val="FFFF00"/>
                </a:solidFill>
              </a:rPr>
              <a:t>β</a:t>
            </a:r>
            <a:r>
              <a:rPr lang="en-US" sz="900" dirty="0" smtClean="0">
                <a:solidFill>
                  <a:srgbClr val="FFFF00"/>
                </a:solidFill>
              </a:rPr>
              <a:t>1</a:t>
            </a:r>
            <a:r>
              <a:rPr lang="en-US" dirty="0" smtClean="0">
                <a:solidFill>
                  <a:srgbClr val="FFFF00"/>
                </a:solidFill>
              </a:rPr>
              <a:t>X</a:t>
            </a:r>
            <a:r>
              <a:rPr lang="en-US" sz="900" dirty="0" smtClean="0">
                <a:solidFill>
                  <a:srgbClr val="FFFF00"/>
                </a:solidFill>
              </a:rPr>
              <a:t>1</a:t>
            </a:r>
            <a:r>
              <a:rPr lang="en-US" dirty="0" smtClean="0">
                <a:solidFill>
                  <a:srgbClr val="FFFF00"/>
                </a:solidFill>
              </a:rPr>
              <a:t> + </a:t>
            </a:r>
            <a:r>
              <a:rPr lang="el-GR" dirty="0" smtClean="0">
                <a:solidFill>
                  <a:srgbClr val="FFFF00"/>
                </a:solidFill>
              </a:rPr>
              <a:t>β</a:t>
            </a:r>
            <a:r>
              <a:rPr lang="en-US" sz="900" dirty="0" smtClean="0">
                <a:solidFill>
                  <a:srgbClr val="FFFF00"/>
                </a:solidFill>
              </a:rPr>
              <a:t>2</a:t>
            </a:r>
            <a:r>
              <a:rPr lang="en-US" dirty="0" smtClean="0">
                <a:solidFill>
                  <a:srgbClr val="FFFF00"/>
                </a:solidFill>
              </a:rPr>
              <a:t>X</a:t>
            </a:r>
            <a:r>
              <a:rPr lang="en-US" sz="1000" dirty="0" smtClean="0">
                <a:solidFill>
                  <a:srgbClr val="FFFF00"/>
                </a:solidFill>
              </a:rPr>
              <a:t>2</a:t>
            </a:r>
            <a:r>
              <a:rPr lang="en-US" dirty="0" smtClean="0">
                <a:solidFill>
                  <a:srgbClr val="FFFF00"/>
                </a:solidFill>
              </a:rPr>
              <a:t> +</a:t>
            </a:r>
            <a:r>
              <a:rPr lang="el-GR" dirty="0" smtClean="0">
                <a:solidFill>
                  <a:srgbClr val="FFFF00"/>
                </a:solidFill>
              </a:rPr>
              <a:t>β</a:t>
            </a:r>
            <a:r>
              <a:rPr lang="en-US" sz="900" dirty="0" smtClean="0">
                <a:solidFill>
                  <a:srgbClr val="FFFF00"/>
                </a:solidFill>
              </a:rPr>
              <a:t>3</a:t>
            </a:r>
            <a:r>
              <a:rPr lang="en-US" dirty="0" smtClean="0">
                <a:solidFill>
                  <a:srgbClr val="FFFF00"/>
                </a:solidFill>
              </a:rPr>
              <a:t>X</a:t>
            </a:r>
            <a:r>
              <a:rPr lang="en-US" sz="1000" dirty="0" smtClean="0">
                <a:solidFill>
                  <a:srgbClr val="FFFF00"/>
                </a:solidFill>
              </a:rPr>
              <a:t>3</a:t>
            </a:r>
            <a:r>
              <a:rPr lang="en-US" dirty="0" smtClean="0">
                <a:solidFill>
                  <a:srgbClr val="FFFF00"/>
                </a:solidFill>
              </a:rPr>
              <a:t>…</a:t>
            </a:r>
          </a:p>
          <a:p>
            <a:pPr marL="742950" lvl="1" indent="-285750">
              <a:buFont typeface="Arial" panose="020B0604020202020204" pitchFamily="34" charset="0"/>
              <a:buChar char="•"/>
            </a:pPr>
            <a:r>
              <a:rPr lang="en-US" dirty="0" smtClean="0"/>
              <a:t>Health (Dependent variable/Independent variable) </a:t>
            </a:r>
            <a:r>
              <a:rPr lang="en-US" dirty="0" smtClean="0">
                <a:solidFill>
                  <a:srgbClr val="FFFF00"/>
                </a:solidFill>
              </a:rPr>
              <a:t>y</a:t>
            </a:r>
            <a:r>
              <a:rPr lang="en-US" sz="800" dirty="0" smtClean="0">
                <a:solidFill>
                  <a:srgbClr val="FFFF00"/>
                </a:solidFill>
              </a:rPr>
              <a:t>2</a:t>
            </a:r>
            <a:r>
              <a:rPr lang="en-US" dirty="0" smtClean="0">
                <a:solidFill>
                  <a:srgbClr val="FFFF00"/>
                </a:solidFill>
              </a:rPr>
              <a:t> (X</a:t>
            </a:r>
            <a:r>
              <a:rPr lang="en-US" sz="900" dirty="0" smtClean="0">
                <a:solidFill>
                  <a:srgbClr val="FFFF00"/>
                </a:solidFill>
              </a:rPr>
              <a:t>1</a:t>
            </a:r>
            <a:r>
              <a:rPr lang="en-US" dirty="0" smtClean="0">
                <a:solidFill>
                  <a:srgbClr val="FFFF00"/>
                </a:solidFill>
              </a:rPr>
              <a:t>) = </a:t>
            </a:r>
            <a:r>
              <a:rPr lang="el-GR" dirty="0" smtClean="0">
                <a:solidFill>
                  <a:srgbClr val="FFFF00"/>
                </a:solidFill>
              </a:rPr>
              <a:t>α</a:t>
            </a:r>
            <a:r>
              <a:rPr lang="en-US" sz="800" dirty="0" smtClean="0">
                <a:solidFill>
                  <a:srgbClr val="FFFF00"/>
                </a:solidFill>
              </a:rPr>
              <a:t>2</a:t>
            </a:r>
            <a:r>
              <a:rPr lang="en-US" dirty="0" smtClean="0">
                <a:solidFill>
                  <a:srgbClr val="FFFF00"/>
                </a:solidFill>
              </a:rPr>
              <a:t>+</a:t>
            </a:r>
            <a:r>
              <a:rPr lang="el-GR" dirty="0" smtClean="0">
                <a:solidFill>
                  <a:srgbClr val="FFFF00"/>
                </a:solidFill>
              </a:rPr>
              <a:t>β</a:t>
            </a:r>
            <a:r>
              <a:rPr lang="en-US" sz="900" dirty="0" smtClean="0">
                <a:solidFill>
                  <a:srgbClr val="FFFF00"/>
                </a:solidFill>
              </a:rPr>
              <a:t>4</a:t>
            </a:r>
            <a:r>
              <a:rPr lang="en-US" dirty="0" smtClean="0">
                <a:solidFill>
                  <a:srgbClr val="FFFF00"/>
                </a:solidFill>
              </a:rPr>
              <a:t>X</a:t>
            </a:r>
            <a:r>
              <a:rPr lang="en-US" sz="900" dirty="0" smtClean="0">
                <a:solidFill>
                  <a:srgbClr val="FFFF00"/>
                </a:solidFill>
              </a:rPr>
              <a:t>4</a:t>
            </a:r>
            <a:r>
              <a:rPr lang="en-US" dirty="0" smtClean="0">
                <a:solidFill>
                  <a:srgbClr val="FFFF00"/>
                </a:solidFill>
              </a:rPr>
              <a:t> + </a:t>
            </a:r>
            <a:r>
              <a:rPr lang="el-GR" dirty="0" smtClean="0">
                <a:solidFill>
                  <a:srgbClr val="FFFF00"/>
                </a:solidFill>
              </a:rPr>
              <a:t>β</a:t>
            </a:r>
            <a:r>
              <a:rPr lang="en-US" sz="1000" dirty="0" smtClean="0">
                <a:solidFill>
                  <a:srgbClr val="FFFF00"/>
                </a:solidFill>
              </a:rPr>
              <a:t>5</a:t>
            </a:r>
            <a:r>
              <a:rPr lang="en-US" dirty="0" smtClean="0">
                <a:solidFill>
                  <a:srgbClr val="FFFF00"/>
                </a:solidFill>
              </a:rPr>
              <a:t>X</a:t>
            </a:r>
            <a:r>
              <a:rPr lang="en-US" sz="1000" dirty="0" smtClean="0">
                <a:solidFill>
                  <a:srgbClr val="FFFF00"/>
                </a:solidFill>
              </a:rPr>
              <a:t>5</a:t>
            </a:r>
            <a:r>
              <a:rPr lang="en-US" dirty="0" smtClean="0">
                <a:solidFill>
                  <a:srgbClr val="FFFF00"/>
                </a:solidFill>
              </a:rPr>
              <a:t>+</a:t>
            </a:r>
            <a:r>
              <a:rPr lang="el-GR" dirty="0" smtClean="0">
                <a:solidFill>
                  <a:srgbClr val="FFFF00"/>
                </a:solidFill>
              </a:rPr>
              <a:t>β</a:t>
            </a:r>
            <a:r>
              <a:rPr lang="en-US" sz="1000" dirty="0" smtClean="0">
                <a:solidFill>
                  <a:srgbClr val="FFFF00"/>
                </a:solidFill>
              </a:rPr>
              <a:t>6</a:t>
            </a:r>
            <a:r>
              <a:rPr lang="en-US" dirty="0" smtClean="0">
                <a:solidFill>
                  <a:srgbClr val="FFFF00"/>
                </a:solidFill>
              </a:rPr>
              <a:t>X</a:t>
            </a:r>
            <a:r>
              <a:rPr lang="en-US" sz="1000" dirty="0" smtClean="0">
                <a:solidFill>
                  <a:srgbClr val="FFFF00"/>
                </a:solidFill>
              </a:rPr>
              <a:t>6…</a:t>
            </a:r>
          </a:p>
          <a:p>
            <a:pPr marL="1200150" lvl="2" indent="-285750">
              <a:buFont typeface="Arial" panose="020B0604020202020204" pitchFamily="34" charset="0"/>
              <a:buChar char="•"/>
            </a:pPr>
            <a:r>
              <a:rPr lang="en-US" dirty="0" smtClean="0"/>
              <a:t>Mental health (D/</a:t>
            </a:r>
            <a:r>
              <a:rPr lang="en-US" dirty="0" err="1" smtClean="0"/>
              <a:t>Ind</a:t>
            </a:r>
            <a:r>
              <a:rPr lang="en-US" dirty="0" smtClean="0"/>
              <a:t>) </a:t>
            </a:r>
            <a:r>
              <a:rPr lang="en-US" sz="1600" dirty="0">
                <a:solidFill>
                  <a:srgbClr val="FFFF00"/>
                </a:solidFill>
              </a:rPr>
              <a:t>y</a:t>
            </a:r>
            <a:r>
              <a:rPr lang="en-US" sz="700" dirty="0">
                <a:solidFill>
                  <a:srgbClr val="FFFF00"/>
                </a:solidFill>
              </a:rPr>
              <a:t>3</a:t>
            </a:r>
            <a:r>
              <a:rPr lang="en-US" sz="1600" dirty="0">
                <a:solidFill>
                  <a:srgbClr val="FFFF00"/>
                </a:solidFill>
              </a:rPr>
              <a:t> (</a:t>
            </a:r>
            <a:r>
              <a:rPr lang="en-US" sz="1600" dirty="0" smtClean="0">
                <a:solidFill>
                  <a:srgbClr val="FFFF00"/>
                </a:solidFill>
              </a:rPr>
              <a:t>X</a:t>
            </a:r>
            <a:r>
              <a:rPr lang="en-US" sz="800" dirty="0" smtClean="0">
                <a:solidFill>
                  <a:srgbClr val="FFFF00"/>
                </a:solidFill>
              </a:rPr>
              <a:t>4</a:t>
            </a:r>
            <a:r>
              <a:rPr lang="en-US" sz="1600" dirty="0" smtClean="0">
                <a:solidFill>
                  <a:srgbClr val="FFFF00"/>
                </a:solidFill>
              </a:rPr>
              <a:t>) </a:t>
            </a:r>
            <a:r>
              <a:rPr lang="en-US" sz="1600" dirty="0">
                <a:solidFill>
                  <a:srgbClr val="FFFF00"/>
                </a:solidFill>
              </a:rPr>
              <a:t>= </a:t>
            </a:r>
            <a:r>
              <a:rPr lang="el-GR" sz="1600" dirty="0">
                <a:solidFill>
                  <a:srgbClr val="FFFF00"/>
                </a:solidFill>
              </a:rPr>
              <a:t>α</a:t>
            </a:r>
            <a:r>
              <a:rPr lang="en-US" sz="700" dirty="0">
                <a:solidFill>
                  <a:srgbClr val="FFFF00"/>
                </a:solidFill>
              </a:rPr>
              <a:t>3</a:t>
            </a:r>
            <a:r>
              <a:rPr lang="en-US" sz="1600" dirty="0">
                <a:solidFill>
                  <a:srgbClr val="FFFF00"/>
                </a:solidFill>
              </a:rPr>
              <a:t>+</a:t>
            </a:r>
            <a:r>
              <a:rPr lang="el-GR" sz="1600" dirty="0">
                <a:solidFill>
                  <a:srgbClr val="FFFF00"/>
                </a:solidFill>
              </a:rPr>
              <a:t>β</a:t>
            </a:r>
            <a:r>
              <a:rPr lang="en-US" sz="800" dirty="0">
                <a:solidFill>
                  <a:srgbClr val="FFFF00"/>
                </a:solidFill>
              </a:rPr>
              <a:t>7</a:t>
            </a:r>
            <a:r>
              <a:rPr lang="en-US" sz="1600" dirty="0">
                <a:solidFill>
                  <a:srgbClr val="FFFF00"/>
                </a:solidFill>
              </a:rPr>
              <a:t>X</a:t>
            </a:r>
            <a:r>
              <a:rPr lang="en-US" sz="800" dirty="0">
                <a:solidFill>
                  <a:srgbClr val="FFFF00"/>
                </a:solidFill>
              </a:rPr>
              <a:t>7</a:t>
            </a:r>
            <a:r>
              <a:rPr lang="en-US" sz="1600" dirty="0">
                <a:solidFill>
                  <a:srgbClr val="FFFF00"/>
                </a:solidFill>
              </a:rPr>
              <a:t> + </a:t>
            </a:r>
            <a:r>
              <a:rPr lang="el-GR" sz="1600" dirty="0">
                <a:solidFill>
                  <a:srgbClr val="FFFF00"/>
                </a:solidFill>
              </a:rPr>
              <a:t>β</a:t>
            </a:r>
            <a:r>
              <a:rPr lang="en-US" sz="900" dirty="0">
                <a:solidFill>
                  <a:srgbClr val="FFFF00"/>
                </a:solidFill>
              </a:rPr>
              <a:t>8</a:t>
            </a:r>
            <a:r>
              <a:rPr lang="en-US" sz="1600" dirty="0">
                <a:solidFill>
                  <a:srgbClr val="FFFF00"/>
                </a:solidFill>
              </a:rPr>
              <a:t>X</a:t>
            </a:r>
            <a:r>
              <a:rPr lang="en-US" sz="900" dirty="0">
                <a:solidFill>
                  <a:srgbClr val="FFFF00"/>
                </a:solidFill>
              </a:rPr>
              <a:t>8</a:t>
            </a:r>
            <a:r>
              <a:rPr lang="en-US" sz="1600" dirty="0">
                <a:solidFill>
                  <a:srgbClr val="FFFF00"/>
                </a:solidFill>
              </a:rPr>
              <a:t>+</a:t>
            </a:r>
            <a:r>
              <a:rPr lang="el-GR" sz="1600" dirty="0">
                <a:solidFill>
                  <a:srgbClr val="FFFF00"/>
                </a:solidFill>
              </a:rPr>
              <a:t>β</a:t>
            </a:r>
            <a:r>
              <a:rPr lang="en-US" sz="900" dirty="0">
                <a:solidFill>
                  <a:srgbClr val="FFFF00"/>
                </a:solidFill>
              </a:rPr>
              <a:t>9</a:t>
            </a:r>
            <a:r>
              <a:rPr lang="en-US" sz="1600" dirty="0">
                <a:solidFill>
                  <a:srgbClr val="FFFF00"/>
                </a:solidFill>
              </a:rPr>
              <a:t>X</a:t>
            </a:r>
            <a:r>
              <a:rPr lang="en-US" sz="900" dirty="0">
                <a:solidFill>
                  <a:srgbClr val="FFFF00"/>
                </a:solidFill>
              </a:rPr>
              <a:t>9</a:t>
            </a:r>
            <a:r>
              <a:rPr lang="en-US" sz="1600" dirty="0" smtClean="0">
                <a:solidFill>
                  <a:srgbClr val="FFFF00"/>
                </a:solidFill>
              </a:rPr>
              <a:t>…</a:t>
            </a:r>
          </a:p>
          <a:p>
            <a:pPr marL="1200150" lvl="2" indent="-285750">
              <a:buFont typeface="Arial" panose="020B0604020202020204" pitchFamily="34" charset="0"/>
              <a:buChar char="•"/>
            </a:pPr>
            <a:r>
              <a:rPr lang="en-US" sz="1600" dirty="0" smtClean="0"/>
              <a:t>Physical Health (D/</a:t>
            </a:r>
            <a:r>
              <a:rPr lang="en-US" sz="1600" dirty="0" err="1" smtClean="0"/>
              <a:t>Ind</a:t>
            </a:r>
            <a:r>
              <a:rPr lang="en-US" sz="1600" dirty="0" smtClean="0"/>
              <a:t>) </a:t>
            </a:r>
            <a:r>
              <a:rPr lang="en-US" sz="1600" dirty="0" smtClean="0">
                <a:solidFill>
                  <a:srgbClr val="FFFF00"/>
                </a:solidFill>
              </a:rPr>
              <a:t>y</a:t>
            </a:r>
            <a:r>
              <a:rPr lang="en-US" sz="700" dirty="0" smtClean="0">
                <a:solidFill>
                  <a:srgbClr val="FFFF00"/>
                </a:solidFill>
              </a:rPr>
              <a:t>4</a:t>
            </a:r>
            <a:r>
              <a:rPr lang="en-US" sz="1600" dirty="0" smtClean="0">
                <a:solidFill>
                  <a:srgbClr val="FFFF00"/>
                </a:solidFill>
              </a:rPr>
              <a:t> </a:t>
            </a:r>
            <a:r>
              <a:rPr lang="en-US" sz="1600" dirty="0">
                <a:solidFill>
                  <a:srgbClr val="FFFF00"/>
                </a:solidFill>
              </a:rPr>
              <a:t>(</a:t>
            </a:r>
            <a:r>
              <a:rPr lang="en-US" sz="1600" dirty="0" smtClean="0">
                <a:solidFill>
                  <a:srgbClr val="FFFF00"/>
                </a:solidFill>
              </a:rPr>
              <a:t>X</a:t>
            </a:r>
            <a:r>
              <a:rPr lang="en-US" sz="800" dirty="0" smtClean="0">
                <a:solidFill>
                  <a:srgbClr val="FFFF00"/>
                </a:solidFill>
              </a:rPr>
              <a:t>5</a:t>
            </a:r>
            <a:r>
              <a:rPr lang="en-US" sz="1600" dirty="0" smtClean="0">
                <a:solidFill>
                  <a:srgbClr val="FFFF00"/>
                </a:solidFill>
              </a:rPr>
              <a:t>) </a:t>
            </a:r>
            <a:r>
              <a:rPr lang="en-US" sz="1600" dirty="0">
                <a:solidFill>
                  <a:srgbClr val="FFFF00"/>
                </a:solidFill>
              </a:rPr>
              <a:t>= </a:t>
            </a:r>
            <a:r>
              <a:rPr lang="el-GR" sz="1600" dirty="0" smtClean="0">
                <a:solidFill>
                  <a:srgbClr val="FFFF00"/>
                </a:solidFill>
              </a:rPr>
              <a:t>α</a:t>
            </a:r>
            <a:r>
              <a:rPr lang="en-US" sz="700" dirty="0" smtClean="0">
                <a:solidFill>
                  <a:srgbClr val="FFFF00"/>
                </a:solidFill>
              </a:rPr>
              <a:t>4</a:t>
            </a:r>
            <a:r>
              <a:rPr lang="en-US" sz="1600" dirty="0" smtClean="0">
                <a:solidFill>
                  <a:srgbClr val="FFFF00"/>
                </a:solidFill>
              </a:rPr>
              <a:t>+</a:t>
            </a:r>
            <a:r>
              <a:rPr lang="el-GR" sz="1600" dirty="0" smtClean="0">
                <a:solidFill>
                  <a:srgbClr val="FFFF00"/>
                </a:solidFill>
              </a:rPr>
              <a:t>β</a:t>
            </a:r>
            <a:r>
              <a:rPr lang="en-US" sz="800" dirty="0" smtClean="0">
                <a:solidFill>
                  <a:srgbClr val="FFFF00"/>
                </a:solidFill>
              </a:rPr>
              <a:t>10</a:t>
            </a:r>
            <a:r>
              <a:rPr lang="en-US" sz="1600" dirty="0" smtClean="0">
                <a:solidFill>
                  <a:srgbClr val="FFFF00"/>
                </a:solidFill>
              </a:rPr>
              <a:t>X</a:t>
            </a:r>
            <a:r>
              <a:rPr lang="en-US" sz="800" dirty="0" smtClean="0">
                <a:solidFill>
                  <a:srgbClr val="FFFF00"/>
                </a:solidFill>
              </a:rPr>
              <a:t>10</a:t>
            </a:r>
            <a:r>
              <a:rPr lang="en-US" sz="1600" dirty="0" smtClean="0">
                <a:solidFill>
                  <a:srgbClr val="FFFF00"/>
                </a:solidFill>
              </a:rPr>
              <a:t> </a:t>
            </a:r>
            <a:r>
              <a:rPr lang="en-US" sz="1600" dirty="0">
                <a:solidFill>
                  <a:srgbClr val="FFFF00"/>
                </a:solidFill>
              </a:rPr>
              <a:t>+ </a:t>
            </a:r>
            <a:r>
              <a:rPr lang="el-GR" sz="1600" dirty="0" smtClean="0">
                <a:solidFill>
                  <a:srgbClr val="FFFF00"/>
                </a:solidFill>
              </a:rPr>
              <a:t>β</a:t>
            </a:r>
            <a:r>
              <a:rPr lang="en-US" sz="900" dirty="0" smtClean="0">
                <a:solidFill>
                  <a:srgbClr val="FFFF00"/>
                </a:solidFill>
              </a:rPr>
              <a:t>11</a:t>
            </a:r>
            <a:r>
              <a:rPr lang="en-US" sz="1600" dirty="0" smtClean="0">
                <a:solidFill>
                  <a:srgbClr val="FFFF00"/>
                </a:solidFill>
              </a:rPr>
              <a:t>X</a:t>
            </a:r>
            <a:r>
              <a:rPr lang="en-US" sz="900" dirty="0" smtClean="0">
                <a:solidFill>
                  <a:srgbClr val="FFFF00"/>
                </a:solidFill>
              </a:rPr>
              <a:t>11</a:t>
            </a:r>
            <a:r>
              <a:rPr lang="en-US" sz="1600" dirty="0" smtClean="0">
                <a:solidFill>
                  <a:srgbClr val="FFFF00"/>
                </a:solidFill>
              </a:rPr>
              <a:t>+</a:t>
            </a:r>
            <a:r>
              <a:rPr lang="el-GR" sz="1600" dirty="0" smtClean="0">
                <a:solidFill>
                  <a:srgbClr val="FFFF00"/>
                </a:solidFill>
              </a:rPr>
              <a:t>β</a:t>
            </a:r>
            <a:r>
              <a:rPr lang="en-US" sz="900" dirty="0" smtClean="0">
                <a:solidFill>
                  <a:srgbClr val="FFFF00"/>
                </a:solidFill>
              </a:rPr>
              <a:t>12</a:t>
            </a:r>
            <a:r>
              <a:rPr lang="en-US" sz="1600" dirty="0" smtClean="0">
                <a:solidFill>
                  <a:srgbClr val="FFFF00"/>
                </a:solidFill>
              </a:rPr>
              <a:t>X</a:t>
            </a:r>
            <a:r>
              <a:rPr lang="en-US" sz="900" dirty="0" smtClean="0">
                <a:solidFill>
                  <a:srgbClr val="FFFF00"/>
                </a:solidFill>
              </a:rPr>
              <a:t>12</a:t>
            </a:r>
            <a:r>
              <a:rPr lang="en-US" sz="1600" dirty="0" smtClean="0">
                <a:solidFill>
                  <a:srgbClr val="FFFF00"/>
                </a:solidFill>
              </a:rPr>
              <a:t>…</a:t>
            </a:r>
            <a:endParaRPr lang="en-US" sz="1600" dirty="0" smtClean="0"/>
          </a:p>
          <a:p>
            <a:pPr marL="742950" lvl="1" indent="-285750">
              <a:buFont typeface="Arial" panose="020B0604020202020204" pitchFamily="34" charset="0"/>
              <a:buChar char="•"/>
            </a:pPr>
            <a:r>
              <a:rPr lang="en-US" dirty="0" smtClean="0"/>
              <a:t>Natural and living environment (D/</a:t>
            </a:r>
            <a:r>
              <a:rPr lang="en-US" dirty="0" err="1" smtClean="0"/>
              <a:t>Ind</a:t>
            </a:r>
            <a:r>
              <a:rPr lang="en-US" dirty="0" smtClean="0"/>
              <a:t>) </a:t>
            </a:r>
            <a:r>
              <a:rPr lang="en-US" dirty="0" smtClean="0">
                <a:solidFill>
                  <a:srgbClr val="FFFF00"/>
                </a:solidFill>
              </a:rPr>
              <a:t>y</a:t>
            </a:r>
            <a:r>
              <a:rPr lang="en-US" sz="800" dirty="0">
                <a:solidFill>
                  <a:srgbClr val="FFFF00"/>
                </a:solidFill>
              </a:rPr>
              <a:t>5</a:t>
            </a:r>
            <a:r>
              <a:rPr lang="en-US" dirty="0" smtClean="0">
                <a:solidFill>
                  <a:srgbClr val="FFFF00"/>
                </a:solidFill>
              </a:rPr>
              <a:t> (X</a:t>
            </a:r>
            <a:r>
              <a:rPr lang="en-US" sz="900" dirty="0" smtClean="0">
                <a:solidFill>
                  <a:srgbClr val="FFFF00"/>
                </a:solidFill>
              </a:rPr>
              <a:t>2</a:t>
            </a:r>
            <a:r>
              <a:rPr lang="en-US" dirty="0" smtClean="0">
                <a:solidFill>
                  <a:srgbClr val="FFFF00"/>
                </a:solidFill>
              </a:rPr>
              <a:t>) = </a:t>
            </a:r>
            <a:r>
              <a:rPr lang="el-GR" dirty="0" smtClean="0">
                <a:solidFill>
                  <a:srgbClr val="FFFF00"/>
                </a:solidFill>
              </a:rPr>
              <a:t>α</a:t>
            </a:r>
            <a:r>
              <a:rPr lang="en-US" sz="800" dirty="0">
                <a:solidFill>
                  <a:srgbClr val="FFFF00"/>
                </a:solidFill>
              </a:rPr>
              <a:t>5</a:t>
            </a:r>
            <a:r>
              <a:rPr lang="en-US" dirty="0" smtClean="0">
                <a:solidFill>
                  <a:srgbClr val="FFFF00"/>
                </a:solidFill>
              </a:rPr>
              <a:t>+</a:t>
            </a:r>
            <a:r>
              <a:rPr lang="el-GR" dirty="0" smtClean="0">
                <a:solidFill>
                  <a:srgbClr val="FFFF00"/>
                </a:solidFill>
              </a:rPr>
              <a:t>β</a:t>
            </a:r>
            <a:r>
              <a:rPr lang="en-US" sz="900" dirty="0" smtClean="0">
                <a:solidFill>
                  <a:srgbClr val="FFFF00"/>
                </a:solidFill>
              </a:rPr>
              <a:t>13</a:t>
            </a:r>
            <a:r>
              <a:rPr lang="en-US" dirty="0" smtClean="0">
                <a:solidFill>
                  <a:srgbClr val="FFFF00"/>
                </a:solidFill>
              </a:rPr>
              <a:t>X</a:t>
            </a:r>
            <a:r>
              <a:rPr lang="en-US" sz="900" dirty="0" smtClean="0">
                <a:solidFill>
                  <a:srgbClr val="FFFF00"/>
                </a:solidFill>
              </a:rPr>
              <a:t>13</a:t>
            </a:r>
            <a:r>
              <a:rPr lang="en-US" dirty="0" smtClean="0">
                <a:solidFill>
                  <a:srgbClr val="FFFF00"/>
                </a:solidFill>
              </a:rPr>
              <a:t> + </a:t>
            </a:r>
            <a:r>
              <a:rPr lang="el-GR" dirty="0" smtClean="0">
                <a:solidFill>
                  <a:srgbClr val="FFFF00"/>
                </a:solidFill>
              </a:rPr>
              <a:t>β</a:t>
            </a:r>
            <a:r>
              <a:rPr lang="en-US" sz="1000" dirty="0" smtClean="0">
                <a:solidFill>
                  <a:srgbClr val="FFFF00"/>
                </a:solidFill>
              </a:rPr>
              <a:t>14</a:t>
            </a:r>
            <a:r>
              <a:rPr lang="en-US" dirty="0" smtClean="0">
                <a:solidFill>
                  <a:srgbClr val="FFFF00"/>
                </a:solidFill>
              </a:rPr>
              <a:t>X</a:t>
            </a:r>
            <a:r>
              <a:rPr lang="en-US" sz="1000" dirty="0" smtClean="0">
                <a:solidFill>
                  <a:srgbClr val="FFFF00"/>
                </a:solidFill>
              </a:rPr>
              <a:t>14</a:t>
            </a:r>
            <a:r>
              <a:rPr lang="en-US" dirty="0" smtClean="0">
                <a:solidFill>
                  <a:srgbClr val="FFFF00"/>
                </a:solidFill>
              </a:rPr>
              <a:t>+</a:t>
            </a:r>
            <a:r>
              <a:rPr lang="el-GR" dirty="0" smtClean="0">
                <a:solidFill>
                  <a:srgbClr val="FFFF00"/>
                </a:solidFill>
              </a:rPr>
              <a:t>β</a:t>
            </a:r>
            <a:r>
              <a:rPr lang="en-US" sz="1000" dirty="0" smtClean="0">
                <a:solidFill>
                  <a:srgbClr val="FFFF00"/>
                </a:solidFill>
              </a:rPr>
              <a:t>15</a:t>
            </a:r>
            <a:r>
              <a:rPr lang="en-US" dirty="0" smtClean="0">
                <a:solidFill>
                  <a:srgbClr val="FFFF00"/>
                </a:solidFill>
              </a:rPr>
              <a:t>X</a:t>
            </a:r>
            <a:r>
              <a:rPr lang="en-US" sz="1000" dirty="0" smtClean="0">
                <a:solidFill>
                  <a:srgbClr val="FFFF00"/>
                </a:solidFill>
              </a:rPr>
              <a:t>15</a:t>
            </a:r>
            <a:r>
              <a:rPr lang="en-US" dirty="0" smtClean="0">
                <a:solidFill>
                  <a:srgbClr val="FFFF00"/>
                </a:solidFill>
              </a:rPr>
              <a:t>…</a:t>
            </a:r>
          </a:p>
          <a:p>
            <a:pPr marL="742950" lvl="1" indent="-285750">
              <a:buFont typeface="Arial" panose="020B0604020202020204" pitchFamily="34" charset="0"/>
              <a:buChar char="•"/>
            </a:pPr>
            <a:r>
              <a:rPr lang="en-US" dirty="0" smtClean="0">
                <a:solidFill>
                  <a:schemeClr val="tx1">
                    <a:lumMod val="95000"/>
                  </a:schemeClr>
                </a:solidFill>
              </a:rPr>
              <a:t>…Each dependent variable has one regression equation; each time runs one regression model</a:t>
            </a:r>
            <a:endParaRPr lang="en-US" dirty="0">
              <a:solidFill>
                <a:schemeClr val="tx1">
                  <a:lumMod val="95000"/>
                </a:schemeClr>
              </a:solidFill>
            </a:endParaRPr>
          </a:p>
        </p:txBody>
      </p:sp>
    </p:spTree>
    <p:extLst>
      <p:ext uri="{BB962C8B-B14F-4D97-AF65-F5344CB8AC3E}">
        <p14:creationId xmlns:p14="http://schemas.microsoft.com/office/powerpoint/2010/main" val="793036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Equation Modeling</a:t>
            </a:r>
            <a:endParaRPr lang="en-US" dirty="0"/>
          </a:p>
        </p:txBody>
      </p:sp>
      <p:sp>
        <p:nvSpPr>
          <p:cNvPr id="3" name="Content Placeholder 2"/>
          <p:cNvSpPr>
            <a:spLocks noGrp="1"/>
          </p:cNvSpPr>
          <p:nvPr>
            <p:ph idx="1"/>
          </p:nvPr>
        </p:nvSpPr>
        <p:spPr>
          <a:xfrm>
            <a:off x="539598" y="1853248"/>
            <a:ext cx="10444529" cy="4195481"/>
          </a:xfrm>
        </p:spPr>
        <p:txBody>
          <a:bodyPr>
            <a:normAutofit/>
          </a:bodyPr>
          <a:lstStyle/>
          <a:p>
            <a:r>
              <a:rPr lang="en-US" sz="2400" dirty="0" smtClean="0"/>
              <a:t>Structural equation modeling is a multivariate statistical analysis technique that is used to analyze </a:t>
            </a:r>
            <a:r>
              <a:rPr lang="en-US" sz="2400" b="1" u="sng" dirty="0" smtClean="0"/>
              <a:t>structural relationship</a:t>
            </a:r>
            <a:r>
              <a:rPr lang="en-US" sz="2400" dirty="0" smtClean="0"/>
              <a:t>. </a:t>
            </a:r>
          </a:p>
          <a:p>
            <a:r>
              <a:rPr lang="en-US" sz="2400" dirty="0" smtClean="0"/>
              <a:t>It is a combination of </a:t>
            </a:r>
            <a:r>
              <a:rPr lang="en-US" sz="2400" b="1" u="sng" dirty="0" smtClean="0"/>
              <a:t>factor analysis </a:t>
            </a:r>
            <a:r>
              <a:rPr lang="en-US" sz="2400" dirty="0" smtClean="0"/>
              <a:t>and </a:t>
            </a:r>
            <a:r>
              <a:rPr lang="en-US" sz="2400" b="1" u="sng" dirty="0" smtClean="0"/>
              <a:t>multiple regression analysis</a:t>
            </a:r>
          </a:p>
          <a:p>
            <a:r>
              <a:rPr lang="en-US" sz="2400" dirty="0" smtClean="0"/>
              <a:t>It is used to analyze the structural relationship between measured variables and</a:t>
            </a:r>
            <a:r>
              <a:rPr lang="en-US" sz="2400" b="1" u="sng" dirty="0" smtClean="0"/>
              <a:t> latent constructs</a:t>
            </a:r>
          </a:p>
          <a:p>
            <a:r>
              <a:rPr lang="en-US" sz="2400" dirty="0" smtClean="0"/>
              <a:t>It can provide a summary evaluation for a complex model by checking the goodness-of-fit</a:t>
            </a:r>
            <a:endParaRPr lang="en-US" sz="2400" dirty="0"/>
          </a:p>
        </p:txBody>
      </p:sp>
    </p:spTree>
    <p:extLst>
      <p:ext uri="{BB962C8B-B14F-4D97-AF65-F5344CB8AC3E}">
        <p14:creationId xmlns:p14="http://schemas.microsoft.com/office/powerpoint/2010/main" val="4140503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latent construct?</a:t>
            </a:r>
            <a:endParaRPr lang="en-US" dirty="0"/>
          </a:p>
        </p:txBody>
      </p:sp>
      <p:sp>
        <p:nvSpPr>
          <p:cNvPr id="3" name="Content Placeholder 2"/>
          <p:cNvSpPr>
            <a:spLocks noGrp="1"/>
          </p:cNvSpPr>
          <p:nvPr>
            <p:ph idx="1"/>
          </p:nvPr>
        </p:nvSpPr>
        <p:spPr>
          <a:xfrm>
            <a:off x="646111" y="1928227"/>
            <a:ext cx="8946541" cy="4195481"/>
          </a:xfrm>
        </p:spPr>
        <p:txBody>
          <a:bodyPr/>
          <a:lstStyle/>
          <a:p>
            <a:r>
              <a:rPr lang="en-US" dirty="0" smtClean="0"/>
              <a:t>Latent constructs are theoretical – cannot be observed/measured directly</a:t>
            </a:r>
          </a:p>
          <a:p>
            <a:pPr lvl="1"/>
            <a:r>
              <a:rPr lang="en-US" dirty="0" smtClean="0"/>
              <a:t>“The researcher must operationally define the latent variable of interest in terms of behavior believed to represent it. As such, the unobserved variable is </a:t>
            </a:r>
            <a:r>
              <a:rPr lang="en-US" b="1" dirty="0" smtClean="0"/>
              <a:t>linked</a:t>
            </a:r>
            <a:r>
              <a:rPr lang="en-US" dirty="0" smtClean="0"/>
              <a:t> to one that is observable, thereby making its measurement possible” (Byrne, 2013, p.4). </a:t>
            </a:r>
          </a:p>
          <a:p>
            <a:r>
              <a:rPr lang="en-US" dirty="0" smtClean="0"/>
              <a:t>Researcher(s) usually need to develop a set of indicators, which can represent the underlying construct </a:t>
            </a:r>
          </a:p>
          <a:p>
            <a:r>
              <a:rPr lang="en-US" dirty="0" smtClean="0"/>
              <a:t>Issues with the latent construct </a:t>
            </a:r>
          </a:p>
          <a:p>
            <a:pPr lvl="1"/>
            <a:r>
              <a:rPr lang="en-US" dirty="0" smtClean="0"/>
              <a:t>Measurement validity </a:t>
            </a:r>
          </a:p>
          <a:p>
            <a:pPr lvl="1"/>
            <a:r>
              <a:rPr lang="en-US" dirty="0" smtClean="0"/>
              <a:t>Measurement reliability </a:t>
            </a:r>
          </a:p>
          <a:p>
            <a:endParaRPr lang="en-US" dirty="0"/>
          </a:p>
        </p:txBody>
      </p:sp>
    </p:spTree>
    <p:extLst>
      <p:ext uri="{BB962C8B-B14F-4D97-AF65-F5344CB8AC3E}">
        <p14:creationId xmlns:p14="http://schemas.microsoft.com/office/powerpoint/2010/main" val="2322471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your research question?</a:t>
            </a:r>
            <a:endParaRPr lang="en-US" dirty="0"/>
          </a:p>
        </p:txBody>
      </p:sp>
      <p:sp>
        <p:nvSpPr>
          <p:cNvPr id="3" name="Content Placeholder 2"/>
          <p:cNvSpPr>
            <a:spLocks noGrp="1"/>
          </p:cNvSpPr>
          <p:nvPr>
            <p:ph idx="1"/>
          </p:nvPr>
        </p:nvSpPr>
        <p:spPr>
          <a:xfrm>
            <a:off x="729047" y="1853248"/>
            <a:ext cx="9685329" cy="4195481"/>
          </a:xfrm>
        </p:spPr>
        <p:txBody>
          <a:bodyPr/>
          <a:lstStyle/>
          <a:p>
            <a:r>
              <a:rPr lang="en-US" dirty="0" smtClean="0"/>
              <a:t>What major are you in? </a:t>
            </a:r>
          </a:p>
          <a:p>
            <a:r>
              <a:rPr lang="en-US" dirty="0" smtClean="0"/>
              <a:t>Are there going to be any latent constructs in your research questions? </a:t>
            </a:r>
          </a:p>
          <a:p>
            <a:r>
              <a:rPr lang="en-US" dirty="0" smtClean="0"/>
              <a:t>How are you planning to measure all the variables related to your research questions? </a:t>
            </a:r>
          </a:p>
          <a:p>
            <a:r>
              <a:rPr lang="en-US" dirty="0" smtClean="0"/>
              <a:t>What is the level of measurements of your variables? </a:t>
            </a:r>
            <a:endParaRPr lang="en-US" dirty="0"/>
          </a:p>
        </p:txBody>
      </p:sp>
    </p:spTree>
    <p:extLst>
      <p:ext uri="{BB962C8B-B14F-4D97-AF65-F5344CB8AC3E}">
        <p14:creationId xmlns:p14="http://schemas.microsoft.com/office/powerpoint/2010/main" val="1977246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8318716" cy="881812"/>
          </a:xfrm>
        </p:spPr>
        <p:txBody>
          <a:bodyPr/>
          <a:lstStyle/>
          <a:p>
            <a:r>
              <a:rPr lang="en-US" dirty="0" smtClean="0"/>
              <a:t>Basic Diagram Symbols in SEM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64387" y="1646190"/>
            <a:ext cx="4141932" cy="2623069"/>
          </a:xfrm>
        </p:spPr>
      </p:pic>
      <p:sp>
        <p:nvSpPr>
          <p:cNvPr id="5" name="Rectangle 4"/>
          <p:cNvSpPr/>
          <p:nvPr/>
        </p:nvSpPr>
        <p:spPr>
          <a:xfrm>
            <a:off x="6638137" y="3710802"/>
            <a:ext cx="1390135" cy="2903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28699" y="1927652"/>
            <a:ext cx="1161535" cy="6981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12308" y="1927652"/>
            <a:ext cx="2770310" cy="646331"/>
          </a:xfrm>
          <a:prstGeom prst="rect">
            <a:avLst/>
          </a:prstGeom>
          <a:noFill/>
        </p:spPr>
        <p:txBody>
          <a:bodyPr wrap="none" rtlCol="0">
            <a:spAutoFit/>
          </a:bodyPr>
          <a:lstStyle/>
          <a:p>
            <a:pPr algn="ctr"/>
            <a:r>
              <a:rPr lang="en-US" dirty="0" smtClean="0"/>
              <a:t>Latent </a:t>
            </a:r>
            <a:r>
              <a:rPr lang="en-US" dirty="0" smtClean="0"/>
              <a:t>construct</a:t>
            </a:r>
          </a:p>
          <a:p>
            <a:r>
              <a:rPr lang="en-US" dirty="0" smtClean="0"/>
              <a:t>(Indirectly measurable)</a:t>
            </a:r>
            <a:endParaRPr lang="en-US" dirty="0"/>
          </a:p>
        </p:txBody>
      </p:sp>
      <p:cxnSp>
        <p:nvCxnSpPr>
          <p:cNvPr id="9" name="Straight Arrow Connector 8"/>
          <p:cNvCxnSpPr/>
          <p:nvPr/>
        </p:nvCxnSpPr>
        <p:spPr>
          <a:xfrm>
            <a:off x="1118286" y="4197176"/>
            <a:ext cx="8958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906271" y="4147406"/>
            <a:ext cx="2188420" cy="369332"/>
          </a:xfrm>
          <a:prstGeom prst="rect">
            <a:avLst/>
          </a:prstGeom>
          <a:noFill/>
        </p:spPr>
        <p:txBody>
          <a:bodyPr wrap="none" rtlCol="0">
            <a:spAutoFit/>
          </a:bodyPr>
          <a:lstStyle/>
          <a:p>
            <a:r>
              <a:rPr lang="en-US" dirty="0" smtClean="0"/>
              <a:t>Direct relationship</a:t>
            </a:r>
            <a:endParaRPr lang="en-US" dirty="0"/>
          </a:p>
        </p:txBody>
      </p:sp>
      <p:cxnSp>
        <p:nvCxnSpPr>
          <p:cNvPr id="17" name="Straight Arrow Connector 16"/>
          <p:cNvCxnSpPr/>
          <p:nvPr/>
        </p:nvCxnSpPr>
        <p:spPr>
          <a:xfrm flipH="1">
            <a:off x="1087395" y="4516738"/>
            <a:ext cx="9576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075038" y="5121875"/>
            <a:ext cx="970005" cy="617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43716" y="4869251"/>
            <a:ext cx="3078087" cy="369332"/>
          </a:xfrm>
          <a:prstGeom prst="rect">
            <a:avLst/>
          </a:prstGeom>
          <a:noFill/>
        </p:spPr>
        <p:txBody>
          <a:bodyPr wrap="none" rtlCol="0">
            <a:spAutoFit/>
          </a:bodyPr>
          <a:lstStyle/>
          <a:p>
            <a:r>
              <a:rPr lang="en-US" dirty="0" smtClean="0"/>
              <a:t>Covariance or correlation</a:t>
            </a:r>
            <a:endParaRPr lang="en-US" dirty="0"/>
          </a:p>
        </p:txBody>
      </p:sp>
      <p:sp>
        <p:nvSpPr>
          <p:cNvPr id="22" name="Oval 21"/>
          <p:cNvSpPr/>
          <p:nvPr/>
        </p:nvSpPr>
        <p:spPr>
          <a:xfrm>
            <a:off x="1233444" y="5614431"/>
            <a:ext cx="580767" cy="5622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356153" y="5710881"/>
            <a:ext cx="335348" cy="369332"/>
          </a:xfrm>
          <a:prstGeom prst="rect">
            <a:avLst/>
          </a:prstGeom>
          <a:noFill/>
        </p:spPr>
        <p:txBody>
          <a:bodyPr wrap="none" rtlCol="0">
            <a:spAutoFit/>
          </a:bodyPr>
          <a:lstStyle/>
          <a:p>
            <a:r>
              <a:rPr lang="en-US" dirty="0" smtClean="0"/>
              <a:t>e</a:t>
            </a:r>
            <a:endParaRPr lang="en-US" dirty="0"/>
          </a:p>
        </p:txBody>
      </p:sp>
      <p:sp>
        <p:nvSpPr>
          <p:cNvPr id="24" name="TextBox 23"/>
          <p:cNvSpPr txBox="1"/>
          <p:nvPr/>
        </p:nvSpPr>
        <p:spPr>
          <a:xfrm>
            <a:off x="2843754" y="5720829"/>
            <a:ext cx="2313454" cy="369332"/>
          </a:xfrm>
          <a:prstGeom prst="rect">
            <a:avLst/>
          </a:prstGeom>
          <a:noFill/>
        </p:spPr>
        <p:txBody>
          <a:bodyPr wrap="none" rtlCol="0">
            <a:spAutoFit/>
          </a:bodyPr>
          <a:lstStyle/>
          <a:p>
            <a:r>
              <a:rPr lang="en-US" dirty="0" smtClean="0"/>
              <a:t>Measurement error</a:t>
            </a:r>
            <a:endParaRPr lang="en-US" dirty="0"/>
          </a:p>
        </p:txBody>
      </p:sp>
      <p:sp>
        <p:nvSpPr>
          <p:cNvPr id="25" name="TextBox 24"/>
          <p:cNvSpPr txBox="1"/>
          <p:nvPr/>
        </p:nvSpPr>
        <p:spPr>
          <a:xfrm>
            <a:off x="6638137" y="4642710"/>
            <a:ext cx="4398961" cy="1754326"/>
          </a:xfrm>
          <a:prstGeom prst="rect">
            <a:avLst/>
          </a:prstGeom>
          <a:noFill/>
        </p:spPr>
        <p:txBody>
          <a:bodyPr wrap="none" rtlCol="0">
            <a:spAutoFit/>
          </a:bodyPr>
          <a:lstStyle/>
          <a:p>
            <a:r>
              <a:rPr lang="en-US" dirty="0" smtClean="0"/>
              <a:t>A Simple latent variable model in SEM</a:t>
            </a:r>
          </a:p>
          <a:p>
            <a:endParaRPr lang="en-US" dirty="0"/>
          </a:p>
          <a:p>
            <a:r>
              <a:rPr lang="en-US" dirty="0" smtClean="0"/>
              <a:t>This model involves three equations: </a:t>
            </a:r>
          </a:p>
          <a:p>
            <a:pPr marL="285750" indent="-285750">
              <a:buFont typeface="Arial" panose="020B0604020202020204" pitchFamily="34" charset="0"/>
              <a:buChar char="•"/>
            </a:pPr>
            <a:r>
              <a:rPr lang="en-US" dirty="0" smtClean="0"/>
              <a:t>X1 = aL1 + e1</a:t>
            </a:r>
          </a:p>
          <a:p>
            <a:pPr marL="285750" indent="-285750">
              <a:buFont typeface="Arial" panose="020B0604020202020204" pitchFamily="34" charset="0"/>
              <a:buChar char="•"/>
            </a:pPr>
            <a:r>
              <a:rPr lang="en-US" dirty="0" smtClean="0"/>
              <a:t>X2 = bL1 + e2 </a:t>
            </a:r>
          </a:p>
          <a:p>
            <a:pPr marL="285750" indent="-285750">
              <a:buFont typeface="Arial" panose="020B0604020202020204" pitchFamily="34" charset="0"/>
              <a:buChar char="•"/>
            </a:pPr>
            <a:r>
              <a:rPr lang="en-US" dirty="0" smtClean="0"/>
              <a:t>X3 = cL1+e3</a:t>
            </a:r>
            <a:endParaRPr lang="en-US" dirty="0"/>
          </a:p>
        </p:txBody>
      </p:sp>
      <p:sp>
        <p:nvSpPr>
          <p:cNvPr id="3" name="Rectangle 2"/>
          <p:cNvSpPr/>
          <p:nvPr/>
        </p:nvSpPr>
        <p:spPr>
          <a:xfrm>
            <a:off x="1087395" y="3218932"/>
            <a:ext cx="970005" cy="5498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712308" y="3148562"/>
            <a:ext cx="2576346" cy="646331"/>
          </a:xfrm>
          <a:prstGeom prst="rect">
            <a:avLst/>
          </a:prstGeom>
          <a:noFill/>
        </p:spPr>
        <p:txBody>
          <a:bodyPr wrap="none" rtlCol="0">
            <a:spAutoFit/>
          </a:bodyPr>
          <a:lstStyle/>
          <a:p>
            <a:pPr algn="ctr"/>
            <a:r>
              <a:rPr lang="en-US" dirty="0" smtClean="0"/>
              <a:t>Indicator </a:t>
            </a:r>
          </a:p>
          <a:p>
            <a:r>
              <a:rPr lang="en-US" dirty="0" smtClean="0"/>
              <a:t>(directly measurable)</a:t>
            </a:r>
            <a:endParaRPr lang="en-US" dirty="0"/>
          </a:p>
        </p:txBody>
      </p:sp>
    </p:spTree>
    <p:extLst>
      <p:ext uri="{BB962C8B-B14F-4D97-AF65-F5344CB8AC3E}">
        <p14:creationId xmlns:p14="http://schemas.microsoft.com/office/powerpoint/2010/main" val="1795465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in SEM </a:t>
            </a:r>
            <a:endParaRPr lang="en-US" dirty="0"/>
          </a:p>
        </p:txBody>
      </p:sp>
      <p:sp>
        <p:nvSpPr>
          <p:cNvPr id="3" name="Content Placeholder 2"/>
          <p:cNvSpPr>
            <a:spLocks noGrp="1"/>
          </p:cNvSpPr>
          <p:nvPr>
            <p:ph idx="1"/>
          </p:nvPr>
        </p:nvSpPr>
        <p:spPr>
          <a:xfrm>
            <a:off x="646111" y="1606378"/>
            <a:ext cx="10091910" cy="4555523"/>
          </a:xfrm>
        </p:spPr>
        <p:txBody>
          <a:bodyPr/>
          <a:lstStyle/>
          <a:p>
            <a:r>
              <a:rPr lang="en-US" dirty="0" smtClean="0"/>
              <a:t>Endogenous variable (dependent): the resulting variables that are a causal relationship</a:t>
            </a:r>
          </a:p>
          <a:p>
            <a:r>
              <a:rPr lang="en-US" dirty="0" smtClean="0"/>
              <a:t>Exogenous variable (independent): the predictor variables </a:t>
            </a:r>
          </a:p>
          <a:p>
            <a:r>
              <a:rPr lang="en-US" dirty="0" smtClean="0"/>
              <a:t>Indicator: a measurable variable used to represent a latent construct. </a:t>
            </a:r>
          </a:p>
          <a:p>
            <a:r>
              <a:rPr lang="en-US" dirty="0" smtClean="0"/>
              <a:t>Path: the link between constructs, or from construct to indicators; often measured through a path coefficient </a:t>
            </a:r>
          </a:p>
          <a:p>
            <a:r>
              <a:rPr lang="en-US" dirty="0" smtClean="0"/>
              <a:t>Path diagram: shows the graphical representation of cause and effect relationships of the theory </a:t>
            </a:r>
          </a:p>
          <a:p>
            <a:endParaRPr lang="en-US" dirty="0"/>
          </a:p>
        </p:txBody>
      </p:sp>
    </p:spTree>
    <p:extLst>
      <p:ext uri="{BB962C8B-B14F-4D97-AF65-F5344CB8AC3E}">
        <p14:creationId xmlns:p14="http://schemas.microsoft.com/office/powerpoint/2010/main" val="14690626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1428</TotalTime>
  <Words>1836</Words>
  <Application>Microsoft Office PowerPoint</Application>
  <PresentationFormat>Widescreen</PresentationFormat>
  <Paragraphs>196</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 3</vt:lpstr>
      <vt:lpstr>Ion</vt:lpstr>
      <vt:lpstr>The Basics of Structural Equation Modeling (SEM)</vt:lpstr>
      <vt:lpstr>PowerPoint Presentation</vt:lpstr>
      <vt:lpstr>What is “quality of life?” </vt:lpstr>
      <vt:lpstr>Before “SEM” – Multiple Regressions</vt:lpstr>
      <vt:lpstr>Structural Equation Modeling</vt:lpstr>
      <vt:lpstr>What is a latent construct?</vt:lpstr>
      <vt:lpstr>What is your research question?</vt:lpstr>
      <vt:lpstr>Basic Diagram Symbols in SEM </vt:lpstr>
      <vt:lpstr>Key terms in SEM </vt:lpstr>
      <vt:lpstr>PowerPoint Presentation</vt:lpstr>
      <vt:lpstr>Confirmatory Factor Analysis (CFA)</vt:lpstr>
      <vt:lpstr>Measurement Model and Model Fit Index</vt:lpstr>
      <vt:lpstr>Software for SEM </vt:lpstr>
      <vt:lpstr>Example 1 Junior Faculty’s Work-Life Balance </vt:lpstr>
      <vt:lpstr>Proposed Measurement Model</vt:lpstr>
      <vt:lpstr>Confirmatory Factor Analysis (CFA)</vt:lpstr>
      <vt:lpstr>Junior Faculty Work-Life Balance Full Model </vt:lpstr>
      <vt:lpstr>Junior Faculty Work-Life Balance Full Model Fitness Index and Standardized coefficients and Standard Errors   </vt:lpstr>
      <vt:lpstr>Junior Faculty’s Work-Life Balance Results </vt:lpstr>
      <vt:lpstr>Thank you! </vt:lpstr>
      <vt:lpstr>Reference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Basics of Structural Equation Modeling (SEM)</dc:title>
  <dc:creator>Shi, Wanzhu</dc:creator>
  <cp:lastModifiedBy>Shi, Wanzhu</cp:lastModifiedBy>
  <cp:revision>47</cp:revision>
  <dcterms:created xsi:type="dcterms:W3CDTF">2020-10-15T02:53:00Z</dcterms:created>
  <dcterms:modified xsi:type="dcterms:W3CDTF">2020-10-28T15:43:20Z</dcterms:modified>
</cp:coreProperties>
</file>