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9" r:id="rId1"/>
  </p:sldMasterIdLst>
  <p:notesMasterIdLst>
    <p:notesMasterId r:id="rId14"/>
  </p:notesMasterIdLst>
  <p:handoutMasterIdLst>
    <p:handoutMasterId r:id="rId15"/>
  </p:handoutMasterIdLst>
  <p:sldIdLst>
    <p:sldId id="566" r:id="rId2"/>
    <p:sldId id="567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3333CC"/>
    <a:srgbClr val="FFFF99"/>
    <a:srgbClr val="000000"/>
    <a:srgbClr val="53A753"/>
    <a:srgbClr val="CC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0988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96"/>
      </p:cViewPr>
      <p:guideLst>
        <p:guide orient="horz" pos="2927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5" tIns="47883" rIns="95765" bIns="478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5" tIns="47883" rIns="95765" bIns="478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3149945-CBEC-427C-82AA-A5433F1EE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65" tIns="47883" rIns="95765" bIns="47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65" tIns="47883" rIns="95765" bIns="47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712788"/>
            <a:ext cx="4633913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27538"/>
            <a:ext cx="5046663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65" tIns="47883" rIns="95765" bIns="47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488"/>
            <a:ext cx="29813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65" tIns="47883" rIns="95765" bIns="478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53488"/>
            <a:ext cx="29813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65" tIns="47883" rIns="95765" bIns="478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5BD2560-0691-429F-A5D1-4372A0DE5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C1112C-8C51-4712-B734-FAE00A8754F7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F51CFC-1E03-4802-BF6B-6AD2436FF536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87B10C-055F-43E4-A8ED-A0B9B3D7458A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defTabSz="925513"/>
            <a:endParaRPr lang="en-US" altLang="en-US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2684D0-421F-4AB2-8CB0-DAD01AA139ED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5513"/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D1B802-673C-49F9-B566-D7BD1DF1745C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1BC94C-3CFB-45C8-9386-3CEC1DBF3625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92D23D-F530-42CB-9438-DA97E25F067C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106EE0-66B9-4674-8904-A8E69A2482CA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569640-ECC1-427E-B985-30F69D50CE55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58DA39-154C-4513-BA0A-1BE613048F2F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5513"/>
            <a:endParaRPr lang="en-US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039217-D9FA-4EC1-AF65-D39AE9EC1132}" type="slidenum">
              <a:rPr kumimoji="0"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kumimoji="0" lang="en-US" altLang="en-US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34817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432C73-05C8-4561-8ADA-2172201A9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3885"/>
      </p:ext>
    </p:extLst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481B-3DC4-4224-821F-ACDB0BE0B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20913"/>
      </p:ext>
    </p:extLst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F73B-10C4-416A-8647-F6E19C94B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13934"/>
      </p:ext>
    </p:extLst>
  </p:cSld>
  <p:clrMapOvr>
    <a:masterClrMapping/>
  </p:clrMapOvr>
  <p:transition spd="med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914400" y="2362200"/>
            <a:ext cx="3924300" cy="3733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2CDB-BB95-4FA0-905F-FFF44A3F5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510796"/>
      </p:ext>
    </p:extLst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C383-0EBB-4B4D-ADE4-EEC8C0A72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797212"/>
      </p:ext>
    </p:extLst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CBEE32F8-C7AD-484A-8AE1-E62D46C61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991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10BA37CF-76F0-4A19-9266-7C4AB5120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71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826F7-EA39-4736-903A-08F8D6584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040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C31C06F7-F94A-4A28-8923-9F0D214EA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567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C173-CB0B-492E-A737-ED9785C5D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39272"/>
      </p:ext>
    </p:extLst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8BE3-3908-43AB-A534-4CC21409C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308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A633EC8-79C1-4122-AFBE-FFBEC5C4F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947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075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ACBD8E1-A315-41F3-968E-7B37D8BCA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7" r:id="rId1"/>
    <p:sldLayoutId id="2147484974" r:id="rId2"/>
    <p:sldLayoutId id="2147484998" r:id="rId3"/>
    <p:sldLayoutId id="2147484999" r:id="rId4"/>
    <p:sldLayoutId id="2147485000" r:id="rId5"/>
    <p:sldLayoutId id="2147485001" r:id="rId6"/>
    <p:sldLayoutId id="2147484975" r:id="rId7"/>
    <p:sldLayoutId id="2147485002" r:id="rId8"/>
    <p:sldLayoutId id="2147485003" r:id="rId9"/>
    <p:sldLayoutId id="2147484976" r:id="rId10"/>
    <p:sldLayoutId id="2147484977" r:id="rId11"/>
    <p:sldLayoutId id="2147484978" r:id="rId12"/>
  </p:sldLayoutIdLst>
  <p:transition spd="med">
    <p:split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so.tamus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hr@tamiu.edu" TargetMode="External"/><Relationship Id="rId4" Type="http://schemas.openxmlformats.org/officeDocument/2006/relationships/hyperlink" Target="mailto:budgetandpayroll@tamiu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2lsdLASl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nopy.tamus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304800"/>
            <a:ext cx="8458200" cy="1829761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sz="1500" dirty="0">
                <a:latin typeface="Calibri" panose="020F0502020204030204" pitchFamily="34" charset="0"/>
              </a:rPr>
              <a:t/>
            </a:r>
            <a:br>
              <a:rPr sz="1500" dirty="0">
                <a:latin typeface="Calibri" panose="020F0502020204030204" pitchFamily="34" charset="0"/>
              </a:rPr>
            </a:br>
            <a:r>
              <a:rPr sz="1500" dirty="0">
                <a:latin typeface="Calibri" panose="020F0502020204030204" pitchFamily="34" charset="0"/>
              </a:rPr>
              <a:t/>
            </a:r>
            <a:br>
              <a:rPr sz="1500" dirty="0">
                <a:latin typeface="Calibri" panose="020F0502020204030204" pitchFamily="34" charset="0"/>
              </a:rPr>
            </a:br>
            <a:r>
              <a:rPr lang="en-US" sz="4600" dirty="0">
                <a:latin typeface="Calibri" panose="020F0502020204030204" pitchFamily="34" charset="0"/>
              </a:rPr>
              <a:t/>
            </a:r>
            <a:br>
              <a:rPr lang="en-US" sz="4600" dirty="0">
                <a:latin typeface="Calibri" panose="020F0502020204030204" pitchFamily="34" charset="0"/>
              </a:rPr>
            </a:br>
            <a:r>
              <a:rPr lang="en-US" sz="4600" dirty="0" smtClean="0">
                <a:latin typeface="Calibri" panose="020F0502020204030204" pitchFamily="34" charset="0"/>
              </a:rPr>
              <a:t>Office of </a:t>
            </a:r>
            <a:br>
              <a:rPr lang="en-US" sz="4600" dirty="0" smtClean="0">
                <a:latin typeface="Calibri" panose="020F0502020204030204" pitchFamily="34" charset="0"/>
              </a:rPr>
            </a:br>
            <a:r>
              <a:rPr lang="en-US" sz="4600" dirty="0" smtClean="0">
                <a:latin typeface="Calibri" panose="020F0502020204030204" pitchFamily="34" charset="0"/>
              </a:rPr>
              <a:t>Budget</a:t>
            </a:r>
            <a:r>
              <a:rPr lang="en-US" sz="4600" dirty="0">
                <a:latin typeface="Calibri" panose="020F0502020204030204" pitchFamily="34" charset="0"/>
              </a:rPr>
              <a:t>, Payroll &amp; Fiscal Analysis</a:t>
            </a:r>
            <a:r>
              <a:rPr sz="4600" dirty="0">
                <a:latin typeface="Calibri" panose="020F0502020204030204" pitchFamily="34" charset="0"/>
              </a:rPr>
              <a:t/>
            </a:r>
            <a:br>
              <a:rPr sz="4600" dirty="0">
                <a:latin typeface="Calibri" panose="020F0502020204030204" pitchFamily="34" charset="0"/>
              </a:rPr>
            </a:br>
            <a:endParaRPr sz="4600" b="0" i="1" u="sng" dirty="0" smtClean="0">
              <a:latin typeface="Calibri" panose="020F0502020204030204" pitchFamily="34" charset="0"/>
            </a:endParaRPr>
          </a:p>
        </p:txBody>
      </p:sp>
      <p:sp>
        <p:nvSpPr>
          <p:cNvPr id="75779" name="Subtitle 1"/>
          <p:cNvSpPr>
            <a:spLocks noGrp="1"/>
          </p:cNvSpPr>
          <p:nvPr>
            <p:ph type="subTitle" idx="1"/>
          </p:nvPr>
        </p:nvSpPr>
        <p:spPr>
          <a:xfrm>
            <a:off x="514350" y="2590800"/>
            <a:ext cx="3810000" cy="2286000"/>
          </a:xfrm>
        </p:spPr>
        <p:txBody>
          <a:bodyPr/>
          <a:lstStyle/>
          <a:p>
            <a:pPr marR="0" algn="l"/>
            <a:r>
              <a:rPr lang="en-US" altLang="en-US" sz="2400" b="1" smtClean="0">
                <a:latin typeface="Calibri" panose="020F0502020204030204" pitchFamily="34" charset="0"/>
              </a:rPr>
              <a:t>Daniel Salazar</a:t>
            </a:r>
          </a:p>
          <a:p>
            <a:pPr marR="0" algn="l"/>
            <a:r>
              <a:rPr lang="en-US" altLang="en-US" sz="2400" b="1" smtClean="0">
                <a:latin typeface="Calibri" panose="020F0502020204030204" pitchFamily="34" charset="0"/>
              </a:rPr>
              <a:t>Christy Martinez</a:t>
            </a:r>
          </a:p>
          <a:p>
            <a:pPr marR="0" algn="l"/>
            <a:r>
              <a:rPr lang="en-US" altLang="en-US" sz="2400" b="1" smtClean="0">
                <a:latin typeface="Calibri" panose="020F0502020204030204" pitchFamily="34" charset="0"/>
              </a:rPr>
              <a:t>Denisse Garza</a:t>
            </a:r>
          </a:p>
          <a:p>
            <a:pPr marR="0" algn="l"/>
            <a:r>
              <a:rPr lang="en-US" altLang="en-US" sz="2400" b="1" smtClean="0">
                <a:latin typeface="Calibri" panose="020F0502020204030204" pitchFamily="34" charset="0"/>
              </a:rPr>
              <a:t>Nora Lerma</a:t>
            </a:r>
          </a:p>
          <a:p>
            <a:pPr marR="0" algn="l"/>
            <a:r>
              <a:rPr lang="en-US" altLang="en-US" sz="2400" b="1" smtClean="0">
                <a:latin typeface="Calibri" panose="020F0502020204030204" pitchFamily="34" charset="0"/>
              </a:rPr>
              <a:t>Fred Juarez</a:t>
            </a:r>
          </a:p>
        </p:txBody>
      </p:sp>
      <p:pic>
        <p:nvPicPr>
          <p:cNvPr id="75780" name="Picture 5" descr="C:\Documents and Settings\christy.martinez\Local Settings\Temporary Internet Files\Content.IE5\FAYBL82Y\MC90044152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2639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>
          <a:xfrm>
            <a:off x="309563" y="1295400"/>
            <a:ext cx="8524875" cy="3771900"/>
          </a:xfrm>
        </p:spPr>
        <p:txBody>
          <a:bodyPr/>
          <a:lstStyle/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TimeTraq module is available thru Single Sign On (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  <a:hlinkClick r:id="rId3"/>
              </a:rPr>
              <a:t>https://sso.tamus.edu</a:t>
            </a:r>
            <a:r>
              <a:rPr lang="en-US" altLang="en-US" sz="17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</a:p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en-US" altLang="en-US" sz="17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Managers are responsible for training their employees on how to submit their timesheets in the </a:t>
            </a:r>
            <a:r>
              <a:rPr lang="en-US" altLang="en-US" sz="1700" dirty="0" err="1">
                <a:solidFill>
                  <a:schemeClr val="tx2"/>
                </a:solidFill>
                <a:latin typeface="Calibri" panose="020F0502020204030204" pitchFamily="34" charset="0"/>
              </a:rPr>
              <a:t>TimeTraq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 system. </a:t>
            </a:r>
          </a:p>
          <a:p>
            <a:pPr marL="257175" lvl="1" indent="-257175">
              <a:spcBef>
                <a:spcPct val="0"/>
              </a:spcBef>
              <a:defRPr/>
            </a:pPr>
            <a:endParaRPr lang="en-US" altLang="en-US" sz="17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Prior pay period corrections or issues regarding managers, delegates and department approvers in TimeTraq, should be communicated to Payroll and HR via email at 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  <a:hlinkClick r:id="rId4"/>
              </a:rPr>
              <a:t>budgetandpayroll@tamiu.edu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  <a:hlinkClick r:id="rId5"/>
              </a:rPr>
              <a:t>hr@tamiu.edu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marL="257175" lvl="1" indent="-257175">
              <a:spcBef>
                <a:spcPct val="0"/>
              </a:spcBef>
              <a:defRPr/>
            </a:pPr>
            <a:endParaRPr lang="en-US" altLang="en-US" sz="17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Canceled timesheets require a detailed comment specifying why the employee did not work during the reporting period.</a:t>
            </a:r>
            <a:endParaRPr lang="en-US" altLang="en-US" sz="17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lvl="1" indent="0">
              <a:spcBef>
                <a:spcPct val="0"/>
              </a:spcBef>
              <a:defRPr/>
            </a:pPr>
            <a:endParaRPr lang="en-US" altLang="en-US" sz="17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lvl="1" indent="-25717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To avoid payment delays, timesheets must be submitted </a:t>
            </a:r>
            <a:r>
              <a:rPr lang="en-US" altLang="en-US" sz="1700" b="1" u="sng" dirty="0">
                <a:solidFill>
                  <a:schemeClr val="tx2"/>
                </a:solidFill>
                <a:latin typeface="Calibri" panose="020F0502020204030204" pitchFamily="34" charset="0"/>
              </a:rPr>
              <a:t>to Payroll</a:t>
            </a:r>
            <a:r>
              <a:rPr lang="en-US" altLang="en-US" sz="17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700" dirty="0">
                <a:solidFill>
                  <a:schemeClr val="tx2"/>
                </a:solidFill>
                <a:latin typeface="Calibri" panose="020F0502020204030204" pitchFamily="34" charset="0"/>
              </a:rPr>
              <a:t>by the appropriate deadline (no later than 11 am on due dates).</a:t>
            </a:r>
          </a:p>
          <a:p>
            <a:pPr marL="0" lvl="1" indent="0">
              <a:spcBef>
                <a:spcPct val="0"/>
              </a:spcBef>
              <a:defRPr/>
            </a:pPr>
            <a:endParaRPr lang="en-US" altLang="en-US" sz="17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lvl="1" indent="0" algn="ctr">
              <a:spcBef>
                <a:spcPct val="0"/>
              </a:spcBef>
              <a:buFont typeface="Verdana" panose="020B0604030504040204" pitchFamily="34" charset="0"/>
              <a:buNone/>
              <a:defRPr/>
            </a:pPr>
            <a:r>
              <a:rPr lang="en-US" altLang="en-US" sz="1700" b="1" dirty="0">
                <a:solidFill>
                  <a:schemeClr val="tx2"/>
                </a:solidFill>
                <a:latin typeface="Calibri" panose="020F0502020204030204" pitchFamily="34" charset="0"/>
              </a:rPr>
              <a:t>If earlier departmental deadlines are necessary, feel free to set them.</a:t>
            </a:r>
          </a:p>
        </p:txBody>
      </p:sp>
      <p:sp>
        <p:nvSpPr>
          <p:cNvPr id="86019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8077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 3" panose="05040102010807070707" pitchFamily="18" charset="2"/>
              <a:buNone/>
              <a:defRPr/>
            </a:pPr>
            <a:r>
              <a:rPr lang="en-US" altLang="en-US" sz="4100" b="1" dirty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Important</a:t>
            </a:r>
            <a:r>
              <a:rPr lang="en-US" altLang="en-US" sz="4100" b="1" dirty="0" smtClean="0">
                <a:solidFill>
                  <a:srgbClr val="464646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100" b="1" dirty="0" smtClean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Reminders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3124200" y="4191000"/>
            <a:ext cx="5715000" cy="2209800"/>
          </a:xfrm>
        </p:spPr>
        <p:txBody>
          <a:bodyPr rtlCol="0">
            <a:noAutofit/>
          </a:bodyPr>
          <a:lstStyle/>
          <a:p>
            <a:pPr marL="0" lvl="1" indent="0" algn="ctr">
              <a:spcBef>
                <a:spcPts val="0"/>
              </a:spcBef>
              <a:buFont typeface="Verdana" panose="020B0604030504040204" pitchFamily="34" charset="0"/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</a:rPr>
              <a:t>*Beginning FY 2018, our workweek will change from:</a:t>
            </a:r>
          </a:p>
          <a:p>
            <a:pPr marL="0" lvl="1" indent="0" algn="ctr">
              <a:spcBef>
                <a:spcPts val="0"/>
              </a:spcBef>
              <a:buFont typeface="Verdana" panose="020B0604030504040204" pitchFamily="34" charset="0"/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</a:rPr>
              <a:t>Thursday to Wednesday to Sunday to Saturday</a:t>
            </a:r>
          </a:p>
          <a:p>
            <a:pPr marL="0" lvl="1" indent="0" algn="ctr">
              <a:spcBef>
                <a:spcPts val="0"/>
              </a:spcBef>
              <a:buFont typeface="Verdana" panose="020B0604030504040204" pitchFamily="34" charset="0"/>
              <a:buNone/>
              <a:defRPr/>
            </a:pPr>
            <a:endParaRPr lang="en-US" sz="1800" b="1" dirty="0">
              <a:latin typeface="Calibri" panose="020F0502020204030204" pitchFamily="34" charset="0"/>
            </a:endParaRPr>
          </a:p>
          <a:p>
            <a:pPr marL="0" lvl="1" indent="0" algn="ctr">
              <a:spcBef>
                <a:spcPts val="0"/>
              </a:spcBef>
              <a:buFont typeface="Verdana" panose="020B0604030504040204" pitchFamily="34" charset="0"/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</a:rPr>
              <a:t>Timesheets </a:t>
            </a:r>
            <a:r>
              <a:rPr lang="en-US" sz="1800" b="1" smtClean="0">
                <a:latin typeface="Calibri" panose="020F0502020204030204" pitchFamily="34" charset="0"/>
              </a:rPr>
              <a:t>will be </a:t>
            </a:r>
            <a:r>
              <a:rPr lang="en-US" sz="1800" b="1" dirty="0" smtClean="0">
                <a:latin typeface="Calibri" panose="020F0502020204030204" pitchFamily="34" charset="0"/>
              </a:rPr>
              <a:t>due to Payroll </a:t>
            </a:r>
            <a:r>
              <a:rPr lang="en-US" sz="1800" b="1" smtClean="0">
                <a:latin typeface="Calibri" panose="020F0502020204030204" pitchFamily="34" charset="0"/>
              </a:rPr>
              <a:t>on </a:t>
            </a:r>
            <a:r>
              <a:rPr lang="en-US" sz="1800" b="1" u="sng" smtClean="0">
                <a:latin typeface="Calibri" panose="020F0502020204030204" pitchFamily="34" charset="0"/>
              </a:rPr>
              <a:t>Fridays</a:t>
            </a:r>
            <a:r>
              <a:rPr lang="en-US" sz="1800" b="1" smtClean="0"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latin typeface="Calibri" panose="020F0502020204030204" pitchFamily="34" charset="0"/>
              </a:rPr>
              <a:t>at 11 a.m.</a:t>
            </a:r>
          </a:p>
          <a:p>
            <a:pPr marL="214313" lvl="1" indent="-214313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lvl="1" indent="0" algn="ctr">
              <a:spcBef>
                <a:spcPts val="0"/>
              </a:spcBef>
              <a:buFont typeface="Verdana" panose="020B0604030504040204" pitchFamily="34" charset="0"/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</a:rPr>
              <a:t>Please inform students of early timesheet deadlines, pay dates, and workweek change. </a:t>
            </a: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90115" name="TextBox 3"/>
          <p:cNvSpPr txBox="1">
            <a:spLocks noChangeArrowheads="1"/>
          </p:cNvSpPr>
          <p:nvPr/>
        </p:nvSpPr>
        <p:spPr bwMode="auto">
          <a:xfrm>
            <a:off x="152400" y="4572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 3" panose="05040102010807070707" pitchFamily="18" charset="2"/>
              <a:buNone/>
              <a:defRPr/>
            </a:pPr>
            <a:r>
              <a:rPr lang="en-US" altLang="en-US" sz="3500" b="1" dirty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BIWEEKLY PAY SCHEDULE </a:t>
            </a:r>
            <a:r>
              <a:rPr lang="en-US" altLang="en-US" sz="3500" b="1" dirty="0" smtClean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(FY TRANSITION) &amp; </a:t>
            </a:r>
            <a:r>
              <a:rPr lang="en-US" altLang="en-US" sz="3500" b="1" u="sng" dirty="0" smtClean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NEW WORKWEEK FOR FY 18</a:t>
            </a:r>
            <a:endParaRPr lang="en-US" altLang="en-US" sz="3500" b="1" u="sng" dirty="0">
              <a:solidFill>
                <a:srgbClr val="69646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95236" name="Picture 5" descr="C:\Documents and Settings\evaldez\Local Settings\Temporary Internet Files\Content.IE5\1SG2G2QV\MMj028326000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4191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04900" y="1524000"/>
          <a:ext cx="69342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19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PAY DATE</a:t>
                      </a:r>
                      <a:endParaRPr lang="en-US" sz="1200" dirty="0"/>
                    </a:p>
                  </a:txBody>
                  <a:tcPr marL="68580" marR="68580" marT="34302" marB="343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PAY PERIOD</a:t>
                      </a:r>
                      <a:endParaRPr lang="en-US" sz="1200" dirty="0"/>
                    </a:p>
                  </a:txBody>
                  <a:tcPr marL="68580" marR="68580" marT="34302" marB="343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IN</a:t>
                      </a:r>
                      <a:r>
                        <a:rPr lang="en-US" sz="1200" baseline="0" dirty="0" smtClean="0"/>
                        <a:t> PAY PERIOD</a:t>
                      </a:r>
                      <a:endParaRPr lang="en-US" sz="1200" dirty="0"/>
                    </a:p>
                  </a:txBody>
                  <a:tcPr marL="68580" marR="68580" marT="34302" marB="343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TIMESHEET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DUE</a:t>
                      </a:r>
                      <a:endParaRPr lang="en-US" sz="1200" dirty="0"/>
                    </a:p>
                  </a:txBody>
                  <a:tcPr marL="68580" marR="68580" marT="34302" marB="343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ESTIMATED</a:t>
                      </a:r>
                      <a:r>
                        <a:rPr lang="en-US" sz="1200" baseline="0" dirty="0" smtClean="0"/>
                        <a:t> DAYS</a:t>
                      </a:r>
                      <a:endParaRPr lang="en-US" sz="1200" dirty="0"/>
                    </a:p>
                  </a:txBody>
                  <a:tcPr marL="68580" marR="68580" marT="34302" marB="3430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Sept. 01</a:t>
                      </a:r>
                      <a:r>
                        <a:rPr lang="en-US" sz="1200" baseline="30000" dirty="0" smtClean="0"/>
                        <a:t>st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Aug.</a:t>
                      </a:r>
                      <a:r>
                        <a:rPr lang="en-US" sz="1200" baseline="0" dirty="0" smtClean="0"/>
                        <a:t> 10 – Aug. 23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days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August 17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days</a:t>
                      </a:r>
                      <a:endParaRPr lang="en-US" sz="1200" dirty="0"/>
                    </a:p>
                  </a:txBody>
                  <a:tcPr marL="68580" marR="68580" marT="34302" marB="34302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Sept. 08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Aug. 24 – Aug. 31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days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August 23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All</a:t>
                      </a:r>
                      <a:r>
                        <a:rPr lang="en-US" sz="1200" baseline="0" dirty="0" smtClean="0"/>
                        <a:t> 6</a:t>
                      </a:r>
                      <a:r>
                        <a:rPr lang="en-US" sz="1200" dirty="0" smtClean="0"/>
                        <a:t> days</a:t>
                      </a:r>
                      <a:endParaRPr lang="en-US" sz="1200" dirty="0"/>
                    </a:p>
                  </a:txBody>
                  <a:tcPr marL="68580" marR="68580" marT="34302" marB="34302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Sept. 15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Sept. 1 – Sept. 9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days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*September 8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Sept.</a:t>
                      </a:r>
                      <a:r>
                        <a:rPr lang="en-US" sz="1200" baseline="0" dirty="0" smtClean="0"/>
                        <a:t> 29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Sept. 10 – Sept. 23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days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*September 22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Oct. 13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Sept. 24 – Oct. 7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days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*October 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 marL="68580" marR="68580" marT="34302" marB="343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1371600"/>
            <a:ext cx="8305800" cy="4648200"/>
          </a:xfrm>
        </p:spPr>
        <p:txBody>
          <a:bodyPr/>
          <a:lstStyle/>
          <a:p>
            <a:pPr marL="0" lvl="1" indent="0">
              <a:spcBef>
                <a:spcPts val="750"/>
              </a:spcBef>
              <a:buFont typeface="Verdana" panose="020B0604030504040204" pitchFamily="34" charset="0"/>
              <a:buNone/>
              <a:defRPr/>
            </a:pPr>
            <a:r>
              <a:rPr lang="en-US" altLang="en-US" sz="2400" b="1" u="sng" dirty="0" smtClean="0">
                <a:latin typeface="Calibri" panose="020F0502020204030204" pitchFamily="34" charset="0"/>
              </a:rPr>
              <a:t>Systems Replaced by Workday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altLang="en-US" sz="2400" b="1" dirty="0" smtClean="0">
                <a:latin typeface="Calibri" panose="020F0502020204030204" pitchFamily="34" charset="0"/>
              </a:rPr>
              <a:t>	</a:t>
            </a:r>
            <a:r>
              <a:rPr lang="en-US" altLang="en-US" sz="2400" b="1" dirty="0" err="1" smtClean="0">
                <a:latin typeface="Calibri" panose="020F0502020204030204" pitchFamily="34" charset="0"/>
              </a:rPr>
              <a:t>TimeTraq</a:t>
            </a:r>
            <a:endParaRPr lang="en-US" altLang="en-US" sz="24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altLang="en-US" sz="2400" b="1" dirty="0" smtClean="0">
                <a:latin typeface="Calibri" panose="020F0502020204030204" pitchFamily="34" charset="0"/>
              </a:rPr>
              <a:t>	</a:t>
            </a:r>
            <a:r>
              <a:rPr lang="en-US" altLang="en-US" sz="2400" b="1" dirty="0" err="1" smtClean="0">
                <a:latin typeface="Calibri" panose="020F0502020204030204" pitchFamily="34" charset="0"/>
              </a:rPr>
              <a:t>LeaveTraq</a:t>
            </a:r>
            <a:endParaRPr lang="en-US" altLang="en-US" sz="24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altLang="en-US" sz="2400" b="1" dirty="0" smtClean="0">
                <a:latin typeface="Calibri" panose="020F0502020204030204" pitchFamily="34" charset="0"/>
              </a:rPr>
              <a:t>	EPAs (Electronic Personnel Actions)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Calibri" panose="020F0502020204030204" pitchFamily="34" charset="0"/>
              </a:rPr>
              <a:t>	</a:t>
            </a:r>
            <a:r>
              <a:rPr lang="en-US" sz="2400" b="1" dirty="0" err="1" smtClean="0">
                <a:latin typeface="Calibri" panose="020F0502020204030204" pitchFamily="34" charset="0"/>
              </a:rPr>
              <a:t>HRConnect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Calibri" panose="020F0502020204030204" pitchFamily="34" charset="0"/>
              </a:rPr>
              <a:t>	</a:t>
            </a:r>
            <a:r>
              <a:rPr lang="en-US" sz="2400" b="1" dirty="0" err="1" smtClean="0">
                <a:latin typeface="Calibri" panose="020F0502020204030204" pitchFamily="34" charset="0"/>
              </a:rPr>
              <a:t>iBenefits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Calibri" panose="020F0502020204030204" pitchFamily="34" charset="0"/>
              </a:rPr>
              <a:t>	</a:t>
            </a:r>
            <a:r>
              <a:rPr lang="en-US" sz="2400" b="1" dirty="0" err="1" smtClean="0">
                <a:latin typeface="Calibri" panose="020F0502020204030204" pitchFamily="34" charset="0"/>
              </a:rPr>
              <a:t>PeopleAdmin</a:t>
            </a:r>
            <a:r>
              <a:rPr lang="en-US" sz="2400" b="1" dirty="0" smtClean="0">
                <a:latin typeface="Calibri" panose="020F0502020204030204" pitchFamily="34" charset="0"/>
              </a:rPr>
              <a:t> (</a:t>
            </a:r>
            <a:r>
              <a:rPr lang="en-US" sz="2400" b="1" dirty="0" err="1" smtClean="0">
                <a:latin typeface="Calibri" panose="020F0502020204030204" pitchFamily="34" charset="0"/>
              </a:rPr>
              <a:t>TAMIUWorks</a:t>
            </a:r>
            <a:r>
              <a:rPr lang="en-US" sz="2400" b="1" dirty="0" smtClean="0">
                <a:latin typeface="Calibri" panose="020F0502020204030204" pitchFamily="34" charset="0"/>
              </a:rPr>
              <a:t>)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Calibri" panose="020F0502020204030204" pitchFamily="34" charset="0"/>
              </a:rPr>
              <a:t>	Guardian I-9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  <a:defRPr/>
            </a:pPr>
            <a:r>
              <a:rPr lang="en-US" altLang="en-US" sz="2400" b="1" dirty="0" smtClean="0">
                <a:latin typeface="Calibri" panose="020F0502020204030204" pitchFamily="34" charset="0"/>
              </a:rPr>
              <a:t>	BPP </a:t>
            </a:r>
            <a:r>
              <a:rPr lang="en-US" altLang="en-US" sz="2400" b="1" dirty="0">
                <a:latin typeface="Calibri" panose="020F0502020204030204" pitchFamily="34" charset="0"/>
              </a:rPr>
              <a:t>(Budget/Payroll/Personnel System)</a:t>
            </a:r>
          </a:p>
          <a:p>
            <a:pPr marL="0" lvl="1" indent="0">
              <a:spcBef>
                <a:spcPts val="750"/>
              </a:spcBef>
              <a:buFont typeface="Verdana" panose="020B0604030504040204" pitchFamily="34" charset="0"/>
              <a:buNone/>
              <a:defRPr/>
            </a:pPr>
            <a:endParaRPr lang="en-US" sz="2000" dirty="0" smtClean="0">
              <a:solidFill>
                <a:schemeClr val="tx2"/>
              </a:solidFill>
              <a:latin typeface="+mj-lt"/>
            </a:endParaRPr>
          </a:p>
          <a:p>
            <a:pPr marL="0" lvl="1" indent="0">
              <a:spcBef>
                <a:spcPts val="750"/>
              </a:spcBef>
              <a:buFont typeface="Verdana" panose="020B0604030504040204" pitchFamily="34" charset="0"/>
              <a:buNone/>
              <a:defRPr/>
            </a:pPr>
            <a:endParaRPr lang="en-US" sz="1500" dirty="0" smtClean="0">
              <a:solidFill>
                <a:schemeClr val="tx2"/>
              </a:solidFill>
              <a:latin typeface="+mj-lt"/>
            </a:endParaRPr>
          </a:p>
          <a:p>
            <a:pPr marL="296465" lvl="1" indent="-214313">
              <a:spcBef>
                <a:spcPts val="300"/>
              </a:spcBef>
              <a:buSzPct val="68000"/>
              <a:buFont typeface="Courier New" panose="02070309020205020404" pitchFamily="49" charset="0"/>
              <a:buChar char="o"/>
              <a:defRPr/>
            </a:pPr>
            <a:endParaRPr lang="en-US" altLang="en-US" sz="1200" dirty="0">
              <a:solidFill>
                <a:schemeClr val="tx2"/>
              </a:solidFill>
            </a:endParaRPr>
          </a:p>
          <a:p>
            <a:pPr marL="82153" indent="0"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19100" y="457200"/>
            <a:ext cx="8305800" cy="5365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4200" dirty="0" smtClean="0">
                <a:latin typeface="Calibri" panose="020F0502020204030204" pitchFamily="34" charset="0"/>
                <a:hlinkClick r:id="rId3"/>
              </a:rPr>
              <a:t>Workday</a:t>
            </a:r>
            <a:endParaRPr lang="en-US" sz="4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7924800" cy="990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dirty="0">
                <a:latin typeface="Calibri" panose="020F0502020204030204" pitchFamily="34" charset="0"/>
                <a:ea typeface="+mn-ea"/>
                <a:cs typeface="+mn-cs"/>
              </a:rPr>
              <a:t>EPA Reminders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266700" y="16764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r>
              <a:rPr lang="en-US" altLang="en-US" sz="2000" b="1" u="sng" dirty="0">
                <a:solidFill>
                  <a:srgbClr val="464646"/>
                </a:solidFill>
                <a:latin typeface="Calibri" panose="020F0502020204030204" pitchFamily="34" charset="0"/>
              </a:rPr>
              <a:t>EPA = “Completed” status = Fully approved</a:t>
            </a: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Record is created for the employee in the Payroll system (</a:t>
            </a:r>
            <a:r>
              <a:rPr lang="en-US" altLang="en-US" sz="1700" dirty="0" err="1">
                <a:solidFill>
                  <a:srgbClr val="464646"/>
                </a:solidFill>
                <a:latin typeface="Calibri" panose="020F0502020204030204" pitchFamily="34" charset="0"/>
              </a:rPr>
              <a:t>BPP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)</a:t>
            </a: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8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Timesheet </a:t>
            </a:r>
            <a:r>
              <a:rPr lang="en-US" altLang="en-US" sz="1800" dirty="0">
                <a:solidFill>
                  <a:srgbClr val="464646"/>
                </a:solidFill>
                <a:latin typeface="Calibri" panose="020F0502020204030204" pitchFamily="34" charset="0"/>
              </a:rPr>
              <a:t>can be generated in </a:t>
            </a:r>
            <a:r>
              <a:rPr lang="en-US" altLang="en-US" sz="1800" dirty="0" err="1">
                <a:solidFill>
                  <a:srgbClr val="464646"/>
                </a:solidFill>
                <a:latin typeface="Calibri" panose="020F0502020204030204" pitchFamily="34" charset="0"/>
              </a:rPr>
              <a:t>TimeTraq</a:t>
            </a:r>
            <a:endParaRPr lang="en-US" altLang="en-US" sz="1800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0" lvl="1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endParaRPr lang="en-US" altLang="en-US" sz="1800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0" lvl="1" algn="ctr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r>
              <a:rPr lang="en-US" altLang="en-US" sz="2000" b="1" u="sng" dirty="0">
                <a:solidFill>
                  <a:srgbClr val="464646"/>
                </a:solidFill>
                <a:latin typeface="Calibri" panose="020F0502020204030204" pitchFamily="34" charset="0"/>
              </a:rPr>
              <a:t>Work study positions = Temporary </a:t>
            </a:r>
            <a:r>
              <a:rPr lang="en-US" altLang="en-US" sz="2000" b="1" u="sng" dirty="0" smtClean="0">
                <a:solidFill>
                  <a:srgbClr val="464646"/>
                </a:solidFill>
                <a:latin typeface="Calibri" panose="020F0502020204030204" pitchFamily="34" charset="0"/>
              </a:rPr>
              <a:t>(Do Not Carry Over to new FY)</a:t>
            </a:r>
            <a:endParaRPr lang="en-US" altLang="en-US" sz="2000" b="1" u="sng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EPA required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for every new year (even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if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re-hiring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the same work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study)</a:t>
            </a:r>
            <a:endParaRPr lang="en-US" altLang="en-US" sz="1700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Reappointments (Start on 8/10) – </a:t>
            </a:r>
            <a:r>
              <a:rPr lang="en-US" altLang="en-US" sz="17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FY 2017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 “Occupant Change” EPA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must be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created</a:t>
            </a:r>
            <a:endParaRPr lang="en-US" altLang="en-US" sz="1700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New Hires (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Start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on or after 9/1)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– </a:t>
            </a:r>
            <a:r>
              <a:rPr lang="en-US" altLang="en-US" sz="17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FY 2018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 “Copy PIN to Next FY” EPA must be created</a:t>
            </a:r>
          </a:p>
          <a:p>
            <a:pPr marL="971550" lvl="2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500" b="1" dirty="0" smtClean="0">
                <a:solidFill>
                  <a:srgbClr val="464646"/>
                </a:solidFill>
                <a:latin typeface="Calibri" panose="020F0502020204030204" pitchFamily="34" charset="0"/>
              </a:rPr>
              <a:t>“Copy PIN to Next FY” EPAs for FY 2018 can be generated beginning </a:t>
            </a:r>
            <a:r>
              <a:rPr lang="en-US" altLang="en-US" sz="15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8/14/2017</a:t>
            </a:r>
          </a:p>
          <a:p>
            <a:pPr marL="971550" lvl="2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500" b="1" dirty="0" smtClean="0">
                <a:solidFill>
                  <a:srgbClr val="464646"/>
                </a:solidFill>
                <a:latin typeface="Calibri" panose="020F0502020204030204" pitchFamily="34" charset="0"/>
              </a:rPr>
              <a:t>All other EPA types for wage positions can </a:t>
            </a:r>
            <a:r>
              <a:rPr lang="en-US" altLang="en-US" sz="1500" b="1" dirty="0">
                <a:solidFill>
                  <a:srgbClr val="464646"/>
                </a:solidFill>
                <a:latin typeface="Calibri" panose="020F0502020204030204" pitchFamily="34" charset="0"/>
              </a:rPr>
              <a:t>be generated beginning </a:t>
            </a:r>
            <a:r>
              <a:rPr lang="en-US" altLang="en-US" sz="15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8/21/2017</a:t>
            </a:r>
            <a:endParaRPr lang="en-US" altLang="en-US" sz="15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685800" lvl="2" indent="0" algn="ctr" eaLnBrk="1" hangingPunct="1">
              <a:spcBef>
                <a:spcPct val="0"/>
              </a:spcBef>
              <a:buClrTx/>
              <a:buFont typeface="Wingdings 2" panose="05020102010507070707" pitchFamily="18" charset="2"/>
              <a:buNone/>
              <a:defRPr/>
            </a:pPr>
            <a:endParaRPr lang="en-US" altLang="en-US" sz="1800" b="1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lvl="1" algn="ctr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r>
              <a:rPr lang="en-US" altLang="en-US" sz="2000" b="1" u="sng" dirty="0" smtClean="0">
                <a:solidFill>
                  <a:srgbClr val="464646"/>
                </a:solidFill>
                <a:latin typeface="Calibri" panose="020F0502020204030204" pitchFamily="34" charset="0"/>
              </a:rPr>
              <a:t>Permanent </a:t>
            </a:r>
            <a:r>
              <a:rPr lang="en-US" altLang="en-US" sz="2000" b="1" u="sng" dirty="0">
                <a:solidFill>
                  <a:srgbClr val="464646"/>
                </a:solidFill>
                <a:latin typeface="Calibri" panose="020F0502020204030204" pitchFamily="34" charset="0"/>
              </a:rPr>
              <a:t>student positions </a:t>
            </a:r>
            <a:r>
              <a:rPr lang="en-US" altLang="en-US" sz="2000" b="1" u="sng" dirty="0" smtClean="0">
                <a:solidFill>
                  <a:srgbClr val="464646"/>
                </a:solidFill>
                <a:latin typeface="Calibri" panose="020F0502020204030204" pitchFamily="34" charset="0"/>
              </a:rPr>
              <a:t>= No </a:t>
            </a:r>
            <a:r>
              <a:rPr lang="en-US" altLang="en-US" sz="2000" b="1" u="sng" dirty="0">
                <a:solidFill>
                  <a:srgbClr val="464646"/>
                </a:solidFill>
                <a:latin typeface="Calibri" panose="020F0502020204030204" pitchFamily="34" charset="0"/>
              </a:rPr>
              <a:t>pre-assigned end </a:t>
            </a:r>
            <a:r>
              <a:rPr lang="en-US" altLang="en-US" sz="2000" b="1" u="sng" dirty="0" smtClean="0">
                <a:solidFill>
                  <a:srgbClr val="464646"/>
                </a:solidFill>
                <a:latin typeface="Calibri" panose="020F0502020204030204" pitchFamily="34" charset="0"/>
              </a:rPr>
              <a:t>date (Carry Over to new FY)</a:t>
            </a:r>
            <a:endParaRPr lang="en-US" altLang="en-US" sz="2000" b="1" u="sng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Do not require an EPA every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new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year, only when the occupant 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or position info changes</a:t>
            </a:r>
            <a:endParaRPr lang="en-US" altLang="en-US" sz="1700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285750" lvl="1" indent="-285750" algn="ctr" eaLnBrk="1" hangingPunct="1">
              <a:spcBef>
                <a:spcPct val="0"/>
              </a:spcBef>
              <a:buClrTx/>
              <a:defRPr/>
            </a:pP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1700" dirty="0" smtClean="0">
                <a:solidFill>
                  <a:srgbClr val="464646"/>
                </a:solidFill>
                <a:latin typeface="Calibri" panose="020F0502020204030204" pitchFamily="34" charset="0"/>
              </a:rPr>
              <a:t>age positions </a:t>
            </a:r>
            <a:r>
              <a:rPr lang="en-US" altLang="en-US" sz="1700" dirty="0">
                <a:solidFill>
                  <a:srgbClr val="464646"/>
                </a:solidFill>
                <a:latin typeface="Calibri" panose="020F0502020204030204" pitchFamily="34" charset="0"/>
              </a:rPr>
              <a:t>will be viewable in Canopy after </a:t>
            </a:r>
            <a:r>
              <a:rPr lang="en-US" altLang="en-US" sz="17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8/21/2017</a:t>
            </a:r>
            <a:endParaRPr lang="en-US" altLang="en-US" sz="17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lvl="1" algn="ctr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endParaRPr lang="en-US" altLang="en-US" sz="1800" dirty="0">
              <a:solidFill>
                <a:srgbClr val="464646"/>
              </a:solidFill>
              <a:latin typeface="Calibri" panose="020F0502020204030204" pitchFamily="34" charset="0"/>
            </a:endParaRPr>
          </a:p>
          <a:p>
            <a:pPr marL="0" lvl="1" eaLnBrk="1" hangingPunct="1">
              <a:spcBef>
                <a:spcPct val="0"/>
              </a:spcBef>
              <a:buClrTx/>
              <a:buFont typeface="Verdana" panose="020B0604030504040204" pitchFamily="34" charset="0"/>
              <a:buNone/>
              <a:defRPr/>
            </a:pPr>
            <a:endParaRPr lang="en-US" altLang="en-US" sz="1800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 txBox="1">
            <a:spLocks/>
          </p:cNvSpPr>
          <p:nvPr/>
        </p:nvSpPr>
        <p:spPr bwMode="auto">
          <a:xfrm>
            <a:off x="571500" y="1752600"/>
            <a:ext cx="8001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7175" lvl="1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When hiring a work study, verify the PIN assigned to you by Financial Aid already exists in your adloc in the current year </a:t>
            </a:r>
            <a:r>
              <a:rPr lang="en-US" altLang="en-US" sz="1800" dirty="0" smtClean="0">
                <a:solidFill>
                  <a:srgbClr val="464646"/>
                </a:solidFill>
                <a:latin typeface="Calibri" pitchFamily="34" charset="0"/>
              </a:rPr>
              <a:t>(</a:t>
            </a: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FY </a:t>
            </a:r>
            <a:r>
              <a:rPr lang="en-US" altLang="en-US" sz="1800" dirty="0" smtClean="0">
                <a:solidFill>
                  <a:srgbClr val="464646"/>
                </a:solidFill>
                <a:latin typeface="Calibri" pitchFamily="34" charset="0"/>
              </a:rPr>
              <a:t>2017).</a:t>
            </a: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257175" lvl="1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To view the PINs assigned to your department for the current or prior year(s):</a:t>
            </a:r>
          </a:p>
          <a:p>
            <a:pPr marL="600075" lvl="2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Sign in to Canopy (</a:t>
            </a: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  <a:hlinkClick r:id="rId3"/>
              </a:rPr>
              <a:t>http://canopy.tamus.edu</a:t>
            </a: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)</a:t>
            </a:r>
          </a:p>
          <a:p>
            <a:pPr marL="600075" lvl="2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Select the EPA Module</a:t>
            </a:r>
          </a:p>
          <a:p>
            <a:pPr marL="600075" lvl="2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Enter your departmental adloc next to </a:t>
            </a:r>
            <a:r>
              <a:rPr lang="en-US" altLang="en-US" sz="1800" u="sng" dirty="0">
                <a:solidFill>
                  <a:srgbClr val="464646"/>
                </a:solidFill>
                <a:latin typeface="Calibri" pitchFamily="34" charset="0"/>
              </a:rPr>
              <a:t>Search for</a:t>
            </a: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 (i.e. 16120014)</a:t>
            </a:r>
          </a:p>
          <a:p>
            <a:pPr marL="600075" lvl="2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Click “Search” or Enter</a:t>
            </a:r>
          </a:p>
          <a:p>
            <a:pPr marL="600075" lvl="2" indent="-2571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464646"/>
                </a:solidFill>
                <a:latin typeface="Calibri" pitchFamily="34" charset="0"/>
              </a:rPr>
              <a:t>Position and Document results will be displayed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76250" y="609600"/>
            <a:ext cx="83058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dirty="0">
                <a:latin typeface="Calibri" panose="020F0502020204030204" pitchFamily="34" charset="0"/>
              </a:rPr>
              <a:t>Tips for Creating EPA Documents for Students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95313"/>
            <a:ext cx="8153400" cy="43497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500" dirty="0" smtClean="0">
                <a:latin typeface="Calibri" panose="020F0502020204030204" pitchFamily="34" charset="0"/>
              </a:rPr>
              <a:t>Search for PIN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3200400" y="2251075"/>
            <a:ext cx="171450" cy="34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33"/>
          <a:stretch/>
        </p:blipFill>
        <p:spPr>
          <a:xfrm>
            <a:off x="199497" y="1524000"/>
            <a:ext cx="8745007" cy="4158494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 bwMode="auto">
          <a:xfrm>
            <a:off x="200025" y="2209800"/>
            <a:ext cx="2466975" cy="304800"/>
          </a:xfrm>
          <a:prstGeom prst="round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9100" y="152400"/>
            <a:ext cx="8305800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dirty="0" smtClean="0">
                <a:latin typeface="Calibri" panose="020F0502020204030204" pitchFamily="34" charset="0"/>
              </a:rPr>
              <a:t>To Create EPA for New Hire - FY 2018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397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71900"/>
            <a:ext cx="19812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371600"/>
            <a:ext cx="3048001" cy="1405419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77"/>
          <a:stretch/>
        </p:blipFill>
        <p:spPr>
          <a:xfrm>
            <a:off x="159450" y="1371600"/>
            <a:ext cx="5631750" cy="52956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 bwMode="auto">
          <a:xfrm>
            <a:off x="7239000" y="1371600"/>
            <a:ext cx="1790700" cy="1365250"/>
          </a:xfrm>
          <a:prstGeom prst="round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 txBox="1">
            <a:spLocks/>
          </p:cNvSpPr>
          <p:nvPr/>
        </p:nvSpPr>
        <p:spPr bwMode="auto">
          <a:xfrm>
            <a:off x="361950" y="1600200"/>
            <a:ext cx="84201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7175" indent="-2571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50000"/>
                </a:srgbClr>
              </a:buClr>
              <a:buFont typeface="Courier New" panose="02070309020205020404" pitchFamily="49" charset="0"/>
              <a:buChar char="o"/>
              <a:defRPr/>
            </a:pPr>
            <a:endParaRPr lang="en-US" altLang="en-US" sz="1800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257175" indent="-2571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50000"/>
                </a:srgbClr>
              </a:buClr>
              <a:buFont typeface="Courier New" panose="02070309020205020404" pitchFamily="49" charset="0"/>
              <a:buChar char="o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dirty="0">
              <a:solidFill>
                <a:srgbClr val="464646"/>
              </a:solidFill>
              <a:latin typeface="Calibri" pitchFamily="34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50000"/>
                </a:srgbClr>
              </a:buClr>
              <a:defRPr/>
            </a:pPr>
            <a:endParaRPr lang="en-US" altLang="en-US" sz="1800" b="1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7E6E6">
                  <a:lumMod val="50000"/>
                </a:srgbClr>
              </a:buClr>
              <a:defRPr/>
            </a:pPr>
            <a:r>
              <a:rPr lang="en-US" altLang="en-US" sz="1800" b="1" dirty="0" smtClean="0">
                <a:solidFill>
                  <a:srgbClr val="464646"/>
                </a:solidFill>
                <a:latin typeface="Calibri" pitchFamily="34" charset="0"/>
              </a:rPr>
              <a:t>If </a:t>
            </a:r>
            <a:r>
              <a:rPr lang="en-US" altLang="en-US" sz="1800" b="1" dirty="0">
                <a:solidFill>
                  <a:srgbClr val="464646"/>
                </a:solidFill>
                <a:latin typeface="Calibri" pitchFamily="34" charset="0"/>
              </a:rPr>
              <a:t>you are awarded a new student position, please contact our Office for specific instructions as they may vary by department.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9100" y="442913"/>
            <a:ext cx="8305800" cy="83502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dirty="0">
                <a:latin typeface="Calibri" panose="020F0502020204030204" pitchFamily="34" charset="0"/>
              </a:rPr>
              <a:t>To Create EPA for New Hire - FY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14" y="1752600"/>
            <a:ext cx="8360057" cy="2729058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97" y="1375458"/>
            <a:ext cx="7694804" cy="53340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2900" y="460375"/>
            <a:ext cx="8458200" cy="91122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4000" dirty="0">
                <a:latin typeface="Calibri" panose="020F0502020204030204" pitchFamily="34" charset="0"/>
              </a:rPr>
              <a:t>To Create EPA for New Hire - FY 2018</a:t>
            </a:r>
            <a:endParaRPr lang="en-US" sz="3800" dirty="0"/>
          </a:p>
        </p:txBody>
      </p:sp>
      <p:sp>
        <p:nvSpPr>
          <p:cNvPr id="3" name="Rounded Rectangle 2"/>
          <p:cNvSpPr/>
          <p:nvPr/>
        </p:nvSpPr>
        <p:spPr>
          <a:xfrm>
            <a:off x="1524000" y="2439988"/>
            <a:ext cx="1447800" cy="3032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2046288"/>
            <a:ext cx="1981200" cy="2397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To Create EPA for New Hire - FY 2018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87" b="25151"/>
          <a:stretch/>
        </p:blipFill>
        <p:spPr>
          <a:xfrm>
            <a:off x="216439" y="1674292"/>
            <a:ext cx="8619909" cy="3964508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4724400" y="5105400"/>
            <a:ext cx="2514600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61950" y="1600200"/>
            <a:ext cx="84201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650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 dirty="0" smtClean="0">
              <a:solidFill>
                <a:srgbClr val="464646"/>
              </a:solidFill>
              <a:latin typeface="Calibri" pitchFamily="34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prstClr val="black"/>
                </a:solidFill>
                <a:latin typeface="Calibri" pitchFamily="34" charset="0"/>
              </a:rPr>
              <a:t>**Last step would be to Validate </a:t>
            </a:r>
            <a:r>
              <a:rPr lang="en-US" altLang="en-US" sz="2400" b="1" dirty="0" smtClean="0">
                <a:solidFill>
                  <a:srgbClr val="FF3300"/>
                </a:solidFill>
                <a:latin typeface="Calibri" pitchFamily="34" charset="0"/>
              </a:rPr>
              <a:t>and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itchFamily="34" charset="0"/>
              </a:rPr>
              <a:t> Close. </a:t>
            </a:r>
            <a:endParaRPr lang="en-US" altLang="en-US" sz="2400" b="1" dirty="0">
              <a:solidFill>
                <a:prstClr val="black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650" dirty="0">
              <a:solidFill>
                <a:srgbClr val="464646"/>
              </a:solidFill>
              <a:latin typeface="Calibr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45"/>
          <a:stretch/>
        </p:blipFill>
        <p:spPr>
          <a:xfrm>
            <a:off x="361950" y="1551039"/>
            <a:ext cx="8496059" cy="1390599"/>
          </a:xfrm>
          <a:ln w="57150" cap="sq" cmpd="thickThin">
            <a:solidFill>
              <a:srgbClr val="000000"/>
            </a:solidFill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To </a:t>
            </a:r>
            <a:r>
              <a:rPr lang="en-US" dirty="0" smtClean="0">
                <a:latin typeface="Calibri" panose="020F0502020204030204" pitchFamily="34" charset="0"/>
              </a:rPr>
              <a:t>Close </a:t>
            </a:r>
            <a:r>
              <a:rPr lang="en-US" dirty="0">
                <a:latin typeface="Calibri" panose="020F0502020204030204" pitchFamily="34" charset="0"/>
              </a:rPr>
              <a:t>EPA for New Hire - FY 2018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5"/>
          <a:stretch/>
        </p:blipFill>
        <p:spPr bwMode="auto">
          <a:xfrm>
            <a:off x="377841" y="3124200"/>
            <a:ext cx="8480167" cy="12192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0"/>
          <a:stretch/>
        </p:blipFill>
        <p:spPr bwMode="auto">
          <a:xfrm>
            <a:off x="377842" y="5029200"/>
            <a:ext cx="8480166" cy="9144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2209800" y="5029200"/>
            <a:ext cx="990600" cy="381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10649</TotalTime>
  <Words>634</Words>
  <Application>Microsoft Office PowerPoint</Application>
  <PresentationFormat>On-screen Show (4:3)</PresentationFormat>
  <Paragraphs>151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Lucida Sans Unicode</vt:lpstr>
      <vt:lpstr>Times New Roman</vt:lpstr>
      <vt:lpstr>Verdana</vt:lpstr>
      <vt:lpstr>Wingdings 2</vt:lpstr>
      <vt:lpstr>Wingdings 3</vt:lpstr>
      <vt:lpstr>1_Concourse</vt:lpstr>
      <vt:lpstr>   Office of  Budget, Payroll &amp; Fiscal Analysis </vt:lpstr>
      <vt:lpstr>EPA Reminders</vt:lpstr>
      <vt:lpstr>Tips for Creating EPA Documents for Students</vt:lpstr>
      <vt:lpstr>Search for PIN</vt:lpstr>
      <vt:lpstr>To Create EPA for New Hire - FY 2018</vt:lpstr>
      <vt:lpstr>To Create EPA for New Hire - FY 2018</vt:lpstr>
      <vt:lpstr>To Create EPA for New Hire - FY 2018</vt:lpstr>
      <vt:lpstr>To Create EPA for New Hire - FY 2018</vt:lpstr>
      <vt:lpstr>To Close EPA for New Hire - FY 2018</vt:lpstr>
      <vt:lpstr>PowerPoint Presentation</vt:lpstr>
      <vt:lpstr>PowerPoint Presentation</vt:lpstr>
      <vt:lpstr>Workday</vt:lpstr>
    </vt:vector>
  </TitlesOfParts>
  <Company>Texas A&amp;M International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EMPLOYMENT PROGRAM TRAINING</dc:title>
  <dc:creator>Texas A&amp;M International Unive</dc:creator>
  <cp:lastModifiedBy>Salazar, Daniel O.</cp:lastModifiedBy>
  <cp:revision>565</cp:revision>
  <cp:lastPrinted>2014-08-07T20:35:14Z</cp:lastPrinted>
  <dcterms:created xsi:type="dcterms:W3CDTF">2000-08-11T12:18:01Z</dcterms:created>
  <dcterms:modified xsi:type="dcterms:W3CDTF">2017-08-03T21:23:37Z</dcterms:modified>
</cp:coreProperties>
</file>