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75" r:id="rId3"/>
    <p:sldId id="276" r:id="rId4"/>
    <p:sldId id="257" r:id="rId5"/>
    <p:sldId id="262" r:id="rId6"/>
    <p:sldId id="280" r:id="rId7"/>
    <p:sldId id="281" r:id="rId8"/>
    <p:sldId id="282" r:id="rId9"/>
    <p:sldId id="291" r:id="rId10"/>
    <p:sldId id="314" r:id="rId11"/>
    <p:sldId id="283" r:id="rId12"/>
    <p:sldId id="315" r:id="rId13"/>
    <p:sldId id="316" r:id="rId14"/>
    <p:sldId id="266" r:id="rId15"/>
    <p:sldId id="270" r:id="rId16"/>
    <p:sldId id="268" r:id="rId17"/>
    <p:sldId id="278" r:id="rId18"/>
    <p:sldId id="279" r:id="rId19"/>
    <p:sldId id="318" r:id="rId20"/>
    <p:sldId id="319" r:id="rId21"/>
    <p:sldId id="321" r:id="rId22"/>
    <p:sldId id="292" r:id="rId23"/>
    <p:sldId id="317" r:id="rId24"/>
    <p:sldId id="298" r:id="rId25"/>
    <p:sldId id="299" r:id="rId26"/>
    <p:sldId id="300" r:id="rId27"/>
    <p:sldId id="301" r:id="rId28"/>
    <p:sldId id="302" r:id="rId29"/>
    <p:sldId id="303" r:id="rId30"/>
    <p:sldId id="288" r:id="rId31"/>
    <p:sldId id="289" r:id="rId32"/>
    <p:sldId id="272" r:id="rId33"/>
    <p:sldId id="323" r:id="rId34"/>
    <p:sldId id="330" r:id="rId35"/>
    <p:sldId id="331" r:id="rId36"/>
    <p:sldId id="322" r:id="rId37"/>
    <p:sldId id="324" r:id="rId38"/>
    <p:sldId id="325" r:id="rId39"/>
    <p:sldId id="326" r:id="rId40"/>
    <p:sldId id="327" r:id="rId41"/>
    <p:sldId id="32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490B66-A036-426F-BABE-7AF23B402173}">
          <p14:sldIdLst>
            <p14:sldId id="258"/>
            <p14:sldId id="275"/>
            <p14:sldId id="276"/>
            <p14:sldId id="257"/>
            <p14:sldId id="262"/>
            <p14:sldId id="280"/>
            <p14:sldId id="281"/>
            <p14:sldId id="282"/>
            <p14:sldId id="291"/>
            <p14:sldId id="314"/>
            <p14:sldId id="283"/>
            <p14:sldId id="315"/>
            <p14:sldId id="316"/>
            <p14:sldId id="266"/>
            <p14:sldId id="270"/>
            <p14:sldId id="268"/>
            <p14:sldId id="278"/>
            <p14:sldId id="279"/>
            <p14:sldId id="318"/>
            <p14:sldId id="319"/>
            <p14:sldId id="321"/>
            <p14:sldId id="292"/>
            <p14:sldId id="317"/>
            <p14:sldId id="298"/>
            <p14:sldId id="299"/>
            <p14:sldId id="300"/>
            <p14:sldId id="301"/>
            <p14:sldId id="302"/>
            <p14:sldId id="303"/>
            <p14:sldId id="288"/>
            <p14:sldId id="289"/>
            <p14:sldId id="272"/>
            <p14:sldId id="323"/>
            <p14:sldId id="330"/>
            <p14:sldId id="331"/>
            <p14:sldId id="322"/>
            <p14:sldId id="324"/>
            <p14:sldId id="325"/>
            <p14:sldId id="326"/>
            <p14:sldId id="327"/>
            <p14:sldId id="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A8054-DC94-42A2-9D3E-BEE9EC6235DD}" type="datetimeFigureOut">
              <a:rPr lang="en-US" smtClean="0"/>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A1C57-6163-46AD-8FBD-3538D3F6F531}" type="slidenum">
              <a:rPr lang="en-US" smtClean="0"/>
              <a:t>‹#›</a:t>
            </a:fld>
            <a:endParaRPr lang="en-US"/>
          </a:p>
        </p:txBody>
      </p:sp>
    </p:spTree>
    <p:extLst>
      <p:ext uri="{BB962C8B-B14F-4D97-AF65-F5344CB8AC3E}">
        <p14:creationId xmlns:p14="http://schemas.microsoft.com/office/powerpoint/2010/main" val="49896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Europe has proven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shale gas </a:t>
            </a:r>
            <a:r>
              <a:rPr lang="en-US" sz="1200" b="0" i="0" kern="1200" baseline="0" dirty="0" smtClean="0">
                <a:solidFill>
                  <a:schemeClr val="tx1"/>
                </a:solidFill>
                <a:effectLst/>
                <a:latin typeface="+mn-lt"/>
                <a:ea typeface="+mn-ea"/>
                <a:cs typeface="+mn-cs"/>
              </a:rPr>
              <a:t>resources.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F84255-AC04-42AA-AFF2-E88702E73743}" type="slidenum">
              <a:rPr lang="en-US" smtClean="0"/>
              <a:t>21</a:t>
            </a:fld>
            <a:endParaRPr lang="en-US"/>
          </a:p>
        </p:txBody>
      </p:sp>
    </p:spTree>
    <p:extLst>
      <p:ext uri="{BB962C8B-B14F-4D97-AF65-F5344CB8AC3E}">
        <p14:creationId xmlns:p14="http://schemas.microsoft.com/office/powerpoint/2010/main" val="181739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387204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33623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90489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BF311-4195-43C6-BE6E-4176AF8F0B7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55367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BF311-4195-43C6-BE6E-4176AF8F0B7B}"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32465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5BF311-4195-43C6-BE6E-4176AF8F0B7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73396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5BF311-4195-43C6-BE6E-4176AF8F0B7B}" type="datetimeFigureOut">
              <a:rPr lang="en-US" smtClean="0"/>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53435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5BF311-4195-43C6-BE6E-4176AF8F0B7B}" type="datetimeFigureOut">
              <a:rPr lang="en-US" smtClean="0"/>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220919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BF311-4195-43C6-BE6E-4176AF8F0B7B}" type="datetimeFigureOut">
              <a:rPr lang="en-US" smtClean="0"/>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128573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BF311-4195-43C6-BE6E-4176AF8F0B7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413722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BF311-4195-43C6-BE6E-4176AF8F0B7B}"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A116-5018-422A-876F-D672C69006A5}" type="slidenum">
              <a:rPr lang="en-US" smtClean="0"/>
              <a:t>‹#›</a:t>
            </a:fld>
            <a:endParaRPr lang="en-US"/>
          </a:p>
        </p:txBody>
      </p:sp>
    </p:spTree>
    <p:extLst>
      <p:ext uri="{BB962C8B-B14F-4D97-AF65-F5344CB8AC3E}">
        <p14:creationId xmlns:p14="http://schemas.microsoft.com/office/powerpoint/2010/main" val="15336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BF311-4195-43C6-BE6E-4176AF8F0B7B}" type="datetimeFigureOut">
              <a:rPr lang="en-US" smtClean="0"/>
              <a:t>8/27/2014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6A116-5018-422A-876F-D672C69006A5}" type="slidenum">
              <a:rPr lang="en-US" smtClean="0"/>
              <a:t>‹#›</a:t>
            </a:fld>
            <a:endParaRPr lang="en-US"/>
          </a:p>
        </p:txBody>
      </p:sp>
    </p:spTree>
    <p:extLst>
      <p:ext uri="{BB962C8B-B14F-4D97-AF65-F5344CB8AC3E}">
        <p14:creationId xmlns:p14="http://schemas.microsoft.com/office/powerpoint/2010/main" val="2718285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www.planetware.com/i/map/MEX/mexico-long-distance-routes-by-road-rail-and-ferry-map.jp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ia.gov/analysis/studies/worldshalegas/pdf/fullrepor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eb2.airmail.net/danb1/annualrainfall.htm" TargetMode="External"/><Relationship Id="rId5" Type="http://schemas.openxmlformats.org/officeDocument/2006/relationships/image" Target="../media/image18.png"/><Relationship Id="rId4" Type="http://schemas.openxmlformats.org/officeDocument/2006/relationships/hyperlink" Target="http://www.currentresults.com/Weather/Texas/average-yearly-precipitation.php"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theenergycollective.com/jessejenkins/202081/energy-facts-coal-natural-gas-shift-stalling-ou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calderon@tamiu.ed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tamiu.edu/binationalcente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trg.com/rotaryrigs.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2" descr="Localisation"/>
          <p:cNvPicPr>
            <a:picLocks noChangeAspect="1" noChangeArrowheads="1"/>
          </p:cNvPicPr>
          <p:nvPr/>
        </p:nvPicPr>
        <p:blipFill>
          <a:blip r:embed="rId2" cstate="print"/>
          <a:srcRect/>
          <a:stretch>
            <a:fillRect/>
          </a:stretch>
        </p:blipFill>
        <p:spPr bwMode="auto">
          <a:xfrm>
            <a:off x="6400800" y="4953000"/>
            <a:ext cx="2481762" cy="1759790"/>
          </a:xfrm>
          <a:prstGeom prst="rect">
            <a:avLst/>
          </a:prstGeom>
          <a:noFill/>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953000"/>
            <a:ext cx="1828800" cy="169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ctrTitle"/>
          </p:nvPr>
        </p:nvSpPr>
        <p:spPr>
          <a:xfrm>
            <a:off x="381000" y="685800"/>
            <a:ext cx="8501562" cy="1470025"/>
          </a:xfrm>
        </p:spPr>
        <p:txBody>
          <a:bodyPr>
            <a:normAutofit fontScale="90000"/>
          </a:bodyPr>
          <a:lstStyle/>
          <a:p>
            <a:r>
              <a:rPr lang="es-MX" dirty="0" smtClean="0"/>
              <a:t>Texas A&amp;M International University</a:t>
            </a:r>
            <a:br>
              <a:rPr lang="es-MX" dirty="0" smtClean="0"/>
            </a:br>
            <a:r>
              <a:rPr lang="es-MX" sz="4000" dirty="0" smtClean="0"/>
              <a:t>Office of Global </a:t>
            </a:r>
            <a:r>
              <a:rPr lang="es-MX" sz="4000" dirty="0" err="1" smtClean="0"/>
              <a:t>Initiatives</a:t>
            </a:r>
            <a:r>
              <a:rPr lang="es-MX" sz="4000" dirty="0" smtClean="0"/>
              <a:t>/Binational Center</a:t>
            </a:r>
            <a:endParaRPr lang="en-US" sz="4000" dirty="0"/>
          </a:p>
        </p:txBody>
      </p:sp>
      <p:sp>
        <p:nvSpPr>
          <p:cNvPr id="7" name="Subtitle 6"/>
          <p:cNvSpPr>
            <a:spLocks noGrp="1"/>
          </p:cNvSpPr>
          <p:nvPr>
            <p:ph type="subTitle" idx="1"/>
          </p:nvPr>
        </p:nvSpPr>
        <p:spPr>
          <a:xfrm>
            <a:off x="1307275" y="2590800"/>
            <a:ext cx="6400800" cy="2362200"/>
          </a:xfrm>
        </p:spPr>
        <p:txBody>
          <a:bodyPr>
            <a:normAutofit fontScale="92500" lnSpcReduction="20000"/>
          </a:bodyPr>
          <a:lstStyle/>
          <a:p>
            <a:r>
              <a:rPr lang="es-MX" dirty="0" err="1" smtClean="0"/>
              <a:t>Topic</a:t>
            </a:r>
            <a:r>
              <a:rPr lang="es-MX" dirty="0" smtClean="0"/>
              <a:t>: </a:t>
            </a:r>
          </a:p>
          <a:p>
            <a:r>
              <a:rPr lang="es-MX" dirty="0" smtClean="0"/>
              <a:t>Texas Eagle Ford </a:t>
            </a:r>
            <a:r>
              <a:rPr lang="es-MX" dirty="0" err="1" smtClean="0"/>
              <a:t>Shale</a:t>
            </a:r>
            <a:r>
              <a:rPr lang="es-MX" dirty="0" smtClean="0"/>
              <a:t> /Cuenca Burgos</a:t>
            </a:r>
          </a:p>
          <a:p>
            <a:r>
              <a:rPr lang="es-MX" dirty="0" err="1" smtClean="0"/>
              <a:t>Presented</a:t>
            </a:r>
            <a:r>
              <a:rPr lang="es-MX" dirty="0" smtClean="0"/>
              <a:t> </a:t>
            </a:r>
            <a:r>
              <a:rPr lang="es-MX" dirty="0" err="1" smtClean="0"/>
              <a:t>by</a:t>
            </a:r>
            <a:r>
              <a:rPr lang="es-MX" dirty="0" smtClean="0"/>
              <a:t>:</a:t>
            </a:r>
          </a:p>
          <a:p>
            <a:r>
              <a:rPr lang="es-MX" dirty="0" smtClean="0"/>
              <a:t>Maria Eugenia Calderón-</a:t>
            </a:r>
            <a:r>
              <a:rPr lang="es-MX" dirty="0" err="1" smtClean="0"/>
              <a:t>Porter</a:t>
            </a:r>
            <a:endParaRPr lang="es-MX" dirty="0" smtClean="0"/>
          </a:p>
          <a:p>
            <a:r>
              <a:rPr lang="es-MX" dirty="0" smtClean="0"/>
              <a:t>June 11,2014</a:t>
            </a:r>
          </a:p>
          <a:p>
            <a:endParaRPr lang="en-US" dirty="0"/>
          </a:p>
        </p:txBody>
      </p:sp>
    </p:spTree>
    <p:extLst>
      <p:ext uri="{BB962C8B-B14F-4D97-AF65-F5344CB8AC3E}">
        <p14:creationId xmlns:p14="http://schemas.microsoft.com/office/powerpoint/2010/main" val="211850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74638"/>
            <a:ext cx="8610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a:t>
            </a:r>
            <a:r>
              <a:rPr lang="en-US" dirty="0" smtClean="0"/>
              <a:t>      What has Eagle Ford Shale Play      done for Texas?</a:t>
            </a:r>
            <a:endParaRPr lang="en-US" dirty="0"/>
          </a:p>
        </p:txBody>
      </p:sp>
      <p:sp>
        <p:nvSpPr>
          <p:cNvPr id="5" name="Content Placeholder 2"/>
          <p:cNvSpPr txBox="1">
            <a:spLocks/>
          </p:cNvSpPr>
          <p:nvPr/>
        </p:nvSpPr>
        <p:spPr>
          <a:xfrm>
            <a:off x="609600" y="1676400"/>
            <a:ext cx="8229600" cy="4800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“Unambiguously positive” is a great way to describe the effect the current oil boom is having on the Texas economy, and it is why the state’s economy has significantly outperformed the national economy in recent years.  One important thing to understand is that economists will tell </a:t>
            </a:r>
            <a:r>
              <a:rPr lang="en-US" dirty="0" smtClean="0">
                <a:solidFill>
                  <a:srgbClr val="FF0000"/>
                </a:solidFill>
              </a:rPr>
              <a:t>you that every dollar of capital invested by the oil and gas industry in Texas has a multiplier effect of an additional $3 to $4 in associated </a:t>
            </a:r>
            <a:r>
              <a:rPr lang="en-US" dirty="0" smtClean="0"/>
              <a:t>economic activity.  When the oil industry is booming, every hotel is full, every café is crowded, clothing stores can’t keep enough socks, underwear and khakis on the shelves, and local supermarkets tend to run out of milk and eggs before each day is through.”  </a:t>
            </a:r>
          </a:p>
          <a:p>
            <a:pPr marL="0" indent="0" algn="r">
              <a:buFont typeface="Arial" pitchFamily="34" charset="0"/>
              <a:buNone/>
            </a:pPr>
            <a:r>
              <a:rPr lang="en-US" sz="1500" i="1" dirty="0" smtClean="0"/>
              <a:t>David Blackmon, Why the Shale Miracle Has Happened in Texas  Forbes Magazine, May 1, 2013</a:t>
            </a:r>
          </a:p>
          <a:p>
            <a:pPr marL="0" indent="0">
              <a:buFont typeface="Arial" pitchFamily="34" charset="0"/>
              <a:buNone/>
            </a:pPr>
            <a:endParaRPr lang="es-MX"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75986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Into Mexico</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Moving into Mexico will not be that easy</a:t>
            </a:r>
          </a:p>
          <a:p>
            <a:pPr marL="0" indent="0">
              <a:buNone/>
            </a:pPr>
            <a:endParaRPr lang="es-MX" dirty="0"/>
          </a:p>
          <a:p>
            <a:r>
              <a:rPr lang="en-US" dirty="0" smtClean="0"/>
              <a:t>Oil Rigs are tied up in Texas</a:t>
            </a:r>
          </a:p>
          <a:p>
            <a:r>
              <a:rPr lang="en-US" dirty="0" smtClean="0"/>
              <a:t>Transportation via pipeline is scarce</a:t>
            </a:r>
          </a:p>
          <a:p>
            <a:r>
              <a:rPr lang="en-US" dirty="0" smtClean="0"/>
              <a:t>Human Resource is scarce</a:t>
            </a:r>
          </a:p>
          <a:p>
            <a:r>
              <a:rPr lang="en-US" dirty="0" err="1" smtClean="0"/>
              <a:t>Fraccing</a:t>
            </a:r>
            <a:r>
              <a:rPr lang="en-US" dirty="0" smtClean="0"/>
              <a:t> Technology is limited</a:t>
            </a:r>
          </a:p>
          <a:p>
            <a:r>
              <a:rPr lang="en-US" dirty="0" smtClean="0"/>
              <a:t>Can the US/</a:t>
            </a:r>
            <a:r>
              <a:rPr lang="en-US" dirty="0" err="1" smtClean="0"/>
              <a:t>Mex</a:t>
            </a:r>
            <a:r>
              <a:rPr lang="en-US" dirty="0" smtClean="0"/>
              <a:t> Border Cities support the move south?</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3830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Mexico Will Benefit </a:t>
            </a:r>
            <a:endParaRPr lang="en-US" dirty="0">
              <a:solidFill>
                <a:srgbClr val="FF0000"/>
              </a:solidFill>
            </a:endParaRPr>
          </a:p>
        </p:txBody>
      </p:sp>
      <p:sp>
        <p:nvSpPr>
          <p:cNvPr id="3" name="Content Placeholder 2"/>
          <p:cNvSpPr>
            <a:spLocks noGrp="1"/>
          </p:cNvSpPr>
          <p:nvPr>
            <p:ph idx="1"/>
          </p:nvPr>
        </p:nvSpPr>
        <p:spPr>
          <a:xfrm>
            <a:off x="381000" y="1600200"/>
            <a:ext cx="8458200" cy="4800600"/>
          </a:xfrm>
        </p:spPr>
        <p:txBody>
          <a:bodyPr>
            <a:normAutofit fontScale="92500" lnSpcReduction="10000"/>
          </a:bodyPr>
          <a:lstStyle/>
          <a:p>
            <a:pPr marL="0" indent="0">
              <a:buNone/>
            </a:pPr>
            <a:r>
              <a:rPr lang="en-US" dirty="0" smtClean="0"/>
              <a:t>The Multiplier effect in Texas as per Forbes’ comment can be expected.  Opportunities are limitless for private investors in  international partnerships.  </a:t>
            </a:r>
            <a:r>
              <a:rPr lang="en-US" i="1" dirty="0" smtClean="0"/>
              <a:t>Who owns the mineral rights should not be a deterrent.</a:t>
            </a:r>
            <a:endParaRPr lang="en-US" dirty="0" smtClean="0"/>
          </a:p>
          <a:p>
            <a:r>
              <a:rPr lang="en-US" dirty="0" smtClean="0"/>
              <a:t>Need more</a:t>
            </a:r>
          </a:p>
          <a:p>
            <a:pPr lvl="1">
              <a:buSzPct val="80000"/>
              <a:buFont typeface="Wingdings" panose="05000000000000000000" pitchFamily="2" charset="2"/>
              <a:buChar char="§"/>
            </a:pPr>
            <a:r>
              <a:rPr lang="en-US" dirty="0" smtClean="0"/>
              <a:t>Over land roads</a:t>
            </a:r>
          </a:p>
          <a:p>
            <a:pPr lvl="1">
              <a:buSzPct val="80000"/>
              <a:buFont typeface="Wingdings" panose="05000000000000000000" pitchFamily="2" charset="2"/>
              <a:buChar char="§"/>
            </a:pPr>
            <a:r>
              <a:rPr lang="en-US" dirty="0" smtClean="0"/>
              <a:t>Rail spurs</a:t>
            </a:r>
          </a:p>
          <a:p>
            <a:pPr lvl="1">
              <a:buSzPct val="80000"/>
              <a:buFont typeface="Wingdings" panose="05000000000000000000" pitchFamily="2" charset="2"/>
              <a:buChar char="§"/>
            </a:pPr>
            <a:r>
              <a:rPr lang="en-US" dirty="0" smtClean="0"/>
              <a:t>Pipelines</a:t>
            </a:r>
          </a:p>
          <a:p>
            <a:pPr lvl="1">
              <a:buSzPct val="80000"/>
              <a:buFont typeface="Wingdings" panose="05000000000000000000" pitchFamily="2" charset="2"/>
              <a:buChar char="§"/>
            </a:pPr>
            <a:r>
              <a:rPr lang="en-US" dirty="0" smtClean="0"/>
              <a:t>In addition to housing, clinics, food supplies, workforce capacitation, transportation &amp; its support systems, and the entire supply chain for the petroleum industry, </a:t>
            </a:r>
            <a:r>
              <a:rPr lang="en-US" dirty="0" err="1" smtClean="0"/>
              <a:t>etc</a:t>
            </a:r>
            <a:r>
              <a:rPr lang="es-MX" dirty="0" smtClean="0"/>
              <a: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4115300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future holds many opportunities for the Border Regions to develop into prosperous economic zones</a:t>
            </a:r>
            <a:r>
              <a:rPr lang="en-US" dirty="0"/>
              <a:t> </a:t>
            </a:r>
            <a:r>
              <a:rPr lang="en-US" dirty="0" smtClean="0"/>
              <a:t>with the abundance of gas</a:t>
            </a:r>
          </a:p>
          <a:p>
            <a:r>
              <a:rPr lang="es-MX" dirty="0" err="1" smtClean="0"/>
              <a:t>Supplier</a:t>
            </a:r>
            <a:r>
              <a:rPr lang="es-MX" dirty="0" smtClean="0"/>
              <a:t> to </a:t>
            </a:r>
            <a:r>
              <a:rPr lang="es-MX" dirty="0" err="1" smtClean="0"/>
              <a:t>the</a:t>
            </a:r>
            <a:r>
              <a:rPr lang="es-MX" dirty="0" smtClean="0"/>
              <a:t> </a:t>
            </a:r>
            <a:r>
              <a:rPr lang="es-MX" dirty="0" err="1" smtClean="0"/>
              <a:t>Euorpean</a:t>
            </a:r>
            <a:r>
              <a:rPr lang="es-MX" dirty="0" smtClean="0"/>
              <a:t> </a:t>
            </a:r>
            <a:r>
              <a:rPr lang="es-MX" dirty="0" err="1" smtClean="0"/>
              <a:t>Market</a:t>
            </a:r>
            <a:endParaRPr lang="es-MX" dirty="0" smtClean="0"/>
          </a:p>
          <a:p>
            <a:r>
              <a:rPr lang="es-MX" dirty="0" err="1" smtClean="0"/>
              <a:t>Insures</a:t>
            </a:r>
            <a:r>
              <a:rPr lang="es-MX" dirty="0" smtClean="0"/>
              <a:t> </a:t>
            </a:r>
            <a:r>
              <a:rPr lang="es-MX" dirty="0" err="1" smtClean="0"/>
              <a:t>Near</a:t>
            </a:r>
            <a:r>
              <a:rPr lang="es-MX" dirty="0" smtClean="0"/>
              <a:t> </a:t>
            </a:r>
            <a:r>
              <a:rPr lang="es-MX" dirty="0" err="1" smtClean="0"/>
              <a:t>Shoring</a:t>
            </a:r>
            <a:endParaRPr lang="en-US" dirty="0" smtClean="0"/>
          </a:p>
          <a:p>
            <a:r>
              <a:rPr lang="es-MX" dirty="0" err="1" smtClean="0">
                <a:solidFill>
                  <a:srgbClr val="FF0000"/>
                </a:solidFill>
              </a:rPr>
              <a:t>These</a:t>
            </a:r>
            <a:r>
              <a:rPr lang="es-MX" dirty="0" smtClean="0">
                <a:solidFill>
                  <a:srgbClr val="FF0000"/>
                </a:solidFill>
              </a:rPr>
              <a:t> </a:t>
            </a:r>
            <a:r>
              <a:rPr lang="es-MX" dirty="0" err="1" smtClean="0">
                <a:solidFill>
                  <a:srgbClr val="FF0000"/>
                </a:solidFill>
              </a:rPr>
              <a:t>will</a:t>
            </a:r>
            <a:r>
              <a:rPr lang="es-MX" dirty="0" smtClean="0">
                <a:solidFill>
                  <a:srgbClr val="FF0000"/>
                </a:solidFill>
              </a:rPr>
              <a:t> </a:t>
            </a:r>
            <a:r>
              <a:rPr lang="es-MX" dirty="0" err="1" smtClean="0">
                <a:solidFill>
                  <a:srgbClr val="FF0000"/>
                </a:solidFill>
              </a:rPr>
              <a:t>not</a:t>
            </a:r>
            <a:r>
              <a:rPr lang="es-MX" dirty="0" smtClean="0">
                <a:solidFill>
                  <a:srgbClr val="FF0000"/>
                </a:solidFill>
              </a:rPr>
              <a:t> be </a:t>
            </a:r>
            <a:r>
              <a:rPr lang="es-MX" dirty="0" err="1" smtClean="0">
                <a:solidFill>
                  <a:srgbClr val="FF0000"/>
                </a:solidFill>
              </a:rPr>
              <a:t>without</a:t>
            </a:r>
            <a:r>
              <a:rPr lang="es-MX" dirty="0" smtClean="0">
                <a:solidFill>
                  <a:srgbClr val="FF0000"/>
                </a:solidFill>
              </a:rPr>
              <a:t> </a:t>
            </a:r>
            <a:r>
              <a:rPr lang="es-MX" dirty="0" err="1" smtClean="0">
                <a:solidFill>
                  <a:srgbClr val="FF0000"/>
                </a:solidFill>
              </a:rPr>
              <a:t>problems</a:t>
            </a:r>
            <a:endParaRPr lang="es-MX" dirty="0" smtClean="0">
              <a:solidFill>
                <a:srgbClr val="FF0000"/>
              </a:solidFill>
            </a:endParaRPr>
          </a:p>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Mexico Border Region</a:t>
            </a:r>
            <a:endParaRPr lang="en-US" dirty="0">
              <a:solidFill>
                <a:srgbClr val="FF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41541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89" y="1921414"/>
            <a:ext cx="4396458" cy="3883536"/>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921414"/>
            <a:ext cx="4572000" cy="3945986"/>
          </a:xfrm>
          <a:prstGeom prst="rect">
            <a:avLst/>
          </a:prstGeom>
        </p:spPr>
      </p:pic>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1606354" y="420469"/>
            <a:ext cx="6547046" cy="769441"/>
          </a:xfrm>
          <a:prstGeom prst="rect">
            <a:avLst/>
          </a:prstGeom>
          <a:noFill/>
        </p:spPr>
        <p:txBody>
          <a:bodyPr wrap="square" rtlCol="0">
            <a:spAutoFit/>
          </a:bodyPr>
          <a:lstStyle/>
          <a:p>
            <a:pPr algn="ctr"/>
            <a:r>
              <a:rPr lang="en-US" sz="4400" dirty="0" smtClean="0"/>
              <a:t>Comparable Pipeline Maps </a:t>
            </a:r>
            <a:endParaRPr lang="en-US" sz="4400" dirty="0"/>
          </a:p>
        </p:txBody>
      </p:sp>
      <p:sp>
        <p:nvSpPr>
          <p:cNvPr id="9" name="TextBox 8"/>
          <p:cNvSpPr txBox="1"/>
          <p:nvPr/>
        </p:nvSpPr>
        <p:spPr>
          <a:xfrm>
            <a:off x="2369498" y="5859780"/>
            <a:ext cx="914400" cy="246221"/>
          </a:xfrm>
          <a:prstGeom prst="rect">
            <a:avLst/>
          </a:prstGeom>
          <a:noFill/>
        </p:spPr>
        <p:txBody>
          <a:bodyPr wrap="square" rtlCol="0">
            <a:spAutoFit/>
          </a:bodyPr>
          <a:lstStyle/>
          <a:p>
            <a:r>
              <a:rPr lang="en-US" sz="1000" dirty="0" smtClean="0">
                <a:solidFill>
                  <a:schemeClr val="tx1">
                    <a:lumMod val="50000"/>
                    <a:lumOff val="50000"/>
                  </a:schemeClr>
                </a:solidFill>
              </a:rPr>
              <a:t>www.eia.gov</a:t>
            </a:r>
            <a:endParaRPr lang="en-US" sz="1000" dirty="0">
              <a:solidFill>
                <a:schemeClr val="tx1">
                  <a:lumMod val="50000"/>
                  <a:lumOff val="50000"/>
                </a:schemeClr>
              </a:solidFill>
            </a:endParaRPr>
          </a:p>
        </p:txBody>
      </p:sp>
      <p:sp>
        <p:nvSpPr>
          <p:cNvPr id="10" name="TextBox 9"/>
          <p:cNvSpPr txBox="1"/>
          <p:nvPr/>
        </p:nvSpPr>
        <p:spPr>
          <a:xfrm>
            <a:off x="5791200" y="5925979"/>
            <a:ext cx="2209800" cy="246221"/>
          </a:xfrm>
          <a:prstGeom prst="rect">
            <a:avLst/>
          </a:prstGeom>
          <a:noFill/>
        </p:spPr>
        <p:txBody>
          <a:bodyPr wrap="square" rtlCol="0">
            <a:spAutoFit/>
          </a:bodyPr>
          <a:lstStyle/>
          <a:p>
            <a:r>
              <a:rPr lang="en-US" sz="1000" dirty="0">
                <a:solidFill>
                  <a:schemeClr val="tx1">
                    <a:lumMod val="50000"/>
                    <a:lumOff val="50000"/>
                  </a:schemeClr>
                </a:solidFill>
              </a:rPr>
              <a:t>http://geo-mexico.com/?p=5415</a:t>
            </a:r>
          </a:p>
        </p:txBody>
      </p:sp>
    </p:spTree>
    <p:extLst>
      <p:ext uri="{BB962C8B-B14F-4D97-AF65-F5344CB8AC3E}">
        <p14:creationId xmlns:p14="http://schemas.microsoft.com/office/powerpoint/2010/main" val="328364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esdibujandofronteras.files.wordpress.com/2011/09/mapa-nuevo-lare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16" y="1633500"/>
            <a:ext cx="6300984" cy="44625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Border Urban Areas</a:t>
            </a:r>
            <a:endParaRPr lang="en-US" dirty="0"/>
          </a:p>
        </p:txBody>
      </p:sp>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6" name="TextBox 5"/>
          <p:cNvSpPr txBox="1"/>
          <p:nvPr/>
        </p:nvSpPr>
        <p:spPr>
          <a:xfrm>
            <a:off x="4899583" y="6047601"/>
            <a:ext cx="2949017"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Google Maps</a:t>
            </a:r>
          </a:p>
        </p:txBody>
      </p:sp>
    </p:spTree>
    <p:extLst>
      <p:ext uri="{BB962C8B-B14F-4D97-AF65-F5344CB8AC3E}">
        <p14:creationId xmlns:p14="http://schemas.microsoft.com/office/powerpoint/2010/main" val="142051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143000"/>
            <a:ext cx="3962400" cy="5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859" r="8500" b="12991"/>
          <a:stretch/>
        </p:blipFill>
        <p:spPr bwMode="auto">
          <a:xfrm>
            <a:off x="1371600" y="1219200"/>
            <a:ext cx="266307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6260550"/>
            <a:ext cx="3505200" cy="246221"/>
          </a:xfrm>
          <a:prstGeom prst="rect">
            <a:avLst/>
          </a:prstGeom>
          <a:noFill/>
        </p:spPr>
        <p:txBody>
          <a:bodyPr wrap="square" rtlCol="0">
            <a:spAutoFit/>
          </a:bodyPr>
          <a:lstStyle/>
          <a:p>
            <a:r>
              <a:rPr lang="en-US" sz="1000" i="1" dirty="0" err="1" smtClean="0">
                <a:solidFill>
                  <a:schemeClr val="tx1">
                    <a:lumMod val="50000"/>
                    <a:lumOff val="50000"/>
                  </a:schemeClr>
                </a:solidFill>
              </a:rPr>
              <a:t>Frontera</a:t>
            </a:r>
            <a:r>
              <a:rPr lang="en-US" sz="1000" i="1" dirty="0" smtClean="0">
                <a:solidFill>
                  <a:schemeClr val="tx1">
                    <a:lumMod val="50000"/>
                    <a:lumOff val="50000"/>
                  </a:schemeClr>
                </a:solidFill>
              </a:rPr>
              <a:t> entre </a:t>
            </a:r>
            <a:r>
              <a:rPr lang="en-US" sz="1000" i="1" dirty="0" err="1" smtClean="0">
                <a:solidFill>
                  <a:schemeClr val="tx1">
                    <a:lumMod val="50000"/>
                    <a:lumOff val="50000"/>
                  </a:schemeClr>
                </a:solidFill>
              </a:rPr>
              <a:t>Estados</a:t>
            </a:r>
            <a:r>
              <a:rPr lang="en-US" sz="1000" i="1" dirty="0" smtClean="0">
                <a:solidFill>
                  <a:schemeClr val="tx1">
                    <a:lumMod val="50000"/>
                    <a:lumOff val="50000"/>
                  </a:schemeClr>
                </a:solidFill>
              </a:rPr>
              <a:t> </a:t>
            </a:r>
            <a:r>
              <a:rPr lang="en-US" sz="1000" i="1" dirty="0" err="1" smtClean="0">
                <a:solidFill>
                  <a:schemeClr val="tx1">
                    <a:lumMod val="50000"/>
                    <a:lumOff val="50000"/>
                  </a:schemeClr>
                </a:solidFill>
              </a:rPr>
              <a:t>Unidos</a:t>
            </a:r>
            <a:r>
              <a:rPr lang="en-US" sz="1000" i="1" dirty="0" smtClean="0">
                <a:solidFill>
                  <a:schemeClr val="tx1">
                    <a:lumMod val="50000"/>
                    <a:lumOff val="50000"/>
                  </a:schemeClr>
                </a:solidFill>
              </a:rPr>
              <a:t> y México, www.google.com</a:t>
            </a:r>
          </a:p>
        </p:txBody>
      </p:sp>
      <p:sp>
        <p:nvSpPr>
          <p:cNvPr id="4" name="Title 3"/>
          <p:cNvSpPr>
            <a:spLocks noGrp="1"/>
          </p:cNvSpPr>
          <p:nvPr>
            <p:ph type="title"/>
          </p:nvPr>
        </p:nvSpPr>
        <p:spPr/>
        <p:txBody>
          <a:bodyPr/>
          <a:lstStyle/>
          <a:p>
            <a:r>
              <a:rPr lang="en-US" dirty="0" smtClean="0"/>
              <a:t>Overview</a:t>
            </a:r>
            <a:endParaRPr lang="en-US" dirty="0"/>
          </a:p>
        </p:txBody>
      </p:sp>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4575728" y="6248400"/>
            <a:ext cx="4187272"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Advanced Resources International, Inc.</a:t>
            </a:r>
          </a:p>
        </p:txBody>
      </p:sp>
    </p:spTree>
    <p:extLst>
      <p:ext uri="{BB962C8B-B14F-4D97-AF65-F5344CB8AC3E}">
        <p14:creationId xmlns:p14="http://schemas.microsoft.com/office/powerpoint/2010/main" val="107500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3452" y="1839926"/>
            <a:ext cx="184666" cy="369332"/>
          </a:xfrm>
          <a:prstGeom prst="rect">
            <a:avLst/>
          </a:prstGeom>
          <a:noFill/>
        </p:spPr>
        <p:txBody>
          <a:bodyPr wrap="non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41879047"/>
              </p:ext>
            </p:extLst>
          </p:nvPr>
        </p:nvGraphicFramePr>
        <p:xfrm>
          <a:off x="228600" y="1600200"/>
          <a:ext cx="2819400" cy="914400"/>
        </p:xfrm>
        <a:graphic>
          <a:graphicData uri="http://schemas.openxmlformats.org/drawingml/2006/table">
            <a:tbl>
              <a:tblPr bandRow="1">
                <a:tableStyleId>{5C22544A-7EE6-4342-B048-85BDC9FD1C3A}</a:tableStyleId>
              </a:tblPr>
              <a:tblGrid>
                <a:gridCol w="1409700"/>
                <a:gridCol w="1409700"/>
              </a:tblGrid>
              <a:tr h="304800">
                <a:tc>
                  <a:txBody>
                    <a:bodyPr/>
                    <a:lstStyle/>
                    <a:p>
                      <a:r>
                        <a:rPr lang="en-US" sz="1400" b="0" i="0" kern="1200" dirty="0" smtClean="0">
                          <a:solidFill>
                            <a:schemeClr val="dk1"/>
                          </a:solidFill>
                          <a:effectLst/>
                          <a:latin typeface="+mn-lt"/>
                          <a:ea typeface="+mn-ea"/>
                          <a:cs typeface="+mn-cs"/>
                        </a:rPr>
                        <a:t>Del Rio, Texas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35,543 (2012)</a:t>
                      </a:r>
                      <a:endParaRPr lang="en-US" sz="1400" b="0" i="0" kern="1200" dirty="0">
                        <a:solidFill>
                          <a:schemeClr val="dk1"/>
                        </a:solidFill>
                        <a:effectLst/>
                        <a:latin typeface="+mn-lt"/>
                        <a:ea typeface="+mn-ea"/>
                        <a:cs typeface="+mn-cs"/>
                      </a:endParaRPr>
                    </a:p>
                  </a:txBody>
                  <a:tcPr/>
                </a:tc>
              </a:tr>
              <a:tr h="304800">
                <a:tc>
                  <a:txBody>
                    <a:bodyPr/>
                    <a:lstStyle/>
                    <a:p>
                      <a:r>
                        <a:rPr lang="en-US" sz="1400" b="0" i="0" kern="1200" dirty="0" smtClean="0">
                          <a:solidFill>
                            <a:schemeClr val="dk1"/>
                          </a:solidFill>
                          <a:effectLst/>
                          <a:latin typeface="+mn-lt"/>
                          <a:ea typeface="+mn-ea"/>
                          <a:cs typeface="+mn-cs"/>
                        </a:rPr>
                        <a:t>Cd. </a:t>
                      </a:r>
                      <a:r>
                        <a:rPr lang="en-US" sz="1400" b="0" i="0" kern="1200" dirty="0" err="1" smtClean="0">
                          <a:solidFill>
                            <a:schemeClr val="dk1"/>
                          </a:solidFill>
                          <a:effectLst/>
                          <a:latin typeface="+mn-lt"/>
                          <a:ea typeface="+mn-ea"/>
                          <a:cs typeface="+mn-cs"/>
                        </a:rPr>
                        <a:t>Acuña</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Coah</a:t>
                      </a:r>
                      <a:endParaRPr lang="en-US" sz="1400" b="0" i="0" kern="1200" dirty="0" smtClean="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136,755 (2010)</a:t>
                      </a:r>
                      <a:endParaRPr lang="en-US" sz="1050" dirty="0"/>
                    </a:p>
                  </a:txBody>
                  <a:tcPr/>
                </a:tc>
              </a:tr>
              <a:tr h="304800">
                <a:tc>
                  <a:txBody>
                    <a:bodyPr/>
                    <a:lstStyle/>
                    <a:p>
                      <a:r>
                        <a:rPr lang="en-US" sz="1400" b="1" dirty="0" smtClean="0"/>
                        <a:t>Total</a:t>
                      </a:r>
                      <a:endParaRPr lang="en-US" sz="1400" b="1" dirty="0"/>
                    </a:p>
                  </a:txBody>
                  <a:tcPr/>
                </a:tc>
                <a:tc>
                  <a:txBody>
                    <a:bodyPr/>
                    <a:lstStyle/>
                    <a:p>
                      <a:r>
                        <a:rPr lang="en-US" sz="1400" b="1" dirty="0" smtClean="0"/>
                        <a:t>172,298</a:t>
                      </a:r>
                      <a:endParaRPr lang="en-US" sz="1400" b="1" dirty="0"/>
                    </a:p>
                  </a:txBody>
                  <a:tcPr/>
                </a:tc>
              </a:tr>
            </a:tbl>
          </a:graphicData>
        </a:graphic>
      </p:graphicFrame>
      <p:sp>
        <p:nvSpPr>
          <p:cNvPr id="7" name="TextBox 6"/>
          <p:cNvSpPr txBox="1"/>
          <p:nvPr/>
        </p:nvSpPr>
        <p:spPr>
          <a:xfrm>
            <a:off x="2057400" y="152400"/>
            <a:ext cx="5029199" cy="369332"/>
          </a:xfrm>
          <a:prstGeom prst="rect">
            <a:avLst/>
          </a:prstGeom>
          <a:solidFill>
            <a:schemeClr val="tx2">
              <a:lumMod val="60000"/>
              <a:lumOff val="40000"/>
            </a:schemeClr>
          </a:solidFill>
        </p:spPr>
        <p:txBody>
          <a:bodyPr wrap="square" rtlCol="0">
            <a:spAutoFit/>
          </a:bodyPr>
          <a:lstStyle/>
          <a:p>
            <a:pPr algn="ctr"/>
            <a:r>
              <a:rPr lang="en-US" dirty="0" smtClean="0">
                <a:solidFill>
                  <a:schemeClr val="bg1"/>
                </a:solidFill>
              </a:rPr>
              <a:t>Population in Border Cities</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10681657"/>
              </p:ext>
            </p:extLst>
          </p:nvPr>
        </p:nvGraphicFramePr>
        <p:xfrm>
          <a:off x="3200400" y="1752600"/>
          <a:ext cx="2819400" cy="914400"/>
        </p:xfrm>
        <a:graphic>
          <a:graphicData uri="http://schemas.openxmlformats.org/drawingml/2006/table">
            <a:tbl>
              <a:tblPr bandRow="1">
                <a:tableStyleId>{5C22544A-7EE6-4342-B048-85BDC9FD1C3A}</a:tableStyleId>
              </a:tblPr>
              <a:tblGrid>
                <a:gridCol w="1409700"/>
                <a:gridCol w="1409700"/>
              </a:tblGrid>
              <a:tr h="279400">
                <a:tc>
                  <a:txBody>
                    <a:bodyPr/>
                    <a:lstStyle/>
                    <a:p>
                      <a:r>
                        <a:rPr lang="en-US" sz="1400" b="0" i="0" kern="1200" dirty="0" smtClean="0">
                          <a:solidFill>
                            <a:schemeClr val="dk1"/>
                          </a:solidFill>
                          <a:effectLst/>
                          <a:latin typeface="+mn-lt"/>
                          <a:ea typeface="+mn-ea"/>
                          <a:cs typeface="+mn-cs"/>
                        </a:rPr>
                        <a:t>Roma, Texas</a:t>
                      </a:r>
                      <a:endParaRPr lang="en-US" sz="1400" b="0" i="0"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9,873 (2012)</a:t>
                      </a:r>
                      <a:endParaRPr lang="en-US" sz="1400" dirty="0"/>
                    </a:p>
                  </a:txBody>
                  <a:tcPr/>
                </a:tc>
              </a:tr>
              <a:tr h="279400">
                <a:tc>
                  <a:txBody>
                    <a:bodyPr/>
                    <a:lstStyle/>
                    <a:p>
                      <a:r>
                        <a:rPr lang="en-US" sz="1400" b="0" i="0" kern="1200" dirty="0" smtClean="0">
                          <a:solidFill>
                            <a:schemeClr val="dk1"/>
                          </a:solidFill>
                          <a:effectLst/>
                          <a:latin typeface="+mn-lt"/>
                          <a:ea typeface="+mn-ea"/>
                          <a:cs typeface="+mn-cs"/>
                        </a:rPr>
                        <a:t>M. </a:t>
                      </a:r>
                      <a:r>
                        <a:rPr lang="en-US" sz="1400" b="0" i="0" kern="1200" dirty="0" err="1" smtClean="0">
                          <a:solidFill>
                            <a:schemeClr val="dk1"/>
                          </a:solidFill>
                          <a:effectLst/>
                          <a:latin typeface="+mn-lt"/>
                          <a:ea typeface="+mn-ea"/>
                          <a:cs typeface="+mn-cs"/>
                        </a:rPr>
                        <a:t>Alemán</a:t>
                      </a:r>
                      <a:r>
                        <a:rPr lang="en-US" sz="1400" b="0" i="0" kern="1200" dirty="0" smtClean="0">
                          <a:solidFill>
                            <a:schemeClr val="dk1"/>
                          </a:solidFill>
                          <a:effectLst/>
                          <a:latin typeface="+mn-lt"/>
                          <a:ea typeface="+mn-ea"/>
                          <a:cs typeface="+mn-cs"/>
                        </a:rPr>
                        <a:t>,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27,015 (2010)</a:t>
                      </a:r>
                      <a:endParaRPr lang="en-US" sz="1400" dirty="0"/>
                    </a:p>
                  </a:txBody>
                  <a:tcPr/>
                </a:tc>
              </a:tr>
              <a:tr h="0">
                <a:tc>
                  <a:txBody>
                    <a:bodyPr/>
                    <a:lstStyle/>
                    <a:p>
                      <a:r>
                        <a:rPr lang="en-US" sz="1400" b="1" dirty="0" smtClean="0"/>
                        <a:t>Total</a:t>
                      </a:r>
                      <a:endParaRPr lang="en-US" sz="1400" b="1" dirty="0"/>
                    </a:p>
                  </a:txBody>
                  <a:tcPr/>
                </a:tc>
                <a:tc>
                  <a:txBody>
                    <a:bodyPr/>
                    <a:lstStyle/>
                    <a:p>
                      <a:r>
                        <a:rPr lang="en-US" sz="1400" b="1" dirty="0" smtClean="0"/>
                        <a:t>36,888</a:t>
                      </a:r>
                      <a:endParaRPr lang="en-US" sz="1400"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22147405"/>
              </p:ext>
            </p:extLst>
          </p:nvPr>
        </p:nvGraphicFramePr>
        <p:xfrm>
          <a:off x="228600" y="2758440"/>
          <a:ext cx="2819400" cy="1127760"/>
        </p:xfrm>
        <a:graphic>
          <a:graphicData uri="http://schemas.openxmlformats.org/drawingml/2006/table">
            <a:tbl>
              <a:tblPr bandRow="1">
                <a:tableStyleId>{5C22544A-7EE6-4342-B048-85BDC9FD1C3A}</a:tableStyleId>
              </a:tblPr>
              <a:tblGrid>
                <a:gridCol w="1409700"/>
                <a:gridCol w="1409700"/>
              </a:tblGrid>
              <a:tr h="291313">
                <a:tc>
                  <a:txBody>
                    <a:bodyPr/>
                    <a:lstStyle/>
                    <a:p>
                      <a:r>
                        <a:rPr lang="en-US" sz="1400" b="0" i="0" kern="1200" dirty="0" smtClean="0">
                          <a:solidFill>
                            <a:schemeClr val="dk1"/>
                          </a:solidFill>
                          <a:effectLst/>
                          <a:latin typeface="+mn-lt"/>
                          <a:ea typeface="+mn-ea"/>
                          <a:cs typeface="+mn-cs"/>
                        </a:rPr>
                        <a:t>Eagle Pass, TX</a:t>
                      </a:r>
                      <a:endParaRPr lang="en-US" sz="1400" b="0" i="0" kern="1200" dirty="0">
                        <a:solidFill>
                          <a:schemeClr val="dk1"/>
                        </a:solidFill>
                        <a:effectLst/>
                        <a:latin typeface="+mn-lt"/>
                        <a:ea typeface="+mn-ea"/>
                        <a:cs typeface="+mn-cs"/>
                      </a:endParaRPr>
                    </a:p>
                  </a:txBody>
                  <a:tcPr/>
                </a:tc>
                <a:tc>
                  <a:txBody>
                    <a:bodyPr/>
                    <a:lstStyle/>
                    <a:p>
                      <a:r>
                        <a:rPr lang="en-US" sz="1400" b="0" i="0" u="none" kern="1200" dirty="0" smtClean="0">
                          <a:solidFill>
                            <a:schemeClr val="dk1"/>
                          </a:solidFill>
                          <a:effectLst/>
                          <a:latin typeface="+mn-lt"/>
                          <a:ea typeface="+mn-ea"/>
                          <a:cs typeface="+mn-cs"/>
                        </a:rPr>
                        <a:t>27,283 (2012)</a:t>
                      </a:r>
                      <a:endParaRPr lang="en-US" sz="1400" u="none" dirty="0"/>
                    </a:p>
                  </a:txBody>
                  <a:tcPr/>
                </a:tc>
              </a:tr>
              <a:tr h="495232">
                <a:tc>
                  <a:txBody>
                    <a:bodyPr/>
                    <a:lstStyle/>
                    <a:p>
                      <a:r>
                        <a:rPr lang="en-US" sz="1400" b="0" i="0" kern="1200" dirty="0" err="1" smtClean="0">
                          <a:solidFill>
                            <a:schemeClr val="dk1"/>
                          </a:solidFill>
                          <a:effectLst/>
                          <a:latin typeface="+mn-lt"/>
                          <a:ea typeface="+mn-ea"/>
                          <a:cs typeface="+mn-cs"/>
                        </a:rPr>
                        <a:t>Piedras</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Negras</a:t>
                      </a:r>
                      <a:r>
                        <a:rPr lang="en-US" sz="1400" b="0" i="0" kern="1200" dirty="0" smtClean="0">
                          <a:solidFill>
                            <a:schemeClr val="dk1"/>
                          </a:solidFill>
                          <a:effectLst/>
                          <a:latin typeface="+mn-lt"/>
                          <a:ea typeface="+mn-ea"/>
                          <a:cs typeface="+mn-cs"/>
                        </a:rPr>
                        <a:t>, </a:t>
                      </a:r>
                      <a:r>
                        <a:rPr lang="en-US" sz="1400" b="0" i="0" kern="1200" dirty="0" err="1" smtClean="0">
                          <a:solidFill>
                            <a:schemeClr val="dk1"/>
                          </a:solidFill>
                          <a:effectLst/>
                          <a:latin typeface="+mn-lt"/>
                          <a:ea typeface="+mn-ea"/>
                          <a:cs typeface="+mn-cs"/>
                        </a:rPr>
                        <a:t>Coah</a:t>
                      </a:r>
                      <a:r>
                        <a:rPr lang="en-US" sz="1400" b="0" i="0" kern="1200" dirty="0" smtClean="0">
                          <a:solidFill>
                            <a:schemeClr val="dk1"/>
                          </a:solidFill>
                          <a:effectLst/>
                          <a:latin typeface="+mn-lt"/>
                          <a:ea typeface="+mn-ea"/>
                          <a:cs typeface="+mn-cs"/>
                        </a:rPr>
                        <a:t>.</a:t>
                      </a:r>
                    </a:p>
                  </a:txBody>
                  <a:tcPr/>
                </a:tc>
                <a:tc>
                  <a:txBody>
                    <a:bodyPr/>
                    <a:lstStyle/>
                    <a:p>
                      <a:r>
                        <a:rPr lang="en-US" sz="1400" b="0" i="0" kern="1200" dirty="0" smtClean="0">
                          <a:solidFill>
                            <a:schemeClr val="dk1"/>
                          </a:solidFill>
                          <a:effectLst/>
                          <a:latin typeface="+mn-lt"/>
                          <a:ea typeface="+mn-ea"/>
                          <a:cs typeface="+mn-cs"/>
                        </a:rPr>
                        <a:t>152,806 (2010)</a:t>
                      </a:r>
                      <a:endParaRPr lang="en-US" sz="1400" dirty="0"/>
                    </a:p>
                  </a:txBody>
                  <a:tcPr/>
                </a:tc>
              </a:tr>
              <a:tr h="291313">
                <a:tc>
                  <a:txBody>
                    <a:bodyPr/>
                    <a:lstStyle/>
                    <a:p>
                      <a:r>
                        <a:rPr lang="en-US" sz="1400" b="1" dirty="0" smtClean="0"/>
                        <a:t>Total</a:t>
                      </a:r>
                      <a:endParaRPr lang="en-US" sz="1400" b="1" dirty="0"/>
                    </a:p>
                  </a:txBody>
                  <a:tcPr/>
                </a:tc>
                <a:tc>
                  <a:txBody>
                    <a:bodyPr/>
                    <a:lstStyle/>
                    <a:p>
                      <a:r>
                        <a:rPr lang="en-US" sz="1400" b="1" dirty="0" smtClean="0"/>
                        <a:t>180,089</a:t>
                      </a:r>
                      <a:endParaRPr lang="en-US" sz="1400" b="1"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10261012"/>
              </p:ext>
            </p:extLst>
          </p:nvPr>
        </p:nvGraphicFramePr>
        <p:xfrm>
          <a:off x="3200400" y="4114800"/>
          <a:ext cx="2819400" cy="1092199"/>
        </p:xfrm>
        <a:graphic>
          <a:graphicData uri="http://schemas.openxmlformats.org/drawingml/2006/table">
            <a:tbl>
              <a:tblPr bandRow="1">
                <a:tableStyleId>{5C22544A-7EE6-4342-B048-85BDC9FD1C3A}</a:tableStyleId>
              </a:tblPr>
              <a:tblGrid>
                <a:gridCol w="1409700"/>
                <a:gridCol w="1409700"/>
              </a:tblGrid>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Sullivan, Texas</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4,098 (2012)</a:t>
                      </a:r>
                      <a:endParaRPr lang="en-US" sz="1400" dirty="0"/>
                    </a:p>
                  </a:txBody>
                  <a:tcPr/>
                </a:tc>
              </a:tr>
              <a:tr h="355600">
                <a:tc>
                  <a:txBody>
                    <a:bodyPr/>
                    <a:lstStyle/>
                    <a:p>
                      <a:pPr marL="0" algn="l" defTabSz="914400" rtl="0" eaLnBrk="1" latinLnBrk="0" hangingPunct="1"/>
                      <a:r>
                        <a:rPr lang="en-US" sz="1400" b="0" i="0" u="none" strike="noStrike" kern="1200" dirty="0" err="1" smtClean="0">
                          <a:solidFill>
                            <a:schemeClr val="dk1"/>
                          </a:solidFill>
                          <a:effectLst/>
                          <a:latin typeface="+mn-lt"/>
                          <a:ea typeface="+mn-ea"/>
                          <a:cs typeface="+mn-cs"/>
                        </a:rPr>
                        <a:t>Díaz</a:t>
                      </a:r>
                      <a:r>
                        <a:rPr lang="en-US" sz="1400" b="0" i="0" u="none" strike="noStrike" kern="1200" dirty="0" smtClean="0">
                          <a:solidFill>
                            <a:schemeClr val="dk1"/>
                          </a:solidFill>
                          <a:effectLst/>
                          <a:latin typeface="+mn-lt"/>
                          <a:ea typeface="+mn-ea"/>
                          <a:cs typeface="+mn-cs"/>
                        </a:rPr>
                        <a:t> </a:t>
                      </a:r>
                      <a:r>
                        <a:rPr lang="en-US" sz="1400" b="0" i="0" u="none" strike="noStrike" kern="1200" dirty="0" err="1" smtClean="0">
                          <a:solidFill>
                            <a:schemeClr val="dk1"/>
                          </a:solidFill>
                          <a:effectLst/>
                          <a:latin typeface="+mn-lt"/>
                          <a:ea typeface="+mn-ea"/>
                          <a:cs typeface="+mn-cs"/>
                        </a:rPr>
                        <a:t>Ordaz</a:t>
                      </a:r>
                      <a:r>
                        <a:rPr lang="en-US" sz="1400" b="0" i="0" u="none" strike="noStrike" kern="1200" dirty="0" smtClean="0">
                          <a:solidFill>
                            <a:schemeClr val="dk1"/>
                          </a:solidFill>
                          <a:effectLst/>
                          <a:latin typeface="+mn-lt"/>
                          <a:ea typeface="+mn-ea"/>
                          <a:cs typeface="+mn-cs"/>
                        </a:rPr>
                        <a:t>,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15,775 (2010)</a:t>
                      </a:r>
                      <a:endParaRPr lang="en-US" sz="1400" dirty="0"/>
                    </a:p>
                  </a:txBody>
                  <a:tcPr/>
                </a:tc>
              </a:tr>
              <a:tr h="380999">
                <a:tc>
                  <a:txBody>
                    <a:bodyPr/>
                    <a:lstStyle/>
                    <a:p>
                      <a:r>
                        <a:rPr lang="en-US" sz="1400" b="1" dirty="0" smtClean="0"/>
                        <a:t>Total</a:t>
                      </a:r>
                      <a:endParaRPr lang="en-US" sz="1400" b="1" dirty="0"/>
                    </a:p>
                  </a:txBody>
                  <a:tcPr/>
                </a:tc>
                <a:tc>
                  <a:txBody>
                    <a:bodyPr/>
                    <a:lstStyle/>
                    <a:p>
                      <a:r>
                        <a:rPr lang="en-US" sz="1400" b="1" dirty="0" smtClean="0"/>
                        <a:t>19,873</a:t>
                      </a:r>
                      <a:endParaRPr lang="en-US" sz="1400" b="1"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26698379"/>
              </p:ext>
            </p:extLst>
          </p:nvPr>
        </p:nvGraphicFramePr>
        <p:xfrm>
          <a:off x="3200400" y="2834640"/>
          <a:ext cx="2819400" cy="1127760"/>
        </p:xfrm>
        <a:graphic>
          <a:graphicData uri="http://schemas.openxmlformats.org/drawingml/2006/table">
            <a:tbl>
              <a:tblPr bandRow="1">
                <a:tableStyleId>{5C22544A-7EE6-4342-B048-85BDC9FD1C3A}</a:tableStyleId>
              </a:tblPr>
              <a:tblGrid>
                <a:gridCol w="1409700"/>
                <a:gridCol w="1409700"/>
              </a:tblGrid>
              <a:tr h="304799">
                <a:tc>
                  <a:txBody>
                    <a:bodyPr/>
                    <a:lstStyle/>
                    <a:p>
                      <a:r>
                        <a:rPr lang="en-US" sz="1400" b="0" i="0" kern="1200" dirty="0" smtClean="0">
                          <a:solidFill>
                            <a:schemeClr val="dk1"/>
                          </a:solidFill>
                          <a:effectLst/>
                          <a:latin typeface="+mn-lt"/>
                          <a:ea typeface="+mn-ea"/>
                          <a:cs typeface="+mn-cs"/>
                        </a:rPr>
                        <a:t>Rio Grande, TX</a:t>
                      </a:r>
                      <a:endParaRPr lang="en-US" sz="1400" b="0" i="0"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13,939 (2012)</a:t>
                      </a:r>
                      <a:endParaRPr lang="en-US" sz="1400" u="none" dirty="0"/>
                    </a:p>
                  </a:txBody>
                  <a:tcPr/>
                </a:tc>
              </a:tr>
              <a:tr h="267730">
                <a:tc>
                  <a:txBody>
                    <a:bodyPr/>
                    <a:lstStyle/>
                    <a:p>
                      <a:r>
                        <a:rPr lang="en-US" sz="1400" b="0" i="0" kern="1200" dirty="0" smtClean="0">
                          <a:solidFill>
                            <a:schemeClr val="dk1"/>
                          </a:solidFill>
                          <a:effectLst/>
                          <a:latin typeface="+mn-lt"/>
                          <a:ea typeface="+mn-ea"/>
                          <a:cs typeface="+mn-cs"/>
                        </a:rPr>
                        <a:t>Cd. Camargo,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14,933 (2010)</a:t>
                      </a:r>
                      <a:endParaRPr lang="en-US" sz="1400" dirty="0"/>
                    </a:p>
                  </a:txBody>
                  <a:tcPr/>
                </a:tc>
              </a:tr>
              <a:tr h="267730">
                <a:tc>
                  <a:txBody>
                    <a:bodyPr/>
                    <a:lstStyle/>
                    <a:p>
                      <a:r>
                        <a:rPr lang="en-US" sz="1400" b="1" dirty="0" smtClean="0"/>
                        <a:t>Total</a:t>
                      </a:r>
                      <a:endParaRPr lang="en-US" sz="1400" b="1" dirty="0"/>
                    </a:p>
                  </a:txBody>
                  <a:tcPr/>
                </a:tc>
                <a:tc>
                  <a:txBody>
                    <a:bodyPr/>
                    <a:lstStyle/>
                    <a:p>
                      <a:r>
                        <a:rPr lang="en-US" sz="1400" b="1" dirty="0" smtClean="0"/>
                        <a:t>28,872</a:t>
                      </a:r>
                      <a:endParaRPr lang="en-US" sz="1400" b="1"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27162968"/>
              </p:ext>
            </p:extLst>
          </p:nvPr>
        </p:nvGraphicFramePr>
        <p:xfrm>
          <a:off x="228600" y="4038599"/>
          <a:ext cx="2819400" cy="1066801"/>
        </p:xfrm>
        <a:graphic>
          <a:graphicData uri="http://schemas.openxmlformats.org/drawingml/2006/table">
            <a:tbl>
              <a:tblPr bandRow="1">
                <a:tableStyleId>{5C22544A-7EE6-4342-B048-85BDC9FD1C3A}</a:tableStyleId>
              </a:tblPr>
              <a:tblGrid>
                <a:gridCol w="1409700"/>
                <a:gridCol w="1409700"/>
              </a:tblGrid>
              <a:tr h="347008">
                <a:tc>
                  <a:txBody>
                    <a:bodyPr/>
                    <a:lstStyle/>
                    <a:p>
                      <a:r>
                        <a:rPr lang="en-US" sz="1400" b="0" i="0" kern="1200" dirty="0" smtClean="0">
                          <a:solidFill>
                            <a:schemeClr val="dk1"/>
                          </a:solidFill>
                          <a:effectLst/>
                          <a:latin typeface="+mn-lt"/>
                          <a:ea typeface="+mn-ea"/>
                          <a:cs typeface="+mn-cs"/>
                        </a:rPr>
                        <a:t>Laredo, Texas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244,731 (2012)</a:t>
                      </a:r>
                      <a:endParaRPr lang="en-US" sz="1400" dirty="0"/>
                    </a:p>
                  </a:txBody>
                  <a:tcPr/>
                </a:tc>
              </a:tr>
              <a:tr h="372785">
                <a:tc>
                  <a:txBody>
                    <a:bodyPr/>
                    <a:lstStyle/>
                    <a:p>
                      <a:r>
                        <a:rPr lang="en-US" sz="1400" b="0" i="0" kern="1200" dirty="0" smtClean="0">
                          <a:solidFill>
                            <a:schemeClr val="dk1"/>
                          </a:solidFill>
                          <a:effectLst/>
                          <a:latin typeface="+mn-lt"/>
                          <a:ea typeface="+mn-ea"/>
                          <a:cs typeface="+mn-cs"/>
                        </a:rPr>
                        <a:t>N. Laredo, Tam</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384,033 (2010)</a:t>
                      </a:r>
                      <a:endParaRPr lang="en-US" sz="1400" dirty="0"/>
                    </a:p>
                  </a:txBody>
                  <a:tcPr/>
                </a:tc>
              </a:tr>
              <a:tr h="347008">
                <a:tc>
                  <a:txBody>
                    <a:bodyPr/>
                    <a:lstStyle/>
                    <a:p>
                      <a:r>
                        <a:rPr lang="en-US" sz="1400" b="1" i="0" dirty="0" smtClean="0"/>
                        <a:t>Total</a:t>
                      </a:r>
                      <a:endParaRPr lang="en-US" sz="1400" b="1" i="0" dirty="0"/>
                    </a:p>
                  </a:txBody>
                  <a:tcPr/>
                </a:tc>
                <a:tc>
                  <a:txBody>
                    <a:bodyPr/>
                    <a:lstStyle/>
                    <a:p>
                      <a:r>
                        <a:rPr lang="en-US" sz="1400" b="1" i="0" dirty="0" smtClean="0"/>
                        <a:t>628,764</a:t>
                      </a:r>
                      <a:endParaRPr lang="en-US" sz="1400" b="1" i="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03888743"/>
              </p:ext>
            </p:extLst>
          </p:nvPr>
        </p:nvGraphicFramePr>
        <p:xfrm>
          <a:off x="228600" y="5257800"/>
          <a:ext cx="2819400" cy="1066800"/>
        </p:xfrm>
        <a:graphic>
          <a:graphicData uri="http://schemas.openxmlformats.org/drawingml/2006/table">
            <a:tbl>
              <a:tblPr bandRow="1">
                <a:tableStyleId>{5C22544A-7EE6-4342-B048-85BDC9FD1C3A}</a:tableStyleId>
              </a:tblPr>
              <a:tblGrid>
                <a:gridCol w="1409700"/>
                <a:gridCol w="1409700"/>
              </a:tblGrid>
              <a:tr h="678873">
                <a:tc>
                  <a:txBody>
                    <a:bodyPr/>
                    <a:lstStyle/>
                    <a:p>
                      <a:r>
                        <a:rPr lang="en-US" sz="1400" b="0" i="0" kern="1200" dirty="0" err="1" smtClean="0">
                          <a:solidFill>
                            <a:schemeClr val="dk1"/>
                          </a:solidFill>
                          <a:effectLst/>
                          <a:latin typeface="+mn-lt"/>
                          <a:ea typeface="+mn-ea"/>
                          <a:cs typeface="+mn-cs"/>
                        </a:rPr>
                        <a:t>Nva</a:t>
                      </a:r>
                      <a:r>
                        <a:rPr lang="en-US" sz="1400" b="0" i="0" kern="1200" dirty="0" smtClean="0">
                          <a:solidFill>
                            <a:schemeClr val="dk1"/>
                          </a:solidFill>
                          <a:effectLst/>
                          <a:latin typeface="+mn-lt"/>
                          <a:ea typeface="+mn-ea"/>
                          <a:cs typeface="+mn-cs"/>
                        </a:rPr>
                        <a:t>. Cd. Guerrero, Tamp.</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4,477 (2010)</a:t>
                      </a:r>
                      <a:endParaRPr lang="en-US" sz="1400" dirty="0"/>
                    </a:p>
                  </a:txBody>
                  <a:tcPr/>
                </a:tc>
              </a:tr>
              <a:tr h="387927">
                <a:tc>
                  <a:txBody>
                    <a:bodyPr/>
                    <a:lstStyle/>
                    <a:p>
                      <a:r>
                        <a:rPr lang="en-US" sz="1400" b="1" dirty="0" smtClean="0"/>
                        <a:t>Total</a:t>
                      </a:r>
                      <a:endParaRPr lang="en-US" sz="1400" b="1" dirty="0"/>
                    </a:p>
                  </a:txBody>
                  <a:tcPr/>
                </a:tc>
                <a:tc>
                  <a:txBody>
                    <a:bodyPr/>
                    <a:lstStyle/>
                    <a:p>
                      <a:r>
                        <a:rPr lang="en-US" sz="1400" b="1" dirty="0" smtClean="0"/>
                        <a:t>4,447</a:t>
                      </a:r>
                      <a:endParaRPr lang="en-US" sz="1400" b="1"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08421996"/>
              </p:ext>
            </p:extLst>
          </p:nvPr>
        </p:nvGraphicFramePr>
        <p:xfrm>
          <a:off x="3214360" y="609600"/>
          <a:ext cx="2819400" cy="990600"/>
        </p:xfrm>
        <a:graphic>
          <a:graphicData uri="http://schemas.openxmlformats.org/drawingml/2006/table">
            <a:tbl>
              <a:tblPr bandRow="1">
                <a:tableStyleId>{5C22544A-7EE6-4342-B048-85BDC9FD1C3A}</a:tableStyleId>
              </a:tblPr>
              <a:tblGrid>
                <a:gridCol w="1409700"/>
                <a:gridCol w="1409700"/>
              </a:tblGrid>
              <a:tr h="630382">
                <a:tc>
                  <a:txBody>
                    <a:bodyPr/>
                    <a:lstStyle/>
                    <a:p>
                      <a:r>
                        <a:rPr lang="en-US" sz="1400" b="0" i="0" kern="1200" dirty="0" smtClean="0">
                          <a:solidFill>
                            <a:schemeClr val="dk1"/>
                          </a:solidFill>
                          <a:effectLst/>
                          <a:latin typeface="+mn-lt"/>
                          <a:ea typeface="+mn-ea"/>
                          <a:cs typeface="+mn-cs"/>
                        </a:rPr>
                        <a:t>Ciudad </a:t>
                      </a:r>
                      <a:r>
                        <a:rPr lang="en-US" sz="1400" b="0" i="0" kern="1200" dirty="0" err="1" smtClean="0">
                          <a:solidFill>
                            <a:schemeClr val="dk1"/>
                          </a:solidFill>
                          <a:effectLst/>
                          <a:latin typeface="+mn-lt"/>
                          <a:ea typeface="+mn-ea"/>
                          <a:cs typeface="+mn-cs"/>
                        </a:rPr>
                        <a:t>Mier</a:t>
                      </a:r>
                      <a:r>
                        <a:rPr lang="en-US" sz="1400" b="0" i="0" kern="1200" dirty="0" smtClean="0">
                          <a:solidFill>
                            <a:schemeClr val="dk1"/>
                          </a:solidFill>
                          <a:effectLst/>
                          <a:latin typeface="+mn-lt"/>
                          <a:ea typeface="+mn-ea"/>
                          <a:cs typeface="+mn-cs"/>
                        </a:rPr>
                        <a:t>, Tamaulipas</a:t>
                      </a:r>
                      <a:endParaRPr lang="en-US" sz="1400" b="0" i="0"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4,762 (2010)</a:t>
                      </a:r>
                      <a:endParaRPr lang="en-US" sz="1400" dirty="0"/>
                    </a:p>
                  </a:txBody>
                  <a:tcPr/>
                </a:tc>
              </a:tr>
              <a:tr h="360218">
                <a:tc>
                  <a:txBody>
                    <a:bodyPr/>
                    <a:lstStyle/>
                    <a:p>
                      <a:r>
                        <a:rPr lang="en-US" sz="1400" b="1" dirty="0" smtClean="0"/>
                        <a:t>Total</a:t>
                      </a:r>
                      <a:endParaRPr lang="en-US" sz="1400" b="1" dirty="0"/>
                    </a:p>
                  </a:txBody>
                  <a:tcPr/>
                </a:tc>
                <a:tc>
                  <a:txBody>
                    <a:bodyPr/>
                    <a:lstStyle/>
                    <a:p>
                      <a:r>
                        <a:rPr lang="en-US" sz="1400" b="1" dirty="0" smtClean="0"/>
                        <a:t>4,762</a:t>
                      </a:r>
                      <a:endParaRPr lang="en-US" sz="1400" b="1" dirty="0"/>
                    </a:p>
                  </a:txBody>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984667102"/>
              </p:ext>
            </p:extLst>
          </p:nvPr>
        </p:nvGraphicFramePr>
        <p:xfrm>
          <a:off x="6172200" y="812801"/>
          <a:ext cx="2819400" cy="1092199"/>
        </p:xfrm>
        <a:graphic>
          <a:graphicData uri="http://schemas.openxmlformats.org/drawingml/2006/table">
            <a:tbl>
              <a:tblPr bandRow="1">
                <a:tableStyleId>{5C22544A-7EE6-4342-B048-85BDC9FD1C3A}</a:tableStyleId>
              </a:tblPr>
              <a:tblGrid>
                <a:gridCol w="1524000"/>
                <a:gridCol w="1295400"/>
              </a:tblGrid>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Donna, Texas</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16,204 (2012)</a:t>
                      </a:r>
                      <a:endParaRPr lang="en-US" sz="1400" dirty="0"/>
                    </a:p>
                  </a:txBody>
                  <a:tcPr/>
                </a:tc>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Río Bravo, Tam</a:t>
                      </a:r>
                    </a:p>
                  </a:txBody>
                  <a:tcPr/>
                </a:tc>
                <a:tc>
                  <a:txBody>
                    <a:bodyPr/>
                    <a:lstStyle/>
                    <a:p>
                      <a:r>
                        <a:rPr lang="en-US" sz="1400" b="0" i="0" kern="1200" dirty="0" smtClean="0">
                          <a:solidFill>
                            <a:schemeClr val="dk1"/>
                          </a:solidFill>
                          <a:effectLst/>
                          <a:latin typeface="+mn-lt"/>
                          <a:ea typeface="+mn-ea"/>
                          <a:cs typeface="+mn-cs"/>
                        </a:rPr>
                        <a:t>118,259 (2010)</a:t>
                      </a:r>
                      <a:endParaRPr lang="en-US" sz="1400" dirty="0"/>
                    </a:p>
                  </a:txBody>
                  <a:tcPr/>
                </a:tc>
              </a:tr>
              <a:tr h="380999">
                <a:tc>
                  <a:txBody>
                    <a:bodyPr/>
                    <a:lstStyle/>
                    <a:p>
                      <a:r>
                        <a:rPr lang="en-US" sz="1400" b="1" dirty="0" smtClean="0"/>
                        <a:t>Total</a:t>
                      </a:r>
                      <a:endParaRPr lang="en-US" sz="1400" b="1" dirty="0"/>
                    </a:p>
                  </a:txBody>
                  <a:tcPr/>
                </a:tc>
                <a:tc>
                  <a:txBody>
                    <a:bodyPr/>
                    <a:lstStyle/>
                    <a:p>
                      <a:r>
                        <a:rPr lang="en-US" sz="1400" b="1" dirty="0" smtClean="0"/>
                        <a:t>134,463</a:t>
                      </a:r>
                      <a:endParaRPr lang="en-US" sz="1400" b="1"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240932228"/>
              </p:ext>
            </p:extLst>
          </p:nvPr>
        </p:nvGraphicFramePr>
        <p:xfrm>
          <a:off x="6172200" y="3276600"/>
          <a:ext cx="2819400" cy="708589"/>
        </p:xfrm>
        <a:graphic>
          <a:graphicData uri="http://schemas.openxmlformats.org/drawingml/2006/table">
            <a:tbl>
              <a:tblPr bandRow="1">
                <a:tableStyleId>{5C22544A-7EE6-4342-B048-85BDC9FD1C3A}</a:tableStyleId>
              </a:tblPr>
              <a:tblGrid>
                <a:gridCol w="1600200"/>
                <a:gridCol w="1219200"/>
              </a:tblGrid>
              <a:tr h="282011">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Valle</a:t>
                      </a:r>
                      <a:r>
                        <a:rPr lang="en-US" sz="1350" b="0" i="0" u="none" strike="noStrike" kern="1200" baseline="0" dirty="0" smtClean="0">
                          <a:solidFill>
                            <a:schemeClr val="dk1"/>
                          </a:solidFill>
                          <a:effectLst/>
                          <a:latin typeface="+mn-lt"/>
                          <a:ea typeface="+mn-ea"/>
                          <a:cs typeface="+mn-cs"/>
                        </a:rPr>
                        <a:t> </a:t>
                      </a:r>
                      <a:r>
                        <a:rPr lang="en-US" sz="1350" b="0" i="0" u="none" strike="noStrike" kern="1200" dirty="0" err="1" smtClean="0">
                          <a:solidFill>
                            <a:schemeClr val="dk1"/>
                          </a:solidFill>
                          <a:effectLst/>
                          <a:latin typeface="+mn-lt"/>
                          <a:ea typeface="+mn-ea"/>
                          <a:cs typeface="+mn-cs"/>
                        </a:rPr>
                        <a:t>Hermoso</a:t>
                      </a:r>
                      <a:r>
                        <a:rPr lang="en-US" sz="1350" b="0" i="0" u="none" strike="noStrike" kern="1200" dirty="0" smtClean="0">
                          <a:solidFill>
                            <a:schemeClr val="dk1"/>
                          </a:solidFill>
                          <a:effectLst/>
                          <a:latin typeface="+mn-lt"/>
                          <a:ea typeface="+mn-ea"/>
                          <a:cs typeface="+mn-cs"/>
                        </a:rPr>
                        <a:t>, Tam</a:t>
                      </a:r>
                      <a:endParaRPr lang="en-US" sz="135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63,170 (2010)</a:t>
                      </a:r>
                      <a:endParaRPr lang="en-US" sz="1400" dirty="0"/>
                    </a:p>
                  </a:txBody>
                  <a:tcPr/>
                </a:tc>
              </a:tr>
              <a:tr h="403789">
                <a:tc>
                  <a:txBody>
                    <a:bodyPr/>
                    <a:lstStyle/>
                    <a:p>
                      <a:r>
                        <a:rPr lang="en-US" sz="1400" b="1" dirty="0" smtClean="0"/>
                        <a:t>Total</a:t>
                      </a:r>
                      <a:endParaRPr lang="en-US" sz="1400" b="1" dirty="0"/>
                    </a:p>
                  </a:txBody>
                  <a:tcPr/>
                </a:tc>
                <a:tc>
                  <a:txBody>
                    <a:bodyPr/>
                    <a:lstStyle/>
                    <a:p>
                      <a:r>
                        <a:rPr lang="en-US" sz="1400" b="1" dirty="0" smtClean="0"/>
                        <a:t>63,170</a:t>
                      </a:r>
                      <a:endParaRPr lang="en-US" sz="1400" b="1" dirty="0"/>
                    </a:p>
                  </a:txBody>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781746432"/>
              </p:ext>
            </p:extLst>
          </p:nvPr>
        </p:nvGraphicFramePr>
        <p:xfrm>
          <a:off x="6172200" y="2057400"/>
          <a:ext cx="2819400" cy="1016000"/>
        </p:xfrm>
        <a:graphic>
          <a:graphicData uri="http://schemas.openxmlformats.org/drawingml/2006/table">
            <a:tbl>
              <a:tblPr bandRow="1">
                <a:tableStyleId>{5C22544A-7EE6-4342-B048-85BDC9FD1C3A}</a:tableStyleId>
              </a:tblPr>
              <a:tblGrid>
                <a:gridCol w="1524000"/>
                <a:gridCol w="1295400"/>
              </a:tblGrid>
              <a:tr h="355600">
                <a:tc>
                  <a:txBody>
                    <a:bodyPr/>
                    <a:lstStyle/>
                    <a:p>
                      <a:pPr marL="0" algn="l" defTabSz="914400" rtl="0" eaLnBrk="1" latinLnBrk="0" hangingPunct="1"/>
                      <a:r>
                        <a:rPr lang="en-US" sz="1400" b="0" i="0" u="none" strike="noStrike" kern="1200" dirty="0" err="1" smtClean="0">
                          <a:solidFill>
                            <a:schemeClr val="dk1"/>
                          </a:solidFill>
                          <a:effectLst/>
                          <a:latin typeface="+mn-lt"/>
                          <a:ea typeface="+mn-ea"/>
                          <a:cs typeface="+mn-cs"/>
                        </a:rPr>
                        <a:t>Progreso</a:t>
                      </a:r>
                      <a:r>
                        <a:rPr lang="en-US" sz="1400" b="0" i="0" u="none" strike="noStrike" kern="1200" dirty="0" smtClean="0">
                          <a:solidFill>
                            <a:schemeClr val="dk1"/>
                          </a:solidFill>
                          <a:effectLst/>
                          <a:latin typeface="+mn-lt"/>
                          <a:ea typeface="+mn-ea"/>
                          <a:cs typeface="+mn-cs"/>
                        </a:rPr>
                        <a:t>, Texas </a:t>
                      </a:r>
                      <a:endParaRPr lang="en-US" sz="1400" b="0" i="0" u="none" strike="noStrike" kern="1200" dirty="0">
                        <a:solidFill>
                          <a:schemeClr val="dk1"/>
                        </a:solidFill>
                        <a:effectLst/>
                        <a:latin typeface="+mn-lt"/>
                        <a:ea typeface="+mn-ea"/>
                        <a:cs typeface="+mn-cs"/>
                      </a:endParaRPr>
                    </a:p>
                  </a:txBody>
                  <a:tcPr/>
                </a:tc>
                <a:tc>
                  <a:txBody>
                    <a:bodyPr/>
                    <a:lstStyle/>
                    <a:p>
                      <a:r>
                        <a:rPr lang="en-US" sz="1400" b="0" i="0" u="none" strike="noStrike" kern="1200" dirty="0" smtClean="0">
                          <a:solidFill>
                            <a:schemeClr val="dk1"/>
                          </a:solidFill>
                          <a:effectLst/>
                          <a:latin typeface="+mn-lt"/>
                          <a:ea typeface="+mn-ea"/>
                          <a:cs typeface="+mn-cs"/>
                        </a:rPr>
                        <a:t>5,715 (2012)</a:t>
                      </a:r>
                      <a:endParaRPr lang="en-US" sz="1400" dirty="0"/>
                    </a:p>
                  </a:txBody>
                  <a:tcPr/>
                </a:tc>
              </a:tr>
              <a:tr h="355600">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N.</a:t>
                      </a:r>
                      <a:r>
                        <a:rPr lang="en-US" sz="1400" b="0" i="0" u="none" strike="noStrike" kern="1200" baseline="0" dirty="0" smtClean="0">
                          <a:solidFill>
                            <a:schemeClr val="dk1"/>
                          </a:solidFill>
                          <a:effectLst/>
                          <a:latin typeface="+mn-lt"/>
                          <a:ea typeface="+mn-ea"/>
                          <a:cs typeface="+mn-cs"/>
                        </a:rPr>
                        <a:t> </a:t>
                      </a:r>
                      <a:r>
                        <a:rPr lang="en-US" sz="1400" b="0" i="0" u="none" strike="noStrike" kern="1200" dirty="0" err="1" smtClean="0">
                          <a:solidFill>
                            <a:schemeClr val="dk1"/>
                          </a:solidFill>
                          <a:effectLst/>
                          <a:latin typeface="+mn-lt"/>
                          <a:ea typeface="+mn-ea"/>
                          <a:cs typeface="+mn-cs"/>
                        </a:rPr>
                        <a:t>Progreso</a:t>
                      </a:r>
                      <a:r>
                        <a:rPr lang="en-US" sz="1400" b="0" i="0" u="none" strike="noStrike" kern="1200" dirty="0" smtClean="0">
                          <a:solidFill>
                            <a:schemeClr val="dk1"/>
                          </a:solidFill>
                          <a:effectLst/>
                          <a:latin typeface="+mn-lt"/>
                          <a:ea typeface="+mn-ea"/>
                          <a:cs typeface="+mn-cs"/>
                        </a:rPr>
                        <a:t>,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10,178 (2010)</a:t>
                      </a:r>
                      <a:endParaRPr lang="en-US" sz="1400" dirty="0"/>
                    </a:p>
                  </a:txBody>
                  <a:tcPr/>
                </a:tc>
              </a:tr>
              <a:tr h="269240">
                <a:tc>
                  <a:txBody>
                    <a:bodyPr/>
                    <a:lstStyle/>
                    <a:p>
                      <a:r>
                        <a:rPr lang="en-US" sz="1400" b="1" dirty="0" smtClean="0"/>
                        <a:t>Total</a:t>
                      </a:r>
                      <a:endParaRPr lang="en-US" sz="1400" b="1" dirty="0"/>
                    </a:p>
                  </a:txBody>
                  <a:tcPr/>
                </a:tc>
                <a:tc>
                  <a:txBody>
                    <a:bodyPr/>
                    <a:lstStyle/>
                    <a:p>
                      <a:r>
                        <a:rPr lang="en-US" sz="1400" b="1" dirty="0" smtClean="0"/>
                        <a:t>15,893</a:t>
                      </a:r>
                      <a:endParaRPr lang="en-US" sz="1400" b="1"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444214554"/>
              </p:ext>
            </p:extLst>
          </p:nvPr>
        </p:nvGraphicFramePr>
        <p:xfrm>
          <a:off x="6172200" y="4160088"/>
          <a:ext cx="2819400" cy="1188299"/>
        </p:xfrm>
        <a:graphic>
          <a:graphicData uri="http://schemas.openxmlformats.org/drawingml/2006/table">
            <a:tbl>
              <a:tblPr bandRow="1">
                <a:tableStyleId>{5C22544A-7EE6-4342-B048-85BDC9FD1C3A}</a:tableStyleId>
              </a:tblPr>
              <a:tblGrid>
                <a:gridCol w="1524000"/>
                <a:gridCol w="1295400"/>
              </a:tblGrid>
              <a:tr h="367027">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Brownsville, Texas</a:t>
                      </a:r>
                      <a:endParaRPr lang="en-US" sz="1350" b="0" i="0" u="none" strike="noStrike" kern="1200" dirty="0">
                        <a:solidFill>
                          <a:schemeClr val="dk1"/>
                        </a:solidFill>
                        <a:effectLst/>
                        <a:latin typeface="+mn-lt"/>
                        <a:ea typeface="+mn-ea"/>
                        <a:cs typeface="+mn-cs"/>
                      </a:endParaRPr>
                    </a:p>
                  </a:txBody>
                  <a:tcPr/>
                </a:tc>
                <a:tc>
                  <a:txBody>
                    <a:bodyPr/>
                    <a:lstStyle/>
                    <a:p>
                      <a:r>
                        <a:rPr lang="en-US" sz="1350" dirty="0" smtClean="0"/>
                        <a:t>180,097 (2012)</a:t>
                      </a:r>
                      <a:endParaRPr lang="en-US" sz="1350" dirty="0"/>
                    </a:p>
                  </a:txBody>
                  <a:tcPr/>
                </a:tc>
              </a:tr>
              <a:tr h="488533">
                <a:tc>
                  <a:txBody>
                    <a:bodyPr/>
                    <a:lstStyle/>
                    <a:p>
                      <a:pPr marL="0" algn="l" defTabSz="914400" rtl="0" eaLnBrk="1" latinLnBrk="0" hangingPunct="1"/>
                      <a:r>
                        <a:rPr lang="en-US" sz="1350" b="0" i="0" u="none" strike="noStrike" kern="1200" dirty="0" smtClean="0">
                          <a:solidFill>
                            <a:schemeClr val="dk1"/>
                          </a:solidFill>
                          <a:effectLst/>
                          <a:latin typeface="+mn-lt"/>
                          <a:ea typeface="+mn-ea"/>
                          <a:cs typeface="+mn-cs"/>
                        </a:rPr>
                        <a:t>H. Matamoros, Tam</a:t>
                      </a:r>
                      <a:endParaRPr lang="en-US" sz="1350" b="0" i="0" u="none" strike="noStrike" kern="1200" dirty="0">
                        <a:solidFill>
                          <a:schemeClr val="dk1"/>
                        </a:solidFill>
                        <a:effectLst/>
                        <a:latin typeface="+mn-lt"/>
                        <a:ea typeface="+mn-ea"/>
                        <a:cs typeface="+mn-cs"/>
                      </a:endParaRPr>
                    </a:p>
                  </a:txBody>
                  <a:tcPr/>
                </a:tc>
                <a:tc>
                  <a:txBody>
                    <a:bodyPr/>
                    <a:lstStyle/>
                    <a:p>
                      <a:r>
                        <a:rPr lang="en-US" sz="1350" b="0" i="0" kern="1200" dirty="0" smtClean="0">
                          <a:solidFill>
                            <a:schemeClr val="dk1"/>
                          </a:solidFill>
                          <a:effectLst/>
                          <a:latin typeface="+mn-lt"/>
                          <a:ea typeface="+mn-ea"/>
                          <a:cs typeface="+mn-cs"/>
                        </a:rPr>
                        <a:t>489,193 (2010)</a:t>
                      </a:r>
                      <a:endParaRPr lang="en-US" sz="1350" dirty="0"/>
                    </a:p>
                  </a:txBody>
                  <a:tcPr/>
                </a:tc>
              </a:tr>
              <a:tr h="318352">
                <a:tc>
                  <a:txBody>
                    <a:bodyPr/>
                    <a:lstStyle/>
                    <a:p>
                      <a:r>
                        <a:rPr lang="en-US" sz="1400" b="1" dirty="0" smtClean="0"/>
                        <a:t>Total</a:t>
                      </a:r>
                    </a:p>
                  </a:txBody>
                  <a:tcPr/>
                </a:tc>
                <a:tc>
                  <a:txBody>
                    <a:bodyPr/>
                    <a:lstStyle/>
                    <a:p>
                      <a:r>
                        <a:rPr lang="en-US" sz="1400" b="1" dirty="0" smtClean="0"/>
                        <a:t>669,290</a:t>
                      </a:r>
                      <a:endParaRPr lang="en-US" sz="1400" b="1" dirty="0"/>
                    </a:p>
                  </a:txBody>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680674365"/>
              </p:ext>
            </p:extLst>
          </p:nvPr>
        </p:nvGraphicFramePr>
        <p:xfrm>
          <a:off x="3200400" y="5364481"/>
          <a:ext cx="2819400" cy="1219200"/>
        </p:xfrm>
        <a:graphic>
          <a:graphicData uri="http://schemas.openxmlformats.org/drawingml/2006/table">
            <a:tbl>
              <a:tblPr bandRow="1">
                <a:tableStyleId>{5C22544A-7EE6-4342-B048-85BDC9FD1C3A}</a:tableStyleId>
              </a:tblPr>
              <a:tblGrid>
                <a:gridCol w="1409700"/>
                <a:gridCol w="1409700"/>
              </a:tblGrid>
              <a:tr h="294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Hidalgo, Texas</a:t>
                      </a:r>
                    </a:p>
                  </a:txBody>
                  <a:tcPr/>
                </a:tc>
                <a:tc>
                  <a:txBody>
                    <a:bodyPr/>
                    <a:lstStyle/>
                    <a:p>
                      <a:r>
                        <a:rPr lang="en-US" sz="1400" b="0" i="0" u="none" strike="noStrike" kern="1200" dirty="0" smtClean="0">
                          <a:solidFill>
                            <a:schemeClr val="dk1"/>
                          </a:solidFill>
                          <a:effectLst/>
                          <a:latin typeface="+mn-lt"/>
                          <a:ea typeface="+mn-ea"/>
                          <a:cs typeface="+mn-cs"/>
                        </a:rPr>
                        <a:t>11,711 (2012)</a:t>
                      </a:r>
                      <a:endParaRPr lang="en-US" sz="1400" dirty="0"/>
                    </a:p>
                  </a:txBody>
                  <a:tcPr/>
                </a:tc>
              </a:tr>
              <a:tr h="294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chemeClr val="dk1"/>
                          </a:solidFill>
                          <a:effectLst/>
                          <a:latin typeface="+mn-lt"/>
                          <a:ea typeface="+mn-ea"/>
                          <a:cs typeface="+mn-cs"/>
                        </a:rPr>
                        <a:t>McAllen, Texas</a:t>
                      </a:r>
                    </a:p>
                  </a:txBody>
                  <a:tcPr/>
                </a:tc>
                <a:tc>
                  <a:txBody>
                    <a:bodyPr/>
                    <a:lstStyle/>
                    <a:p>
                      <a:r>
                        <a:rPr lang="en-US" sz="1400" b="0" i="0" kern="1200" dirty="0" smtClean="0">
                          <a:solidFill>
                            <a:schemeClr val="dk1"/>
                          </a:solidFill>
                          <a:effectLst/>
                          <a:latin typeface="+mn-lt"/>
                          <a:ea typeface="+mn-ea"/>
                          <a:cs typeface="+mn-cs"/>
                        </a:rPr>
                        <a:t>134,719 (2012)</a:t>
                      </a:r>
                      <a:endParaRPr lang="en-US" sz="1400" dirty="0"/>
                    </a:p>
                  </a:txBody>
                  <a:tcPr/>
                </a:tc>
              </a:tr>
              <a:tr h="294778">
                <a:tc>
                  <a:txBody>
                    <a:bodyPr/>
                    <a:lstStyle/>
                    <a:p>
                      <a:pPr marL="0" algn="l" defTabSz="914400" rtl="0" eaLnBrk="1" latinLnBrk="0" hangingPunct="1"/>
                      <a:r>
                        <a:rPr lang="en-US" sz="1400" b="0" i="0" u="none" strike="noStrike" kern="1200" dirty="0" smtClean="0">
                          <a:solidFill>
                            <a:schemeClr val="dk1"/>
                          </a:solidFill>
                          <a:effectLst/>
                          <a:latin typeface="+mn-lt"/>
                          <a:ea typeface="+mn-ea"/>
                          <a:cs typeface="+mn-cs"/>
                        </a:rPr>
                        <a:t>Reynosa, Tam</a:t>
                      </a:r>
                      <a:endParaRPr lang="en-US" sz="1400" b="0" i="0" u="none" strike="noStrike" kern="1200" dirty="0">
                        <a:solidFill>
                          <a:schemeClr val="dk1"/>
                        </a:solidFill>
                        <a:effectLst/>
                        <a:latin typeface="+mn-lt"/>
                        <a:ea typeface="+mn-ea"/>
                        <a:cs typeface="+mn-cs"/>
                      </a:endParaRPr>
                    </a:p>
                  </a:txBody>
                  <a:tcPr/>
                </a:tc>
                <a:tc>
                  <a:txBody>
                    <a:bodyPr/>
                    <a:lstStyle/>
                    <a:p>
                      <a:r>
                        <a:rPr lang="en-US" sz="1400" b="0" i="0" kern="1200" dirty="0" smtClean="0">
                          <a:solidFill>
                            <a:schemeClr val="dk1"/>
                          </a:solidFill>
                          <a:effectLst/>
                          <a:latin typeface="+mn-lt"/>
                          <a:ea typeface="+mn-ea"/>
                          <a:cs typeface="+mn-cs"/>
                        </a:rPr>
                        <a:t>608,891 (2010)</a:t>
                      </a:r>
                      <a:endParaRPr lang="en-US" sz="1400" dirty="0"/>
                    </a:p>
                  </a:txBody>
                  <a:tcPr/>
                </a:tc>
              </a:tr>
              <a:tr h="304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Total</a:t>
                      </a:r>
                      <a:endParaRPr lang="en-US" b="1" dirty="0"/>
                    </a:p>
                  </a:txBody>
                  <a:tcPr/>
                </a:tc>
                <a:tc>
                  <a:txBody>
                    <a:bodyPr/>
                    <a:lstStyle/>
                    <a:p>
                      <a:r>
                        <a:rPr lang="en-US" sz="1400" b="1" dirty="0" smtClean="0"/>
                        <a:t>755,321</a:t>
                      </a:r>
                      <a:endParaRPr lang="en-US" sz="1400" b="1"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41449153"/>
              </p:ext>
            </p:extLst>
          </p:nvPr>
        </p:nvGraphicFramePr>
        <p:xfrm>
          <a:off x="6172200" y="5562600"/>
          <a:ext cx="2819400" cy="731520"/>
        </p:xfrm>
        <a:graphic>
          <a:graphicData uri="http://schemas.openxmlformats.org/drawingml/2006/table">
            <a:tbl>
              <a:tblPr bandRow="1">
                <a:tableStyleId>{5C22544A-7EE6-4342-B048-85BDC9FD1C3A}</a:tableStyleId>
              </a:tblPr>
              <a:tblGrid>
                <a:gridCol w="1409700"/>
                <a:gridCol w="1409700"/>
              </a:tblGrid>
              <a:tr h="387927">
                <a:tc>
                  <a:txBody>
                    <a:bodyPr/>
                    <a:lstStyle/>
                    <a:p>
                      <a:r>
                        <a:rPr lang="en-US" sz="1400" b="1" dirty="0" smtClean="0"/>
                        <a:t>GRAND TOTAL Border</a:t>
                      </a:r>
                      <a:r>
                        <a:rPr lang="en-US" sz="1400" b="1" baseline="0" dirty="0" smtClean="0"/>
                        <a:t> Residents</a:t>
                      </a:r>
                      <a:endParaRPr lang="en-US" sz="1400" b="1" dirty="0"/>
                    </a:p>
                  </a:txBody>
                  <a:tcPr anchor="ctr"/>
                </a:tc>
                <a:tc>
                  <a:txBody>
                    <a:bodyPr/>
                    <a:lstStyle/>
                    <a:p>
                      <a:r>
                        <a:rPr lang="en-US" sz="1800" b="1" dirty="0" smtClean="0"/>
                        <a:t>2,714,130</a:t>
                      </a:r>
                      <a:endParaRPr lang="en-US" sz="1800" b="1" dirty="0"/>
                    </a:p>
                  </a:txBody>
                  <a:tcPr anchor="ctr"/>
                </a:tc>
              </a:tr>
            </a:tbl>
          </a:graphicData>
        </a:graphic>
      </p:graphicFrame>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524000"/>
            <a:ext cx="29410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152400" y="2743200"/>
            <a:ext cx="2941052" cy="11430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152400" y="4012302"/>
            <a:ext cx="2941052" cy="109309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152400" y="5231502"/>
            <a:ext cx="2941052" cy="109309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3200400" y="1752600"/>
            <a:ext cx="2864852" cy="9144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3200400" y="609600"/>
            <a:ext cx="2864852" cy="9906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6172200" y="838200"/>
            <a:ext cx="28648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6172200" y="2057400"/>
            <a:ext cx="2864852" cy="106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p:cNvSpPr/>
          <p:nvPr/>
        </p:nvSpPr>
        <p:spPr>
          <a:xfrm>
            <a:off x="6172200" y="4114800"/>
            <a:ext cx="2864852" cy="1219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p:cNvSpPr/>
          <p:nvPr/>
        </p:nvSpPr>
        <p:spPr>
          <a:xfrm>
            <a:off x="6172200" y="3276600"/>
            <a:ext cx="2864852" cy="685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p:cNvSpPr/>
          <p:nvPr/>
        </p:nvSpPr>
        <p:spPr>
          <a:xfrm>
            <a:off x="3200400" y="2819400"/>
            <a:ext cx="2864852" cy="11167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3200400" y="4114800"/>
            <a:ext cx="2864852" cy="11167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p:cNvSpPr/>
          <p:nvPr/>
        </p:nvSpPr>
        <p:spPr>
          <a:xfrm>
            <a:off x="3200400" y="5360298"/>
            <a:ext cx="2864852" cy="119290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p:cNvSpPr/>
          <p:nvPr/>
        </p:nvSpPr>
        <p:spPr>
          <a:xfrm>
            <a:off x="6172200" y="5562600"/>
            <a:ext cx="2864852" cy="762000"/>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Footer Placeholder 3"/>
          <p:cNvSpPr>
            <a:spLocks noGrp="1"/>
          </p:cNvSpPr>
          <p:nvPr>
            <p:ph type="ftr" sz="quarter" idx="11"/>
          </p:nvPr>
        </p:nvSpPr>
        <p:spPr>
          <a:xfrm>
            <a:off x="1447800" y="64770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39" name="TextBox 38"/>
          <p:cNvSpPr txBox="1"/>
          <p:nvPr/>
        </p:nvSpPr>
        <p:spPr>
          <a:xfrm>
            <a:off x="4800600" y="6324600"/>
            <a:ext cx="4267200" cy="276999"/>
          </a:xfrm>
          <a:prstGeom prst="rect">
            <a:avLst/>
          </a:prstGeom>
          <a:noFill/>
        </p:spPr>
        <p:txBody>
          <a:bodyPr wrap="square" rtlCol="0">
            <a:spAutoFit/>
          </a:bodyPr>
          <a:lstStyle/>
          <a:p>
            <a:pPr algn="r"/>
            <a:r>
              <a:rPr lang="en-US" sz="1200" b="1" i="1" dirty="0" smtClean="0">
                <a:solidFill>
                  <a:schemeClr val="tx1">
                    <a:lumMod val="50000"/>
                    <a:lumOff val="50000"/>
                  </a:schemeClr>
                </a:solidFill>
              </a:rPr>
              <a:t>INEGI / United States Census Bureau</a:t>
            </a:r>
            <a:endParaRPr lang="en-US" sz="1200" b="1" i="1" dirty="0">
              <a:solidFill>
                <a:schemeClr val="tx1">
                  <a:lumMod val="50000"/>
                  <a:lumOff val="50000"/>
                </a:schemeClr>
              </a:solidFill>
            </a:endParaRPr>
          </a:p>
        </p:txBody>
      </p:sp>
    </p:spTree>
    <p:extLst>
      <p:ext uri="{BB962C8B-B14F-4D97-AF65-F5344CB8AC3E}">
        <p14:creationId xmlns:p14="http://schemas.microsoft.com/office/powerpoint/2010/main" val="4022265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planetware.com/i/map/MEX/mexico-long-distance-routes-by-road-rail-and-ferry-map.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19200" y="1219200"/>
            <a:ext cx="7527478" cy="53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739017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Mexico’s</a:t>
            </a:r>
            <a:r>
              <a:rPr lang="es-MX" dirty="0" smtClean="0"/>
              <a:t> </a:t>
            </a:r>
            <a:r>
              <a:rPr lang="es-MX" dirty="0" err="1" smtClean="0"/>
              <a:t>Potential</a:t>
            </a:r>
            <a:endParaRPr lang="en-US" dirty="0"/>
          </a:p>
        </p:txBody>
      </p:sp>
      <p:sp>
        <p:nvSpPr>
          <p:cNvPr id="3" name="Content Placeholder 2"/>
          <p:cNvSpPr>
            <a:spLocks noGrp="1"/>
          </p:cNvSpPr>
          <p:nvPr>
            <p:ph idx="1"/>
          </p:nvPr>
        </p:nvSpPr>
        <p:spPr/>
        <p:txBody>
          <a:bodyPr>
            <a:normAutofit/>
          </a:bodyPr>
          <a:lstStyle/>
          <a:p>
            <a:pPr marL="0" indent="0" algn="ctr">
              <a:spcBef>
                <a:spcPts val="0"/>
              </a:spcBef>
              <a:buNone/>
              <a:defRPr/>
            </a:pPr>
            <a:r>
              <a:rPr lang="en-US" dirty="0"/>
              <a:t>Mexico has 545 TCF reserves and Mexico consumes about 2.5 TCF per year so the 545 TCF reserves would last </a:t>
            </a:r>
            <a:r>
              <a:rPr lang="en-US" dirty="0" err="1"/>
              <a:t>approx</a:t>
            </a:r>
            <a:r>
              <a:rPr lang="en-US" dirty="0"/>
              <a:t> 218 years at the current rate. It </a:t>
            </a:r>
            <a:r>
              <a:rPr lang="en-US" dirty="0" smtClean="0"/>
              <a:t>could </a:t>
            </a:r>
            <a:r>
              <a:rPr lang="en-US" dirty="0"/>
              <a:t>also </a:t>
            </a:r>
            <a:r>
              <a:rPr lang="en-US" dirty="0" smtClean="0"/>
              <a:t>support some of  Europe’s needs.</a:t>
            </a:r>
            <a:endParaRPr lang="en-US" dirty="0"/>
          </a:p>
          <a:p>
            <a:pPr algn="ct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962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	</a:t>
            </a:r>
            <a:r>
              <a:rPr lang="en-US" sz="3600" dirty="0" smtClean="0"/>
              <a:t>Petroleum Industry at the Mexican Border</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Mexico amended its Constitution 12/12/2013 </a:t>
            </a:r>
          </a:p>
          <a:p>
            <a:pPr marL="0" indent="0">
              <a:buNone/>
            </a:pPr>
            <a:r>
              <a:rPr lang="en-US" dirty="0" smtClean="0"/>
              <a:t>to allow  private and foreign Petroleum Industry </a:t>
            </a:r>
          </a:p>
          <a:p>
            <a:pPr marL="0" indent="0">
              <a:buNone/>
            </a:pPr>
            <a:r>
              <a:rPr lang="en-US" dirty="0" smtClean="0"/>
              <a:t>investors to participate in its oil industry.</a:t>
            </a:r>
          </a:p>
          <a:p>
            <a:pPr marL="0" indent="0">
              <a:buNone/>
            </a:pPr>
            <a:endParaRPr lang="en-US" dirty="0" smtClean="0"/>
          </a:p>
          <a:p>
            <a:r>
              <a:rPr lang="en-US" dirty="0" smtClean="0"/>
              <a:t>What does this mean for the Texas/Mexico Border? </a:t>
            </a:r>
          </a:p>
          <a:p>
            <a:endParaRPr lang="en-US" dirty="0" smtClean="0"/>
          </a:p>
          <a:p>
            <a:r>
              <a:rPr lang="en-US" dirty="0" smtClean="0"/>
              <a:t>What is the new role for Pemex?</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34713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Mexico’s</a:t>
            </a:r>
            <a:r>
              <a:rPr lang="es-MX" dirty="0" smtClean="0"/>
              <a:t> </a:t>
            </a:r>
            <a:r>
              <a:rPr lang="es-MX" dirty="0" err="1" smtClean="0"/>
              <a:t>Potential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Excluding shale gas, Mexico has about 17 TCF of natural gas reserves.  Mexico has one of the world's largest shale gas resource bases, which could support increased natural gas reserves and production. According to the </a:t>
            </a:r>
            <a:r>
              <a:rPr lang="en-US" dirty="0">
                <a:hlinkClick r:id="rId2"/>
              </a:rPr>
              <a:t>U.S. Energy Information Administration's (EIA) assessment of world shale gas resources</a:t>
            </a:r>
            <a:r>
              <a:rPr lang="en-US" b="1" dirty="0"/>
              <a:t>, Mexico has an estimated 545 </a:t>
            </a:r>
            <a:r>
              <a:rPr lang="en-US" b="1" dirty="0" err="1"/>
              <a:t>Tcf</a:t>
            </a:r>
            <a:r>
              <a:rPr lang="en-US" b="1" dirty="0"/>
              <a:t> </a:t>
            </a:r>
            <a:r>
              <a:rPr lang="en-US" dirty="0"/>
              <a:t>of technically recoverable shale gas resources–the sixth largest of any country examined in the study. The figure of technically recoverable shale gas resources is far smaller than the total resource base because of the geologic complexity and discontinuity of Mexico's onshore shale zone.</a:t>
            </a:r>
          </a:p>
          <a:p>
            <a:endParaRPr lang="en-US" dirty="0"/>
          </a:p>
        </p:txBody>
      </p:sp>
    </p:spTree>
    <p:extLst>
      <p:ext uri="{BB962C8B-B14F-4D97-AF65-F5344CB8AC3E}">
        <p14:creationId xmlns:p14="http://schemas.microsoft.com/office/powerpoint/2010/main" val="43320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066800"/>
            <a:ext cx="7606808" cy="4429125"/>
          </a:xfrm>
        </p:spPr>
      </p:pic>
      <p:sp>
        <p:nvSpPr>
          <p:cNvPr id="6" name="Footer Placeholder 2"/>
          <p:cNvSpPr>
            <a:spLocks noGrp="1"/>
          </p:cNvSpPr>
          <p:nvPr>
            <p:ph type="ftr" sz="quarter" idx="11"/>
          </p:nvPr>
        </p:nvSpPr>
        <p:spPr>
          <a:xfrm>
            <a:off x="1828800" y="6356350"/>
            <a:ext cx="5410200" cy="365125"/>
          </a:xfrm>
        </p:spPr>
        <p:txBody>
          <a:bodyPr/>
          <a:lstStyle/>
          <a:p>
            <a:r>
              <a:rPr lang="en-US" dirty="0" smtClean="0"/>
              <a:t>Porter Consulting, 126 Lake Geneva Dr., Laredo, TX 78041 </a:t>
            </a:r>
          </a:p>
          <a:p>
            <a:r>
              <a:rPr lang="en-US" dirty="0" smtClean="0"/>
              <a:t>bporter49@outlook.com</a:t>
            </a:r>
            <a:endParaRPr lang="en-US" dirty="0"/>
          </a:p>
        </p:txBody>
      </p:sp>
    </p:spTree>
    <p:extLst>
      <p:ext uri="{BB962C8B-B14F-4D97-AF65-F5344CB8AC3E}">
        <p14:creationId xmlns:p14="http://schemas.microsoft.com/office/powerpoint/2010/main" val="1687245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Fracking is often criticized for the amount of water it consumes, with a common figure given of 2-3 million gallons per </a:t>
            </a:r>
            <a:r>
              <a:rPr lang="en-US" dirty="0" smtClean="0">
                <a:solidFill>
                  <a:srgbClr val="FF0000"/>
                </a:solidFill>
              </a:rPr>
              <a:t>well…or 4 per drilling pad on 351 acres….to produce the 12 million gallons of water you need 1.26 inches of rain annually</a:t>
            </a:r>
          </a:p>
          <a:p>
            <a:r>
              <a:rPr lang="en-US" dirty="0"/>
              <a:t>U.S. annual freshwater actually consumed (e.g. either evaporated or contaminated and stored) came to 43,800 billion gallons. With that as our baseline, total estimated 2011 water consumption for all shale wells completed that </a:t>
            </a:r>
            <a:r>
              <a:rPr lang="en-US" dirty="0">
                <a:solidFill>
                  <a:srgbClr val="FF0000"/>
                </a:solidFill>
              </a:rPr>
              <a:t>year represents about 0.3 percent of total U.S. freshwater consumption.</a:t>
            </a:r>
          </a:p>
          <a:p>
            <a:endParaRPr lang="en-US" dirty="0"/>
          </a:p>
        </p:txBody>
      </p:sp>
      <p:sp>
        <p:nvSpPr>
          <p:cNvPr id="4" name="Title 3"/>
          <p:cNvSpPr>
            <a:spLocks noGrp="1"/>
          </p:cNvSpPr>
          <p:nvPr>
            <p:ph type="title"/>
          </p:nvPr>
        </p:nvSpPr>
        <p:spPr>
          <a:xfrm>
            <a:off x="685800" y="274638"/>
            <a:ext cx="8001000" cy="1143000"/>
          </a:xfrm>
        </p:spPr>
        <p:txBody>
          <a:bodyPr>
            <a:normAutofit fontScale="90000"/>
          </a:bodyPr>
          <a:lstStyle/>
          <a:p>
            <a:r>
              <a:rPr lang="es-MX" dirty="0" err="1" smtClean="0"/>
              <a:t>Study:Harvard’s</a:t>
            </a:r>
            <a:r>
              <a:rPr lang="es-MX" dirty="0" smtClean="0"/>
              <a:t> </a:t>
            </a:r>
            <a:r>
              <a:rPr lang="es-MX" dirty="0" err="1" smtClean="0"/>
              <a:t>Belfer</a:t>
            </a:r>
            <a:r>
              <a:rPr lang="es-MX" dirty="0" smtClean="0"/>
              <a:t> Center</a:t>
            </a:r>
            <a:br>
              <a:rPr lang="es-MX" dirty="0" smtClean="0"/>
            </a:br>
            <a:r>
              <a:rPr lang="es-MX" dirty="0" smtClean="0"/>
              <a:t>A </a:t>
            </a:r>
            <a:r>
              <a:rPr lang="es-MX" dirty="0"/>
              <a:t>C</a:t>
            </a:r>
            <a:r>
              <a:rPr lang="es-MX" dirty="0" smtClean="0"/>
              <a:t>omparable </a:t>
            </a:r>
            <a:r>
              <a:rPr lang="es-MX" dirty="0" err="1" smtClean="0"/>
              <a:t>for</a:t>
            </a:r>
            <a:r>
              <a:rPr lang="es-MX" dirty="0" smtClean="0"/>
              <a:t> </a:t>
            </a:r>
            <a:r>
              <a:rPr lang="es-MX" dirty="0" err="1" smtClean="0"/>
              <a:t>Mexico</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391785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74638"/>
            <a:ext cx="8401050" cy="1143000"/>
          </a:xfrm>
        </p:spPr>
        <p:txBody>
          <a:bodyPr/>
          <a:lstStyle/>
          <a:p>
            <a:r>
              <a:rPr lang="en-US" dirty="0" smtClean="0"/>
              <a:t>Rainfall Laredo Border</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76641"/>
            <a:ext cx="3756660" cy="3489960"/>
          </a:xfrm>
          <a:prstGeom prst="rect">
            <a:avLst/>
          </a:prstGeom>
        </p:spPr>
      </p:pic>
      <p:grpSp>
        <p:nvGrpSpPr>
          <p:cNvPr id="11" name="Group 10"/>
          <p:cNvGrpSpPr/>
          <p:nvPr/>
        </p:nvGrpSpPr>
        <p:grpSpPr>
          <a:xfrm>
            <a:off x="4495800" y="1779115"/>
            <a:ext cx="4267200" cy="3733800"/>
            <a:chOff x="4648200" y="1752600"/>
            <a:chExt cx="4267200" cy="3733800"/>
          </a:xfrm>
        </p:grpSpPr>
        <p:sp>
          <p:nvSpPr>
            <p:cNvPr id="7" name="TextBox 6"/>
            <p:cNvSpPr txBox="1"/>
            <p:nvPr/>
          </p:nvSpPr>
          <p:spPr>
            <a:xfrm>
              <a:off x="4724400" y="4778514"/>
              <a:ext cx="4114800" cy="707886"/>
            </a:xfrm>
            <a:prstGeom prst="rect">
              <a:avLst/>
            </a:prstGeom>
            <a:noFill/>
          </p:spPr>
          <p:txBody>
            <a:bodyPr wrap="square" rtlCol="0">
              <a:spAutoFit/>
            </a:bodyPr>
            <a:lstStyle/>
            <a:p>
              <a:r>
                <a:rPr lang="en-US" sz="1200" i="1" dirty="0">
                  <a:solidFill>
                    <a:schemeClr val="tx1">
                      <a:lumMod val="50000"/>
                      <a:lumOff val="50000"/>
                    </a:schemeClr>
                  </a:solidFill>
                  <a:hlinkClick r:id="rId4"/>
                </a:rPr>
                <a:t>http://</a:t>
              </a:r>
              <a:r>
                <a:rPr lang="en-US" sz="1200" i="1" dirty="0" smtClean="0">
                  <a:solidFill>
                    <a:schemeClr val="tx1">
                      <a:lumMod val="50000"/>
                      <a:lumOff val="50000"/>
                    </a:schemeClr>
                  </a:solidFill>
                  <a:hlinkClick r:id="rId4"/>
                </a:rPr>
                <a:t>www.currentresults.com/Weather/Texas/average-yearly-precipitation.php</a:t>
              </a:r>
              <a:endParaRPr lang="en-US" sz="1200" i="1" dirty="0" smtClean="0">
                <a:solidFill>
                  <a:schemeClr val="tx1">
                    <a:lumMod val="50000"/>
                    <a:lumOff val="50000"/>
                  </a:schemeClr>
                </a:solidFill>
              </a:endParaRPr>
            </a:p>
            <a:p>
              <a:endParaRPr lang="en-US" sz="1600"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038" t="29981" r="61035" b="35010"/>
            <a:stretch/>
          </p:blipFill>
          <p:spPr bwMode="auto">
            <a:xfrm>
              <a:off x="4648200" y="1752600"/>
              <a:ext cx="4267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85750" y="5666601"/>
            <a:ext cx="3775710" cy="276999"/>
          </a:xfrm>
          <a:prstGeom prst="rect">
            <a:avLst/>
          </a:prstGeom>
        </p:spPr>
        <p:txBody>
          <a:bodyPr wrap="square">
            <a:spAutoFit/>
          </a:bodyPr>
          <a:lstStyle/>
          <a:p>
            <a:r>
              <a:rPr lang="en-US" sz="1200" i="1" dirty="0">
                <a:hlinkClick r:id="rId6"/>
              </a:rPr>
              <a:t>http://</a:t>
            </a:r>
            <a:r>
              <a:rPr lang="en-US" sz="1200" i="1" dirty="0" smtClean="0">
                <a:hlinkClick r:id="rId6"/>
              </a:rPr>
              <a:t>web2.airmail.net/danb1/annualrainfall.htm</a:t>
            </a:r>
            <a:endParaRPr lang="en-US" sz="1200" i="1" dirty="0" smtClean="0"/>
          </a:p>
        </p:txBody>
      </p:sp>
      <p:sp>
        <p:nvSpPr>
          <p:cNvPr id="10" name="TextBox 9"/>
          <p:cNvSpPr txBox="1"/>
          <p:nvPr/>
        </p:nvSpPr>
        <p:spPr>
          <a:xfrm>
            <a:off x="228600" y="1828800"/>
            <a:ext cx="3756660" cy="338554"/>
          </a:xfrm>
          <a:prstGeom prst="rect">
            <a:avLst/>
          </a:prstGeom>
          <a:noFill/>
        </p:spPr>
        <p:txBody>
          <a:bodyPr wrap="square" rtlCol="0">
            <a:spAutoFit/>
          </a:bodyPr>
          <a:lstStyle/>
          <a:p>
            <a:r>
              <a:rPr lang="en-US" sz="1600" dirty="0" smtClean="0"/>
              <a:t>Texas Annual Rainfall</a:t>
            </a:r>
            <a:endParaRPr lang="en-US" sz="1600" dirty="0"/>
          </a:p>
        </p:txBody>
      </p:sp>
      <p:sp>
        <p:nvSpPr>
          <p:cNvPr id="14"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670303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a:t>Harvard’s</a:t>
            </a:r>
            <a:r>
              <a:rPr lang="es-MX" dirty="0"/>
              <a:t> </a:t>
            </a:r>
            <a:r>
              <a:rPr lang="es-MX" dirty="0" err="1"/>
              <a:t>Belfer</a:t>
            </a:r>
            <a:r>
              <a:rPr lang="es-MX" dirty="0"/>
              <a:t> Center</a:t>
            </a:r>
            <a:endParaRPr lang="en-US" dirty="0"/>
          </a:p>
        </p:txBody>
      </p:sp>
      <p:sp>
        <p:nvSpPr>
          <p:cNvPr id="3" name="Content Placeholder 2"/>
          <p:cNvSpPr>
            <a:spLocks noGrp="1"/>
          </p:cNvSpPr>
          <p:nvPr>
            <p:ph idx="1"/>
          </p:nvPr>
        </p:nvSpPr>
        <p:spPr/>
        <p:txBody>
          <a:bodyPr>
            <a:normAutofit/>
          </a:bodyPr>
          <a:lstStyle/>
          <a:p>
            <a:r>
              <a:rPr lang="en-US" dirty="0" smtClean="0"/>
              <a:t>As </a:t>
            </a:r>
            <a:r>
              <a:rPr lang="en-US" dirty="0"/>
              <a:t>another point of comparison, golf courses in the United </a:t>
            </a:r>
            <a:r>
              <a:rPr lang="en-US" dirty="0">
                <a:solidFill>
                  <a:srgbClr val="FF0000"/>
                </a:solidFill>
              </a:rPr>
              <a:t>States consume about 0.5 percent of all </a:t>
            </a:r>
            <a:r>
              <a:rPr lang="en-US" dirty="0" smtClean="0">
                <a:solidFill>
                  <a:srgbClr val="FF0000"/>
                </a:solidFill>
              </a:rPr>
              <a:t>freshwater </a:t>
            </a:r>
            <a:r>
              <a:rPr lang="en-US" dirty="0">
                <a:solidFill>
                  <a:srgbClr val="FF0000"/>
                </a:solidFill>
              </a:rPr>
              <a:t>used in the country, according to the Professional Golf </a:t>
            </a:r>
            <a:r>
              <a:rPr lang="en-US" dirty="0" smtClean="0">
                <a:solidFill>
                  <a:srgbClr val="FF0000"/>
                </a:solidFill>
              </a:rPr>
              <a:t>Association</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943622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s-MX" dirty="0" err="1"/>
              <a:t>Harvard’s</a:t>
            </a:r>
            <a:r>
              <a:rPr lang="es-MX" dirty="0"/>
              <a:t> </a:t>
            </a:r>
            <a:r>
              <a:rPr lang="es-MX" dirty="0" err="1"/>
              <a:t>Belfer</a:t>
            </a:r>
            <a:r>
              <a:rPr lang="es-MX" dirty="0"/>
              <a:t> Center</a:t>
            </a:r>
            <a:endParaRPr lang="en-US" dirty="0"/>
          </a:p>
        </p:txBody>
      </p:sp>
      <p:sp>
        <p:nvSpPr>
          <p:cNvPr id="4" name="Rectangle 3"/>
          <p:cNvSpPr/>
          <p:nvPr/>
        </p:nvSpPr>
        <p:spPr>
          <a:xfrm>
            <a:off x="457200" y="1600200"/>
            <a:ext cx="8305800" cy="4832092"/>
          </a:xfrm>
          <a:prstGeom prst="rect">
            <a:avLst/>
          </a:prstGeom>
        </p:spPr>
        <p:txBody>
          <a:bodyPr wrap="square">
            <a:spAutoFit/>
          </a:bodyPr>
          <a:lstStyle/>
          <a:p>
            <a:r>
              <a:rPr lang="en-US" sz="2200" dirty="0"/>
              <a:t>The recent shale gas transformation of the U.S. natural gas industry has also focused attention on the water-energy nexus, although the water consumption for the production of shale gas appears to be lower (0.6 to 1.8 gal/</a:t>
            </a:r>
            <a:r>
              <a:rPr lang="en-US" sz="2200" dirty="0" err="1"/>
              <a:t>MMBtu</a:t>
            </a:r>
            <a:r>
              <a:rPr lang="en-US" sz="2200" dirty="0"/>
              <a:t>) than that for other fossil fuels (1 to 8 gal/</a:t>
            </a:r>
            <a:r>
              <a:rPr lang="en-US" sz="2200" dirty="0" err="1"/>
              <a:t>MMBtu</a:t>
            </a:r>
            <a:r>
              <a:rPr lang="en-US" sz="2200" dirty="0"/>
              <a:t> for coal mining and washing, and 1 to 62 gal/</a:t>
            </a:r>
            <a:r>
              <a:rPr lang="en-US" sz="2200" dirty="0" err="1"/>
              <a:t>MMBtu</a:t>
            </a:r>
            <a:r>
              <a:rPr lang="en-US" sz="2200" dirty="0"/>
              <a:t> for U.S. onshore oil production). </a:t>
            </a:r>
            <a:r>
              <a:rPr lang="en-US" sz="2200" dirty="0">
                <a:solidFill>
                  <a:srgbClr val="FF0000"/>
                </a:solidFill>
              </a:rPr>
              <a:t>The increased role of shale gas in the U.S. energy sector could result in reduced water consumption </a:t>
            </a:r>
            <a:r>
              <a:rPr lang="en-US" sz="2200" dirty="0"/>
              <a:t>(Chart ES-1). The water used for releasing the gas (hydraulic fracturing), however, has to be carefully managed at a local level. Concerns about potential contamination of freshwater supplies with </a:t>
            </a:r>
            <a:r>
              <a:rPr lang="en-US" sz="2200" dirty="0" err="1"/>
              <a:t>hydrofracking</a:t>
            </a:r>
            <a:r>
              <a:rPr lang="en-US" sz="2200" dirty="0"/>
              <a:t> fluids also need to be addressed.</a:t>
            </a:r>
            <a:r>
              <a:rPr lang="en-US" sz="2200" dirty="0">
                <a:solidFill>
                  <a:srgbClr val="FF0000"/>
                </a:solidFill>
              </a:rPr>
              <a:t> Natural gas-fired combined cycle power plants (CCGT) also have some of the lowest consumption of water per unit of electricity generated, helped by the relatively high thermal efficiency of CCGT plants (Chart ES-2). </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43933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a:t>Harvard’s</a:t>
            </a:r>
            <a:r>
              <a:rPr lang="es-MX" dirty="0"/>
              <a:t> </a:t>
            </a:r>
            <a:r>
              <a:rPr lang="es-MX" dirty="0" err="1"/>
              <a:t>Belfer</a:t>
            </a:r>
            <a:r>
              <a:rPr lang="es-MX" dirty="0"/>
              <a:t> Center</a:t>
            </a:r>
            <a:endParaRPr lang="en-US" dirty="0"/>
          </a:p>
        </p:txBody>
      </p:sp>
      <p:sp>
        <p:nvSpPr>
          <p:cNvPr id="3" name="Content Placeholder 2"/>
          <p:cNvSpPr>
            <a:spLocks noGrp="1"/>
          </p:cNvSpPr>
          <p:nvPr>
            <p:ph idx="1"/>
          </p:nvPr>
        </p:nvSpPr>
        <p:spPr/>
        <p:txBody>
          <a:bodyPr/>
          <a:lstStyle/>
          <a:p>
            <a:r>
              <a:rPr lang="en-US" dirty="0"/>
              <a:t>A couple points here: not only does shale gas extraction consume less water per unit of energy provided as coal or oil, combined cycle gas-fired power plants currently offer the most efficient way to turn fossil fuels into electricity. A pulverized coal-fired power plant </a:t>
            </a:r>
            <a:r>
              <a:rPr lang="en-US" dirty="0">
                <a:solidFill>
                  <a:srgbClr val="FF0000"/>
                </a:solidFill>
              </a:rPr>
              <a:t>will consume about 30-50 percent more fuel </a:t>
            </a:r>
            <a:r>
              <a:rPr lang="en-US" dirty="0"/>
              <a:t>than an efficient combined cycle gas plant to produce an equal amount of electricity.</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237849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s-MX" dirty="0" err="1" smtClean="0"/>
              <a:t>Commentary</a:t>
            </a:r>
            <a:r>
              <a:rPr lang="es-MX" dirty="0" smtClean="0"/>
              <a:t> </a:t>
            </a:r>
            <a:r>
              <a:rPr lang="es-MX" dirty="0" err="1" smtClean="0"/>
              <a:t>on</a:t>
            </a:r>
            <a:r>
              <a:rPr lang="es-MX" dirty="0" smtClean="0"/>
              <a:t> </a:t>
            </a:r>
            <a:r>
              <a:rPr lang="es-MX" dirty="0" err="1" smtClean="0"/>
              <a:t>Belfer</a:t>
            </a:r>
            <a:r>
              <a:rPr lang="es-MX" dirty="0" smtClean="0"/>
              <a:t> </a:t>
            </a:r>
            <a:r>
              <a:rPr lang="es-MX" dirty="0" err="1" smtClean="0"/>
              <a:t>Paper</a:t>
            </a:r>
            <a:endParaRPr lang="en-US" dirty="0"/>
          </a:p>
        </p:txBody>
      </p:sp>
      <p:sp>
        <p:nvSpPr>
          <p:cNvPr id="3" name="Content Placeholder 2"/>
          <p:cNvSpPr>
            <a:spLocks noGrp="1"/>
          </p:cNvSpPr>
          <p:nvPr>
            <p:ph idx="1"/>
          </p:nvPr>
        </p:nvSpPr>
        <p:spPr>
          <a:xfrm>
            <a:off x="381000" y="1646237"/>
            <a:ext cx="8458200" cy="4525963"/>
          </a:xfrm>
        </p:spPr>
        <p:txBody>
          <a:bodyPr>
            <a:normAutofit lnSpcReduction="10000"/>
          </a:bodyPr>
          <a:lstStyle/>
          <a:p>
            <a:r>
              <a:rPr lang="en-US" dirty="0"/>
              <a:t>As a result, if shale gas displaces coal in the electric power sector, </a:t>
            </a:r>
            <a:r>
              <a:rPr lang="en-US" dirty="0">
                <a:hlinkClick r:id="rId2"/>
              </a:rPr>
              <a:t>as has been occurring in recent years</a:t>
            </a:r>
            <a:r>
              <a:rPr lang="en-US" dirty="0"/>
              <a:t>, </a:t>
            </a:r>
            <a:r>
              <a:rPr lang="en-US" dirty="0">
                <a:solidFill>
                  <a:srgbClr val="FF0000"/>
                </a:solidFill>
              </a:rPr>
              <a:t>then total water consumption per unit of electricity provided will actually decrease – by a lot. </a:t>
            </a:r>
            <a:r>
              <a:rPr lang="en-US" dirty="0"/>
              <a:t>Assuming values from the middle of the ranges reported by the </a:t>
            </a:r>
            <a:r>
              <a:rPr lang="en-US" dirty="0" err="1"/>
              <a:t>Belfer</a:t>
            </a:r>
            <a:r>
              <a:rPr lang="en-US" dirty="0"/>
              <a:t> Center paper, and assuming a coal plant consumes 30 percent more fuel than a combined cycle gas plant, water use per kWh could fall by on the order of 80 percent.</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329817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Summary: </a:t>
            </a:r>
            <a:endParaRPr lang="en-US" dirty="0" smtClean="0"/>
          </a:p>
          <a:p>
            <a:pPr marL="0" indent="0">
              <a:buNone/>
            </a:pPr>
            <a:r>
              <a:rPr lang="en-US" dirty="0" smtClean="0"/>
              <a:t>Shale </a:t>
            </a:r>
            <a:r>
              <a:rPr lang="en-US" dirty="0"/>
              <a:t>gas consumes about 0.6-1.8 gallons of water per million BTUs of energy produced. If shale gas is used to generate electricity at a combined cycle gas plant and displace coal-fired power, the quantity of water consumed per unit of electricity generated could fall by on the order of 80 percent</a:t>
            </a:r>
            <a:r>
              <a:rPr lang="en-US" dirty="0" smtClean="0"/>
              <a:t>.</a:t>
            </a:r>
            <a:endParaRPr lang="en-US" dirty="0"/>
          </a:p>
        </p:txBody>
      </p:sp>
      <p:sp>
        <p:nvSpPr>
          <p:cNvPr id="4" name="Title 1"/>
          <p:cNvSpPr>
            <a:spLocks noGrp="1"/>
          </p:cNvSpPr>
          <p:nvPr>
            <p:ph type="title"/>
          </p:nvPr>
        </p:nvSpPr>
        <p:spPr>
          <a:xfrm>
            <a:off x="1143000" y="274638"/>
            <a:ext cx="7543800" cy="1143000"/>
          </a:xfrm>
        </p:spPr>
        <p:txBody>
          <a:bodyPr/>
          <a:lstStyle/>
          <a:p>
            <a:r>
              <a:rPr lang="es-MX" dirty="0" err="1" smtClean="0"/>
              <a:t>Commentary</a:t>
            </a:r>
            <a:r>
              <a:rPr lang="es-MX" dirty="0" smtClean="0"/>
              <a:t> </a:t>
            </a:r>
            <a:r>
              <a:rPr lang="es-MX" dirty="0" err="1" smtClean="0"/>
              <a:t>on</a:t>
            </a:r>
            <a:r>
              <a:rPr lang="es-MX" dirty="0" smtClean="0"/>
              <a:t> </a:t>
            </a:r>
            <a:r>
              <a:rPr lang="es-MX" dirty="0" err="1" smtClean="0"/>
              <a:t>Belfer</a:t>
            </a:r>
            <a:r>
              <a:rPr lang="es-MX" dirty="0" smtClean="0"/>
              <a:t> </a:t>
            </a:r>
            <a:r>
              <a:rPr lang="es-MX" dirty="0" err="1" smtClean="0"/>
              <a:t>Paper</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262562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greatest driver, at this point is profit.  The companies that use the water and other liquids to </a:t>
            </a:r>
            <a:r>
              <a:rPr lang="en-US" dirty="0" err="1"/>
              <a:t>frack</a:t>
            </a:r>
            <a:r>
              <a:rPr lang="en-US" dirty="0"/>
              <a:t> would like to get them back because it saves money.  The companies pay for both, and once filtered, they  can be used again.  </a:t>
            </a:r>
            <a:r>
              <a:rPr lang="en-US" dirty="0">
                <a:solidFill>
                  <a:srgbClr val="FF0000"/>
                </a:solidFill>
              </a:rPr>
              <a:t>So, water usage per well should decrease.</a:t>
            </a:r>
          </a:p>
          <a:p>
            <a:endParaRPr lang="en-US" dirty="0"/>
          </a:p>
        </p:txBody>
      </p:sp>
      <p:sp>
        <p:nvSpPr>
          <p:cNvPr id="4" name="Title 1"/>
          <p:cNvSpPr>
            <a:spLocks noGrp="1"/>
          </p:cNvSpPr>
          <p:nvPr>
            <p:ph type="title"/>
          </p:nvPr>
        </p:nvSpPr>
        <p:spPr>
          <a:xfrm>
            <a:off x="1143000" y="274638"/>
            <a:ext cx="7543800" cy="1143000"/>
          </a:xfrm>
        </p:spPr>
        <p:txBody>
          <a:bodyPr/>
          <a:lstStyle/>
          <a:p>
            <a:r>
              <a:rPr lang="es-MX" dirty="0" err="1" smtClean="0"/>
              <a:t>Commentary</a:t>
            </a:r>
            <a:r>
              <a:rPr lang="es-MX" dirty="0" smtClean="0"/>
              <a:t> </a:t>
            </a:r>
            <a:r>
              <a:rPr lang="es-MX" dirty="0" err="1" smtClean="0"/>
              <a:t>on</a:t>
            </a:r>
            <a:r>
              <a:rPr lang="es-MX" dirty="0" smtClean="0"/>
              <a:t> </a:t>
            </a:r>
            <a:r>
              <a:rPr lang="es-MX" dirty="0" err="1" smtClean="0"/>
              <a:t>Belfer</a:t>
            </a:r>
            <a:r>
              <a:rPr lang="es-MX" dirty="0" smtClean="0"/>
              <a:t> </a:t>
            </a:r>
            <a:r>
              <a:rPr lang="es-MX" dirty="0" err="1" smtClean="0"/>
              <a:t>Paper</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70826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normAutofit fontScale="90000"/>
          </a:bodyPr>
          <a:lstStyle/>
          <a:p>
            <a:r>
              <a:rPr lang="en-US" sz="3600" dirty="0" smtClean="0"/>
              <a:t>	What does it mean to the Foreign Investor?</a:t>
            </a:r>
            <a:br>
              <a:rPr lang="en-US" sz="3600" dirty="0" smtClean="0"/>
            </a:br>
            <a:r>
              <a:rPr lang="en-US" sz="3600" dirty="0" smtClean="0"/>
              <a:t>PEMEX Ronda Zero</a:t>
            </a:r>
            <a:endParaRPr lang="en-US" sz="3600" dirty="0"/>
          </a:p>
        </p:txBody>
      </p:sp>
      <p:pic>
        <p:nvPicPr>
          <p:cNvPr id="4" name="table"/>
          <p:cNvPicPr>
            <a:picLocks noGrp="1" noChangeAspect="1"/>
          </p:cNvPicPr>
          <p:nvPr>
            <p:ph idx="1"/>
          </p:nvPr>
        </p:nvPicPr>
        <p:blipFill>
          <a:blip r:embed="rId2"/>
          <a:stretch>
            <a:fillRect/>
          </a:stretch>
        </p:blipFill>
        <p:spPr>
          <a:xfrm>
            <a:off x="685800" y="1752600"/>
            <a:ext cx="7425572" cy="4127350"/>
          </a:xfrm>
          <a:prstGeom prst="rect">
            <a:avLst/>
          </a:prstGeo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7" name="TextBox 6"/>
          <p:cNvSpPr txBox="1"/>
          <p:nvPr/>
        </p:nvSpPr>
        <p:spPr>
          <a:xfrm>
            <a:off x="3886200" y="5715000"/>
            <a:ext cx="4693974" cy="276999"/>
          </a:xfrm>
          <a:prstGeom prst="rect">
            <a:avLst/>
          </a:prstGeom>
          <a:noFill/>
        </p:spPr>
        <p:txBody>
          <a:bodyPr wrap="square" rtlCol="0">
            <a:spAutoFit/>
          </a:bodyPr>
          <a:lstStyle/>
          <a:p>
            <a:r>
              <a:rPr lang="en-US" sz="1200" i="1" dirty="0" smtClean="0">
                <a:solidFill>
                  <a:schemeClr val="tx1">
                    <a:lumMod val="50000"/>
                    <a:lumOff val="50000"/>
                  </a:schemeClr>
                </a:solidFill>
              </a:rPr>
              <a:t>Dr. Luis Fernando Camacho </a:t>
            </a:r>
            <a:r>
              <a:rPr lang="en-US" sz="1200" i="1" dirty="0" err="1" smtClean="0">
                <a:solidFill>
                  <a:schemeClr val="tx1">
                    <a:lumMod val="50000"/>
                    <a:lumOff val="50000"/>
                  </a:schemeClr>
                </a:solidFill>
              </a:rPr>
              <a:t>Ortegón</a:t>
            </a:r>
            <a:r>
              <a:rPr lang="en-US" sz="1200" i="1" dirty="0" smtClean="0">
                <a:solidFill>
                  <a:schemeClr val="tx1">
                    <a:lumMod val="50000"/>
                    <a:lumOff val="50000"/>
                  </a:schemeClr>
                </a:solidFill>
              </a:rPr>
              <a:t>,  Univ. </a:t>
            </a:r>
            <a:r>
              <a:rPr lang="en-US" sz="1200" i="1" dirty="0" err="1" smtClean="0">
                <a:solidFill>
                  <a:schemeClr val="tx1">
                    <a:lumMod val="50000"/>
                    <a:lumOff val="50000"/>
                  </a:schemeClr>
                </a:solidFill>
              </a:rPr>
              <a:t>Autónoma</a:t>
            </a:r>
            <a:r>
              <a:rPr lang="en-US" sz="1200" i="1" dirty="0" smtClean="0">
                <a:solidFill>
                  <a:schemeClr val="tx1">
                    <a:lumMod val="50000"/>
                    <a:lumOff val="50000"/>
                  </a:schemeClr>
                </a:solidFill>
              </a:rPr>
              <a:t> de Coahuila</a:t>
            </a:r>
          </a:p>
        </p:txBody>
      </p:sp>
    </p:spTree>
    <p:extLst>
      <p:ext uri="{BB962C8B-B14F-4D97-AF65-F5344CB8AC3E}">
        <p14:creationId xmlns:p14="http://schemas.microsoft.com/office/powerpoint/2010/main" val="104457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Data</a:t>
            </a:r>
            <a:endParaRPr lang="en-US"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r>
              <a:rPr lang="en-US" i="1" dirty="0" smtClean="0"/>
              <a:t>According to Texas Railroad Commission, there are 20,000 square miles (50X400 miles) in Eagle Ford Shale, 12,800,000 acres, 320,000 wells at 40 acres each, 960,000 miles of pipe at 3 miles per well which would be 39 times around the Earth </a:t>
            </a:r>
            <a:r>
              <a:rPr lang="en-US" i="1" dirty="0"/>
              <a:t>at 24,901 miles</a:t>
            </a:r>
            <a:r>
              <a:rPr lang="en-US" i="1" dirty="0" smtClean="0"/>
              <a:t>.</a:t>
            </a:r>
          </a:p>
          <a:p>
            <a:pPr lvl="1"/>
            <a:r>
              <a:rPr lang="en-US" i="1" dirty="0" smtClean="0"/>
              <a:t>20,000 square miles in Eagle Ford</a:t>
            </a:r>
          </a:p>
          <a:p>
            <a:pPr lvl="1"/>
            <a:r>
              <a:rPr lang="en-US" i="1" dirty="0" smtClean="0"/>
              <a:t>12,800,000 acres</a:t>
            </a:r>
          </a:p>
          <a:p>
            <a:pPr lvl="1"/>
            <a:r>
              <a:rPr lang="en-US" i="1" dirty="0" smtClean="0"/>
              <a:t>320,000 wells at 40 acres each</a:t>
            </a:r>
          </a:p>
          <a:p>
            <a:pPr lvl="1"/>
            <a:r>
              <a:rPr lang="en-US" i="1" dirty="0" smtClean="0"/>
              <a:t>960,000 miles of pipe at 3 miles per well</a:t>
            </a:r>
          </a:p>
          <a:p>
            <a:pPr lvl="1"/>
            <a:r>
              <a:rPr lang="en-US" i="1" dirty="0" smtClean="0">
                <a:solidFill>
                  <a:srgbClr val="FF0000"/>
                </a:solidFill>
              </a:rPr>
              <a:t>39 times around the Earth at 24,901 miles</a:t>
            </a:r>
            <a:endParaRPr lang="en-US" i="1" dirty="0">
              <a:solidFill>
                <a:srgbClr val="FF0000"/>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1000" y="6062246"/>
            <a:ext cx="4800600" cy="276999"/>
          </a:xfrm>
          <a:prstGeom prst="rect">
            <a:avLst/>
          </a:prstGeom>
          <a:noFill/>
        </p:spPr>
        <p:txBody>
          <a:bodyPr wrap="square" rtlCol="0">
            <a:spAutoFit/>
          </a:bodyPr>
          <a:lstStyle/>
          <a:p>
            <a:pPr algn="r"/>
            <a:r>
              <a:rPr lang="en-US" sz="1200" i="1" dirty="0"/>
              <a:t>R.A. Porter, Porter Engineering, Laredo, Texas</a:t>
            </a:r>
          </a:p>
        </p:txBody>
      </p:sp>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055720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Data</a:t>
            </a:r>
            <a:endParaRPr lang="en-US" dirty="0"/>
          </a:p>
        </p:txBody>
      </p:sp>
      <p:sp>
        <p:nvSpPr>
          <p:cNvPr id="3" name="Content Placeholder 2"/>
          <p:cNvSpPr>
            <a:spLocks noGrp="1"/>
          </p:cNvSpPr>
          <p:nvPr>
            <p:ph idx="1"/>
          </p:nvPr>
        </p:nvSpPr>
        <p:spPr>
          <a:xfrm>
            <a:off x="457200" y="1447800"/>
            <a:ext cx="8458200" cy="4953000"/>
          </a:xfrm>
        </p:spPr>
        <p:txBody>
          <a:bodyPr>
            <a:normAutofit/>
          </a:bodyPr>
          <a:lstStyle/>
          <a:p>
            <a:pPr marL="0" lvl="0" indent="0">
              <a:buNone/>
            </a:pPr>
            <a:endParaRPr lang="en-US" dirty="0" smtClean="0"/>
          </a:p>
          <a:p>
            <a:pPr marL="0" lvl="0" indent="0">
              <a:buNone/>
            </a:pPr>
            <a:endParaRPr lang="en-US" dirty="0"/>
          </a:p>
          <a:p>
            <a:pPr marL="0" lvl="0" indent="0">
              <a:buNone/>
            </a:pPr>
            <a:r>
              <a:rPr lang="en-US" dirty="0" smtClean="0"/>
              <a:t>Transportation </a:t>
            </a:r>
            <a:r>
              <a:rPr lang="en-US" dirty="0"/>
              <a:t>- </a:t>
            </a:r>
            <a:r>
              <a:rPr lang="en-US" dirty="0" smtClean="0"/>
              <a:t>Every </a:t>
            </a:r>
            <a:r>
              <a:rPr lang="en-US" dirty="0"/>
              <a:t>50 miles of pipeline, 20 inches in diameter replace 1,250 truck </a:t>
            </a:r>
            <a:r>
              <a:rPr lang="en-US" dirty="0" smtClean="0"/>
              <a:t>trips</a:t>
            </a:r>
          </a:p>
          <a:p>
            <a:pPr marL="0" lvl="0" indent="0">
              <a:buNone/>
            </a:pPr>
            <a:endParaRPr lang="es-MX" dirty="0"/>
          </a:p>
          <a:p>
            <a:r>
              <a:rPr lang="es-MX" dirty="0" smtClean="0"/>
              <a:t>Are </a:t>
            </a:r>
            <a:r>
              <a:rPr lang="es-MX" dirty="0" err="1" smtClean="0"/>
              <a:t>supplies</a:t>
            </a:r>
            <a:r>
              <a:rPr lang="es-MX" dirty="0" smtClean="0"/>
              <a:t> and </a:t>
            </a:r>
            <a:r>
              <a:rPr lang="es-MX" dirty="0" err="1" smtClean="0"/>
              <a:t>suppliers</a:t>
            </a:r>
            <a:r>
              <a:rPr lang="es-MX" dirty="0" smtClean="0"/>
              <a:t> </a:t>
            </a:r>
            <a:r>
              <a:rPr lang="es-MX" dirty="0" err="1" smtClean="0"/>
              <a:t>available</a:t>
            </a:r>
            <a:r>
              <a:rPr lang="es-MX" dirty="0" smtClean="0"/>
              <a:t> in </a:t>
            </a:r>
            <a:r>
              <a:rPr lang="es-MX" dirty="0" err="1" smtClean="0"/>
              <a:t>the</a:t>
            </a:r>
            <a:r>
              <a:rPr lang="es-MX" dirty="0" smtClean="0"/>
              <a:t> </a:t>
            </a:r>
            <a:r>
              <a:rPr lang="es-MX" dirty="0" err="1" smtClean="0"/>
              <a:t>Northern</a:t>
            </a:r>
            <a:r>
              <a:rPr lang="es-MX" dirty="0" smtClean="0"/>
              <a:t> </a:t>
            </a:r>
            <a:r>
              <a:rPr lang="es-MX" dirty="0" err="1" smtClean="0"/>
              <a:t>Region</a:t>
            </a:r>
            <a:r>
              <a:rPr lang="es-MX" dirty="0" smtClean="0"/>
              <a:t> of </a:t>
            </a:r>
            <a:r>
              <a:rPr lang="es-MX" dirty="0" err="1" smtClean="0"/>
              <a:t>Mexico</a:t>
            </a:r>
            <a:r>
              <a:rPr lang="es-MX" dirty="0" smtClean="0"/>
              <a:t>?</a:t>
            </a:r>
            <a:endParaRPr lang="en-US" dirty="0" smtClean="0"/>
          </a:p>
          <a:p>
            <a:pPr marL="0" lvl="0" indent="0">
              <a:buNone/>
            </a:pP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1000" y="6093023"/>
            <a:ext cx="4800600" cy="276999"/>
          </a:xfrm>
          <a:prstGeom prst="rect">
            <a:avLst/>
          </a:prstGeom>
          <a:noFill/>
        </p:spPr>
        <p:txBody>
          <a:bodyPr wrap="square" rtlCol="0">
            <a:spAutoFit/>
          </a:bodyPr>
          <a:lstStyle/>
          <a:p>
            <a:pPr algn="r"/>
            <a:r>
              <a:rPr lang="en-US" sz="1200" i="1" dirty="0"/>
              <a:t>R.A. Porter, Porter Engineering, Laredo, Texas</a:t>
            </a:r>
          </a:p>
        </p:txBody>
      </p:sp>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3235424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a:xfrm>
            <a:off x="457200" y="1600200"/>
            <a:ext cx="8229600" cy="4800600"/>
          </a:xfrm>
        </p:spPr>
        <p:txBody>
          <a:bodyPr>
            <a:normAutofit fontScale="92500" lnSpcReduction="10000"/>
          </a:bodyPr>
          <a:lstStyle/>
          <a:p>
            <a:pPr marL="0" indent="0">
              <a:buNone/>
            </a:pPr>
            <a:r>
              <a:rPr lang="en-US" dirty="0" smtClean="0"/>
              <a:t>For more information please contact:</a:t>
            </a:r>
          </a:p>
          <a:p>
            <a:endParaRPr lang="en-US" dirty="0"/>
          </a:p>
          <a:p>
            <a:pPr marL="0" indent="0">
              <a:buNone/>
            </a:pPr>
            <a:r>
              <a:rPr lang="en-US" sz="2800" dirty="0" smtClean="0"/>
              <a:t>Maria Eugenia Calderon-Porter, </a:t>
            </a:r>
          </a:p>
          <a:p>
            <a:pPr marL="0" indent="0">
              <a:buNone/>
            </a:pPr>
            <a:r>
              <a:rPr lang="en-US" sz="2800" dirty="0" smtClean="0"/>
              <a:t>Asst. </a:t>
            </a:r>
            <a:r>
              <a:rPr lang="en-US" sz="2800" dirty="0"/>
              <a:t>Vice </a:t>
            </a:r>
            <a:r>
              <a:rPr lang="en-US" sz="2800" dirty="0" smtClean="0"/>
              <a:t>President Texas </a:t>
            </a:r>
            <a:r>
              <a:rPr lang="en-US" sz="2800" dirty="0"/>
              <a:t>A&amp;M International University</a:t>
            </a:r>
          </a:p>
          <a:p>
            <a:pPr marL="0" indent="0">
              <a:buNone/>
            </a:pPr>
            <a:r>
              <a:rPr lang="en-US" sz="2800" dirty="0" smtClean="0"/>
              <a:t>Office of Global Initiatives/Binational </a:t>
            </a:r>
            <a:r>
              <a:rPr lang="en-US" sz="2800" dirty="0"/>
              <a:t>Center </a:t>
            </a:r>
            <a:endParaRPr lang="en-US" sz="2800" dirty="0" smtClean="0"/>
          </a:p>
          <a:p>
            <a:pPr marL="0" indent="0">
              <a:buNone/>
            </a:pPr>
            <a:r>
              <a:rPr lang="es-MX" sz="2800" dirty="0"/>
              <a:t>Laredo</a:t>
            </a:r>
            <a:r>
              <a:rPr lang="es-MX" sz="2800" dirty="0" smtClean="0"/>
              <a:t>, Texas</a:t>
            </a:r>
            <a:endParaRPr lang="en-US" sz="2800" dirty="0"/>
          </a:p>
          <a:p>
            <a:pPr marL="0" indent="0">
              <a:buNone/>
            </a:pPr>
            <a:r>
              <a:rPr lang="en-US" sz="2800" dirty="0" smtClean="0"/>
              <a:t>Telephone:  956-326-2834</a:t>
            </a:r>
          </a:p>
          <a:p>
            <a:pPr marL="0" indent="0">
              <a:buNone/>
            </a:pPr>
            <a:r>
              <a:rPr lang="en-US" sz="2800" dirty="0" smtClean="0"/>
              <a:t>Email:  </a:t>
            </a:r>
            <a:r>
              <a:rPr lang="en-US" sz="2800" dirty="0" smtClean="0">
                <a:hlinkClick r:id="rId3"/>
              </a:rPr>
              <a:t>Mcalderon@tamiu.edu</a:t>
            </a:r>
            <a:endParaRPr lang="en-US" sz="2800" dirty="0" smtClean="0"/>
          </a:p>
          <a:p>
            <a:pPr marL="0" indent="0">
              <a:buNone/>
            </a:pPr>
            <a:endParaRPr lang="en-US" sz="2800" dirty="0"/>
          </a:p>
          <a:p>
            <a:pPr marL="0" indent="0" algn="ctr">
              <a:buNone/>
            </a:pPr>
            <a:r>
              <a:rPr lang="en-US" sz="2800" dirty="0" smtClean="0">
                <a:hlinkClick r:id="rId4"/>
              </a:rPr>
              <a:t>www.tamiu.edu/binationalcenter</a:t>
            </a:r>
            <a:endParaRPr lang="en-US" sz="2800" dirty="0" smtClean="0"/>
          </a:p>
          <a:p>
            <a:pPr marL="0" indent="0">
              <a:buNone/>
            </a:pPr>
            <a:endParaRPr lang="en-US" sz="2800" dirty="0"/>
          </a:p>
        </p:txBody>
      </p:sp>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540298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698625"/>
          </a:xfrm>
        </p:spPr>
        <p:txBody>
          <a:bodyPr>
            <a:normAutofit/>
          </a:bodyPr>
          <a:lstStyle/>
          <a:p>
            <a:r>
              <a:rPr lang="en-US" sz="4500" dirty="0" smtClean="0"/>
              <a:t>UPDATE:</a:t>
            </a:r>
            <a:br>
              <a:rPr lang="en-US" sz="4500" dirty="0" smtClean="0"/>
            </a:br>
            <a:r>
              <a:rPr lang="en-US" sz="5000" dirty="0" smtClean="0"/>
              <a:t>RONDA I </a:t>
            </a:r>
            <a:endParaRPr lang="en-US" sz="5000" dirty="0"/>
          </a:p>
        </p:txBody>
      </p:sp>
      <p:sp>
        <p:nvSpPr>
          <p:cNvPr id="3" name="Subtitle 2"/>
          <p:cNvSpPr>
            <a:spLocks noGrp="1"/>
          </p:cNvSpPr>
          <p:nvPr>
            <p:ph type="subTitle" idx="1"/>
          </p:nvPr>
        </p:nvSpPr>
        <p:spPr/>
        <p:txBody>
          <a:bodyPr/>
          <a:lstStyle/>
          <a:p>
            <a:r>
              <a:rPr lang="en-US" dirty="0" err="1" smtClean="0"/>
              <a:t>Secretaria</a:t>
            </a:r>
            <a:r>
              <a:rPr lang="en-US" dirty="0" smtClean="0"/>
              <a:t> de </a:t>
            </a:r>
            <a:r>
              <a:rPr lang="en-US" dirty="0" err="1" smtClean="0"/>
              <a:t>Energía</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632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RONDA I</a:t>
            </a:r>
            <a:endParaRPr lang="en-US" dirty="0"/>
          </a:p>
        </p:txBody>
      </p:sp>
      <p:sp>
        <p:nvSpPr>
          <p:cNvPr id="3" name="Content Placeholder 2"/>
          <p:cNvSpPr>
            <a:spLocks noGrp="1"/>
          </p:cNvSpPr>
          <p:nvPr>
            <p:ph idx="1"/>
          </p:nvPr>
        </p:nvSpPr>
        <p:spPr>
          <a:xfrm>
            <a:off x="457200" y="1874837"/>
            <a:ext cx="8229600" cy="4525963"/>
          </a:xfrm>
        </p:spPr>
        <p:txBody>
          <a:bodyPr>
            <a:normAutofit fontScale="70000" lnSpcReduction="20000"/>
          </a:bodyPr>
          <a:lstStyle/>
          <a:p>
            <a:r>
              <a:rPr lang="es-ES" dirty="0"/>
              <a:t>En la Ronda Uno se licitarán 169 bloques, de los cuales 109 corresponden a áreas de exploración y 60 a campos de extracción.</a:t>
            </a:r>
          </a:p>
          <a:p>
            <a:r>
              <a:rPr lang="es-ES" dirty="0"/>
              <a:t/>
            </a:r>
            <a:br>
              <a:rPr lang="es-ES" dirty="0"/>
            </a:br>
            <a:r>
              <a:rPr lang="es-ES" dirty="0"/>
              <a:t>Las reservas 2P y recursos prospectivos a licitar representan un volumen de 3,882 y 14,606 millones de barriles de petróleo crudo equivalente (</a:t>
            </a:r>
            <a:r>
              <a:rPr lang="es-ES" dirty="0" err="1"/>
              <a:t>MMbpce</a:t>
            </a:r>
            <a:r>
              <a:rPr lang="es-ES" dirty="0"/>
              <a:t>), respectivamente.</a:t>
            </a:r>
          </a:p>
          <a:p>
            <a:r>
              <a:rPr lang="es-ES" dirty="0"/>
              <a:t/>
            </a:r>
            <a:br>
              <a:rPr lang="es-ES" dirty="0"/>
            </a:br>
            <a:r>
              <a:rPr lang="es-ES" dirty="0"/>
              <a:t>Se espera que estos proyectos representen inversiones anuales por aproximadamente $8,525 millones de dólares, entre 2015 y 2018.</a:t>
            </a:r>
          </a:p>
          <a:p>
            <a:pPr marL="0" indent="0">
              <a:buNone/>
            </a:pPr>
            <a:endParaRPr lang="es-ES" dirty="0"/>
          </a:p>
          <a:p>
            <a:r>
              <a:rPr lang="es-ES" dirty="0"/>
              <a:t>La siguiente tabla muestra el volumen y número de bloques o campos a ser licitados en la Ronda Uno</a:t>
            </a:r>
            <a:r>
              <a:rPr lang="es-ES" dirty="0" smtClean="0"/>
              <a:t>:</a:t>
            </a:r>
            <a:endParaRPr lang="es-ES" dirty="0"/>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98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1" y="990600"/>
            <a:ext cx="9144000" cy="4724400"/>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250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MAP RONDA 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060342"/>
            <a:ext cx="7467598" cy="5605680"/>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18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WATER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604" y="1066800"/>
            <a:ext cx="7154196" cy="5370418"/>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007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WATER SOUTH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786" y="1524000"/>
            <a:ext cx="6849938" cy="5142021"/>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13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01000" cy="1143000"/>
          </a:xfrm>
        </p:spPr>
        <p:txBody>
          <a:bodyPr>
            <a:normAutofit/>
          </a:bodyPr>
          <a:lstStyle/>
          <a:p>
            <a:r>
              <a:rPr lang="en-US" sz="3500" dirty="0"/>
              <a:t> </a:t>
            </a:r>
            <a:r>
              <a:rPr lang="en-US" sz="3500" dirty="0" smtClean="0"/>
              <a:t> CHICONTEPEC Y NO CONVENCIONALES</a:t>
            </a:r>
            <a:endParaRPr lang="en-US" sz="3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172" y="1417638"/>
            <a:ext cx="6839228" cy="5133981"/>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92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0" y="1817073"/>
            <a:ext cx="4437531" cy="45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40001" y="533400"/>
            <a:ext cx="6019800" cy="769441"/>
          </a:xfrm>
          <a:prstGeom prst="rect">
            <a:avLst/>
          </a:prstGeom>
          <a:noFill/>
        </p:spPr>
        <p:txBody>
          <a:bodyPr wrap="square" rtlCol="0">
            <a:spAutoFit/>
          </a:bodyPr>
          <a:lstStyle/>
          <a:p>
            <a:r>
              <a:rPr lang="en-US" sz="4400" dirty="0" smtClean="0">
                <a:solidFill>
                  <a:prstClr val="black"/>
                </a:solidFill>
              </a:rPr>
              <a:t>	Where is it located?</a:t>
            </a:r>
            <a:endParaRPr lang="en-US" sz="48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752600"/>
            <a:ext cx="3962400" cy="452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4724400" y="6186100"/>
            <a:ext cx="4187272"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Advanced Resources International, Inc.</a:t>
            </a:r>
          </a:p>
        </p:txBody>
      </p:sp>
    </p:spTree>
    <p:extLst>
      <p:ext uri="{BB962C8B-B14F-4D97-AF65-F5344CB8AC3E}">
        <p14:creationId xmlns:p14="http://schemas.microsoft.com/office/powerpoint/2010/main" val="3088604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sz="3500" dirty="0" smtClean="0"/>
              <a:t>	 LAND / SHALLOW WATER / HEAVY CRUDE </a:t>
            </a:r>
            <a:endParaRPr lang="en-US" sz="3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423" y="1417638"/>
            <a:ext cx="6942843" cy="5211762"/>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986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CONVENTIONAL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300" y="1143000"/>
            <a:ext cx="7391399" cy="5548478"/>
          </a:xfr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24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8 Grupo"/>
          <p:cNvGrpSpPr/>
          <p:nvPr/>
        </p:nvGrpSpPr>
        <p:grpSpPr>
          <a:xfrm>
            <a:off x="96627" y="1582666"/>
            <a:ext cx="4856373" cy="4884603"/>
            <a:chOff x="77840" y="1106293"/>
            <a:chExt cx="3280917" cy="4817520"/>
          </a:xfrm>
        </p:grpSpPr>
        <p:grpSp>
          <p:nvGrpSpPr>
            <p:cNvPr id="3" name="2 Grupo"/>
            <p:cNvGrpSpPr/>
            <p:nvPr/>
          </p:nvGrpSpPr>
          <p:grpSpPr>
            <a:xfrm>
              <a:off x="77840" y="1106293"/>
              <a:ext cx="3280917" cy="4817520"/>
              <a:chOff x="649213" y="307984"/>
              <a:chExt cx="5149408" cy="6300924"/>
            </a:xfrm>
          </p:grpSpPr>
          <p:pic>
            <p:nvPicPr>
              <p:cNvPr id="22" name="Picture 2" descr="T:\GEOMATICA_2012\8_SOPORTE_EXPLO\ING_GALICIA\LOC_ASIG_SHAPE\Proyecto AGL\Madurez_termic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8" t="1842" r="4089" b="922"/>
              <a:stretch/>
            </p:blipFill>
            <p:spPr bwMode="auto">
              <a:xfrm>
                <a:off x="649213" y="307984"/>
                <a:ext cx="5014392" cy="6300924"/>
              </a:xfrm>
              <a:prstGeom prst="rect">
                <a:avLst/>
              </a:prstGeom>
              <a:solidFill>
                <a:schemeClr val="bg1"/>
              </a:solidFill>
              <a:ln w="6350">
                <a:solidFill>
                  <a:schemeClr val="tx1"/>
                </a:solidFill>
              </a:ln>
              <a:extLst/>
            </p:spPr>
          </p:pic>
          <p:grpSp>
            <p:nvGrpSpPr>
              <p:cNvPr id="23" name="4 Grupo"/>
              <p:cNvGrpSpPr/>
              <p:nvPr/>
            </p:nvGrpSpPr>
            <p:grpSpPr>
              <a:xfrm>
                <a:off x="1032115" y="3646725"/>
                <a:ext cx="2409420" cy="1635636"/>
                <a:chOff x="6580396" y="2705481"/>
                <a:chExt cx="1505167" cy="826307"/>
              </a:xfrm>
            </p:grpSpPr>
            <p:sp>
              <p:nvSpPr>
                <p:cNvPr id="26" name="7 Rectángulo"/>
                <p:cNvSpPr/>
                <p:nvPr/>
              </p:nvSpPr>
              <p:spPr>
                <a:xfrm>
                  <a:off x="6580396" y="3373058"/>
                  <a:ext cx="288032" cy="144016"/>
                </a:xfrm>
                <a:prstGeom prst="rect">
                  <a:avLst/>
                </a:prstGeom>
                <a:solidFill>
                  <a:srgbClr val="FF0000"/>
                </a:solidFill>
                <a:ln w="1270">
                  <a:solidFill>
                    <a:srgbClr val="6E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8 Rectángulo"/>
                <p:cNvSpPr/>
                <p:nvPr/>
              </p:nvSpPr>
              <p:spPr>
                <a:xfrm>
                  <a:off x="6835748" y="3374243"/>
                  <a:ext cx="1033042" cy="157545"/>
                </a:xfrm>
                <a:prstGeom prst="rect">
                  <a:avLst/>
                </a:prstGeom>
              </p:spPr>
              <p:txBody>
                <a:bodyPr wrap="square">
                  <a:spAutoFit/>
                </a:bodyPr>
                <a:lstStyle/>
                <a:p>
                  <a:r>
                    <a:rPr lang="en-US" sz="900" b="1" dirty="0" smtClean="0">
                      <a:latin typeface="Arial" pitchFamily="34" charset="0"/>
                      <a:cs typeface="Arial" pitchFamily="34" charset="0"/>
                    </a:rPr>
                    <a:t>Gas </a:t>
                  </a:r>
                  <a:r>
                    <a:rPr lang="en-US" sz="900" b="1" dirty="0" err="1" smtClean="0">
                      <a:latin typeface="Arial" pitchFamily="34" charset="0"/>
                      <a:cs typeface="Arial" pitchFamily="34" charset="0"/>
                    </a:rPr>
                    <a:t>seco</a:t>
                  </a:r>
                  <a:endParaRPr lang="en-US" sz="900" b="1" dirty="0">
                    <a:latin typeface="Arial" pitchFamily="34" charset="0"/>
                    <a:cs typeface="Arial" pitchFamily="34" charset="0"/>
                  </a:endParaRPr>
                </a:p>
              </p:txBody>
            </p:sp>
            <p:sp>
              <p:nvSpPr>
                <p:cNvPr id="28" name="9 Rectángulo"/>
                <p:cNvSpPr/>
                <p:nvPr/>
              </p:nvSpPr>
              <p:spPr>
                <a:xfrm>
                  <a:off x="6580396" y="3157034"/>
                  <a:ext cx="288032" cy="144016"/>
                </a:xfrm>
                <a:prstGeom prst="rect">
                  <a:avLst/>
                </a:prstGeom>
                <a:solidFill>
                  <a:srgbClr val="FFAA00"/>
                </a:solidFill>
                <a:ln w="1270">
                  <a:solidFill>
                    <a:srgbClr val="6E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9" name="10 Rectángulo"/>
                <p:cNvSpPr/>
                <p:nvPr/>
              </p:nvSpPr>
              <p:spPr>
                <a:xfrm>
                  <a:off x="6835751" y="3148299"/>
                  <a:ext cx="1181882" cy="152522"/>
                </a:xfrm>
                <a:prstGeom prst="rect">
                  <a:avLst/>
                </a:prstGeom>
              </p:spPr>
              <p:txBody>
                <a:bodyPr wrap="square">
                  <a:spAutoFit/>
                </a:bodyPr>
                <a:lstStyle/>
                <a:p>
                  <a:r>
                    <a:rPr lang="en-US" sz="900" b="1" dirty="0" smtClean="0">
                      <a:latin typeface="Arial" pitchFamily="34" charset="0"/>
                      <a:cs typeface="Arial" pitchFamily="34" charset="0"/>
                    </a:rPr>
                    <a:t>Gas </a:t>
                  </a:r>
                  <a:r>
                    <a:rPr lang="en-US" sz="900" b="1" dirty="0" err="1" smtClean="0">
                      <a:latin typeface="Arial" pitchFamily="34" charset="0"/>
                      <a:cs typeface="Arial" pitchFamily="34" charset="0"/>
                    </a:rPr>
                    <a:t>húmedo</a:t>
                  </a:r>
                  <a:endParaRPr lang="en-US" sz="900" b="1" dirty="0">
                    <a:latin typeface="Arial" pitchFamily="34" charset="0"/>
                    <a:cs typeface="Arial" pitchFamily="34" charset="0"/>
                  </a:endParaRPr>
                </a:p>
              </p:txBody>
            </p:sp>
            <p:sp>
              <p:nvSpPr>
                <p:cNvPr id="30" name="11 Rectángulo"/>
                <p:cNvSpPr/>
                <p:nvPr/>
              </p:nvSpPr>
              <p:spPr>
                <a:xfrm>
                  <a:off x="6580396" y="2941010"/>
                  <a:ext cx="288032" cy="144016"/>
                </a:xfrm>
                <a:prstGeom prst="rect">
                  <a:avLst/>
                </a:prstGeom>
                <a:solidFill>
                  <a:srgbClr val="AAFF0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1" name="12 Rectángulo"/>
                <p:cNvSpPr/>
                <p:nvPr/>
              </p:nvSpPr>
              <p:spPr>
                <a:xfrm>
                  <a:off x="6835751" y="2921157"/>
                  <a:ext cx="1107595" cy="152522"/>
                </a:xfrm>
                <a:prstGeom prst="rect">
                  <a:avLst/>
                </a:prstGeom>
              </p:spPr>
              <p:txBody>
                <a:bodyPr wrap="square">
                  <a:spAutoFit/>
                </a:bodyPr>
                <a:lstStyle/>
                <a:p>
                  <a:r>
                    <a:rPr lang="en-US" sz="900" b="1" dirty="0" err="1" smtClean="0">
                      <a:latin typeface="Arial" pitchFamily="34" charset="0"/>
                      <a:cs typeface="Arial" pitchFamily="34" charset="0"/>
                    </a:rPr>
                    <a:t>Aceite</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ligero</a:t>
                  </a:r>
                  <a:endParaRPr lang="en-US" sz="900" b="1" dirty="0">
                    <a:latin typeface="Arial" pitchFamily="34" charset="0"/>
                    <a:cs typeface="Arial" pitchFamily="34" charset="0"/>
                  </a:endParaRPr>
                </a:p>
              </p:txBody>
            </p:sp>
            <p:sp>
              <p:nvSpPr>
                <p:cNvPr id="32" name="13 Rectángulo"/>
                <p:cNvSpPr/>
                <p:nvPr/>
              </p:nvSpPr>
              <p:spPr>
                <a:xfrm>
                  <a:off x="6580396" y="2724986"/>
                  <a:ext cx="288032" cy="144016"/>
                </a:xfrm>
                <a:prstGeom prst="rect">
                  <a:avLst/>
                </a:prstGeom>
                <a:solidFill>
                  <a:srgbClr val="38A80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14 Rectángulo"/>
                <p:cNvSpPr/>
                <p:nvPr/>
              </p:nvSpPr>
              <p:spPr>
                <a:xfrm>
                  <a:off x="6835751" y="2705481"/>
                  <a:ext cx="1249812" cy="157545"/>
                </a:xfrm>
                <a:prstGeom prst="rect">
                  <a:avLst/>
                </a:prstGeom>
              </p:spPr>
              <p:txBody>
                <a:bodyPr wrap="square">
                  <a:spAutoFit/>
                </a:bodyPr>
                <a:lstStyle/>
                <a:p>
                  <a:r>
                    <a:rPr lang="en-US" sz="900" b="1" dirty="0" err="1" smtClean="0">
                      <a:latin typeface="Arial" pitchFamily="34" charset="0"/>
                      <a:cs typeface="Arial" pitchFamily="34" charset="0"/>
                    </a:rPr>
                    <a:t>Aceite</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pesado</a:t>
                  </a:r>
                  <a:endParaRPr lang="en-US" sz="900" b="1" dirty="0">
                    <a:latin typeface="Arial" pitchFamily="34" charset="0"/>
                    <a:cs typeface="Arial" pitchFamily="34" charset="0"/>
                  </a:endParaRPr>
                </a:p>
              </p:txBody>
            </p:sp>
          </p:grpSp>
          <p:sp>
            <p:nvSpPr>
              <p:cNvPr id="24" name="5 Forma libre"/>
              <p:cNvSpPr/>
              <p:nvPr/>
            </p:nvSpPr>
            <p:spPr>
              <a:xfrm>
                <a:off x="4878888" y="5740052"/>
                <a:ext cx="548013" cy="735904"/>
              </a:xfrm>
              <a:custGeom>
                <a:avLst/>
                <a:gdLst>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9707 w 548013"/>
                  <a:gd name="connsiteY6" fmla="*/ 338203 h 735904"/>
                  <a:gd name="connsiteX7" fmla="*/ 147180 w 548013"/>
                  <a:gd name="connsiteY7" fmla="*/ 310019 h 735904"/>
                  <a:gd name="connsiteX8" fmla="*/ 140917 w 548013"/>
                  <a:gd name="connsiteY8" fmla="*/ 300625 h 735904"/>
                  <a:gd name="connsiteX9" fmla="*/ 100208 w 548013"/>
                  <a:gd name="connsiteY9" fmla="*/ 241126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9707 w 548013"/>
                  <a:gd name="connsiteY6" fmla="*/ 338203 h 735904"/>
                  <a:gd name="connsiteX7" fmla="*/ 147180 w 548013"/>
                  <a:gd name="connsiteY7" fmla="*/ 310019 h 735904"/>
                  <a:gd name="connsiteX8" fmla="*/ 140917 w 548013"/>
                  <a:gd name="connsiteY8" fmla="*/ 300625 h 735904"/>
                  <a:gd name="connsiteX9" fmla="*/ 87682 w 548013"/>
                  <a:gd name="connsiteY9" fmla="*/ 234863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9707 w 548013"/>
                  <a:gd name="connsiteY6" fmla="*/ 338203 h 735904"/>
                  <a:gd name="connsiteX7" fmla="*/ 147180 w 548013"/>
                  <a:gd name="connsiteY7" fmla="*/ 310019 h 735904"/>
                  <a:gd name="connsiteX8" fmla="*/ 115865 w 548013"/>
                  <a:gd name="connsiteY8" fmla="*/ 313151 h 735904"/>
                  <a:gd name="connsiteX9" fmla="*/ 87682 w 548013"/>
                  <a:gd name="connsiteY9" fmla="*/ 234863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0312 w 548013"/>
                  <a:gd name="connsiteY6" fmla="*/ 363255 h 735904"/>
                  <a:gd name="connsiteX7" fmla="*/ 147180 w 548013"/>
                  <a:gd name="connsiteY7" fmla="*/ 310019 h 735904"/>
                  <a:gd name="connsiteX8" fmla="*/ 115865 w 548013"/>
                  <a:gd name="connsiteY8" fmla="*/ 313151 h 735904"/>
                  <a:gd name="connsiteX9" fmla="*/ 87682 w 548013"/>
                  <a:gd name="connsiteY9" fmla="*/ 234863 h 735904"/>
                  <a:gd name="connsiteX10" fmla="*/ 37578 w 548013"/>
                  <a:gd name="connsiteY10" fmla="*/ 172233 h 735904"/>
                  <a:gd name="connsiteX11" fmla="*/ 0 w 548013"/>
                  <a:gd name="connsiteY11" fmla="*/ 65762 h 735904"/>
                  <a:gd name="connsiteX12" fmla="*/ 25052 w 548013"/>
                  <a:gd name="connsiteY12" fmla="*/ 34447 h 735904"/>
                  <a:gd name="connsiteX13" fmla="*/ 56367 w 548013"/>
                  <a:gd name="connsiteY13" fmla="*/ 0 h 735904"/>
                  <a:gd name="connsiteX14" fmla="*/ 75156 w 548013"/>
                  <a:gd name="connsiteY14" fmla="*/ 93945 h 735904"/>
                  <a:gd name="connsiteX15" fmla="*/ 122128 w 548013"/>
                  <a:gd name="connsiteY15" fmla="*/ 153444 h 735904"/>
                  <a:gd name="connsiteX16" fmla="*/ 172233 w 548013"/>
                  <a:gd name="connsiteY16" fmla="*/ 263047 h 735904"/>
                  <a:gd name="connsiteX17" fmla="*/ 266178 w 548013"/>
                  <a:gd name="connsiteY17" fmla="*/ 335071 h 735904"/>
                  <a:gd name="connsiteX18" fmla="*/ 297493 w 548013"/>
                  <a:gd name="connsiteY18" fmla="*/ 416490 h 735904"/>
                  <a:gd name="connsiteX19" fmla="*/ 394570 w 548013"/>
                  <a:gd name="connsiteY19" fmla="*/ 544882 h 735904"/>
                  <a:gd name="connsiteX20" fmla="*/ 463463 w 548013"/>
                  <a:gd name="connsiteY20" fmla="*/ 588723 h 735904"/>
                  <a:gd name="connsiteX21" fmla="*/ 548013 w 548013"/>
                  <a:gd name="connsiteY21" fmla="*/ 717115 h 735904"/>
                  <a:gd name="connsiteX22" fmla="*/ 501041 w 548013"/>
                  <a:gd name="connsiteY22"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03756 w 548013"/>
                  <a:gd name="connsiteY3" fmla="*/ 526093 h 735904"/>
                  <a:gd name="connsiteX4" fmla="*/ 278704 w 548013"/>
                  <a:gd name="connsiteY4" fmla="*/ 510436 h 735904"/>
                  <a:gd name="connsiteX5" fmla="*/ 194153 w 548013"/>
                  <a:gd name="connsiteY5" fmla="*/ 416490 h 735904"/>
                  <a:gd name="connsiteX6" fmla="*/ 150312 w 548013"/>
                  <a:gd name="connsiteY6" fmla="*/ 363255 h 735904"/>
                  <a:gd name="connsiteX7" fmla="*/ 147180 w 548013"/>
                  <a:gd name="connsiteY7" fmla="*/ 310019 h 735904"/>
                  <a:gd name="connsiteX8" fmla="*/ 115865 w 548013"/>
                  <a:gd name="connsiteY8" fmla="*/ 313151 h 735904"/>
                  <a:gd name="connsiteX9" fmla="*/ 87682 w 548013"/>
                  <a:gd name="connsiteY9" fmla="*/ 234863 h 735904"/>
                  <a:gd name="connsiteX10" fmla="*/ 40709 w 548013"/>
                  <a:gd name="connsiteY10" fmla="*/ 197285 h 735904"/>
                  <a:gd name="connsiteX11" fmla="*/ 37578 w 548013"/>
                  <a:gd name="connsiteY11" fmla="*/ 172233 h 735904"/>
                  <a:gd name="connsiteX12" fmla="*/ 0 w 548013"/>
                  <a:gd name="connsiteY12" fmla="*/ 65762 h 735904"/>
                  <a:gd name="connsiteX13" fmla="*/ 25052 w 548013"/>
                  <a:gd name="connsiteY13" fmla="*/ 34447 h 735904"/>
                  <a:gd name="connsiteX14" fmla="*/ 56367 w 548013"/>
                  <a:gd name="connsiteY14" fmla="*/ 0 h 735904"/>
                  <a:gd name="connsiteX15" fmla="*/ 75156 w 548013"/>
                  <a:gd name="connsiteY15" fmla="*/ 93945 h 735904"/>
                  <a:gd name="connsiteX16" fmla="*/ 122128 w 548013"/>
                  <a:gd name="connsiteY16" fmla="*/ 153444 h 735904"/>
                  <a:gd name="connsiteX17" fmla="*/ 172233 w 548013"/>
                  <a:gd name="connsiteY17" fmla="*/ 263047 h 735904"/>
                  <a:gd name="connsiteX18" fmla="*/ 266178 w 548013"/>
                  <a:gd name="connsiteY18" fmla="*/ 335071 h 735904"/>
                  <a:gd name="connsiteX19" fmla="*/ 297493 w 548013"/>
                  <a:gd name="connsiteY19" fmla="*/ 416490 h 735904"/>
                  <a:gd name="connsiteX20" fmla="*/ 394570 w 548013"/>
                  <a:gd name="connsiteY20" fmla="*/ 544882 h 735904"/>
                  <a:gd name="connsiteX21" fmla="*/ 463463 w 548013"/>
                  <a:gd name="connsiteY21" fmla="*/ 588723 h 735904"/>
                  <a:gd name="connsiteX22" fmla="*/ 548013 w 548013"/>
                  <a:gd name="connsiteY22" fmla="*/ 717115 h 735904"/>
                  <a:gd name="connsiteX23" fmla="*/ 501041 w 548013"/>
                  <a:gd name="connsiteY23" fmla="*/ 735904 h 735904"/>
                  <a:gd name="connsiteX0" fmla="*/ 501041 w 548013"/>
                  <a:gd name="connsiteY0" fmla="*/ 735904 h 735904"/>
                  <a:gd name="connsiteX1" fmla="*/ 435279 w 548013"/>
                  <a:gd name="connsiteY1" fmla="*/ 667011 h 735904"/>
                  <a:gd name="connsiteX2" fmla="*/ 407096 w 548013"/>
                  <a:gd name="connsiteY2" fmla="*/ 604381 h 735904"/>
                  <a:gd name="connsiteX3" fmla="*/ 338202 w 548013"/>
                  <a:gd name="connsiteY3" fmla="*/ 551145 h 735904"/>
                  <a:gd name="connsiteX4" fmla="*/ 278704 w 548013"/>
                  <a:gd name="connsiteY4" fmla="*/ 510436 h 735904"/>
                  <a:gd name="connsiteX5" fmla="*/ 194153 w 548013"/>
                  <a:gd name="connsiteY5" fmla="*/ 416490 h 735904"/>
                  <a:gd name="connsiteX6" fmla="*/ 150312 w 548013"/>
                  <a:gd name="connsiteY6" fmla="*/ 363255 h 735904"/>
                  <a:gd name="connsiteX7" fmla="*/ 147180 w 548013"/>
                  <a:gd name="connsiteY7" fmla="*/ 310019 h 735904"/>
                  <a:gd name="connsiteX8" fmla="*/ 115865 w 548013"/>
                  <a:gd name="connsiteY8" fmla="*/ 313151 h 735904"/>
                  <a:gd name="connsiteX9" fmla="*/ 87682 w 548013"/>
                  <a:gd name="connsiteY9" fmla="*/ 234863 h 735904"/>
                  <a:gd name="connsiteX10" fmla="*/ 40709 w 548013"/>
                  <a:gd name="connsiteY10" fmla="*/ 197285 h 735904"/>
                  <a:gd name="connsiteX11" fmla="*/ 37578 w 548013"/>
                  <a:gd name="connsiteY11" fmla="*/ 172233 h 735904"/>
                  <a:gd name="connsiteX12" fmla="*/ 0 w 548013"/>
                  <a:gd name="connsiteY12" fmla="*/ 65762 h 735904"/>
                  <a:gd name="connsiteX13" fmla="*/ 25052 w 548013"/>
                  <a:gd name="connsiteY13" fmla="*/ 34447 h 735904"/>
                  <a:gd name="connsiteX14" fmla="*/ 56367 w 548013"/>
                  <a:gd name="connsiteY14" fmla="*/ 0 h 735904"/>
                  <a:gd name="connsiteX15" fmla="*/ 75156 w 548013"/>
                  <a:gd name="connsiteY15" fmla="*/ 93945 h 735904"/>
                  <a:gd name="connsiteX16" fmla="*/ 122128 w 548013"/>
                  <a:gd name="connsiteY16" fmla="*/ 153444 h 735904"/>
                  <a:gd name="connsiteX17" fmla="*/ 172233 w 548013"/>
                  <a:gd name="connsiteY17" fmla="*/ 263047 h 735904"/>
                  <a:gd name="connsiteX18" fmla="*/ 266178 w 548013"/>
                  <a:gd name="connsiteY18" fmla="*/ 335071 h 735904"/>
                  <a:gd name="connsiteX19" fmla="*/ 297493 w 548013"/>
                  <a:gd name="connsiteY19" fmla="*/ 416490 h 735904"/>
                  <a:gd name="connsiteX20" fmla="*/ 394570 w 548013"/>
                  <a:gd name="connsiteY20" fmla="*/ 544882 h 735904"/>
                  <a:gd name="connsiteX21" fmla="*/ 463463 w 548013"/>
                  <a:gd name="connsiteY21" fmla="*/ 588723 h 735904"/>
                  <a:gd name="connsiteX22" fmla="*/ 548013 w 548013"/>
                  <a:gd name="connsiteY22" fmla="*/ 717115 h 735904"/>
                  <a:gd name="connsiteX23" fmla="*/ 501041 w 548013"/>
                  <a:gd name="connsiteY23" fmla="*/ 735904 h 735904"/>
                  <a:gd name="connsiteX0" fmla="*/ 501041 w 548013"/>
                  <a:gd name="connsiteY0" fmla="*/ 735904 h 735904"/>
                  <a:gd name="connsiteX1" fmla="*/ 466594 w 548013"/>
                  <a:gd name="connsiteY1" fmla="*/ 710852 h 735904"/>
                  <a:gd name="connsiteX2" fmla="*/ 435279 w 548013"/>
                  <a:gd name="connsiteY2" fmla="*/ 667011 h 735904"/>
                  <a:gd name="connsiteX3" fmla="*/ 407096 w 548013"/>
                  <a:gd name="connsiteY3" fmla="*/ 604381 h 735904"/>
                  <a:gd name="connsiteX4" fmla="*/ 338202 w 548013"/>
                  <a:gd name="connsiteY4" fmla="*/ 551145 h 735904"/>
                  <a:gd name="connsiteX5" fmla="*/ 278704 w 548013"/>
                  <a:gd name="connsiteY5" fmla="*/ 510436 h 735904"/>
                  <a:gd name="connsiteX6" fmla="*/ 194153 w 548013"/>
                  <a:gd name="connsiteY6" fmla="*/ 416490 h 735904"/>
                  <a:gd name="connsiteX7" fmla="*/ 150312 w 548013"/>
                  <a:gd name="connsiteY7" fmla="*/ 363255 h 735904"/>
                  <a:gd name="connsiteX8" fmla="*/ 147180 w 548013"/>
                  <a:gd name="connsiteY8" fmla="*/ 310019 h 735904"/>
                  <a:gd name="connsiteX9" fmla="*/ 115865 w 548013"/>
                  <a:gd name="connsiteY9" fmla="*/ 313151 h 735904"/>
                  <a:gd name="connsiteX10" fmla="*/ 87682 w 548013"/>
                  <a:gd name="connsiteY10" fmla="*/ 234863 h 735904"/>
                  <a:gd name="connsiteX11" fmla="*/ 40709 w 548013"/>
                  <a:gd name="connsiteY11" fmla="*/ 197285 h 735904"/>
                  <a:gd name="connsiteX12" fmla="*/ 37578 w 548013"/>
                  <a:gd name="connsiteY12" fmla="*/ 172233 h 735904"/>
                  <a:gd name="connsiteX13" fmla="*/ 0 w 548013"/>
                  <a:gd name="connsiteY13" fmla="*/ 65762 h 735904"/>
                  <a:gd name="connsiteX14" fmla="*/ 25052 w 548013"/>
                  <a:gd name="connsiteY14" fmla="*/ 34447 h 735904"/>
                  <a:gd name="connsiteX15" fmla="*/ 56367 w 548013"/>
                  <a:gd name="connsiteY15" fmla="*/ 0 h 735904"/>
                  <a:gd name="connsiteX16" fmla="*/ 75156 w 548013"/>
                  <a:gd name="connsiteY16" fmla="*/ 93945 h 735904"/>
                  <a:gd name="connsiteX17" fmla="*/ 122128 w 548013"/>
                  <a:gd name="connsiteY17" fmla="*/ 153444 h 735904"/>
                  <a:gd name="connsiteX18" fmla="*/ 172233 w 548013"/>
                  <a:gd name="connsiteY18" fmla="*/ 263047 h 735904"/>
                  <a:gd name="connsiteX19" fmla="*/ 266178 w 548013"/>
                  <a:gd name="connsiteY19" fmla="*/ 335071 h 735904"/>
                  <a:gd name="connsiteX20" fmla="*/ 297493 w 548013"/>
                  <a:gd name="connsiteY20" fmla="*/ 416490 h 735904"/>
                  <a:gd name="connsiteX21" fmla="*/ 394570 w 548013"/>
                  <a:gd name="connsiteY21" fmla="*/ 544882 h 735904"/>
                  <a:gd name="connsiteX22" fmla="*/ 463463 w 548013"/>
                  <a:gd name="connsiteY22" fmla="*/ 588723 h 735904"/>
                  <a:gd name="connsiteX23" fmla="*/ 548013 w 548013"/>
                  <a:gd name="connsiteY23" fmla="*/ 717115 h 735904"/>
                  <a:gd name="connsiteX24" fmla="*/ 501041 w 548013"/>
                  <a:gd name="connsiteY24" fmla="*/ 735904 h 735904"/>
                  <a:gd name="connsiteX0" fmla="*/ 501041 w 548013"/>
                  <a:gd name="connsiteY0" fmla="*/ 735904 h 735904"/>
                  <a:gd name="connsiteX1" fmla="*/ 466594 w 548013"/>
                  <a:gd name="connsiteY1" fmla="*/ 710852 h 735904"/>
                  <a:gd name="connsiteX2" fmla="*/ 435279 w 548013"/>
                  <a:gd name="connsiteY2" fmla="*/ 667011 h 735904"/>
                  <a:gd name="connsiteX3" fmla="*/ 407096 w 548013"/>
                  <a:gd name="connsiteY3" fmla="*/ 604381 h 735904"/>
                  <a:gd name="connsiteX4" fmla="*/ 366386 w 548013"/>
                  <a:gd name="connsiteY4" fmla="*/ 582460 h 735904"/>
                  <a:gd name="connsiteX5" fmla="*/ 338202 w 548013"/>
                  <a:gd name="connsiteY5" fmla="*/ 551145 h 735904"/>
                  <a:gd name="connsiteX6" fmla="*/ 278704 w 548013"/>
                  <a:gd name="connsiteY6" fmla="*/ 510436 h 735904"/>
                  <a:gd name="connsiteX7" fmla="*/ 194153 w 548013"/>
                  <a:gd name="connsiteY7" fmla="*/ 416490 h 735904"/>
                  <a:gd name="connsiteX8" fmla="*/ 150312 w 548013"/>
                  <a:gd name="connsiteY8" fmla="*/ 363255 h 735904"/>
                  <a:gd name="connsiteX9" fmla="*/ 147180 w 548013"/>
                  <a:gd name="connsiteY9" fmla="*/ 310019 h 735904"/>
                  <a:gd name="connsiteX10" fmla="*/ 115865 w 548013"/>
                  <a:gd name="connsiteY10" fmla="*/ 313151 h 735904"/>
                  <a:gd name="connsiteX11" fmla="*/ 87682 w 548013"/>
                  <a:gd name="connsiteY11" fmla="*/ 234863 h 735904"/>
                  <a:gd name="connsiteX12" fmla="*/ 40709 w 548013"/>
                  <a:gd name="connsiteY12" fmla="*/ 197285 h 735904"/>
                  <a:gd name="connsiteX13" fmla="*/ 37578 w 548013"/>
                  <a:gd name="connsiteY13" fmla="*/ 172233 h 735904"/>
                  <a:gd name="connsiteX14" fmla="*/ 0 w 548013"/>
                  <a:gd name="connsiteY14" fmla="*/ 65762 h 735904"/>
                  <a:gd name="connsiteX15" fmla="*/ 25052 w 548013"/>
                  <a:gd name="connsiteY15" fmla="*/ 34447 h 735904"/>
                  <a:gd name="connsiteX16" fmla="*/ 56367 w 548013"/>
                  <a:gd name="connsiteY16" fmla="*/ 0 h 735904"/>
                  <a:gd name="connsiteX17" fmla="*/ 75156 w 548013"/>
                  <a:gd name="connsiteY17" fmla="*/ 93945 h 735904"/>
                  <a:gd name="connsiteX18" fmla="*/ 122128 w 548013"/>
                  <a:gd name="connsiteY18" fmla="*/ 153444 h 735904"/>
                  <a:gd name="connsiteX19" fmla="*/ 172233 w 548013"/>
                  <a:gd name="connsiteY19" fmla="*/ 263047 h 735904"/>
                  <a:gd name="connsiteX20" fmla="*/ 266178 w 548013"/>
                  <a:gd name="connsiteY20" fmla="*/ 335071 h 735904"/>
                  <a:gd name="connsiteX21" fmla="*/ 297493 w 548013"/>
                  <a:gd name="connsiteY21" fmla="*/ 416490 h 735904"/>
                  <a:gd name="connsiteX22" fmla="*/ 394570 w 548013"/>
                  <a:gd name="connsiteY22" fmla="*/ 544882 h 735904"/>
                  <a:gd name="connsiteX23" fmla="*/ 463463 w 548013"/>
                  <a:gd name="connsiteY23" fmla="*/ 588723 h 735904"/>
                  <a:gd name="connsiteX24" fmla="*/ 548013 w 548013"/>
                  <a:gd name="connsiteY24" fmla="*/ 717115 h 735904"/>
                  <a:gd name="connsiteX25" fmla="*/ 501041 w 548013"/>
                  <a:gd name="connsiteY25" fmla="*/ 735904 h 735904"/>
                  <a:gd name="connsiteX0" fmla="*/ 501041 w 548013"/>
                  <a:gd name="connsiteY0" fmla="*/ 735904 h 735904"/>
                  <a:gd name="connsiteX1" fmla="*/ 466594 w 548013"/>
                  <a:gd name="connsiteY1" fmla="*/ 710852 h 735904"/>
                  <a:gd name="connsiteX2" fmla="*/ 435279 w 548013"/>
                  <a:gd name="connsiteY2" fmla="*/ 667011 h 735904"/>
                  <a:gd name="connsiteX3" fmla="*/ 407096 w 548013"/>
                  <a:gd name="connsiteY3" fmla="*/ 604381 h 735904"/>
                  <a:gd name="connsiteX4" fmla="*/ 366386 w 548013"/>
                  <a:gd name="connsiteY4" fmla="*/ 582460 h 735904"/>
                  <a:gd name="connsiteX5" fmla="*/ 338202 w 548013"/>
                  <a:gd name="connsiteY5" fmla="*/ 551145 h 735904"/>
                  <a:gd name="connsiteX6" fmla="*/ 278704 w 548013"/>
                  <a:gd name="connsiteY6" fmla="*/ 510436 h 735904"/>
                  <a:gd name="connsiteX7" fmla="*/ 194153 w 548013"/>
                  <a:gd name="connsiteY7" fmla="*/ 416490 h 735904"/>
                  <a:gd name="connsiteX8" fmla="*/ 150312 w 548013"/>
                  <a:gd name="connsiteY8" fmla="*/ 363255 h 735904"/>
                  <a:gd name="connsiteX9" fmla="*/ 147180 w 548013"/>
                  <a:gd name="connsiteY9" fmla="*/ 310019 h 735904"/>
                  <a:gd name="connsiteX10" fmla="*/ 115865 w 548013"/>
                  <a:gd name="connsiteY10" fmla="*/ 313151 h 735904"/>
                  <a:gd name="connsiteX11" fmla="*/ 87682 w 548013"/>
                  <a:gd name="connsiteY11" fmla="*/ 234863 h 735904"/>
                  <a:gd name="connsiteX12" fmla="*/ 40709 w 548013"/>
                  <a:gd name="connsiteY12" fmla="*/ 197285 h 735904"/>
                  <a:gd name="connsiteX13" fmla="*/ 37578 w 548013"/>
                  <a:gd name="connsiteY13" fmla="*/ 172233 h 735904"/>
                  <a:gd name="connsiteX14" fmla="*/ 0 w 548013"/>
                  <a:gd name="connsiteY14" fmla="*/ 65762 h 735904"/>
                  <a:gd name="connsiteX15" fmla="*/ 25052 w 548013"/>
                  <a:gd name="connsiteY15" fmla="*/ 34447 h 735904"/>
                  <a:gd name="connsiteX16" fmla="*/ 56367 w 548013"/>
                  <a:gd name="connsiteY16" fmla="*/ 0 h 735904"/>
                  <a:gd name="connsiteX17" fmla="*/ 75156 w 548013"/>
                  <a:gd name="connsiteY17" fmla="*/ 93945 h 735904"/>
                  <a:gd name="connsiteX18" fmla="*/ 122128 w 548013"/>
                  <a:gd name="connsiteY18" fmla="*/ 153444 h 735904"/>
                  <a:gd name="connsiteX19" fmla="*/ 172233 w 548013"/>
                  <a:gd name="connsiteY19" fmla="*/ 263047 h 735904"/>
                  <a:gd name="connsiteX20" fmla="*/ 247389 w 548013"/>
                  <a:gd name="connsiteY20" fmla="*/ 344466 h 735904"/>
                  <a:gd name="connsiteX21" fmla="*/ 297493 w 548013"/>
                  <a:gd name="connsiteY21" fmla="*/ 416490 h 735904"/>
                  <a:gd name="connsiteX22" fmla="*/ 394570 w 548013"/>
                  <a:gd name="connsiteY22" fmla="*/ 544882 h 735904"/>
                  <a:gd name="connsiteX23" fmla="*/ 463463 w 548013"/>
                  <a:gd name="connsiteY23" fmla="*/ 588723 h 735904"/>
                  <a:gd name="connsiteX24" fmla="*/ 548013 w 548013"/>
                  <a:gd name="connsiteY24" fmla="*/ 717115 h 735904"/>
                  <a:gd name="connsiteX25" fmla="*/ 501041 w 548013"/>
                  <a:gd name="connsiteY25" fmla="*/ 735904 h 7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8013" h="735904">
                    <a:moveTo>
                      <a:pt x="501041" y="735904"/>
                    </a:moveTo>
                    <a:cubicBezTo>
                      <a:pt x="492690" y="724422"/>
                      <a:pt x="474945" y="722334"/>
                      <a:pt x="466594" y="710852"/>
                    </a:cubicBezTo>
                    <a:lnTo>
                      <a:pt x="435279" y="667011"/>
                    </a:lnTo>
                    <a:lnTo>
                      <a:pt x="407096" y="604381"/>
                    </a:lnTo>
                    <a:cubicBezTo>
                      <a:pt x="393526" y="593943"/>
                      <a:pt x="379956" y="592898"/>
                      <a:pt x="366386" y="582460"/>
                    </a:cubicBezTo>
                    <a:lnTo>
                      <a:pt x="338202" y="551145"/>
                    </a:lnTo>
                    <a:cubicBezTo>
                      <a:pt x="318369" y="537575"/>
                      <a:pt x="302712" y="532878"/>
                      <a:pt x="278704" y="510436"/>
                    </a:cubicBezTo>
                    <a:cubicBezTo>
                      <a:pt x="254696" y="487994"/>
                      <a:pt x="222337" y="447805"/>
                      <a:pt x="194153" y="416490"/>
                    </a:cubicBezTo>
                    <a:lnTo>
                      <a:pt x="150312" y="363255"/>
                    </a:lnTo>
                    <a:cubicBezTo>
                      <a:pt x="146136" y="353860"/>
                      <a:pt x="152921" y="318370"/>
                      <a:pt x="147180" y="310019"/>
                    </a:cubicBezTo>
                    <a:cubicBezTo>
                      <a:pt x="141439" y="301668"/>
                      <a:pt x="125781" y="325677"/>
                      <a:pt x="115865" y="313151"/>
                    </a:cubicBezTo>
                    <a:cubicBezTo>
                      <a:pt x="105949" y="300625"/>
                      <a:pt x="97598" y="254174"/>
                      <a:pt x="87682" y="234863"/>
                    </a:cubicBezTo>
                    <a:cubicBezTo>
                      <a:pt x="77244" y="222337"/>
                      <a:pt x="51147" y="209811"/>
                      <a:pt x="40709" y="197285"/>
                    </a:cubicBezTo>
                    <a:lnTo>
                      <a:pt x="37578" y="172233"/>
                    </a:lnTo>
                    <a:lnTo>
                      <a:pt x="0" y="65762"/>
                    </a:lnTo>
                    <a:lnTo>
                      <a:pt x="25052" y="34447"/>
                    </a:lnTo>
                    <a:lnTo>
                      <a:pt x="56367" y="0"/>
                    </a:lnTo>
                    <a:lnTo>
                      <a:pt x="75156" y="93945"/>
                    </a:lnTo>
                    <a:lnTo>
                      <a:pt x="122128" y="153444"/>
                    </a:lnTo>
                    <a:lnTo>
                      <a:pt x="172233" y="263047"/>
                    </a:lnTo>
                    <a:lnTo>
                      <a:pt x="247389" y="344466"/>
                    </a:lnTo>
                    <a:lnTo>
                      <a:pt x="297493" y="416490"/>
                    </a:lnTo>
                    <a:lnTo>
                      <a:pt x="394570" y="544882"/>
                    </a:lnTo>
                    <a:lnTo>
                      <a:pt x="463463" y="588723"/>
                    </a:lnTo>
                    <a:lnTo>
                      <a:pt x="548013" y="717115"/>
                    </a:lnTo>
                    <a:lnTo>
                      <a:pt x="501041" y="735904"/>
                    </a:lnTo>
                    <a:close/>
                  </a:path>
                </a:pathLst>
              </a:custGeom>
              <a:solidFill>
                <a:srgbClr val="38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6 Forma libre"/>
              <p:cNvSpPr/>
              <p:nvPr/>
            </p:nvSpPr>
            <p:spPr bwMode="auto">
              <a:xfrm>
                <a:off x="4936695" y="5642390"/>
                <a:ext cx="861926" cy="833565"/>
              </a:xfrm>
              <a:custGeom>
                <a:avLst/>
                <a:gdLst>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43910 w 1363717"/>
                  <a:gd name="connsiteY12" fmla="*/ 118241 h 1489841"/>
                  <a:gd name="connsiteX13" fmla="*/ 646386 w 1363717"/>
                  <a:gd name="connsiteY13" fmla="*/ 299545 h 1489841"/>
                  <a:gd name="connsiteX14" fmla="*/ 693682 w 1363717"/>
                  <a:gd name="connsiteY14" fmla="*/ 425669 h 1489841"/>
                  <a:gd name="connsiteX15" fmla="*/ 764627 w 1363717"/>
                  <a:gd name="connsiteY15" fmla="*/ 559676 h 1489841"/>
                  <a:gd name="connsiteX16" fmla="*/ 898634 w 1363717"/>
                  <a:gd name="connsiteY16" fmla="*/ 606972 h 1489841"/>
                  <a:gd name="connsiteX17" fmla="*/ 1008993 w 1363717"/>
                  <a:gd name="connsiteY17" fmla="*/ 591207 h 1489841"/>
                  <a:gd name="connsiteX18" fmla="*/ 1206062 w 1363717"/>
                  <a:gd name="connsiteY18" fmla="*/ 559676 h 1489841"/>
                  <a:gd name="connsiteX19" fmla="*/ 1269124 w 1363717"/>
                  <a:gd name="connsiteY19" fmla="*/ 630621 h 1489841"/>
                  <a:gd name="connsiteX20" fmla="*/ 1363717 w 1363717"/>
                  <a:gd name="connsiteY20" fmla="*/ 717331 h 1489841"/>
                  <a:gd name="connsiteX21" fmla="*/ 1277006 w 1363717"/>
                  <a:gd name="connsiteY21" fmla="*/ 1489841 h 1489841"/>
                  <a:gd name="connsiteX22" fmla="*/ 1111468 w 1363717"/>
                  <a:gd name="connsiteY22" fmla="*/ 1403131 h 1489841"/>
                  <a:gd name="connsiteX23" fmla="*/ 922282 w 1363717"/>
                  <a:gd name="connsiteY23"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543910 w 1363717"/>
                  <a:gd name="connsiteY13" fmla="*/ 118241 h 1489841"/>
                  <a:gd name="connsiteX14" fmla="*/ 646386 w 1363717"/>
                  <a:gd name="connsiteY14" fmla="*/ 299545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14855 w 1363717"/>
                  <a:gd name="connsiteY13" fmla="*/ 126124 h 1489841"/>
                  <a:gd name="connsiteX14" fmla="*/ 646386 w 1363717"/>
                  <a:gd name="connsiteY14" fmla="*/ 299545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14855 w 1363717"/>
                  <a:gd name="connsiteY13" fmla="*/ 126124 h 1489841"/>
                  <a:gd name="connsiteX14" fmla="*/ 685799 w 1363717"/>
                  <a:gd name="connsiteY14" fmla="*/ 275897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64627 w 1363717"/>
                  <a:gd name="connsiteY16" fmla="*/ 559676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88275 w 1363717"/>
                  <a:gd name="connsiteY16" fmla="*/ 520263 h 1489841"/>
                  <a:gd name="connsiteX17" fmla="*/ 898634 w 1363717"/>
                  <a:gd name="connsiteY17" fmla="*/ 606972 h 1489841"/>
                  <a:gd name="connsiteX18" fmla="*/ 1008993 w 1363717"/>
                  <a:gd name="connsiteY18" fmla="*/ 59120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88275 w 1363717"/>
                  <a:gd name="connsiteY16" fmla="*/ 520263 h 1489841"/>
                  <a:gd name="connsiteX17" fmla="*/ 898634 w 1363717"/>
                  <a:gd name="connsiteY17" fmla="*/ 606972 h 1489841"/>
                  <a:gd name="connsiteX18" fmla="*/ 1024759 w 1363717"/>
                  <a:gd name="connsiteY18" fmla="*/ 536027 h 1489841"/>
                  <a:gd name="connsiteX19" fmla="*/ 1206062 w 1363717"/>
                  <a:gd name="connsiteY19" fmla="*/ 559676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33551 w 1363717"/>
                  <a:gd name="connsiteY2" fmla="*/ 1245476 h 1489841"/>
                  <a:gd name="connsiteX3" fmla="*/ 228600 w 1363717"/>
                  <a:gd name="connsiteY3" fmla="*/ 1143000 h 1489841"/>
                  <a:gd name="connsiteX4" fmla="*/ 236482 w 1363717"/>
                  <a:gd name="connsiteY4" fmla="*/ 938048 h 1489841"/>
                  <a:gd name="connsiteX5" fmla="*/ 173420 w 1363717"/>
                  <a:gd name="connsiteY5" fmla="*/ 819807 h 1489841"/>
                  <a:gd name="connsiteX6" fmla="*/ 39413 w 1363717"/>
                  <a:gd name="connsiteY6" fmla="*/ 654269 h 1489841"/>
                  <a:gd name="connsiteX7" fmla="*/ 0 w 1363717"/>
                  <a:gd name="connsiteY7" fmla="*/ 425669 h 1489841"/>
                  <a:gd name="connsiteX8" fmla="*/ 70944 w 1363717"/>
                  <a:gd name="connsiteY8" fmla="*/ 189186 h 1489841"/>
                  <a:gd name="connsiteX9" fmla="*/ 141889 w 1363717"/>
                  <a:gd name="connsiteY9" fmla="*/ 47297 h 1489841"/>
                  <a:gd name="connsiteX10" fmla="*/ 220717 w 1363717"/>
                  <a:gd name="connsiteY10" fmla="*/ 0 h 1489841"/>
                  <a:gd name="connsiteX11" fmla="*/ 480848 w 1363717"/>
                  <a:gd name="connsiteY11" fmla="*/ 31531 h 1489841"/>
                  <a:gd name="connsiteX12" fmla="*/ 599089 w 1363717"/>
                  <a:gd name="connsiteY12" fmla="*/ 39414 h 1489841"/>
                  <a:gd name="connsiteX13" fmla="*/ 654269 w 1363717"/>
                  <a:gd name="connsiteY13" fmla="*/ 118241 h 1489841"/>
                  <a:gd name="connsiteX14" fmla="*/ 685799 w 1363717"/>
                  <a:gd name="connsiteY14" fmla="*/ 275897 h 1489841"/>
                  <a:gd name="connsiteX15" fmla="*/ 693682 w 1363717"/>
                  <a:gd name="connsiteY15" fmla="*/ 425669 h 1489841"/>
                  <a:gd name="connsiteX16" fmla="*/ 788275 w 1363717"/>
                  <a:gd name="connsiteY16" fmla="*/ 520263 h 1489841"/>
                  <a:gd name="connsiteX17" fmla="*/ 898634 w 1363717"/>
                  <a:gd name="connsiteY17" fmla="*/ 606972 h 1489841"/>
                  <a:gd name="connsiteX18" fmla="*/ 1024759 w 1363717"/>
                  <a:gd name="connsiteY18" fmla="*/ 536027 h 1489841"/>
                  <a:gd name="connsiteX19" fmla="*/ 1213945 w 1363717"/>
                  <a:gd name="connsiteY19" fmla="*/ 536028 h 1489841"/>
                  <a:gd name="connsiteX20" fmla="*/ 1269124 w 1363717"/>
                  <a:gd name="connsiteY20" fmla="*/ 630621 h 1489841"/>
                  <a:gd name="connsiteX21" fmla="*/ 1363717 w 1363717"/>
                  <a:gd name="connsiteY21" fmla="*/ 717331 h 1489841"/>
                  <a:gd name="connsiteX22" fmla="*/ 1277006 w 1363717"/>
                  <a:gd name="connsiteY22" fmla="*/ 1489841 h 1489841"/>
                  <a:gd name="connsiteX23" fmla="*/ 1111468 w 1363717"/>
                  <a:gd name="connsiteY23" fmla="*/ 1403131 h 1489841"/>
                  <a:gd name="connsiteX24" fmla="*/ 922282 w 1363717"/>
                  <a:gd name="connsiteY24" fmla="*/ 1332186 h 1489841"/>
                  <a:gd name="connsiteX0" fmla="*/ 922282 w 1363717"/>
                  <a:gd name="connsiteY0" fmla="*/ 1332186 h 1489841"/>
                  <a:gd name="connsiteX1" fmla="*/ 709448 w 1363717"/>
                  <a:gd name="connsiteY1" fmla="*/ 1387366 h 1489841"/>
                  <a:gd name="connsiteX2" fmla="*/ 457200 w 1363717"/>
                  <a:gd name="connsiteY2" fmla="*/ 1308538 h 1489841"/>
                  <a:gd name="connsiteX3" fmla="*/ 433551 w 1363717"/>
                  <a:gd name="connsiteY3" fmla="*/ 1245476 h 1489841"/>
                  <a:gd name="connsiteX4" fmla="*/ 228600 w 1363717"/>
                  <a:gd name="connsiteY4" fmla="*/ 1143000 h 1489841"/>
                  <a:gd name="connsiteX5" fmla="*/ 236482 w 1363717"/>
                  <a:gd name="connsiteY5" fmla="*/ 938048 h 1489841"/>
                  <a:gd name="connsiteX6" fmla="*/ 173420 w 1363717"/>
                  <a:gd name="connsiteY6" fmla="*/ 819807 h 1489841"/>
                  <a:gd name="connsiteX7" fmla="*/ 39413 w 1363717"/>
                  <a:gd name="connsiteY7" fmla="*/ 654269 h 1489841"/>
                  <a:gd name="connsiteX8" fmla="*/ 0 w 1363717"/>
                  <a:gd name="connsiteY8" fmla="*/ 425669 h 1489841"/>
                  <a:gd name="connsiteX9" fmla="*/ 70944 w 1363717"/>
                  <a:gd name="connsiteY9" fmla="*/ 189186 h 1489841"/>
                  <a:gd name="connsiteX10" fmla="*/ 141889 w 1363717"/>
                  <a:gd name="connsiteY10" fmla="*/ 47297 h 1489841"/>
                  <a:gd name="connsiteX11" fmla="*/ 220717 w 1363717"/>
                  <a:gd name="connsiteY11" fmla="*/ 0 h 1489841"/>
                  <a:gd name="connsiteX12" fmla="*/ 480848 w 1363717"/>
                  <a:gd name="connsiteY12" fmla="*/ 31531 h 1489841"/>
                  <a:gd name="connsiteX13" fmla="*/ 599089 w 1363717"/>
                  <a:gd name="connsiteY13" fmla="*/ 39414 h 1489841"/>
                  <a:gd name="connsiteX14" fmla="*/ 654269 w 1363717"/>
                  <a:gd name="connsiteY14" fmla="*/ 118241 h 1489841"/>
                  <a:gd name="connsiteX15" fmla="*/ 685799 w 1363717"/>
                  <a:gd name="connsiteY15" fmla="*/ 275897 h 1489841"/>
                  <a:gd name="connsiteX16" fmla="*/ 693682 w 1363717"/>
                  <a:gd name="connsiteY16" fmla="*/ 425669 h 1489841"/>
                  <a:gd name="connsiteX17" fmla="*/ 788275 w 1363717"/>
                  <a:gd name="connsiteY17" fmla="*/ 520263 h 1489841"/>
                  <a:gd name="connsiteX18" fmla="*/ 898634 w 1363717"/>
                  <a:gd name="connsiteY18" fmla="*/ 606972 h 1489841"/>
                  <a:gd name="connsiteX19" fmla="*/ 1024759 w 1363717"/>
                  <a:gd name="connsiteY19" fmla="*/ 536027 h 1489841"/>
                  <a:gd name="connsiteX20" fmla="*/ 1213945 w 1363717"/>
                  <a:gd name="connsiteY20" fmla="*/ 536028 h 1489841"/>
                  <a:gd name="connsiteX21" fmla="*/ 1269124 w 1363717"/>
                  <a:gd name="connsiteY21" fmla="*/ 630621 h 1489841"/>
                  <a:gd name="connsiteX22" fmla="*/ 1363717 w 1363717"/>
                  <a:gd name="connsiteY22" fmla="*/ 717331 h 1489841"/>
                  <a:gd name="connsiteX23" fmla="*/ 1277006 w 1363717"/>
                  <a:gd name="connsiteY23" fmla="*/ 1489841 h 1489841"/>
                  <a:gd name="connsiteX24" fmla="*/ 1111468 w 1363717"/>
                  <a:gd name="connsiteY24" fmla="*/ 1403131 h 1489841"/>
                  <a:gd name="connsiteX25" fmla="*/ 922282 w 1363717"/>
                  <a:gd name="connsiteY25" fmla="*/ 1332186 h 1489841"/>
                  <a:gd name="connsiteX0" fmla="*/ 922282 w 1363717"/>
                  <a:gd name="connsiteY0" fmla="*/ 1332186 h 1489841"/>
                  <a:gd name="connsiteX1" fmla="*/ 709448 w 1363717"/>
                  <a:gd name="connsiteY1" fmla="*/ 1387366 h 1489841"/>
                  <a:gd name="connsiteX2" fmla="*/ 457200 w 1363717"/>
                  <a:gd name="connsiteY2" fmla="*/ 1308538 h 1489841"/>
                  <a:gd name="connsiteX3" fmla="*/ 338958 w 1363717"/>
                  <a:gd name="connsiteY3" fmla="*/ 1261241 h 1489841"/>
                  <a:gd name="connsiteX4" fmla="*/ 228600 w 1363717"/>
                  <a:gd name="connsiteY4" fmla="*/ 1143000 h 1489841"/>
                  <a:gd name="connsiteX5" fmla="*/ 236482 w 1363717"/>
                  <a:gd name="connsiteY5" fmla="*/ 938048 h 1489841"/>
                  <a:gd name="connsiteX6" fmla="*/ 173420 w 1363717"/>
                  <a:gd name="connsiteY6" fmla="*/ 819807 h 1489841"/>
                  <a:gd name="connsiteX7" fmla="*/ 39413 w 1363717"/>
                  <a:gd name="connsiteY7" fmla="*/ 654269 h 1489841"/>
                  <a:gd name="connsiteX8" fmla="*/ 0 w 1363717"/>
                  <a:gd name="connsiteY8" fmla="*/ 425669 h 1489841"/>
                  <a:gd name="connsiteX9" fmla="*/ 70944 w 1363717"/>
                  <a:gd name="connsiteY9" fmla="*/ 189186 h 1489841"/>
                  <a:gd name="connsiteX10" fmla="*/ 141889 w 1363717"/>
                  <a:gd name="connsiteY10" fmla="*/ 47297 h 1489841"/>
                  <a:gd name="connsiteX11" fmla="*/ 220717 w 1363717"/>
                  <a:gd name="connsiteY11" fmla="*/ 0 h 1489841"/>
                  <a:gd name="connsiteX12" fmla="*/ 480848 w 1363717"/>
                  <a:gd name="connsiteY12" fmla="*/ 31531 h 1489841"/>
                  <a:gd name="connsiteX13" fmla="*/ 599089 w 1363717"/>
                  <a:gd name="connsiteY13" fmla="*/ 39414 h 1489841"/>
                  <a:gd name="connsiteX14" fmla="*/ 654269 w 1363717"/>
                  <a:gd name="connsiteY14" fmla="*/ 118241 h 1489841"/>
                  <a:gd name="connsiteX15" fmla="*/ 685799 w 1363717"/>
                  <a:gd name="connsiteY15" fmla="*/ 275897 h 1489841"/>
                  <a:gd name="connsiteX16" fmla="*/ 693682 w 1363717"/>
                  <a:gd name="connsiteY16" fmla="*/ 425669 h 1489841"/>
                  <a:gd name="connsiteX17" fmla="*/ 788275 w 1363717"/>
                  <a:gd name="connsiteY17" fmla="*/ 520263 h 1489841"/>
                  <a:gd name="connsiteX18" fmla="*/ 898634 w 1363717"/>
                  <a:gd name="connsiteY18" fmla="*/ 606972 h 1489841"/>
                  <a:gd name="connsiteX19" fmla="*/ 1024759 w 1363717"/>
                  <a:gd name="connsiteY19" fmla="*/ 536027 h 1489841"/>
                  <a:gd name="connsiteX20" fmla="*/ 1213945 w 1363717"/>
                  <a:gd name="connsiteY20" fmla="*/ 536028 h 1489841"/>
                  <a:gd name="connsiteX21" fmla="*/ 1269124 w 1363717"/>
                  <a:gd name="connsiteY21" fmla="*/ 630621 h 1489841"/>
                  <a:gd name="connsiteX22" fmla="*/ 1363717 w 1363717"/>
                  <a:gd name="connsiteY22" fmla="*/ 717331 h 1489841"/>
                  <a:gd name="connsiteX23" fmla="*/ 1277006 w 1363717"/>
                  <a:gd name="connsiteY23" fmla="*/ 1489841 h 1489841"/>
                  <a:gd name="connsiteX24" fmla="*/ 1111468 w 1363717"/>
                  <a:gd name="connsiteY24" fmla="*/ 1403131 h 1489841"/>
                  <a:gd name="connsiteX25" fmla="*/ 922282 w 1363717"/>
                  <a:gd name="connsiteY25" fmla="*/ 1332186 h 1489841"/>
                  <a:gd name="connsiteX0" fmla="*/ 922282 w 1363717"/>
                  <a:gd name="connsiteY0" fmla="*/ 1332186 h 1489841"/>
                  <a:gd name="connsiteX1" fmla="*/ 709448 w 1363717"/>
                  <a:gd name="connsiteY1" fmla="*/ 1387366 h 1489841"/>
                  <a:gd name="connsiteX2" fmla="*/ 457200 w 1363717"/>
                  <a:gd name="connsiteY2" fmla="*/ 1308538 h 1489841"/>
                  <a:gd name="connsiteX3" fmla="*/ 338958 w 1363717"/>
                  <a:gd name="connsiteY3" fmla="*/ 1261241 h 1489841"/>
                  <a:gd name="connsiteX4" fmla="*/ 228600 w 1363717"/>
                  <a:gd name="connsiteY4" fmla="*/ 1143000 h 1489841"/>
                  <a:gd name="connsiteX5" fmla="*/ 165537 w 1363717"/>
                  <a:gd name="connsiteY5" fmla="*/ 906517 h 1489841"/>
                  <a:gd name="connsiteX6" fmla="*/ 173420 w 1363717"/>
                  <a:gd name="connsiteY6" fmla="*/ 819807 h 1489841"/>
                  <a:gd name="connsiteX7" fmla="*/ 39413 w 1363717"/>
                  <a:gd name="connsiteY7" fmla="*/ 654269 h 1489841"/>
                  <a:gd name="connsiteX8" fmla="*/ 0 w 1363717"/>
                  <a:gd name="connsiteY8" fmla="*/ 425669 h 1489841"/>
                  <a:gd name="connsiteX9" fmla="*/ 70944 w 1363717"/>
                  <a:gd name="connsiteY9" fmla="*/ 189186 h 1489841"/>
                  <a:gd name="connsiteX10" fmla="*/ 141889 w 1363717"/>
                  <a:gd name="connsiteY10" fmla="*/ 47297 h 1489841"/>
                  <a:gd name="connsiteX11" fmla="*/ 220717 w 1363717"/>
                  <a:gd name="connsiteY11" fmla="*/ 0 h 1489841"/>
                  <a:gd name="connsiteX12" fmla="*/ 480848 w 1363717"/>
                  <a:gd name="connsiteY12" fmla="*/ 31531 h 1489841"/>
                  <a:gd name="connsiteX13" fmla="*/ 599089 w 1363717"/>
                  <a:gd name="connsiteY13" fmla="*/ 39414 h 1489841"/>
                  <a:gd name="connsiteX14" fmla="*/ 654269 w 1363717"/>
                  <a:gd name="connsiteY14" fmla="*/ 118241 h 1489841"/>
                  <a:gd name="connsiteX15" fmla="*/ 685799 w 1363717"/>
                  <a:gd name="connsiteY15" fmla="*/ 275897 h 1489841"/>
                  <a:gd name="connsiteX16" fmla="*/ 693682 w 1363717"/>
                  <a:gd name="connsiteY16" fmla="*/ 425669 h 1489841"/>
                  <a:gd name="connsiteX17" fmla="*/ 788275 w 1363717"/>
                  <a:gd name="connsiteY17" fmla="*/ 520263 h 1489841"/>
                  <a:gd name="connsiteX18" fmla="*/ 898634 w 1363717"/>
                  <a:gd name="connsiteY18" fmla="*/ 606972 h 1489841"/>
                  <a:gd name="connsiteX19" fmla="*/ 1024759 w 1363717"/>
                  <a:gd name="connsiteY19" fmla="*/ 536027 h 1489841"/>
                  <a:gd name="connsiteX20" fmla="*/ 1213945 w 1363717"/>
                  <a:gd name="connsiteY20" fmla="*/ 536028 h 1489841"/>
                  <a:gd name="connsiteX21" fmla="*/ 1269124 w 1363717"/>
                  <a:gd name="connsiteY21" fmla="*/ 630621 h 1489841"/>
                  <a:gd name="connsiteX22" fmla="*/ 1363717 w 1363717"/>
                  <a:gd name="connsiteY22" fmla="*/ 717331 h 1489841"/>
                  <a:gd name="connsiteX23" fmla="*/ 1277006 w 1363717"/>
                  <a:gd name="connsiteY23" fmla="*/ 1489841 h 1489841"/>
                  <a:gd name="connsiteX24" fmla="*/ 1111468 w 1363717"/>
                  <a:gd name="connsiteY24" fmla="*/ 1403131 h 1489841"/>
                  <a:gd name="connsiteX25" fmla="*/ 922282 w 1363717"/>
                  <a:gd name="connsiteY25" fmla="*/ 1332186 h 1489841"/>
                  <a:gd name="connsiteX0" fmla="*/ 938048 w 1379483"/>
                  <a:gd name="connsiteY0" fmla="*/ 1332186 h 1489841"/>
                  <a:gd name="connsiteX1" fmla="*/ 725214 w 1379483"/>
                  <a:gd name="connsiteY1" fmla="*/ 1387366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09448 w 1379483"/>
                  <a:gd name="connsiteY16" fmla="*/ 425669 h 1489841"/>
                  <a:gd name="connsiteX17" fmla="*/ 804041 w 1379483"/>
                  <a:gd name="connsiteY17" fmla="*/ 520263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09448 w 1379483"/>
                  <a:gd name="connsiteY16" fmla="*/ 425669 h 1489841"/>
                  <a:gd name="connsiteX17" fmla="*/ 804041 w 1379483"/>
                  <a:gd name="connsiteY17" fmla="*/ 520263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04041 w 1379483"/>
                  <a:gd name="connsiteY17" fmla="*/ 520263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229711 w 1379483"/>
                  <a:gd name="connsiteY20" fmla="*/ 536028 h 1489841"/>
                  <a:gd name="connsiteX21" fmla="*/ 1284890 w 1379483"/>
                  <a:gd name="connsiteY21" fmla="*/ 630621 h 1489841"/>
                  <a:gd name="connsiteX22" fmla="*/ 1379483 w 1379483"/>
                  <a:gd name="connsiteY22" fmla="*/ 717331 h 1489841"/>
                  <a:gd name="connsiteX23" fmla="*/ 1292772 w 1379483"/>
                  <a:gd name="connsiteY23" fmla="*/ 1489841 h 1489841"/>
                  <a:gd name="connsiteX24" fmla="*/ 1127234 w 1379483"/>
                  <a:gd name="connsiteY24" fmla="*/ 1403131 h 1489841"/>
                  <a:gd name="connsiteX25" fmla="*/ 938048 w 1379483"/>
                  <a:gd name="connsiteY25"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44366 w 1379483"/>
                  <a:gd name="connsiteY4" fmla="*/ 1143000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81303 w 1379483"/>
                  <a:gd name="connsiteY5" fmla="*/ 906517 h 1489841"/>
                  <a:gd name="connsiteX6" fmla="*/ 189186 w 1379483"/>
                  <a:gd name="connsiteY6" fmla="*/ 819807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81303 w 1379483"/>
                  <a:gd name="connsiteY5" fmla="*/ 906517 h 1489841"/>
                  <a:gd name="connsiteX6" fmla="*/ 123787 w 1379483"/>
                  <a:gd name="connsiteY6" fmla="*/ 835968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81303 w 1379483"/>
                  <a:gd name="connsiteY5" fmla="*/ 906517 h 1489841"/>
                  <a:gd name="connsiteX6" fmla="*/ 66563 w 1379483"/>
                  <a:gd name="connsiteY6" fmla="*/ 852129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6 w 1379483"/>
                  <a:gd name="connsiteY1" fmla="*/ 1426780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56780 w 1379483"/>
                  <a:gd name="connsiteY5" fmla="*/ 914600 h 1489841"/>
                  <a:gd name="connsiteX6" fmla="*/ 66563 w 1379483"/>
                  <a:gd name="connsiteY6" fmla="*/ 852129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379483"/>
                  <a:gd name="connsiteY0" fmla="*/ 1332186 h 1489841"/>
                  <a:gd name="connsiteX1" fmla="*/ 646385 w 1379483"/>
                  <a:gd name="connsiteY1" fmla="*/ 1378295 h 1489841"/>
                  <a:gd name="connsiteX2" fmla="*/ 472966 w 1379483"/>
                  <a:gd name="connsiteY2" fmla="*/ 1308538 h 1489841"/>
                  <a:gd name="connsiteX3" fmla="*/ 354724 w 1379483"/>
                  <a:gd name="connsiteY3" fmla="*/ 1261241 h 1489841"/>
                  <a:gd name="connsiteX4" fmla="*/ 268888 w 1379483"/>
                  <a:gd name="connsiteY4" fmla="*/ 1086434 h 1489841"/>
                  <a:gd name="connsiteX5" fmla="*/ 156780 w 1379483"/>
                  <a:gd name="connsiteY5" fmla="*/ 914600 h 1489841"/>
                  <a:gd name="connsiteX6" fmla="*/ 66563 w 1379483"/>
                  <a:gd name="connsiteY6" fmla="*/ 852129 h 1489841"/>
                  <a:gd name="connsiteX7" fmla="*/ 0 w 1379483"/>
                  <a:gd name="connsiteY7" fmla="*/ 599090 h 1489841"/>
                  <a:gd name="connsiteX8" fmla="*/ 15766 w 1379483"/>
                  <a:gd name="connsiteY8" fmla="*/ 425669 h 1489841"/>
                  <a:gd name="connsiteX9" fmla="*/ 86710 w 1379483"/>
                  <a:gd name="connsiteY9" fmla="*/ 189186 h 1489841"/>
                  <a:gd name="connsiteX10" fmla="*/ 157655 w 1379483"/>
                  <a:gd name="connsiteY10" fmla="*/ 47297 h 1489841"/>
                  <a:gd name="connsiteX11" fmla="*/ 236483 w 1379483"/>
                  <a:gd name="connsiteY11" fmla="*/ 0 h 1489841"/>
                  <a:gd name="connsiteX12" fmla="*/ 496614 w 1379483"/>
                  <a:gd name="connsiteY12" fmla="*/ 31531 h 1489841"/>
                  <a:gd name="connsiteX13" fmla="*/ 614855 w 1379483"/>
                  <a:gd name="connsiteY13" fmla="*/ 39414 h 1489841"/>
                  <a:gd name="connsiteX14" fmla="*/ 670035 w 1379483"/>
                  <a:gd name="connsiteY14" fmla="*/ 118241 h 1489841"/>
                  <a:gd name="connsiteX15" fmla="*/ 701565 w 1379483"/>
                  <a:gd name="connsiteY15" fmla="*/ 275897 h 1489841"/>
                  <a:gd name="connsiteX16" fmla="*/ 725214 w 1379483"/>
                  <a:gd name="connsiteY16" fmla="*/ 394138 h 1489841"/>
                  <a:gd name="connsiteX17" fmla="*/ 819806 w 1379483"/>
                  <a:gd name="connsiteY17" fmla="*/ 457201 h 1489841"/>
                  <a:gd name="connsiteX18" fmla="*/ 914400 w 1379483"/>
                  <a:gd name="connsiteY18" fmla="*/ 606972 h 1489841"/>
                  <a:gd name="connsiteX19" fmla="*/ 1040525 w 1379483"/>
                  <a:gd name="connsiteY19" fmla="*/ 536027 h 1489841"/>
                  <a:gd name="connsiteX20" fmla="*/ 1119352 w 1379483"/>
                  <a:gd name="connsiteY20" fmla="*/ 512379 h 1489841"/>
                  <a:gd name="connsiteX21" fmla="*/ 1229711 w 1379483"/>
                  <a:gd name="connsiteY21" fmla="*/ 536028 h 1489841"/>
                  <a:gd name="connsiteX22" fmla="*/ 1284890 w 1379483"/>
                  <a:gd name="connsiteY22" fmla="*/ 630621 h 1489841"/>
                  <a:gd name="connsiteX23" fmla="*/ 1379483 w 1379483"/>
                  <a:gd name="connsiteY23" fmla="*/ 717331 h 1489841"/>
                  <a:gd name="connsiteX24" fmla="*/ 1292772 w 1379483"/>
                  <a:gd name="connsiteY24" fmla="*/ 1489841 h 1489841"/>
                  <a:gd name="connsiteX25" fmla="*/ 1127234 w 1379483"/>
                  <a:gd name="connsiteY25" fmla="*/ 1403131 h 1489841"/>
                  <a:gd name="connsiteX26" fmla="*/ 938048 w 1379483"/>
                  <a:gd name="connsiteY26" fmla="*/ 1332186 h 1489841"/>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284890 w 1570708"/>
                  <a:gd name="connsiteY22" fmla="*/ 630621 h 1514085"/>
                  <a:gd name="connsiteX23" fmla="*/ 1379483 w 1570708"/>
                  <a:gd name="connsiteY23" fmla="*/ 717331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284890 w 1570708"/>
                  <a:gd name="connsiteY22" fmla="*/ 630621 h 1514085"/>
                  <a:gd name="connsiteX23" fmla="*/ 1518450 w 1570708"/>
                  <a:gd name="connsiteY23" fmla="*/ 709251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284890 w 1570708"/>
                  <a:gd name="connsiteY22" fmla="*/ 630621 h 1514085"/>
                  <a:gd name="connsiteX23" fmla="*/ 1526623 w 1570708"/>
                  <a:gd name="connsiteY23" fmla="*/ 604199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70708"/>
                  <a:gd name="connsiteY0" fmla="*/ 1332186 h 1514085"/>
                  <a:gd name="connsiteX1" fmla="*/ 646385 w 1570708"/>
                  <a:gd name="connsiteY1" fmla="*/ 1378295 h 1514085"/>
                  <a:gd name="connsiteX2" fmla="*/ 472966 w 1570708"/>
                  <a:gd name="connsiteY2" fmla="*/ 1308538 h 1514085"/>
                  <a:gd name="connsiteX3" fmla="*/ 354724 w 1570708"/>
                  <a:gd name="connsiteY3" fmla="*/ 1261241 h 1514085"/>
                  <a:gd name="connsiteX4" fmla="*/ 268888 w 1570708"/>
                  <a:gd name="connsiteY4" fmla="*/ 1086434 h 1514085"/>
                  <a:gd name="connsiteX5" fmla="*/ 156780 w 1570708"/>
                  <a:gd name="connsiteY5" fmla="*/ 914600 h 1514085"/>
                  <a:gd name="connsiteX6" fmla="*/ 66563 w 1570708"/>
                  <a:gd name="connsiteY6" fmla="*/ 852129 h 1514085"/>
                  <a:gd name="connsiteX7" fmla="*/ 0 w 1570708"/>
                  <a:gd name="connsiteY7" fmla="*/ 599090 h 1514085"/>
                  <a:gd name="connsiteX8" fmla="*/ 15766 w 1570708"/>
                  <a:gd name="connsiteY8" fmla="*/ 425669 h 1514085"/>
                  <a:gd name="connsiteX9" fmla="*/ 86710 w 1570708"/>
                  <a:gd name="connsiteY9" fmla="*/ 189186 h 1514085"/>
                  <a:gd name="connsiteX10" fmla="*/ 157655 w 1570708"/>
                  <a:gd name="connsiteY10" fmla="*/ 47297 h 1514085"/>
                  <a:gd name="connsiteX11" fmla="*/ 236483 w 1570708"/>
                  <a:gd name="connsiteY11" fmla="*/ 0 h 1514085"/>
                  <a:gd name="connsiteX12" fmla="*/ 496614 w 1570708"/>
                  <a:gd name="connsiteY12" fmla="*/ 31531 h 1514085"/>
                  <a:gd name="connsiteX13" fmla="*/ 614855 w 1570708"/>
                  <a:gd name="connsiteY13" fmla="*/ 39414 h 1514085"/>
                  <a:gd name="connsiteX14" fmla="*/ 670035 w 1570708"/>
                  <a:gd name="connsiteY14" fmla="*/ 118241 h 1514085"/>
                  <a:gd name="connsiteX15" fmla="*/ 701565 w 1570708"/>
                  <a:gd name="connsiteY15" fmla="*/ 275897 h 1514085"/>
                  <a:gd name="connsiteX16" fmla="*/ 725214 w 1570708"/>
                  <a:gd name="connsiteY16" fmla="*/ 394138 h 1514085"/>
                  <a:gd name="connsiteX17" fmla="*/ 819806 w 1570708"/>
                  <a:gd name="connsiteY17" fmla="*/ 457201 h 1514085"/>
                  <a:gd name="connsiteX18" fmla="*/ 914400 w 1570708"/>
                  <a:gd name="connsiteY18" fmla="*/ 606972 h 1514085"/>
                  <a:gd name="connsiteX19" fmla="*/ 1040525 w 1570708"/>
                  <a:gd name="connsiteY19" fmla="*/ 536027 h 1514085"/>
                  <a:gd name="connsiteX20" fmla="*/ 1119352 w 1570708"/>
                  <a:gd name="connsiteY20" fmla="*/ 512379 h 1514085"/>
                  <a:gd name="connsiteX21" fmla="*/ 1229711 w 1570708"/>
                  <a:gd name="connsiteY21" fmla="*/ 536028 h 1514085"/>
                  <a:gd name="connsiteX22" fmla="*/ 1358462 w 1570708"/>
                  <a:gd name="connsiteY22" fmla="*/ 565975 h 1514085"/>
                  <a:gd name="connsiteX23" fmla="*/ 1526623 w 1570708"/>
                  <a:gd name="connsiteY23" fmla="*/ 604199 h 1514085"/>
                  <a:gd name="connsiteX24" fmla="*/ 1570708 w 1570708"/>
                  <a:gd name="connsiteY24" fmla="*/ 1514085 h 1514085"/>
                  <a:gd name="connsiteX25" fmla="*/ 1127234 w 1570708"/>
                  <a:gd name="connsiteY25" fmla="*/ 1403131 h 1514085"/>
                  <a:gd name="connsiteX26" fmla="*/ 938048 w 1570708"/>
                  <a:gd name="connsiteY26" fmla="*/ 1332186 h 1514085"/>
                  <a:gd name="connsiteX0" fmla="*/ 938048 w 1526623"/>
                  <a:gd name="connsiteY0" fmla="*/ 1332186 h 1473682"/>
                  <a:gd name="connsiteX1" fmla="*/ 646385 w 1526623"/>
                  <a:gd name="connsiteY1" fmla="*/ 1378295 h 1473682"/>
                  <a:gd name="connsiteX2" fmla="*/ 472966 w 1526623"/>
                  <a:gd name="connsiteY2" fmla="*/ 1308538 h 1473682"/>
                  <a:gd name="connsiteX3" fmla="*/ 354724 w 1526623"/>
                  <a:gd name="connsiteY3" fmla="*/ 1261241 h 1473682"/>
                  <a:gd name="connsiteX4" fmla="*/ 268888 w 1526623"/>
                  <a:gd name="connsiteY4" fmla="*/ 1086434 h 1473682"/>
                  <a:gd name="connsiteX5" fmla="*/ 156780 w 1526623"/>
                  <a:gd name="connsiteY5" fmla="*/ 914600 h 1473682"/>
                  <a:gd name="connsiteX6" fmla="*/ 66563 w 1526623"/>
                  <a:gd name="connsiteY6" fmla="*/ 852129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27234 w 1526623"/>
                  <a:gd name="connsiteY25" fmla="*/ 140313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54724 w 1526623"/>
                  <a:gd name="connsiteY3" fmla="*/ 1261241 h 1473682"/>
                  <a:gd name="connsiteX4" fmla="*/ 268888 w 1526623"/>
                  <a:gd name="connsiteY4" fmla="*/ 1086434 h 1473682"/>
                  <a:gd name="connsiteX5" fmla="*/ 156780 w 1526623"/>
                  <a:gd name="connsiteY5" fmla="*/ 914600 h 1473682"/>
                  <a:gd name="connsiteX6" fmla="*/ 66563 w 1526623"/>
                  <a:gd name="connsiteY6" fmla="*/ 852129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54724 w 1526623"/>
                  <a:gd name="connsiteY3" fmla="*/ 1261241 h 1473682"/>
                  <a:gd name="connsiteX4" fmla="*/ 268888 w 1526623"/>
                  <a:gd name="connsiteY4" fmla="*/ 1086434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95598 w 1526623"/>
                  <a:gd name="connsiteY3" fmla="*/ 1212757 h 1473682"/>
                  <a:gd name="connsiteX4" fmla="*/ 268888 w 1526623"/>
                  <a:gd name="connsiteY4" fmla="*/ 1086434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46385 w 1526623"/>
                  <a:gd name="connsiteY1" fmla="*/ 1378295 h 1473682"/>
                  <a:gd name="connsiteX2" fmla="*/ 472966 w 1526623"/>
                  <a:gd name="connsiteY2" fmla="*/ 1308538 h 1473682"/>
                  <a:gd name="connsiteX3" fmla="*/ 395598 w 1526623"/>
                  <a:gd name="connsiteY3" fmla="*/ 1212757 h 1473682"/>
                  <a:gd name="connsiteX4" fmla="*/ 293413 w 1526623"/>
                  <a:gd name="connsiteY4" fmla="*/ 1029868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621863 w 1526623"/>
                  <a:gd name="connsiteY1" fmla="*/ 1418700 h 1473682"/>
                  <a:gd name="connsiteX2" fmla="*/ 472966 w 1526623"/>
                  <a:gd name="connsiteY2" fmla="*/ 1308538 h 1473682"/>
                  <a:gd name="connsiteX3" fmla="*/ 395598 w 1526623"/>
                  <a:gd name="connsiteY3" fmla="*/ 1212757 h 1473682"/>
                  <a:gd name="connsiteX4" fmla="*/ 293413 w 1526623"/>
                  <a:gd name="connsiteY4" fmla="*/ 1029868 h 1473682"/>
                  <a:gd name="connsiteX5" fmla="*/ 156780 w 1526623"/>
                  <a:gd name="connsiteY5" fmla="*/ 914600 h 1473682"/>
                  <a:gd name="connsiteX6" fmla="*/ 17516 w 1526623"/>
                  <a:gd name="connsiteY6" fmla="*/ 755160 h 1473682"/>
                  <a:gd name="connsiteX7" fmla="*/ 0 w 1526623"/>
                  <a:gd name="connsiteY7" fmla="*/ 599090 h 1473682"/>
                  <a:gd name="connsiteX8" fmla="*/ 15766 w 1526623"/>
                  <a:gd name="connsiteY8" fmla="*/ 425669 h 1473682"/>
                  <a:gd name="connsiteX9" fmla="*/ 86710 w 1526623"/>
                  <a:gd name="connsiteY9" fmla="*/ 189186 h 1473682"/>
                  <a:gd name="connsiteX10" fmla="*/ 157655 w 1526623"/>
                  <a:gd name="connsiteY10" fmla="*/ 47297 h 1473682"/>
                  <a:gd name="connsiteX11" fmla="*/ 236483 w 1526623"/>
                  <a:gd name="connsiteY11" fmla="*/ 0 h 1473682"/>
                  <a:gd name="connsiteX12" fmla="*/ 496614 w 1526623"/>
                  <a:gd name="connsiteY12" fmla="*/ 31531 h 1473682"/>
                  <a:gd name="connsiteX13" fmla="*/ 614855 w 1526623"/>
                  <a:gd name="connsiteY13" fmla="*/ 39414 h 1473682"/>
                  <a:gd name="connsiteX14" fmla="*/ 670035 w 1526623"/>
                  <a:gd name="connsiteY14" fmla="*/ 118241 h 1473682"/>
                  <a:gd name="connsiteX15" fmla="*/ 701565 w 1526623"/>
                  <a:gd name="connsiteY15" fmla="*/ 275897 h 1473682"/>
                  <a:gd name="connsiteX16" fmla="*/ 725214 w 1526623"/>
                  <a:gd name="connsiteY16" fmla="*/ 394138 h 1473682"/>
                  <a:gd name="connsiteX17" fmla="*/ 819806 w 1526623"/>
                  <a:gd name="connsiteY17" fmla="*/ 457201 h 1473682"/>
                  <a:gd name="connsiteX18" fmla="*/ 914400 w 1526623"/>
                  <a:gd name="connsiteY18" fmla="*/ 606972 h 1473682"/>
                  <a:gd name="connsiteX19" fmla="*/ 1040525 w 1526623"/>
                  <a:gd name="connsiteY19" fmla="*/ 536027 h 1473682"/>
                  <a:gd name="connsiteX20" fmla="*/ 1119352 w 1526623"/>
                  <a:gd name="connsiteY20" fmla="*/ 512379 h 1473682"/>
                  <a:gd name="connsiteX21" fmla="*/ 1229711 w 1526623"/>
                  <a:gd name="connsiteY21" fmla="*/ 536028 h 1473682"/>
                  <a:gd name="connsiteX22" fmla="*/ 1358462 w 1526623"/>
                  <a:gd name="connsiteY22" fmla="*/ 565975 h 1473682"/>
                  <a:gd name="connsiteX23" fmla="*/ 1526623 w 1526623"/>
                  <a:gd name="connsiteY23" fmla="*/ 604199 h 1473682"/>
                  <a:gd name="connsiteX24" fmla="*/ 1521661 w 1526623"/>
                  <a:gd name="connsiteY24" fmla="*/ 1473682 h 1473682"/>
                  <a:gd name="connsiteX25" fmla="*/ 1159933 w 1526623"/>
                  <a:gd name="connsiteY25" fmla="*/ 1281921 h 1473682"/>
                  <a:gd name="connsiteX26" fmla="*/ 938048 w 1526623"/>
                  <a:gd name="connsiteY26" fmla="*/ 1332186 h 1473682"/>
                  <a:gd name="connsiteX0" fmla="*/ 938048 w 1526623"/>
                  <a:gd name="connsiteY0" fmla="*/ 1332186 h 1473682"/>
                  <a:gd name="connsiteX1" fmla="*/ 793331 w 1526623"/>
                  <a:gd name="connsiteY1" fmla="*/ 1439062 h 1473682"/>
                  <a:gd name="connsiteX2" fmla="*/ 621863 w 1526623"/>
                  <a:gd name="connsiteY2" fmla="*/ 1418700 h 1473682"/>
                  <a:gd name="connsiteX3" fmla="*/ 472966 w 1526623"/>
                  <a:gd name="connsiteY3" fmla="*/ 1308538 h 1473682"/>
                  <a:gd name="connsiteX4" fmla="*/ 395598 w 1526623"/>
                  <a:gd name="connsiteY4" fmla="*/ 1212757 h 1473682"/>
                  <a:gd name="connsiteX5" fmla="*/ 293413 w 1526623"/>
                  <a:gd name="connsiteY5" fmla="*/ 1029868 h 1473682"/>
                  <a:gd name="connsiteX6" fmla="*/ 156780 w 1526623"/>
                  <a:gd name="connsiteY6" fmla="*/ 914600 h 1473682"/>
                  <a:gd name="connsiteX7" fmla="*/ 17516 w 1526623"/>
                  <a:gd name="connsiteY7" fmla="*/ 755160 h 1473682"/>
                  <a:gd name="connsiteX8" fmla="*/ 0 w 1526623"/>
                  <a:gd name="connsiteY8" fmla="*/ 599090 h 1473682"/>
                  <a:gd name="connsiteX9" fmla="*/ 15766 w 1526623"/>
                  <a:gd name="connsiteY9" fmla="*/ 425669 h 1473682"/>
                  <a:gd name="connsiteX10" fmla="*/ 86710 w 1526623"/>
                  <a:gd name="connsiteY10" fmla="*/ 189186 h 1473682"/>
                  <a:gd name="connsiteX11" fmla="*/ 157655 w 1526623"/>
                  <a:gd name="connsiteY11" fmla="*/ 47297 h 1473682"/>
                  <a:gd name="connsiteX12" fmla="*/ 236483 w 1526623"/>
                  <a:gd name="connsiteY12" fmla="*/ 0 h 1473682"/>
                  <a:gd name="connsiteX13" fmla="*/ 496614 w 1526623"/>
                  <a:gd name="connsiteY13" fmla="*/ 31531 h 1473682"/>
                  <a:gd name="connsiteX14" fmla="*/ 614855 w 1526623"/>
                  <a:gd name="connsiteY14" fmla="*/ 39414 h 1473682"/>
                  <a:gd name="connsiteX15" fmla="*/ 670035 w 1526623"/>
                  <a:gd name="connsiteY15" fmla="*/ 118241 h 1473682"/>
                  <a:gd name="connsiteX16" fmla="*/ 701565 w 1526623"/>
                  <a:gd name="connsiteY16" fmla="*/ 275897 h 1473682"/>
                  <a:gd name="connsiteX17" fmla="*/ 725214 w 1526623"/>
                  <a:gd name="connsiteY17" fmla="*/ 394138 h 1473682"/>
                  <a:gd name="connsiteX18" fmla="*/ 819806 w 1526623"/>
                  <a:gd name="connsiteY18" fmla="*/ 457201 h 1473682"/>
                  <a:gd name="connsiteX19" fmla="*/ 914400 w 1526623"/>
                  <a:gd name="connsiteY19" fmla="*/ 606972 h 1473682"/>
                  <a:gd name="connsiteX20" fmla="*/ 1040525 w 1526623"/>
                  <a:gd name="connsiteY20" fmla="*/ 536027 h 1473682"/>
                  <a:gd name="connsiteX21" fmla="*/ 1119352 w 1526623"/>
                  <a:gd name="connsiteY21" fmla="*/ 512379 h 1473682"/>
                  <a:gd name="connsiteX22" fmla="*/ 1229711 w 1526623"/>
                  <a:gd name="connsiteY22" fmla="*/ 536028 h 1473682"/>
                  <a:gd name="connsiteX23" fmla="*/ 1358462 w 1526623"/>
                  <a:gd name="connsiteY23" fmla="*/ 565975 h 1473682"/>
                  <a:gd name="connsiteX24" fmla="*/ 1526623 w 1526623"/>
                  <a:gd name="connsiteY24" fmla="*/ 604199 h 1473682"/>
                  <a:gd name="connsiteX25" fmla="*/ 1521661 w 1526623"/>
                  <a:gd name="connsiteY25" fmla="*/ 1473682 h 1473682"/>
                  <a:gd name="connsiteX26" fmla="*/ 1159933 w 1526623"/>
                  <a:gd name="connsiteY26" fmla="*/ 1281921 h 1473682"/>
                  <a:gd name="connsiteX27" fmla="*/ 938048 w 1526623"/>
                  <a:gd name="connsiteY27" fmla="*/ 1332186 h 1473682"/>
                  <a:gd name="connsiteX0" fmla="*/ 938048 w 1526623"/>
                  <a:gd name="connsiteY0" fmla="*/ 1332186 h 1439062"/>
                  <a:gd name="connsiteX1" fmla="*/ 793331 w 1526623"/>
                  <a:gd name="connsiteY1" fmla="*/ 1439062 h 1439062"/>
                  <a:gd name="connsiteX2" fmla="*/ 621863 w 1526623"/>
                  <a:gd name="connsiteY2" fmla="*/ 1418700 h 1439062"/>
                  <a:gd name="connsiteX3" fmla="*/ 472966 w 1526623"/>
                  <a:gd name="connsiteY3" fmla="*/ 1308538 h 1439062"/>
                  <a:gd name="connsiteX4" fmla="*/ 395598 w 1526623"/>
                  <a:gd name="connsiteY4" fmla="*/ 1212757 h 1439062"/>
                  <a:gd name="connsiteX5" fmla="*/ 293413 w 1526623"/>
                  <a:gd name="connsiteY5" fmla="*/ 1029868 h 1439062"/>
                  <a:gd name="connsiteX6" fmla="*/ 156780 w 1526623"/>
                  <a:gd name="connsiteY6" fmla="*/ 914600 h 1439062"/>
                  <a:gd name="connsiteX7" fmla="*/ 17516 w 1526623"/>
                  <a:gd name="connsiteY7" fmla="*/ 755160 h 1439062"/>
                  <a:gd name="connsiteX8" fmla="*/ 0 w 1526623"/>
                  <a:gd name="connsiteY8" fmla="*/ 599090 h 1439062"/>
                  <a:gd name="connsiteX9" fmla="*/ 15766 w 1526623"/>
                  <a:gd name="connsiteY9" fmla="*/ 425669 h 1439062"/>
                  <a:gd name="connsiteX10" fmla="*/ 86710 w 1526623"/>
                  <a:gd name="connsiteY10" fmla="*/ 189186 h 1439062"/>
                  <a:gd name="connsiteX11" fmla="*/ 157655 w 1526623"/>
                  <a:gd name="connsiteY11" fmla="*/ 47297 h 1439062"/>
                  <a:gd name="connsiteX12" fmla="*/ 236483 w 1526623"/>
                  <a:gd name="connsiteY12" fmla="*/ 0 h 1439062"/>
                  <a:gd name="connsiteX13" fmla="*/ 496614 w 1526623"/>
                  <a:gd name="connsiteY13" fmla="*/ 31531 h 1439062"/>
                  <a:gd name="connsiteX14" fmla="*/ 614855 w 1526623"/>
                  <a:gd name="connsiteY14" fmla="*/ 39414 h 1439062"/>
                  <a:gd name="connsiteX15" fmla="*/ 670035 w 1526623"/>
                  <a:gd name="connsiteY15" fmla="*/ 118241 h 1439062"/>
                  <a:gd name="connsiteX16" fmla="*/ 701565 w 1526623"/>
                  <a:gd name="connsiteY16" fmla="*/ 275897 h 1439062"/>
                  <a:gd name="connsiteX17" fmla="*/ 725214 w 1526623"/>
                  <a:gd name="connsiteY17" fmla="*/ 394138 h 1439062"/>
                  <a:gd name="connsiteX18" fmla="*/ 819806 w 1526623"/>
                  <a:gd name="connsiteY18" fmla="*/ 457201 h 1439062"/>
                  <a:gd name="connsiteX19" fmla="*/ 914400 w 1526623"/>
                  <a:gd name="connsiteY19" fmla="*/ 606972 h 1439062"/>
                  <a:gd name="connsiteX20" fmla="*/ 1040525 w 1526623"/>
                  <a:gd name="connsiteY20" fmla="*/ 536027 h 1439062"/>
                  <a:gd name="connsiteX21" fmla="*/ 1119352 w 1526623"/>
                  <a:gd name="connsiteY21" fmla="*/ 512379 h 1439062"/>
                  <a:gd name="connsiteX22" fmla="*/ 1229711 w 1526623"/>
                  <a:gd name="connsiteY22" fmla="*/ 536028 h 1439062"/>
                  <a:gd name="connsiteX23" fmla="*/ 1358462 w 1526623"/>
                  <a:gd name="connsiteY23" fmla="*/ 565975 h 1439062"/>
                  <a:gd name="connsiteX24" fmla="*/ 1526623 w 1526623"/>
                  <a:gd name="connsiteY24" fmla="*/ 604199 h 1439062"/>
                  <a:gd name="connsiteX25" fmla="*/ 1276423 w 1526623"/>
                  <a:gd name="connsiteY25" fmla="*/ 956512 h 1439062"/>
                  <a:gd name="connsiteX26" fmla="*/ 1159933 w 1526623"/>
                  <a:gd name="connsiteY26" fmla="*/ 1281921 h 1439062"/>
                  <a:gd name="connsiteX27" fmla="*/ 938048 w 1526623"/>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040525 w 1542972"/>
                  <a:gd name="connsiteY20" fmla="*/ 536027 h 1439062"/>
                  <a:gd name="connsiteX21" fmla="*/ 1119352 w 1542972"/>
                  <a:gd name="connsiteY21" fmla="*/ 512379 h 1439062"/>
                  <a:gd name="connsiteX22" fmla="*/ 1229711 w 1542972"/>
                  <a:gd name="connsiteY22" fmla="*/ 536028 h 1439062"/>
                  <a:gd name="connsiteX23" fmla="*/ 1358462 w 1542972"/>
                  <a:gd name="connsiteY23" fmla="*/ 565975 h 1439062"/>
                  <a:gd name="connsiteX24" fmla="*/ 1542972 w 1542972"/>
                  <a:gd name="connsiteY24" fmla="*/ 620361 h 1439062"/>
                  <a:gd name="connsiteX25" fmla="*/ 1276423 w 1542972"/>
                  <a:gd name="connsiteY25" fmla="*/ 956512 h 1439062"/>
                  <a:gd name="connsiteX26" fmla="*/ 1159933 w 1542972"/>
                  <a:gd name="connsiteY26" fmla="*/ 1281921 h 1439062"/>
                  <a:gd name="connsiteX27" fmla="*/ 938048 w 1542972"/>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040525 w 1542972"/>
                  <a:gd name="connsiteY20" fmla="*/ 536027 h 1439062"/>
                  <a:gd name="connsiteX21" fmla="*/ 1119352 w 1542972"/>
                  <a:gd name="connsiteY21" fmla="*/ 512379 h 1439062"/>
                  <a:gd name="connsiteX22" fmla="*/ 1229711 w 1542972"/>
                  <a:gd name="connsiteY22" fmla="*/ 536028 h 1439062"/>
                  <a:gd name="connsiteX23" fmla="*/ 1358462 w 1542972"/>
                  <a:gd name="connsiteY23" fmla="*/ 565975 h 1439062"/>
                  <a:gd name="connsiteX24" fmla="*/ 1542972 w 1542972"/>
                  <a:gd name="connsiteY24" fmla="*/ 620361 h 1439062"/>
                  <a:gd name="connsiteX25" fmla="*/ 1276423 w 1542972"/>
                  <a:gd name="connsiteY25" fmla="*/ 956512 h 1439062"/>
                  <a:gd name="connsiteX26" fmla="*/ 971919 w 1542972"/>
                  <a:gd name="connsiteY26" fmla="*/ 1096062 h 1439062"/>
                  <a:gd name="connsiteX27" fmla="*/ 938048 w 1542972"/>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040525 w 1542972"/>
                  <a:gd name="connsiteY20" fmla="*/ 536027 h 1439062"/>
                  <a:gd name="connsiteX21" fmla="*/ 1119352 w 1542972"/>
                  <a:gd name="connsiteY21" fmla="*/ 512379 h 1439062"/>
                  <a:gd name="connsiteX22" fmla="*/ 1229711 w 1542972"/>
                  <a:gd name="connsiteY22" fmla="*/ 536028 h 1439062"/>
                  <a:gd name="connsiteX23" fmla="*/ 1358462 w 1542972"/>
                  <a:gd name="connsiteY23" fmla="*/ 565975 h 1439062"/>
                  <a:gd name="connsiteX24" fmla="*/ 1542972 w 1542972"/>
                  <a:gd name="connsiteY24" fmla="*/ 620361 h 1439062"/>
                  <a:gd name="connsiteX25" fmla="*/ 1178328 w 1542972"/>
                  <a:gd name="connsiteY25" fmla="*/ 827220 h 1439062"/>
                  <a:gd name="connsiteX26" fmla="*/ 971919 w 1542972"/>
                  <a:gd name="connsiteY26" fmla="*/ 1096062 h 1439062"/>
                  <a:gd name="connsiteX27" fmla="*/ 938048 w 1542972"/>
                  <a:gd name="connsiteY27"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19352 w 1542972"/>
                  <a:gd name="connsiteY20" fmla="*/ 512379 h 1439062"/>
                  <a:gd name="connsiteX21" fmla="*/ 1229711 w 1542972"/>
                  <a:gd name="connsiteY21" fmla="*/ 536028 h 1439062"/>
                  <a:gd name="connsiteX22" fmla="*/ 1358462 w 1542972"/>
                  <a:gd name="connsiteY22" fmla="*/ 565975 h 1439062"/>
                  <a:gd name="connsiteX23" fmla="*/ 1542972 w 1542972"/>
                  <a:gd name="connsiteY23" fmla="*/ 620361 h 1439062"/>
                  <a:gd name="connsiteX24" fmla="*/ 1178328 w 1542972"/>
                  <a:gd name="connsiteY24" fmla="*/ 827220 h 1439062"/>
                  <a:gd name="connsiteX25" fmla="*/ 971919 w 1542972"/>
                  <a:gd name="connsiteY25" fmla="*/ 1096062 h 1439062"/>
                  <a:gd name="connsiteX26" fmla="*/ 938048 w 1542972"/>
                  <a:gd name="connsiteY26"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229711 w 1542972"/>
                  <a:gd name="connsiteY20" fmla="*/ 536028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701565 w 1542972"/>
                  <a:gd name="connsiteY16" fmla="*/ 275897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56142 w 1542972"/>
                  <a:gd name="connsiteY20" fmla="*/ 632997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660693 w 1542972"/>
                  <a:gd name="connsiteY16" fmla="*/ 243574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56142 w 1542972"/>
                  <a:gd name="connsiteY20" fmla="*/ 632997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619819 w 1542972"/>
                  <a:gd name="connsiteY16" fmla="*/ 267818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56142 w 1542972"/>
                  <a:gd name="connsiteY20" fmla="*/ 632997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670035 w 1542972"/>
                  <a:gd name="connsiteY15" fmla="*/ 118241 h 1439062"/>
                  <a:gd name="connsiteX16" fmla="*/ 619819 w 1542972"/>
                  <a:gd name="connsiteY16" fmla="*/ 267818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64316 w 1542972"/>
                  <a:gd name="connsiteY20" fmla="*/ 568351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555591 w 1542972"/>
                  <a:gd name="connsiteY15" fmla="*/ 126322 h 1439062"/>
                  <a:gd name="connsiteX16" fmla="*/ 619819 w 1542972"/>
                  <a:gd name="connsiteY16" fmla="*/ 267818 h 1439062"/>
                  <a:gd name="connsiteX17" fmla="*/ 725214 w 1542972"/>
                  <a:gd name="connsiteY17" fmla="*/ 394138 h 1439062"/>
                  <a:gd name="connsiteX18" fmla="*/ 819806 w 1542972"/>
                  <a:gd name="connsiteY18" fmla="*/ 457201 h 1439062"/>
                  <a:gd name="connsiteX19" fmla="*/ 914400 w 1542972"/>
                  <a:gd name="connsiteY19" fmla="*/ 606972 h 1439062"/>
                  <a:gd name="connsiteX20" fmla="*/ 1164316 w 1542972"/>
                  <a:gd name="connsiteY20" fmla="*/ 568351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614855 w 1542972"/>
                  <a:gd name="connsiteY14" fmla="*/ 39414 h 1439062"/>
                  <a:gd name="connsiteX15" fmla="*/ 555591 w 1542972"/>
                  <a:gd name="connsiteY15" fmla="*/ 126322 h 1439062"/>
                  <a:gd name="connsiteX16" fmla="*/ 619819 w 1542972"/>
                  <a:gd name="connsiteY16" fmla="*/ 267818 h 1439062"/>
                  <a:gd name="connsiteX17" fmla="*/ 659818 w 1542972"/>
                  <a:gd name="connsiteY17" fmla="*/ 418381 h 1439062"/>
                  <a:gd name="connsiteX18" fmla="*/ 819806 w 1542972"/>
                  <a:gd name="connsiteY18" fmla="*/ 457201 h 1439062"/>
                  <a:gd name="connsiteX19" fmla="*/ 914400 w 1542972"/>
                  <a:gd name="connsiteY19" fmla="*/ 606972 h 1439062"/>
                  <a:gd name="connsiteX20" fmla="*/ 1164316 w 1542972"/>
                  <a:gd name="connsiteY20" fmla="*/ 568351 h 1439062"/>
                  <a:gd name="connsiteX21" fmla="*/ 1358462 w 1542972"/>
                  <a:gd name="connsiteY21" fmla="*/ 565975 h 1439062"/>
                  <a:gd name="connsiteX22" fmla="*/ 1542972 w 1542972"/>
                  <a:gd name="connsiteY22" fmla="*/ 620361 h 1439062"/>
                  <a:gd name="connsiteX23" fmla="*/ 1178328 w 1542972"/>
                  <a:gd name="connsiteY23" fmla="*/ 827220 h 1439062"/>
                  <a:gd name="connsiteX24" fmla="*/ 971919 w 1542972"/>
                  <a:gd name="connsiteY24" fmla="*/ 1096062 h 1439062"/>
                  <a:gd name="connsiteX25" fmla="*/ 938048 w 1542972"/>
                  <a:gd name="connsiteY25"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96614 w 1542972"/>
                  <a:gd name="connsiteY13" fmla="*/ 31531 h 1439062"/>
                  <a:gd name="connsiteX14" fmla="*/ 555591 w 1542972"/>
                  <a:gd name="connsiteY14" fmla="*/ 126322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14868 w 1542972"/>
                  <a:gd name="connsiteY13" fmla="*/ 15369 h 1439062"/>
                  <a:gd name="connsiteX14" fmla="*/ 555591 w 1542972"/>
                  <a:gd name="connsiteY14" fmla="*/ 126322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14868 w 1542972"/>
                  <a:gd name="connsiteY13" fmla="*/ 15369 h 1439062"/>
                  <a:gd name="connsiteX14" fmla="*/ 514720 w 1542972"/>
                  <a:gd name="connsiteY14" fmla="*/ 45515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938048 w 1542972"/>
                  <a:gd name="connsiteY0" fmla="*/ 1332186 h 1439062"/>
                  <a:gd name="connsiteX1" fmla="*/ 793331 w 1542972"/>
                  <a:gd name="connsiteY1" fmla="*/ 1439062 h 1439062"/>
                  <a:gd name="connsiteX2" fmla="*/ 621863 w 1542972"/>
                  <a:gd name="connsiteY2" fmla="*/ 1418700 h 1439062"/>
                  <a:gd name="connsiteX3" fmla="*/ 472966 w 1542972"/>
                  <a:gd name="connsiteY3" fmla="*/ 1308538 h 1439062"/>
                  <a:gd name="connsiteX4" fmla="*/ 395598 w 1542972"/>
                  <a:gd name="connsiteY4" fmla="*/ 1212757 h 1439062"/>
                  <a:gd name="connsiteX5" fmla="*/ 293413 w 1542972"/>
                  <a:gd name="connsiteY5" fmla="*/ 1029868 h 1439062"/>
                  <a:gd name="connsiteX6" fmla="*/ 156780 w 1542972"/>
                  <a:gd name="connsiteY6" fmla="*/ 914600 h 1439062"/>
                  <a:gd name="connsiteX7" fmla="*/ 17516 w 1542972"/>
                  <a:gd name="connsiteY7" fmla="*/ 755160 h 1439062"/>
                  <a:gd name="connsiteX8" fmla="*/ 0 w 1542972"/>
                  <a:gd name="connsiteY8" fmla="*/ 599090 h 1439062"/>
                  <a:gd name="connsiteX9" fmla="*/ 15766 w 1542972"/>
                  <a:gd name="connsiteY9" fmla="*/ 425669 h 1439062"/>
                  <a:gd name="connsiteX10" fmla="*/ 86710 w 1542972"/>
                  <a:gd name="connsiteY10" fmla="*/ 189186 h 1439062"/>
                  <a:gd name="connsiteX11" fmla="*/ 157655 w 1542972"/>
                  <a:gd name="connsiteY11" fmla="*/ 47297 h 1439062"/>
                  <a:gd name="connsiteX12" fmla="*/ 236483 w 1542972"/>
                  <a:gd name="connsiteY12" fmla="*/ 0 h 1439062"/>
                  <a:gd name="connsiteX13" fmla="*/ 414868 w 1542972"/>
                  <a:gd name="connsiteY13" fmla="*/ 15369 h 1439062"/>
                  <a:gd name="connsiteX14" fmla="*/ 514720 w 1542972"/>
                  <a:gd name="connsiteY14" fmla="*/ 45515 h 1439062"/>
                  <a:gd name="connsiteX15" fmla="*/ 619819 w 1542972"/>
                  <a:gd name="connsiteY15" fmla="*/ 267818 h 1439062"/>
                  <a:gd name="connsiteX16" fmla="*/ 659818 w 1542972"/>
                  <a:gd name="connsiteY16" fmla="*/ 418381 h 1439062"/>
                  <a:gd name="connsiteX17" fmla="*/ 819806 w 1542972"/>
                  <a:gd name="connsiteY17" fmla="*/ 457201 h 1439062"/>
                  <a:gd name="connsiteX18" fmla="*/ 914400 w 1542972"/>
                  <a:gd name="connsiteY18" fmla="*/ 606972 h 1439062"/>
                  <a:gd name="connsiteX19" fmla="*/ 1164316 w 1542972"/>
                  <a:gd name="connsiteY19" fmla="*/ 568351 h 1439062"/>
                  <a:gd name="connsiteX20" fmla="*/ 1358462 w 1542972"/>
                  <a:gd name="connsiteY20" fmla="*/ 565975 h 1439062"/>
                  <a:gd name="connsiteX21" fmla="*/ 1542972 w 1542972"/>
                  <a:gd name="connsiteY21" fmla="*/ 620361 h 1439062"/>
                  <a:gd name="connsiteX22" fmla="*/ 1178328 w 1542972"/>
                  <a:gd name="connsiteY22" fmla="*/ 827220 h 1439062"/>
                  <a:gd name="connsiteX23" fmla="*/ 971919 w 1542972"/>
                  <a:gd name="connsiteY23" fmla="*/ 1096062 h 1439062"/>
                  <a:gd name="connsiteX24" fmla="*/ 938048 w 1542972"/>
                  <a:gd name="connsiteY24" fmla="*/ 1332186 h 1439062"/>
                  <a:gd name="connsiteX0" fmla="*/ 1563868 w 2168792"/>
                  <a:gd name="connsiteY0" fmla="*/ 1554381 h 1661257"/>
                  <a:gd name="connsiteX1" fmla="*/ 1419151 w 2168792"/>
                  <a:gd name="connsiteY1" fmla="*/ 1661257 h 1661257"/>
                  <a:gd name="connsiteX2" fmla="*/ 1247683 w 2168792"/>
                  <a:gd name="connsiteY2" fmla="*/ 1640895 h 1661257"/>
                  <a:gd name="connsiteX3" fmla="*/ 1098786 w 2168792"/>
                  <a:gd name="connsiteY3" fmla="*/ 1530733 h 1661257"/>
                  <a:gd name="connsiteX4" fmla="*/ 1021418 w 2168792"/>
                  <a:gd name="connsiteY4" fmla="*/ 1434952 h 1661257"/>
                  <a:gd name="connsiteX5" fmla="*/ 919233 w 2168792"/>
                  <a:gd name="connsiteY5" fmla="*/ 1252063 h 1661257"/>
                  <a:gd name="connsiteX6" fmla="*/ 782600 w 2168792"/>
                  <a:gd name="connsiteY6" fmla="*/ 1136795 h 1661257"/>
                  <a:gd name="connsiteX7" fmla="*/ 643336 w 2168792"/>
                  <a:gd name="connsiteY7" fmla="*/ 977355 h 1661257"/>
                  <a:gd name="connsiteX8" fmla="*/ 625820 w 2168792"/>
                  <a:gd name="connsiteY8" fmla="*/ 821285 h 1661257"/>
                  <a:gd name="connsiteX9" fmla="*/ 0 w 2168792"/>
                  <a:gd name="connsiteY9" fmla="*/ 0 h 1661257"/>
                  <a:gd name="connsiteX10" fmla="*/ 712530 w 2168792"/>
                  <a:gd name="connsiteY10" fmla="*/ 411381 h 1661257"/>
                  <a:gd name="connsiteX11" fmla="*/ 783475 w 2168792"/>
                  <a:gd name="connsiteY11" fmla="*/ 269492 h 1661257"/>
                  <a:gd name="connsiteX12" fmla="*/ 862303 w 2168792"/>
                  <a:gd name="connsiteY12" fmla="*/ 222195 h 1661257"/>
                  <a:gd name="connsiteX13" fmla="*/ 1040688 w 2168792"/>
                  <a:gd name="connsiteY13" fmla="*/ 237564 h 1661257"/>
                  <a:gd name="connsiteX14" fmla="*/ 1140540 w 2168792"/>
                  <a:gd name="connsiteY14" fmla="*/ 267710 h 1661257"/>
                  <a:gd name="connsiteX15" fmla="*/ 1245639 w 2168792"/>
                  <a:gd name="connsiteY15" fmla="*/ 490013 h 1661257"/>
                  <a:gd name="connsiteX16" fmla="*/ 1285638 w 2168792"/>
                  <a:gd name="connsiteY16" fmla="*/ 640576 h 1661257"/>
                  <a:gd name="connsiteX17" fmla="*/ 1445626 w 2168792"/>
                  <a:gd name="connsiteY17" fmla="*/ 679396 h 1661257"/>
                  <a:gd name="connsiteX18" fmla="*/ 1540220 w 2168792"/>
                  <a:gd name="connsiteY18" fmla="*/ 829167 h 1661257"/>
                  <a:gd name="connsiteX19" fmla="*/ 1790136 w 2168792"/>
                  <a:gd name="connsiteY19" fmla="*/ 790546 h 1661257"/>
                  <a:gd name="connsiteX20" fmla="*/ 1984282 w 2168792"/>
                  <a:gd name="connsiteY20" fmla="*/ 788170 h 1661257"/>
                  <a:gd name="connsiteX21" fmla="*/ 2168792 w 2168792"/>
                  <a:gd name="connsiteY21" fmla="*/ 842556 h 1661257"/>
                  <a:gd name="connsiteX22" fmla="*/ 1804148 w 2168792"/>
                  <a:gd name="connsiteY22" fmla="*/ 1049415 h 1661257"/>
                  <a:gd name="connsiteX23" fmla="*/ 1597739 w 2168792"/>
                  <a:gd name="connsiteY23" fmla="*/ 1318257 h 1661257"/>
                  <a:gd name="connsiteX24" fmla="*/ 1563868 w 2168792"/>
                  <a:gd name="connsiteY24" fmla="*/ 1554381 h 1661257"/>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644560 w 2187532"/>
                  <a:gd name="connsiteY8" fmla="*/ 1282817 h 2122789"/>
                  <a:gd name="connsiteX9" fmla="*/ 18740 w 2187532"/>
                  <a:gd name="connsiteY9" fmla="*/ 461532 h 2122789"/>
                  <a:gd name="connsiteX10" fmla="*/ 0 w 2187532"/>
                  <a:gd name="connsiteY10" fmla="*/ 0 h 2122789"/>
                  <a:gd name="connsiteX11" fmla="*/ 802215 w 2187532"/>
                  <a:gd name="connsiteY11" fmla="*/ 731024 h 2122789"/>
                  <a:gd name="connsiteX12" fmla="*/ 881043 w 2187532"/>
                  <a:gd name="connsiteY12" fmla="*/ 683727 h 2122789"/>
                  <a:gd name="connsiteX13" fmla="*/ 1059428 w 2187532"/>
                  <a:gd name="connsiteY13" fmla="*/ 699096 h 2122789"/>
                  <a:gd name="connsiteX14" fmla="*/ 1159280 w 2187532"/>
                  <a:gd name="connsiteY14" fmla="*/ 729242 h 2122789"/>
                  <a:gd name="connsiteX15" fmla="*/ 1264379 w 2187532"/>
                  <a:gd name="connsiteY15" fmla="*/ 951545 h 2122789"/>
                  <a:gd name="connsiteX16" fmla="*/ 1304378 w 2187532"/>
                  <a:gd name="connsiteY16" fmla="*/ 1102108 h 2122789"/>
                  <a:gd name="connsiteX17" fmla="*/ 1464366 w 2187532"/>
                  <a:gd name="connsiteY17" fmla="*/ 1140928 h 2122789"/>
                  <a:gd name="connsiteX18" fmla="*/ 1558960 w 2187532"/>
                  <a:gd name="connsiteY18" fmla="*/ 1290699 h 2122789"/>
                  <a:gd name="connsiteX19" fmla="*/ 1808876 w 2187532"/>
                  <a:gd name="connsiteY19" fmla="*/ 1252078 h 2122789"/>
                  <a:gd name="connsiteX20" fmla="*/ 2003022 w 2187532"/>
                  <a:gd name="connsiteY20" fmla="*/ 1249702 h 2122789"/>
                  <a:gd name="connsiteX21" fmla="*/ 2187532 w 2187532"/>
                  <a:gd name="connsiteY21" fmla="*/ 1304088 h 2122789"/>
                  <a:gd name="connsiteX22" fmla="*/ 1822888 w 2187532"/>
                  <a:gd name="connsiteY22" fmla="*/ 1510947 h 2122789"/>
                  <a:gd name="connsiteX23" fmla="*/ 1616479 w 2187532"/>
                  <a:gd name="connsiteY23" fmla="*/ 1779789 h 2122789"/>
                  <a:gd name="connsiteX24" fmla="*/ 1582608 w 2187532"/>
                  <a:gd name="connsiteY24"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644560 w 2187532"/>
                  <a:gd name="connsiteY8" fmla="*/ 1282817 h 2122789"/>
                  <a:gd name="connsiteX9" fmla="*/ 18740 w 2187532"/>
                  <a:gd name="connsiteY9" fmla="*/ 461532 h 2122789"/>
                  <a:gd name="connsiteX10" fmla="*/ 0 w 2187532"/>
                  <a:gd name="connsiteY10" fmla="*/ 0 h 2122789"/>
                  <a:gd name="connsiteX11" fmla="*/ 774620 w 2187532"/>
                  <a:gd name="connsiteY11" fmla="*/ 656010 h 2122789"/>
                  <a:gd name="connsiteX12" fmla="*/ 881043 w 2187532"/>
                  <a:gd name="connsiteY12" fmla="*/ 683727 h 2122789"/>
                  <a:gd name="connsiteX13" fmla="*/ 1059428 w 2187532"/>
                  <a:gd name="connsiteY13" fmla="*/ 699096 h 2122789"/>
                  <a:gd name="connsiteX14" fmla="*/ 1159280 w 2187532"/>
                  <a:gd name="connsiteY14" fmla="*/ 729242 h 2122789"/>
                  <a:gd name="connsiteX15" fmla="*/ 1264379 w 2187532"/>
                  <a:gd name="connsiteY15" fmla="*/ 951545 h 2122789"/>
                  <a:gd name="connsiteX16" fmla="*/ 1304378 w 2187532"/>
                  <a:gd name="connsiteY16" fmla="*/ 1102108 h 2122789"/>
                  <a:gd name="connsiteX17" fmla="*/ 1464366 w 2187532"/>
                  <a:gd name="connsiteY17" fmla="*/ 1140928 h 2122789"/>
                  <a:gd name="connsiteX18" fmla="*/ 1558960 w 2187532"/>
                  <a:gd name="connsiteY18" fmla="*/ 1290699 h 2122789"/>
                  <a:gd name="connsiteX19" fmla="*/ 1808876 w 2187532"/>
                  <a:gd name="connsiteY19" fmla="*/ 1252078 h 2122789"/>
                  <a:gd name="connsiteX20" fmla="*/ 2003022 w 2187532"/>
                  <a:gd name="connsiteY20" fmla="*/ 1249702 h 2122789"/>
                  <a:gd name="connsiteX21" fmla="*/ 2187532 w 2187532"/>
                  <a:gd name="connsiteY21" fmla="*/ 1304088 h 2122789"/>
                  <a:gd name="connsiteX22" fmla="*/ 1822888 w 2187532"/>
                  <a:gd name="connsiteY22" fmla="*/ 1510947 h 2122789"/>
                  <a:gd name="connsiteX23" fmla="*/ 1616479 w 2187532"/>
                  <a:gd name="connsiteY23" fmla="*/ 1779789 h 2122789"/>
                  <a:gd name="connsiteX24" fmla="*/ 1582608 w 2187532"/>
                  <a:gd name="connsiteY24"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582471 w 2187532"/>
                  <a:gd name="connsiteY8" fmla="*/ 1310095 h 2122789"/>
                  <a:gd name="connsiteX9" fmla="*/ 18740 w 2187532"/>
                  <a:gd name="connsiteY9" fmla="*/ 461532 h 2122789"/>
                  <a:gd name="connsiteX10" fmla="*/ 0 w 2187532"/>
                  <a:gd name="connsiteY10" fmla="*/ 0 h 2122789"/>
                  <a:gd name="connsiteX11" fmla="*/ 774620 w 2187532"/>
                  <a:gd name="connsiteY11" fmla="*/ 656010 h 2122789"/>
                  <a:gd name="connsiteX12" fmla="*/ 881043 w 2187532"/>
                  <a:gd name="connsiteY12" fmla="*/ 683727 h 2122789"/>
                  <a:gd name="connsiteX13" fmla="*/ 1059428 w 2187532"/>
                  <a:gd name="connsiteY13" fmla="*/ 699096 h 2122789"/>
                  <a:gd name="connsiteX14" fmla="*/ 1159280 w 2187532"/>
                  <a:gd name="connsiteY14" fmla="*/ 729242 h 2122789"/>
                  <a:gd name="connsiteX15" fmla="*/ 1264379 w 2187532"/>
                  <a:gd name="connsiteY15" fmla="*/ 951545 h 2122789"/>
                  <a:gd name="connsiteX16" fmla="*/ 1304378 w 2187532"/>
                  <a:gd name="connsiteY16" fmla="*/ 1102108 h 2122789"/>
                  <a:gd name="connsiteX17" fmla="*/ 1464366 w 2187532"/>
                  <a:gd name="connsiteY17" fmla="*/ 1140928 h 2122789"/>
                  <a:gd name="connsiteX18" fmla="*/ 1558960 w 2187532"/>
                  <a:gd name="connsiteY18" fmla="*/ 1290699 h 2122789"/>
                  <a:gd name="connsiteX19" fmla="*/ 1808876 w 2187532"/>
                  <a:gd name="connsiteY19" fmla="*/ 1252078 h 2122789"/>
                  <a:gd name="connsiteX20" fmla="*/ 2003022 w 2187532"/>
                  <a:gd name="connsiteY20" fmla="*/ 1249702 h 2122789"/>
                  <a:gd name="connsiteX21" fmla="*/ 2187532 w 2187532"/>
                  <a:gd name="connsiteY21" fmla="*/ 1304088 h 2122789"/>
                  <a:gd name="connsiteX22" fmla="*/ 1822888 w 2187532"/>
                  <a:gd name="connsiteY22" fmla="*/ 1510947 h 2122789"/>
                  <a:gd name="connsiteX23" fmla="*/ 1616479 w 2187532"/>
                  <a:gd name="connsiteY23" fmla="*/ 1779789 h 2122789"/>
                  <a:gd name="connsiteX24" fmla="*/ 1582608 w 2187532"/>
                  <a:gd name="connsiteY24"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582471 w 2187532"/>
                  <a:gd name="connsiteY8" fmla="*/ 1310095 h 2122789"/>
                  <a:gd name="connsiteX9" fmla="*/ 427362 w 2187532"/>
                  <a:gd name="connsiteY9" fmla="*/ 1096859 h 2122789"/>
                  <a:gd name="connsiteX10" fmla="*/ 18740 w 2187532"/>
                  <a:gd name="connsiteY10" fmla="*/ 461532 h 2122789"/>
                  <a:gd name="connsiteX11" fmla="*/ 0 w 2187532"/>
                  <a:gd name="connsiteY11" fmla="*/ 0 h 2122789"/>
                  <a:gd name="connsiteX12" fmla="*/ 774620 w 2187532"/>
                  <a:gd name="connsiteY12" fmla="*/ 656010 h 2122789"/>
                  <a:gd name="connsiteX13" fmla="*/ 881043 w 2187532"/>
                  <a:gd name="connsiteY13" fmla="*/ 683727 h 2122789"/>
                  <a:gd name="connsiteX14" fmla="*/ 1059428 w 2187532"/>
                  <a:gd name="connsiteY14" fmla="*/ 699096 h 2122789"/>
                  <a:gd name="connsiteX15" fmla="*/ 1159280 w 2187532"/>
                  <a:gd name="connsiteY15" fmla="*/ 729242 h 2122789"/>
                  <a:gd name="connsiteX16" fmla="*/ 1264379 w 2187532"/>
                  <a:gd name="connsiteY16" fmla="*/ 951545 h 2122789"/>
                  <a:gd name="connsiteX17" fmla="*/ 1304378 w 2187532"/>
                  <a:gd name="connsiteY17" fmla="*/ 1102108 h 2122789"/>
                  <a:gd name="connsiteX18" fmla="*/ 1464366 w 2187532"/>
                  <a:gd name="connsiteY18" fmla="*/ 1140928 h 2122789"/>
                  <a:gd name="connsiteX19" fmla="*/ 1558960 w 2187532"/>
                  <a:gd name="connsiteY19" fmla="*/ 1290699 h 2122789"/>
                  <a:gd name="connsiteX20" fmla="*/ 1808876 w 2187532"/>
                  <a:gd name="connsiteY20" fmla="*/ 1252078 h 2122789"/>
                  <a:gd name="connsiteX21" fmla="*/ 2003022 w 2187532"/>
                  <a:gd name="connsiteY21" fmla="*/ 1249702 h 2122789"/>
                  <a:gd name="connsiteX22" fmla="*/ 2187532 w 2187532"/>
                  <a:gd name="connsiteY22" fmla="*/ 1304088 h 2122789"/>
                  <a:gd name="connsiteX23" fmla="*/ 1822888 w 2187532"/>
                  <a:gd name="connsiteY23" fmla="*/ 1510947 h 2122789"/>
                  <a:gd name="connsiteX24" fmla="*/ 1616479 w 2187532"/>
                  <a:gd name="connsiteY24" fmla="*/ 1779789 h 2122789"/>
                  <a:gd name="connsiteX25" fmla="*/ 1582608 w 2187532"/>
                  <a:gd name="connsiteY25" fmla="*/ 2015913 h 2122789"/>
                  <a:gd name="connsiteX0" fmla="*/ 1582608 w 2187532"/>
                  <a:gd name="connsiteY0" fmla="*/ 2015913 h 2122789"/>
                  <a:gd name="connsiteX1" fmla="*/ 1437891 w 2187532"/>
                  <a:gd name="connsiteY1" fmla="*/ 2122789 h 2122789"/>
                  <a:gd name="connsiteX2" fmla="*/ 1266423 w 2187532"/>
                  <a:gd name="connsiteY2" fmla="*/ 2102427 h 2122789"/>
                  <a:gd name="connsiteX3" fmla="*/ 1117526 w 2187532"/>
                  <a:gd name="connsiteY3" fmla="*/ 1992265 h 2122789"/>
                  <a:gd name="connsiteX4" fmla="*/ 1040158 w 2187532"/>
                  <a:gd name="connsiteY4" fmla="*/ 1896484 h 2122789"/>
                  <a:gd name="connsiteX5" fmla="*/ 937973 w 2187532"/>
                  <a:gd name="connsiteY5" fmla="*/ 1713595 h 2122789"/>
                  <a:gd name="connsiteX6" fmla="*/ 801340 w 2187532"/>
                  <a:gd name="connsiteY6" fmla="*/ 1598327 h 2122789"/>
                  <a:gd name="connsiteX7" fmla="*/ 662076 w 2187532"/>
                  <a:gd name="connsiteY7" fmla="*/ 1438887 h 2122789"/>
                  <a:gd name="connsiteX8" fmla="*/ 582471 w 2187532"/>
                  <a:gd name="connsiteY8" fmla="*/ 1310095 h 2122789"/>
                  <a:gd name="connsiteX9" fmla="*/ 427362 w 2187532"/>
                  <a:gd name="connsiteY9" fmla="*/ 1096859 h 2122789"/>
                  <a:gd name="connsiteX10" fmla="*/ 241094 w 2187532"/>
                  <a:gd name="connsiteY10" fmla="*/ 919547 h 2122789"/>
                  <a:gd name="connsiteX11" fmla="*/ 18740 w 2187532"/>
                  <a:gd name="connsiteY11" fmla="*/ 461532 h 2122789"/>
                  <a:gd name="connsiteX12" fmla="*/ 0 w 2187532"/>
                  <a:gd name="connsiteY12" fmla="*/ 0 h 2122789"/>
                  <a:gd name="connsiteX13" fmla="*/ 774620 w 2187532"/>
                  <a:gd name="connsiteY13" fmla="*/ 656010 h 2122789"/>
                  <a:gd name="connsiteX14" fmla="*/ 881043 w 2187532"/>
                  <a:gd name="connsiteY14" fmla="*/ 683727 h 2122789"/>
                  <a:gd name="connsiteX15" fmla="*/ 1059428 w 2187532"/>
                  <a:gd name="connsiteY15" fmla="*/ 699096 h 2122789"/>
                  <a:gd name="connsiteX16" fmla="*/ 1159280 w 2187532"/>
                  <a:gd name="connsiteY16" fmla="*/ 729242 h 2122789"/>
                  <a:gd name="connsiteX17" fmla="*/ 1264379 w 2187532"/>
                  <a:gd name="connsiteY17" fmla="*/ 951545 h 2122789"/>
                  <a:gd name="connsiteX18" fmla="*/ 1304378 w 2187532"/>
                  <a:gd name="connsiteY18" fmla="*/ 1102108 h 2122789"/>
                  <a:gd name="connsiteX19" fmla="*/ 1464366 w 2187532"/>
                  <a:gd name="connsiteY19" fmla="*/ 1140928 h 2122789"/>
                  <a:gd name="connsiteX20" fmla="*/ 1558960 w 2187532"/>
                  <a:gd name="connsiteY20" fmla="*/ 1290699 h 2122789"/>
                  <a:gd name="connsiteX21" fmla="*/ 1808876 w 2187532"/>
                  <a:gd name="connsiteY21" fmla="*/ 1252078 h 2122789"/>
                  <a:gd name="connsiteX22" fmla="*/ 2003022 w 2187532"/>
                  <a:gd name="connsiteY22" fmla="*/ 1249702 h 2122789"/>
                  <a:gd name="connsiteX23" fmla="*/ 2187532 w 2187532"/>
                  <a:gd name="connsiteY23" fmla="*/ 1304088 h 2122789"/>
                  <a:gd name="connsiteX24" fmla="*/ 1822888 w 2187532"/>
                  <a:gd name="connsiteY24" fmla="*/ 1510947 h 2122789"/>
                  <a:gd name="connsiteX25" fmla="*/ 1616479 w 2187532"/>
                  <a:gd name="connsiteY25" fmla="*/ 1779789 h 2122789"/>
                  <a:gd name="connsiteX26" fmla="*/ 1582608 w 2187532"/>
                  <a:gd name="connsiteY26" fmla="*/ 2015913 h 2122789"/>
                  <a:gd name="connsiteX0" fmla="*/ 1596770 w 2201694"/>
                  <a:gd name="connsiteY0" fmla="*/ 2015913 h 2122789"/>
                  <a:gd name="connsiteX1" fmla="*/ 1452053 w 2201694"/>
                  <a:gd name="connsiteY1" fmla="*/ 2122789 h 2122789"/>
                  <a:gd name="connsiteX2" fmla="*/ 1280585 w 2201694"/>
                  <a:gd name="connsiteY2" fmla="*/ 2102427 h 2122789"/>
                  <a:gd name="connsiteX3" fmla="*/ 1131688 w 2201694"/>
                  <a:gd name="connsiteY3" fmla="*/ 1992265 h 2122789"/>
                  <a:gd name="connsiteX4" fmla="*/ 1054320 w 2201694"/>
                  <a:gd name="connsiteY4" fmla="*/ 1896484 h 2122789"/>
                  <a:gd name="connsiteX5" fmla="*/ 952135 w 2201694"/>
                  <a:gd name="connsiteY5" fmla="*/ 1713595 h 2122789"/>
                  <a:gd name="connsiteX6" fmla="*/ 815502 w 2201694"/>
                  <a:gd name="connsiteY6" fmla="*/ 1598327 h 2122789"/>
                  <a:gd name="connsiteX7" fmla="*/ 676238 w 2201694"/>
                  <a:gd name="connsiteY7" fmla="*/ 1438887 h 2122789"/>
                  <a:gd name="connsiteX8" fmla="*/ 596633 w 2201694"/>
                  <a:gd name="connsiteY8" fmla="*/ 1310095 h 2122789"/>
                  <a:gd name="connsiteX9" fmla="*/ 441524 w 2201694"/>
                  <a:gd name="connsiteY9" fmla="*/ 1096859 h 2122789"/>
                  <a:gd name="connsiteX10" fmla="*/ 255256 w 2201694"/>
                  <a:gd name="connsiteY10" fmla="*/ 919547 h 2122789"/>
                  <a:gd name="connsiteX11" fmla="*/ 0 w 2201694"/>
                  <a:gd name="connsiteY11" fmla="*/ 483092 h 2122789"/>
                  <a:gd name="connsiteX12" fmla="*/ 32902 w 2201694"/>
                  <a:gd name="connsiteY12" fmla="*/ 461532 h 2122789"/>
                  <a:gd name="connsiteX13" fmla="*/ 14162 w 2201694"/>
                  <a:gd name="connsiteY13" fmla="*/ 0 h 2122789"/>
                  <a:gd name="connsiteX14" fmla="*/ 788782 w 2201694"/>
                  <a:gd name="connsiteY14" fmla="*/ 656010 h 2122789"/>
                  <a:gd name="connsiteX15" fmla="*/ 895205 w 2201694"/>
                  <a:gd name="connsiteY15" fmla="*/ 683727 h 2122789"/>
                  <a:gd name="connsiteX16" fmla="*/ 1073590 w 2201694"/>
                  <a:gd name="connsiteY16" fmla="*/ 699096 h 2122789"/>
                  <a:gd name="connsiteX17" fmla="*/ 1173442 w 2201694"/>
                  <a:gd name="connsiteY17" fmla="*/ 729242 h 2122789"/>
                  <a:gd name="connsiteX18" fmla="*/ 1278541 w 2201694"/>
                  <a:gd name="connsiteY18" fmla="*/ 951545 h 2122789"/>
                  <a:gd name="connsiteX19" fmla="*/ 1318540 w 2201694"/>
                  <a:gd name="connsiteY19" fmla="*/ 1102108 h 2122789"/>
                  <a:gd name="connsiteX20" fmla="*/ 1478528 w 2201694"/>
                  <a:gd name="connsiteY20" fmla="*/ 1140928 h 2122789"/>
                  <a:gd name="connsiteX21" fmla="*/ 1573122 w 2201694"/>
                  <a:gd name="connsiteY21" fmla="*/ 1290699 h 2122789"/>
                  <a:gd name="connsiteX22" fmla="*/ 1823038 w 2201694"/>
                  <a:gd name="connsiteY22" fmla="*/ 1252078 h 2122789"/>
                  <a:gd name="connsiteX23" fmla="*/ 2017184 w 2201694"/>
                  <a:gd name="connsiteY23" fmla="*/ 1249702 h 2122789"/>
                  <a:gd name="connsiteX24" fmla="*/ 2201694 w 2201694"/>
                  <a:gd name="connsiteY24" fmla="*/ 1304088 h 2122789"/>
                  <a:gd name="connsiteX25" fmla="*/ 1837050 w 2201694"/>
                  <a:gd name="connsiteY25" fmla="*/ 1510947 h 2122789"/>
                  <a:gd name="connsiteX26" fmla="*/ 1630641 w 2201694"/>
                  <a:gd name="connsiteY26" fmla="*/ 1779789 h 2122789"/>
                  <a:gd name="connsiteX27" fmla="*/ 1596770 w 2201694"/>
                  <a:gd name="connsiteY27" fmla="*/ 2015913 h 2122789"/>
                  <a:gd name="connsiteX0" fmla="*/ 1624365 w 2229289"/>
                  <a:gd name="connsiteY0" fmla="*/ 2015913 h 2122789"/>
                  <a:gd name="connsiteX1" fmla="*/ 1479648 w 2229289"/>
                  <a:gd name="connsiteY1" fmla="*/ 2122789 h 2122789"/>
                  <a:gd name="connsiteX2" fmla="*/ 1308180 w 2229289"/>
                  <a:gd name="connsiteY2" fmla="*/ 2102427 h 2122789"/>
                  <a:gd name="connsiteX3" fmla="*/ 1159283 w 2229289"/>
                  <a:gd name="connsiteY3" fmla="*/ 1992265 h 2122789"/>
                  <a:gd name="connsiteX4" fmla="*/ 1081915 w 2229289"/>
                  <a:gd name="connsiteY4" fmla="*/ 1896484 h 2122789"/>
                  <a:gd name="connsiteX5" fmla="*/ 979730 w 2229289"/>
                  <a:gd name="connsiteY5" fmla="*/ 1713595 h 2122789"/>
                  <a:gd name="connsiteX6" fmla="*/ 843097 w 2229289"/>
                  <a:gd name="connsiteY6" fmla="*/ 1598327 h 2122789"/>
                  <a:gd name="connsiteX7" fmla="*/ 703833 w 2229289"/>
                  <a:gd name="connsiteY7" fmla="*/ 1438887 h 2122789"/>
                  <a:gd name="connsiteX8" fmla="*/ 624228 w 2229289"/>
                  <a:gd name="connsiteY8" fmla="*/ 1310095 h 2122789"/>
                  <a:gd name="connsiteX9" fmla="*/ 469119 w 2229289"/>
                  <a:gd name="connsiteY9" fmla="*/ 1096859 h 2122789"/>
                  <a:gd name="connsiteX10" fmla="*/ 282851 w 2229289"/>
                  <a:gd name="connsiteY10" fmla="*/ 919547 h 2122789"/>
                  <a:gd name="connsiteX11" fmla="*/ 27595 w 2229289"/>
                  <a:gd name="connsiteY11" fmla="*/ 483092 h 2122789"/>
                  <a:gd name="connsiteX12" fmla="*/ 60497 w 2229289"/>
                  <a:gd name="connsiteY12" fmla="*/ 461532 h 2122789"/>
                  <a:gd name="connsiteX13" fmla="*/ 3 w 2229289"/>
                  <a:gd name="connsiteY13" fmla="*/ 237585 h 2122789"/>
                  <a:gd name="connsiteX14" fmla="*/ 41757 w 2229289"/>
                  <a:gd name="connsiteY14" fmla="*/ 0 h 2122789"/>
                  <a:gd name="connsiteX15" fmla="*/ 816377 w 2229289"/>
                  <a:gd name="connsiteY15" fmla="*/ 656010 h 2122789"/>
                  <a:gd name="connsiteX16" fmla="*/ 922800 w 2229289"/>
                  <a:gd name="connsiteY16" fmla="*/ 683727 h 2122789"/>
                  <a:gd name="connsiteX17" fmla="*/ 1101185 w 2229289"/>
                  <a:gd name="connsiteY17" fmla="*/ 699096 h 2122789"/>
                  <a:gd name="connsiteX18" fmla="*/ 1201037 w 2229289"/>
                  <a:gd name="connsiteY18" fmla="*/ 729242 h 2122789"/>
                  <a:gd name="connsiteX19" fmla="*/ 1306136 w 2229289"/>
                  <a:gd name="connsiteY19" fmla="*/ 951545 h 2122789"/>
                  <a:gd name="connsiteX20" fmla="*/ 1346135 w 2229289"/>
                  <a:gd name="connsiteY20" fmla="*/ 1102108 h 2122789"/>
                  <a:gd name="connsiteX21" fmla="*/ 1506123 w 2229289"/>
                  <a:gd name="connsiteY21" fmla="*/ 1140928 h 2122789"/>
                  <a:gd name="connsiteX22" fmla="*/ 1600717 w 2229289"/>
                  <a:gd name="connsiteY22" fmla="*/ 1290699 h 2122789"/>
                  <a:gd name="connsiteX23" fmla="*/ 1850633 w 2229289"/>
                  <a:gd name="connsiteY23" fmla="*/ 1252078 h 2122789"/>
                  <a:gd name="connsiteX24" fmla="*/ 2044779 w 2229289"/>
                  <a:gd name="connsiteY24" fmla="*/ 1249702 h 2122789"/>
                  <a:gd name="connsiteX25" fmla="*/ 2229289 w 2229289"/>
                  <a:gd name="connsiteY25" fmla="*/ 1304088 h 2122789"/>
                  <a:gd name="connsiteX26" fmla="*/ 1864645 w 2229289"/>
                  <a:gd name="connsiteY26" fmla="*/ 1510947 h 2122789"/>
                  <a:gd name="connsiteX27" fmla="*/ 1658236 w 2229289"/>
                  <a:gd name="connsiteY27" fmla="*/ 1779789 h 2122789"/>
                  <a:gd name="connsiteX28" fmla="*/ 1624365 w 2229289"/>
                  <a:gd name="connsiteY28" fmla="*/ 2015913 h 2122789"/>
                  <a:gd name="connsiteX0" fmla="*/ 1632857 w 2237781"/>
                  <a:gd name="connsiteY0" fmla="*/ 2015913 h 2122789"/>
                  <a:gd name="connsiteX1" fmla="*/ 1488140 w 2237781"/>
                  <a:gd name="connsiteY1" fmla="*/ 2122789 h 2122789"/>
                  <a:gd name="connsiteX2" fmla="*/ 1316672 w 2237781"/>
                  <a:gd name="connsiteY2" fmla="*/ 2102427 h 2122789"/>
                  <a:gd name="connsiteX3" fmla="*/ 1167775 w 2237781"/>
                  <a:gd name="connsiteY3" fmla="*/ 1992265 h 2122789"/>
                  <a:gd name="connsiteX4" fmla="*/ 1090407 w 2237781"/>
                  <a:gd name="connsiteY4" fmla="*/ 1896484 h 2122789"/>
                  <a:gd name="connsiteX5" fmla="*/ 988222 w 2237781"/>
                  <a:gd name="connsiteY5" fmla="*/ 1713595 h 2122789"/>
                  <a:gd name="connsiteX6" fmla="*/ 851589 w 2237781"/>
                  <a:gd name="connsiteY6" fmla="*/ 1598327 h 2122789"/>
                  <a:gd name="connsiteX7" fmla="*/ 712325 w 2237781"/>
                  <a:gd name="connsiteY7" fmla="*/ 1438887 h 2122789"/>
                  <a:gd name="connsiteX8" fmla="*/ 632720 w 2237781"/>
                  <a:gd name="connsiteY8" fmla="*/ 1310095 h 2122789"/>
                  <a:gd name="connsiteX9" fmla="*/ 477611 w 2237781"/>
                  <a:gd name="connsiteY9" fmla="*/ 1096859 h 2122789"/>
                  <a:gd name="connsiteX10" fmla="*/ 291343 w 2237781"/>
                  <a:gd name="connsiteY10" fmla="*/ 919547 h 2122789"/>
                  <a:gd name="connsiteX11" fmla="*/ 36087 w 2237781"/>
                  <a:gd name="connsiteY11" fmla="*/ 483092 h 2122789"/>
                  <a:gd name="connsiteX12" fmla="*/ 0 w 2237781"/>
                  <a:gd name="connsiteY12" fmla="*/ 345599 h 2122789"/>
                  <a:gd name="connsiteX13" fmla="*/ 8495 w 2237781"/>
                  <a:gd name="connsiteY13" fmla="*/ 237585 h 2122789"/>
                  <a:gd name="connsiteX14" fmla="*/ 50249 w 2237781"/>
                  <a:gd name="connsiteY14" fmla="*/ 0 h 2122789"/>
                  <a:gd name="connsiteX15" fmla="*/ 824869 w 2237781"/>
                  <a:gd name="connsiteY15" fmla="*/ 656010 h 2122789"/>
                  <a:gd name="connsiteX16" fmla="*/ 931292 w 2237781"/>
                  <a:gd name="connsiteY16" fmla="*/ 683727 h 2122789"/>
                  <a:gd name="connsiteX17" fmla="*/ 1109677 w 2237781"/>
                  <a:gd name="connsiteY17" fmla="*/ 699096 h 2122789"/>
                  <a:gd name="connsiteX18" fmla="*/ 1209529 w 2237781"/>
                  <a:gd name="connsiteY18" fmla="*/ 729242 h 2122789"/>
                  <a:gd name="connsiteX19" fmla="*/ 1314628 w 2237781"/>
                  <a:gd name="connsiteY19" fmla="*/ 951545 h 2122789"/>
                  <a:gd name="connsiteX20" fmla="*/ 1354627 w 2237781"/>
                  <a:gd name="connsiteY20" fmla="*/ 1102108 h 2122789"/>
                  <a:gd name="connsiteX21" fmla="*/ 1514615 w 2237781"/>
                  <a:gd name="connsiteY21" fmla="*/ 1140928 h 2122789"/>
                  <a:gd name="connsiteX22" fmla="*/ 1609209 w 2237781"/>
                  <a:gd name="connsiteY22" fmla="*/ 1290699 h 2122789"/>
                  <a:gd name="connsiteX23" fmla="*/ 1859125 w 2237781"/>
                  <a:gd name="connsiteY23" fmla="*/ 1252078 h 2122789"/>
                  <a:gd name="connsiteX24" fmla="*/ 2053271 w 2237781"/>
                  <a:gd name="connsiteY24" fmla="*/ 1249702 h 2122789"/>
                  <a:gd name="connsiteX25" fmla="*/ 2237781 w 2237781"/>
                  <a:gd name="connsiteY25" fmla="*/ 1304088 h 2122789"/>
                  <a:gd name="connsiteX26" fmla="*/ 1873137 w 2237781"/>
                  <a:gd name="connsiteY26" fmla="*/ 1510947 h 2122789"/>
                  <a:gd name="connsiteX27" fmla="*/ 1666728 w 2237781"/>
                  <a:gd name="connsiteY27" fmla="*/ 1779789 h 2122789"/>
                  <a:gd name="connsiteX28" fmla="*/ 1632857 w 2237781"/>
                  <a:gd name="connsiteY28" fmla="*/ 2015913 h 2122789"/>
                  <a:gd name="connsiteX0" fmla="*/ 1645076 w 2250000"/>
                  <a:gd name="connsiteY0" fmla="*/ 2015913 h 2122789"/>
                  <a:gd name="connsiteX1" fmla="*/ 1500359 w 2250000"/>
                  <a:gd name="connsiteY1" fmla="*/ 2122789 h 2122789"/>
                  <a:gd name="connsiteX2" fmla="*/ 1328891 w 2250000"/>
                  <a:gd name="connsiteY2" fmla="*/ 2102427 h 2122789"/>
                  <a:gd name="connsiteX3" fmla="*/ 1179994 w 2250000"/>
                  <a:gd name="connsiteY3" fmla="*/ 1992265 h 2122789"/>
                  <a:gd name="connsiteX4" fmla="*/ 1102626 w 2250000"/>
                  <a:gd name="connsiteY4" fmla="*/ 1896484 h 2122789"/>
                  <a:gd name="connsiteX5" fmla="*/ 1000441 w 2250000"/>
                  <a:gd name="connsiteY5" fmla="*/ 1713595 h 2122789"/>
                  <a:gd name="connsiteX6" fmla="*/ 863808 w 2250000"/>
                  <a:gd name="connsiteY6" fmla="*/ 1598327 h 2122789"/>
                  <a:gd name="connsiteX7" fmla="*/ 724544 w 2250000"/>
                  <a:gd name="connsiteY7" fmla="*/ 1438887 h 2122789"/>
                  <a:gd name="connsiteX8" fmla="*/ 644939 w 2250000"/>
                  <a:gd name="connsiteY8" fmla="*/ 1310095 h 2122789"/>
                  <a:gd name="connsiteX9" fmla="*/ 489830 w 2250000"/>
                  <a:gd name="connsiteY9" fmla="*/ 1096859 h 2122789"/>
                  <a:gd name="connsiteX10" fmla="*/ 303562 w 2250000"/>
                  <a:gd name="connsiteY10" fmla="*/ 919547 h 2122789"/>
                  <a:gd name="connsiteX11" fmla="*/ 48306 w 2250000"/>
                  <a:gd name="connsiteY11" fmla="*/ 483092 h 2122789"/>
                  <a:gd name="connsiteX12" fmla="*/ 12219 w 2250000"/>
                  <a:gd name="connsiteY12" fmla="*/ 345599 h 2122789"/>
                  <a:gd name="connsiteX13" fmla="*/ 15 w 2250000"/>
                  <a:gd name="connsiteY13" fmla="*/ 210307 h 2122789"/>
                  <a:gd name="connsiteX14" fmla="*/ 62468 w 2250000"/>
                  <a:gd name="connsiteY14" fmla="*/ 0 h 2122789"/>
                  <a:gd name="connsiteX15" fmla="*/ 837088 w 2250000"/>
                  <a:gd name="connsiteY15" fmla="*/ 656010 h 2122789"/>
                  <a:gd name="connsiteX16" fmla="*/ 943511 w 2250000"/>
                  <a:gd name="connsiteY16" fmla="*/ 683727 h 2122789"/>
                  <a:gd name="connsiteX17" fmla="*/ 1121896 w 2250000"/>
                  <a:gd name="connsiteY17" fmla="*/ 699096 h 2122789"/>
                  <a:gd name="connsiteX18" fmla="*/ 1221748 w 2250000"/>
                  <a:gd name="connsiteY18" fmla="*/ 729242 h 2122789"/>
                  <a:gd name="connsiteX19" fmla="*/ 1326847 w 2250000"/>
                  <a:gd name="connsiteY19" fmla="*/ 951545 h 2122789"/>
                  <a:gd name="connsiteX20" fmla="*/ 1366846 w 2250000"/>
                  <a:gd name="connsiteY20" fmla="*/ 1102108 h 2122789"/>
                  <a:gd name="connsiteX21" fmla="*/ 1526834 w 2250000"/>
                  <a:gd name="connsiteY21" fmla="*/ 1140928 h 2122789"/>
                  <a:gd name="connsiteX22" fmla="*/ 1621428 w 2250000"/>
                  <a:gd name="connsiteY22" fmla="*/ 1290699 h 2122789"/>
                  <a:gd name="connsiteX23" fmla="*/ 1871344 w 2250000"/>
                  <a:gd name="connsiteY23" fmla="*/ 1252078 h 2122789"/>
                  <a:gd name="connsiteX24" fmla="*/ 2065490 w 2250000"/>
                  <a:gd name="connsiteY24" fmla="*/ 1249702 h 2122789"/>
                  <a:gd name="connsiteX25" fmla="*/ 2250000 w 2250000"/>
                  <a:gd name="connsiteY25" fmla="*/ 1304088 h 2122789"/>
                  <a:gd name="connsiteX26" fmla="*/ 1885356 w 2250000"/>
                  <a:gd name="connsiteY26" fmla="*/ 1510947 h 2122789"/>
                  <a:gd name="connsiteX27" fmla="*/ 1678947 w 2250000"/>
                  <a:gd name="connsiteY27" fmla="*/ 1779789 h 2122789"/>
                  <a:gd name="connsiteX28" fmla="*/ 1645076 w 2250000"/>
                  <a:gd name="connsiteY28" fmla="*/ 2015913 h 212278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837088 w 2250000"/>
                  <a:gd name="connsiteY16" fmla="*/ 684220 h 2150999"/>
                  <a:gd name="connsiteX17" fmla="*/ 943511 w 2250000"/>
                  <a:gd name="connsiteY17" fmla="*/ 711937 h 2150999"/>
                  <a:gd name="connsiteX18" fmla="*/ 1121896 w 2250000"/>
                  <a:gd name="connsiteY18" fmla="*/ 727306 h 2150999"/>
                  <a:gd name="connsiteX19" fmla="*/ 1221748 w 2250000"/>
                  <a:gd name="connsiteY19" fmla="*/ 757452 h 2150999"/>
                  <a:gd name="connsiteX20" fmla="*/ 1326847 w 2250000"/>
                  <a:gd name="connsiteY20" fmla="*/ 979755 h 2150999"/>
                  <a:gd name="connsiteX21" fmla="*/ 1366846 w 2250000"/>
                  <a:gd name="connsiteY21" fmla="*/ 1130318 h 2150999"/>
                  <a:gd name="connsiteX22" fmla="*/ 1526834 w 2250000"/>
                  <a:gd name="connsiteY22" fmla="*/ 1169138 h 2150999"/>
                  <a:gd name="connsiteX23" fmla="*/ 1621428 w 2250000"/>
                  <a:gd name="connsiteY23" fmla="*/ 1318909 h 2150999"/>
                  <a:gd name="connsiteX24" fmla="*/ 1871344 w 2250000"/>
                  <a:gd name="connsiteY24" fmla="*/ 1280288 h 2150999"/>
                  <a:gd name="connsiteX25" fmla="*/ 2065490 w 2250000"/>
                  <a:gd name="connsiteY25" fmla="*/ 1277912 h 2150999"/>
                  <a:gd name="connsiteX26" fmla="*/ 2250000 w 2250000"/>
                  <a:gd name="connsiteY26" fmla="*/ 1332298 h 2150999"/>
                  <a:gd name="connsiteX27" fmla="*/ 1885356 w 2250000"/>
                  <a:gd name="connsiteY27" fmla="*/ 1539157 h 2150999"/>
                  <a:gd name="connsiteX28" fmla="*/ 1678947 w 2250000"/>
                  <a:gd name="connsiteY28" fmla="*/ 1807999 h 2150999"/>
                  <a:gd name="connsiteX29" fmla="*/ 1645076 w 2250000"/>
                  <a:gd name="connsiteY29"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837088 w 2250000"/>
                  <a:gd name="connsiteY16" fmla="*/ 684220 h 2150999"/>
                  <a:gd name="connsiteX17" fmla="*/ 943511 w 2250000"/>
                  <a:gd name="connsiteY17" fmla="*/ 711937 h 2150999"/>
                  <a:gd name="connsiteX18" fmla="*/ 1121896 w 2250000"/>
                  <a:gd name="connsiteY18" fmla="*/ 727306 h 2150999"/>
                  <a:gd name="connsiteX19" fmla="*/ 1221748 w 2250000"/>
                  <a:gd name="connsiteY19" fmla="*/ 757452 h 2150999"/>
                  <a:gd name="connsiteX20" fmla="*/ 1326847 w 2250000"/>
                  <a:gd name="connsiteY20" fmla="*/ 979755 h 2150999"/>
                  <a:gd name="connsiteX21" fmla="*/ 1366846 w 2250000"/>
                  <a:gd name="connsiteY21" fmla="*/ 1130318 h 2150999"/>
                  <a:gd name="connsiteX22" fmla="*/ 1526834 w 2250000"/>
                  <a:gd name="connsiteY22" fmla="*/ 1169138 h 2150999"/>
                  <a:gd name="connsiteX23" fmla="*/ 1621428 w 2250000"/>
                  <a:gd name="connsiteY23" fmla="*/ 1318909 h 2150999"/>
                  <a:gd name="connsiteX24" fmla="*/ 1871344 w 2250000"/>
                  <a:gd name="connsiteY24" fmla="*/ 1280288 h 2150999"/>
                  <a:gd name="connsiteX25" fmla="*/ 2065490 w 2250000"/>
                  <a:gd name="connsiteY25" fmla="*/ 1277912 h 2150999"/>
                  <a:gd name="connsiteX26" fmla="*/ 2250000 w 2250000"/>
                  <a:gd name="connsiteY26" fmla="*/ 1332298 h 2150999"/>
                  <a:gd name="connsiteX27" fmla="*/ 1885356 w 2250000"/>
                  <a:gd name="connsiteY27" fmla="*/ 1539157 h 2150999"/>
                  <a:gd name="connsiteX28" fmla="*/ 1678947 w 2250000"/>
                  <a:gd name="connsiteY28" fmla="*/ 1807999 h 2150999"/>
                  <a:gd name="connsiteX29" fmla="*/ 1645076 w 2250000"/>
                  <a:gd name="connsiteY29"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837088 w 2250000"/>
                  <a:gd name="connsiteY17" fmla="*/ 684220 h 2150999"/>
                  <a:gd name="connsiteX18" fmla="*/ 943511 w 2250000"/>
                  <a:gd name="connsiteY18" fmla="*/ 711937 h 2150999"/>
                  <a:gd name="connsiteX19" fmla="*/ 1121896 w 2250000"/>
                  <a:gd name="connsiteY19" fmla="*/ 727306 h 2150999"/>
                  <a:gd name="connsiteX20" fmla="*/ 1221748 w 2250000"/>
                  <a:gd name="connsiteY20" fmla="*/ 757452 h 2150999"/>
                  <a:gd name="connsiteX21" fmla="*/ 1326847 w 2250000"/>
                  <a:gd name="connsiteY21" fmla="*/ 979755 h 2150999"/>
                  <a:gd name="connsiteX22" fmla="*/ 1366846 w 2250000"/>
                  <a:gd name="connsiteY22" fmla="*/ 1130318 h 2150999"/>
                  <a:gd name="connsiteX23" fmla="*/ 1526834 w 2250000"/>
                  <a:gd name="connsiteY23" fmla="*/ 1169138 h 2150999"/>
                  <a:gd name="connsiteX24" fmla="*/ 1621428 w 2250000"/>
                  <a:gd name="connsiteY24" fmla="*/ 1318909 h 2150999"/>
                  <a:gd name="connsiteX25" fmla="*/ 1871344 w 2250000"/>
                  <a:gd name="connsiteY25" fmla="*/ 1280288 h 2150999"/>
                  <a:gd name="connsiteX26" fmla="*/ 2065490 w 2250000"/>
                  <a:gd name="connsiteY26" fmla="*/ 1277912 h 2150999"/>
                  <a:gd name="connsiteX27" fmla="*/ 2250000 w 2250000"/>
                  <a:gd name="connsiteY27" fmla="*/ 1332298 h 2150999"/>
                  <a:gd name="connsiteX28" fmla="*/ 1885356 w 2250000"/>
                  <a:gd name="connsiteY28" fmla="*/ 1539157 h 2150999"/>
                  <a:gd name="connsiteX29" fmla="*/ 1678947 w 2250000"/>
                  <a:gd name="connsiteY29" fmla="*/ 1807999 h 2150999"/>
                  <a:gd name="connsiteX30" fmla="*/ 1645076 w 2250000"/>
                  <a:gd name="connsiteY30"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837088 w 2250000"/>
                  <a:gd name="connsiteY18" fmla="*/ 684220 h 2150999"/>
                  <a:gd name="connsiteX19" fmla="*/ 943511 w 2250000"/>
                  <a:gd name="connsiteY19" fmla="*/ 711937 h 2150999"/>
                  <a:gd name="connsiteX20" fmla="*/ 1121896 w 2250000"/>
                  <a:gd name="connsiteY20" fmla="*/ 727306 h 2150999"/>
                  <a:gd name="connsiteX21" fmla="*/ 1221748 w 2250000"/>
                  <a:gd name="connsiteY21" fmla="*/ 757452 h 2150999"/>
                  <a:gd name="connsiteX22" fmla="*/ 1326847 w 2250000"/>
                  <a:gd name="connsiteY22" fmla="*/ 979755 h 2150999"/>
                  <a:gd name="connsiteX23" fmla="*/ 1366846 w 2250000"/>
                  <a:gd name="connsiteY23" fmla="*/ 1130318 h 2150999"/>
                  <a:gd name="connsiteX24" fmla="*/ 1526834 w 2250000"/>
                  <a:gd name="connsiteY24" fmla="*/ 1169138 h 2150999"/>
                  <a:gd name="connsiteX25" fmla="*/ 1621428 w 2250000"/>
                  <a:gd name="connsiteY25" fmla="*/ 1318909 h 2150999"/>
                  <a:gd name="connsiteX26" fmla="*/ 1871344 w 2250000"/>
                  <a:gd name="connsiteY26" fmla="*/ 1280288 h 2150999"/>
                  <a:gd name="connsiteX27" fmla="*/ 2065490 w 2250000"/>
                  <a:gd name="connsiteY27" fmla="*/ 1277912 h 2150999"/>
                  <a:gd name="connsiteX28" fmla="*/ 2250000 w 2250000"/>
                  <a:gd name="connsiteY28" fmla="*/ 1332298 h 2150999"/>
                  <a:gd name="connsiteX29" fmla="*/ 1885356 w 2250000"/>
                  <a:gd name="connsiteY29" fmla="*/ 1539157 h 2150999"/>
                  <a:gd name="connsiteX30" fmla="*/ 1678947 w 2250000"/>
                  <a:gd name="connsiteY30" fmla="*/ 1807999 h 2150999"/>
                  <a:gd name="connsiteX31" fmla="*/ 1645076 w 2250000"/>
                  <a:gd name="connsiteY31"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37088 w 2250000"/>
                  <a:gd name="connsiteY19" fmla="*/ 684220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326847 w 2250000"/>
                  <a:gd name="connsiteY23" fmla="*/ 979755 h 2150999"/>
                  <a:gd name="connsiteX24" fmla="*/ 1366846 w 2250000"/>
                  <a:gd name="connsiteY24" fmla="*/ 1130318 h 2150999"/>
                  <a:gd name="connsiteX25" fmla="*/ 1526834 w 2250000"/>
                  <a:gd name="connsiteY25" fmla="*/ 1169138 h 2150999"/>
                  <a:gd name="connsiteX26" fmla="*/ 1621428 w 2250000"/>
                  <a:gd name="connsiteY26" fmla="*/ 1318909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326847 w 2250000"/>
                  <a:gd name="connsiteY23" fmla="*/ 979755 h 2150999"/>
                  <a:gd name="connsiteX24" fmla="*/ 1366846 w 2250000"/>
                  <a:gd name="connsiteY24" fmla="*/ 1130318 h 2150999"/>
                  <a:gd name="connsiteX25" fmla="*/ 1526834 w 2250000"/>
                  <a:gd name="connsiteY25" fmla="*/ 1169138 h 2150999"/>
                  <a:gd name="connsiteX26" fmla="*/ 1621428 w 2250000"/>
                  <a:gd name="connsiteY26" fmla="*/ 1318909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21428 w 2250000"/>
                  <a:gd name="connsiteY26" fmla="*/ 1318909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71344 w 2250000"/>
                  <a:gd name="connsiteY27" fmla="*/ 1280288 h 2150999"/>
                  <a:gd name="connsiteX28" fmla="*/ 2065490 w 2250000"/>
                  <a:gd name="connsiteY28" fmla="*/ 1277912 h 2150999"/>
                  <a:gd name="connsiteX29" fmla="*/ 2250000 w 2250000"/>
                  <a:gd name="connsiteY29" fmla="*/ 1332298 h 2150999"/>
                  <a:gd name="connsiteX30" fmla="*/ 1885356 w 2250000"/>
                  <a:gd name="connsiteY30" fmla="*/ 1539157 h 2150999"/>
                  <a:gd name="connsiteX31" fmla="*/ 1678947 w 2250000"/>
                  <a:gd name="connsiteY31" fmla="*/ 1807999 h 2150999"/>
                  <a:gd name="connsiteX32" fmla="*/ 1645076 w 2250000"/>
                  <a:gd name="connsiteY32"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71344 w 2250000"/>
                  <a:gd name="connsiteY27" fmla="*/ 1280288 h 2150999"/>
                  <a:gd name="connsiteX28" fmla="*/ 1897187 w 2250000"/>
                  <a:gd name="connsiteY28" fmla="*/ 1206904 h 2150999"/>
                  <a:gd name="connsiteX29" fmla="*/ 2065490 w 2250000"/>
                  <a:gd name="connsiteY29" fmla="*/ 1277912 h 2150999"/>
                  <a:gd name="connsiteX30" fmla="*/ 2250000 w 2250000"/>
                  <a:gd name="connsiteY30" fmla="*/ 1332298 h 2150999"/>
                  <a:gd name="connsiteX31" fmla="*/ 1885356 w 2250000"/>
                  <a:gd name="connsiteY31" fmla="*/ 1539157 h 2150999"/>
                  <a:gd name="connsiteX32" fmla="*/ 1678947 w 2250000"/>
                  <a:gd name="connsiteY32" fmla="*/ 1807999 h 2150999"/>
                  <a:gd name="connsiteX33" fmla="*/ 1645076 w 2250000"/>
                  <a:gd name="connsiteY33"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65490 w 2250000"/>
                  <a:gd name="connsiteY29" fmla="*/ 1277912 h 2150999"/>
                  <a:gd name="connsiteX30" fmla="*/ 2250000 w 2250000"/>
                  <a:gd name="connsiteY30" fmla="*/ 1332298 h 2150999"/>
                  <a:gd name="connsiteX31" fmla="*/ 1885356 w 2250000"/>
                  <a:gd name="connsiteY31" fmla="*/ 1539157 h 2150999"/>
                  <a:gd name="connsiteX32" fmla="*/ 1678947 w 2250000"/>
                  <a:gd name="connsiteY32" fmla="*/ 1807999 h 2150999"/>
                  <a:gd name="connsiteX33" fmla="*/ 1645076 w 2250000"/>
                  <a:gd name="connsiteY33"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250000 w 2250000"/>
                  <a:gd name="connsiteY30" fmla="*/ 1332298 h 2150999"/>
                  <a:gd name="connsiteX31" fmla="*/ 1885356 w 2250000"/>
                  <a:gd name="connsiteY31" fmla="*/ 1539157 h 2150999"/>
                  <a:gd name="connsiteX32" fmla="*/ 1678947 w 2250000"/>
                  <a:gd name="connsiteY32" fmla="*/ 1807999 h 2150999"/>
                  <a:gd name="connsiteX33" fmla="*/ 1645076 w 2250000"/>
                  <a:gd name="connsiteY33"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32298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366846 w 2250000"/>
                  <a:gd name="connsiteY24" fmla="*/ 1130318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57858 w 2250000"/>
                  <a:gd name="connsiteY23" fmla="*/ 986575 h 2150999"/>
                  <a:gd name="connsiteX24" fmla="*/ 1401338 w 2250000"/>
                  <a:gd name="connsiteY24" fmla="*/ 1082579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71657 w 2250000"/>
                  <a:gd name="connsiteY23" fmla="*/ 952479 h 2150999"/>
                  <a:gd name="connsiteX24" fmla="*/ 1401338 w 2250000"/>
                  <a:gd name="connsiteY24" fmla="*/ 1082579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71657 w 2250000"/>
                  <a:gd name="connsiteY23" fmla="*/ 952479 h 2150999"/>
                  <a:gd name="connsiteX24" fmla="*/ 1318553 w 2250000"/>
                  <a:gd name="connsiteY24" fmla="*/ 1103037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526834 w 2250000"/>
                  <a:gd name="connsiteY25" fmla="*/ 1169138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485441 w 2250000"/>
                  <a:gd name="connsiteY25" fmla="*/ 1196417 h 2150999"/>
                  <a:gd name="connsiteX26" fmla="*/ 1655923 w 2250000"/>
                  <a:gd name="connsiteY26" fmla="*/ 1223435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485441 w 2250000"/>
                  <a:gd name="connsiteY25" fmla="*/ 1196417 h 2150999"/>
                  <a:gd name="connsiteX26" fmla="*/ 1669719 w 2250000"/>
                  <a:gd name="connsiteY26" fmla="*/ 1155238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 name="connsiteX0" fmla="*/ 1645076 w 2250000"/>
                  <a:gd name="connsiteY0" fmla="*/ 2044123 h 2150999"/>
                  <a:gd name="connsiteX1" fmla="*/ 1500359 w 2250000"/>
                  <a:gd name="connsiteY1" fmla="*/ 2150999 h 2150999"/>
                  <a:gd name="connsiteX2" fmla="*/ 1328891 w 2250000"/>
                  <a:gd name="connsiteY2" fmla="*/ 2130637 h 2150999"/>
                  <a:gd name="connsiteX3" fmla="*/ 1179994 w 2250000"/>
                  <a:gd name="connsiteY3" fmla="*/ 2020475 h 2150999"/>
                  <a:gd name="connsiteX4" fmla="*/ 1102626 w 2250000"/>
                  <a:gd name="connsiteY4" fmla="*/ 1924694 h 2150999"/>
                  <a:gd name="connsiteX5" fmla="*/ 1000441 w 2250000"/>
                  <a:gd name="connsiteY5" fmla="*/ 1741805 h 2150999"/>
                  <a:gd name="connsiteX6" fmla="*/ 863808 w 2250000"/>
                  <a:gd name="connsiteY6" fmla="*/ 1626537 h 2150999"/>
                  <a:gd name="connsiteX7" fmla="*/ 724544 w 2250000"/>
                  <a:gd name="connsiteY7" fmla="*/ 1467097 h 2150999"/>
                  <a:gd name="connsiteX8" fmla="*/ 644939 w 2250000"/>
                  <a:gd name="connsiteY8" fmla="*/ 1338305 h 2150999"/>
                  <a:gd name="connsiteX9" fmla="*/ 489830 w 2250000"/>
                  <a:gd name="connsiteY9" fmla="*/ 1125069 h 2150999"/>
                  <a:gd name="connsiteX10" fmla="*/ 303562 w 2250000"/>
                  <a:gd name="connsiteY10" fmla="*/ 947757 h 2150999"/>
                  <a:gd name="connsiteX11" fmla="*/ 48306 w 2250000"/>
                  <a:gd name="connsiteY11" fmla="*/ 511302 h 2150999"/>
                  <a:gd name="connsiteX12" fmla="*/ 12219 w 2250000"/>
                  <a:gd name="connsiteY12" fmla="*/ 373809 h 2150999"/>
                  <a:gd name="connsiteX13" fmla="*/ 15 w 2250000"/>
                  <a:gd name="connsiteY13" fmla="*/ 238517 h 2150999"/>
                  <a:gd name="connsiteX14" fmla="*/ 62468 w 2250000"/>
                  <a:gd name="connsiteY14" fmla="*/ 28210 h 2150999"/>
                  <a:gd name="connsiteX15" fmla="*/ 275972 w 2250000"/>
                  <a:gd name="connsiteY15" fmla="*/ 13468 h 2150999"/>
                  <a:gd name="connsiteX16" fmla="*/ 545024 w 2250000"/>
                  <a:gd name="connsiteY16" fmla="*/ 361270 h 2150999"/>
                  <a:gd name="connsiteX17" fmla="*/ 634708 w 2250000"/>
                  <a:gd name="connsiteY17" fmla="*/ 409006 h 2150999"/>
                  <a:gd name="connsiteX18" fmla="*/ 696798 w 2250000"/>
                  <a:gd name="connsiteY18" fmla="*/ 559038 h 2150999"/>
                  <a:gd name="connsiteX19" fmla="*/ 864682 w 2250000"/>
                  <a:gd name="connsiteY19" fmla="*/ 650121 h 2150999"/>
                  <a:gd name="connsiteX20" fmla="*/ 943511 w 2250000"/>
                  <a:gd name="connsiteY20" fmla="*/ 711937 h 2150999"/>
                  <a:gd name="connsiteX21" fmla="*/ 1121896 w 2250000"/>
                  <a:gd name="connsiteY21" fmla="*/ 727306 h 2150999"/>
                  <a:gd name="connsiteX22" fmla="*/ 1221748 w 2250000"/>
                  <a:gd name="connsiteY22" fmla="*/ 757452 h 2150999"/>
                  <a:gd name="connsiteX23" fmla="*/ 1292355 w 2250000"/>
                  <a:gd name="connsiteY23" fmla="*/ 932021 h 2150999"/>
                  <a:gd name="connsiteX24" fmla="*/ 1318553 w 2250000"/>
                  <a:gd name="connsiteY24" fmla="*/ 1103037 h 2150999"/>
                  <a:gd name="connsiteX25" fmla="*/ 1444050 w 2250000"/>
                  <a:gd name="connsiteY25" fmla="*/ 1189597 h 2150999"/>
                  <a:gd name="connsiteX26" fmla="*/ 1669719 w 2250000"/>
                  <a:gd name="connsiteY26" fmla="*/ 1155238 h 2150999"/>
                  <a:gd name="connsiteX27" fmla="*/ 1816154 w 2250000"/>
                  <a:gd name="connsiteY27" fmla="*/ 1191633 h 2150999"/>
                  <a:gd name="connsiteX28" fmla="*/ 1897187 w 2250000"/>
                  <a:gd name="connsiteY28" fmla="*/ 1206904 h 2150999"/>
                  <a:gd name="connsiteX29" fmla="*/ 2030995 w 2250000"/>
                  <a:gd name="connsiteY29" fmla="*/ 1148340 h 2150999"/>
                  <a:gd name="connsiteX30" fmla="*/ 2090354 w 2250000"/>
                  <a:gd name="connsiteY30" fmla="*/ 1254640 h 2150999"/>
                  <a:gd name="connsiteX31" fmla="*/ 2250000 w 2250000"/>
                  <a:gd name="connsiteY31" fmla="*/ 1311839 h 2150999"/>
                  <a:gd name="connsiteX32" fmla="*/ 1885356 w 2250000"/>
                  <a:gd name="connsiteY32" fmla="*/ 1539157 h 2150999"/>
                  <a:gd name="connsiteX33" fmla="*/ 1678947 w 2250000"/>
                  <a:gd name="connsiteY33" fmla="*/ 1807999 h 2150999"/>
                  <a:gd name="connsiteX34" fmla="*/ 1645076 w 2250000"/>
                  <a:gd name="connsiteY34" fmla="*/ 2044123 h 21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0000" h="2150999">
                    <a:moveTo>
                      <a:pt x="1645076" y="2044123"/>
                    </a:moveTo>
                    <a:cubicBezTo>
                      <a:pt x="1596837" y="2058200"/>
                      <a:pt x="1548598" y="2136922"/>
                      <a:pt x="1500359" y="2150999"/>
                    </a:cubicBezTo>
                    <a:lnTo>
                      <a:pt x="1328891" y="2130637"/>
                    </a:lnTo>
                    <a:cubicBezTo>
                      <a:pt x="1244808" y="2080713"/>
                      <a:pt x="1264077" y="2070399"/>
                      <a:pt x="1179994" y="2020475"/>
                    </a:cubicBezTo>
                    <a:cubicBezTo>
                      <a:pt x="1172111" y="1999454"/>
                      <a:pt x="1132551" y="1971139"/>
                      <a:pt x="1102626" y="1924694"/>
                    </a:cubicBezTo>
                    <a:cubicBezTo>
                      <a:pt x="1072701" y="1878249"/>
                      <a:pt x="1068758" y="1775964"/>
                      <a:pt x="1000441" y="1741805"/>
                    </a:cubicBezTo>
                    <a:lnTo>
                      <a:pt x="863808" y="1626537"/>
                    </a:lnTo>
                    <a:lnTo>
                      <a:pt x="724544" y="1467097"/>
                    </a:lnTo>
                    <a:lnTo>
                      <a:pt x="644939" y="1338305"/>
                    </a:lnTo>
                    <a:cubicBezTo>
                      <a:pt x="607034" y="1278592"/>
                      <a:pt x="527735" y="1184782"/>
                      <a:pt x="489830" y="1125069"/>
                    </a:cubicBezTo>
                    <a:cubicBezTo>
                      <a:pt x="448437" y="1065965"/>
                      <a:pt x="344955" y="1006861"/>
                      <a:pt x="303562" y="947757"/>
                    </a:cubicBezTo>
                    <a:cubicBezTo>
                      <a:pt x="236874" y="813638"/>
                      <a:pt x="114994" y="645421"/>
                      <a:pt x="48306" y="511302"/>
                    </a:cubicBezTo>
                    <a:lnTo>
                      <a:pt x="12219" y="373809"/>
                    </a:lnTo>
                    <a:cubicBezTo>
                      <a:pt x="12751" y="335531"/>
                      <a:pt x="-517" y="276795"/>
                      <a:pt x="15" y="238517"/>
                    </a:cubicBezTo>
                    <a:lnTo>
                      <a:pt x="62468" y="28210"/>
                    </a:lnTo>
                    <a:cubicBezTo>
                      <a:pt x="122138" y="80127"/>
                      <a:pt x="216302" y="-38449"/>
                      <a:pt x="275972" y="13468"/>
                    </a:cubicBezTo>
                    <a:cubicBezTo>
                      <a:pt x="366746" y="74661"/>
                      <a:pt x="451505" y="249478"/>
                      <a:pt x="545024" y="361270"/>
                    </a:cubicBezTo>
                    <a:cubicBezTo>
                      <a:pt x="612862" y="448789"/>
                      <a:pt x="586031" y="355181"/>
                      <a:pt x="634708" y="409006"/>
                    </a:cubicBezTo>
                    <a:cubicBezTo>
                      <a:pt x="665753" y="440831"/>
                      <a:pt x="663068" y="513169"/>
                      <a:pt x="696798" y="559038"/>
                    </a:cubicBezTo>
                    <a:cubicBezTo>
                      <a:pt x="730528" y="604907"/>
                      <a:pt x="829312" y="623501"/>
                      <a:pt x="864682" y="650121"/>
                    </a:cubicBezTo>
                    <a:lnTo>
                      <a:pt x="943511" y="711937"/>
                    </a:lnTo>
                    <a:lnTo>
                      <a:pt x="1121896" y="727306"/>
                    </a:lnTo>
                    <a:cubicBezTo>
                      <a:pt x="1175081" y="748360"/>
                      <a:pt x="1201214" y="718071"/>
                      <a:pt x="1221748" y="757452"/>
                    </a:cubicBezTo>
                    <a:cubicBezTo>
                      <a:pt x="1215908" y="936604"/>
                      <a:pt x="1257322" y="857920"/>
                      <a:pt x="1292355" y="932021"/>
                    </a:cubicBezTo>
                    <a:lnTo>
                      <a:pt x="1318553" y="1103037"/>
                    </a:lnTo>
                    <a:lnTo>
                      <a:pt x="1444050" y="1189597"/>
                    </a:lnTo>
                    <a:lnTo>
                      <a:pt x="1669719" y="1155238"/>
                    </a:lnTo>
                    <a:cubicBezTo>
                      <a:pt x="1738037" y="1168376"/>
                      <a:pt x="1742144" y="1198466"/>
                      <a:pt x="1816154" y="1191633"/>
                    </a:cubicBezTo>
                    <a:cubicBezTo>
                      <a:pt x="1827068" y="1189904"/>
                      <a:pt x="1886273" y="1208633"/>
                      <a:pt x="1897187" y="1206904"/>
                    </a:cubicBezTo>
                    <a:lnTo>
                      <a:pt x="2030995" y="1148340"/>
                    </a:lnTo>
                    <a:cubicBezTo>
                      <a:pt x="2064578" y="1176954"/>
                      <a:pt x="2056771" y="1226026"/>
                      <a:pt x="2090354" y="1254640"/>
                    </a:cubicBezTo>
                    <a:lnTo>
                      <a:pt x="2250000" y="1311839"/>
                    </a:lnTo>
                    <a:lnTo>
                      <a:pt x="1885356" y="1539157"/>
                    </a:lnTo>
                    <a:lnTo>
                      <a:pt x="1678947" y="1807999"/>
                    </a:lnTo>
                    <a:lnTo>
                      <a:pt x="1645076" y="2044123"/>
                    </a:lnTo>
                    <a:close/>
                  </a:path>
                </a:pathLst>
              </a:cu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4" name="15 Forma libre"/>
            <p:cNvSpPr/>
            <p:nvPr/>
          </p:nvSpPr>
          <p:spPr>
            <a:xfrm>
              <a:off x="2822596" y="5406319"/>
              <a:ext cx="180774" cy="162425"/>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545510"/>
                <a:gd name="connsiteY0" fmla="*/ 45572 h 45572"/>
                <a:gd name="connsiteX1" fmla="*/ 180975 w 545510"/>
                <a:gd name="connsiteY1" fmla="*/ 7472 h 45572"/>
                <a:gd name="connsiteX2" fmla="*/ 545510 w 545510"/>
                <a:gd name="connsiteY2" fmla="*/ 0 h 45572"/>
                <a:gd name="connsiteX0" fmla="*/ 0 w 518316"/>
                <a:gd name="connsiteY0" fmla="*/ 88064 h 88064"/>
                <a:gd name="connsiteX1" fmla="*/ 153781 w 518316"/>
                <a:gd name="connsiteY1" fmla="*/ 7472 h 88064"/>
                <a:gd name="connsiteX2" fmla="*/ 518316 w 518316"/>
                <a:gd name="connsiteY2" fmla="*/ 0 h 88064"/>
                <a:gd name="connsiteX0" fmla="*/ 0 w 518316"/>
                <a:gd name="connsiteY0" fmla="*/ 88064 h 88064"/>
                <a:gd name="connsiteX1" fmla="*/ 201372 w 518316"/>
                <a:gd name="connsiteY1" fmla="*/ 27302 h 88064"/>
                <a:gd name="connsiteX2" fmla="*/ 518316 w 518316"/>
                <a:gd name="connsiteY2" fmla="*/ 0 h 88064"/>
                <a:gd name="connsiteX0" fmla="*/ 0 w 316944"/>
                <a:gd name="connsiteY0" fmla="*/ 27302 h 27302"/>
                <a:gd name="connsiteX1" fmla="*/ 316944 w 316944"/>
                <a:gd name="connsiteY1" fmla="*/ 0 h 27302"/>
                <a:gd name="connsiteX0" fmla="*/ 0 w 334786"/>
                <a:gd name="connsiteY0" fmla="*/ 57039 h 57039"/>
                <a:gd name="connsiteX1" fmla="*/ 334786 w 334786"/>
                <a:gd name="connsiteY1" fmla="*/ 0 h 57039"/>
                <a:gd name="connsiteX0" fmla="*/ 0 w 325864"/>
                <a:gd name="connsiteY0" fmla="*/ 97927 h 97927"/>
                <a:gd name="connsiteX1" fmla="*/ 325864 w 325864"/>
                <a:gd name="connsiteY1" fmla="*/ 0 h 97927"/>
                <a:gd name="connsiteX0" fmla="*/ 0 w 361548"/>
                <a:gd name="connsiteY0" fmla="*/ 112796 h 112796"/>
                <a:gd name="connsiteX1" fmla="*/ 361548 w 361548"/>
                <a:gd name="connsiteY1" fmla="*/ 0 h 112796"/>
              </a:gdLst>
              <a:ahLst/>
              <a:cxnLst>
                <a:cxn ang="0">
                  <a:pos x="connsiteX0" y="connsiteY0"/>
                </a:cxn>
                <a:cxn ang="0">
                  <a:pos x="connsiteX1" y="connsiteY1"/>
                </a:cxn>
              </a:cxnLst>
              <a:rect l="l" t="t" r="r" b="b"/>
              <a:pathLst>
                <a:path w="361548" h="112796">
                  <a:moveTo>
                    <a:pt x="0" y="112796"/>
                  </a:moveTo>
                  <a:lnTo>
                    <a:pt x="36154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6 Forma libre"/>
            <p:cNvSpPr/>
            <p:nvPr/>
          </p:nvSpPr>
          <p:spPr>
            <a:xfrm>
              <a:off x="2292685" y="3557098"/>
              <a:ext cx="305669" cy="13096"/>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361950"/>
                <a:gd name="connsiteY0" fmla="*/ 28575 h 28575"/>
                <a:gd name="connsiteX1" fmla="*/ 140958 w 361950"/>
                <a:gd name="connsiteY1" fmla="*/ 10402 h 28575"/>
                <a:gd name="connsiteX2" fmla="*/ 361950 w 361950"/>
                <a:gd name="connsiteY2" fmla="*/ 0 h 28575"/>
                <a:gd name="connsiteX0" fmla="*/ 0 w 356948"/>
                <a:gd name="connsiteY0" fmla="*/ 46509 h 46509"/>
                <a:gd name="connsiteX1" fmla="*/ 135956 w 356948"/>
                <a:gd name="connsiteY1" fmla="*/ 10402 h 46509"/>
                <a:gd name="connsiteX2" fmla="*/ 356948 w 356948"/>
                <a:gd name="connsiteY2" fmla="*/ 0 h 46509"/>
                <a:gd name="connsiteX0" fmla="*/ 0 w 271912"/>
                <a:gd name="connsiteY0" fmla="*/ 48502 h 48502"/>
                <a:gd name="connsiteX1" fmla="*/ 135956 w 271912"/>
                <a:gd name="connsiteY1" fmla="*/ 12395 h 48502"/>
                <a:gd name="connsiteX2" fmla="*/ 271912 w 271912"/>
                <a:gd name="connsiteY2" fmla="*/ 0 h 48502"/>
                <a:gd name="connsiteX0" fmla="*/ 0 w 307676"/>
                <a:gd name="connsiteY0" fmla="*/ 36107 h 67820"/>
                <a:gd name="connsiteX1" fmla="*/ 135956 w 307676"/>
                <a:gd name="connsiteY1" fmla="*/ 0 h 67820"/>
                <a:gd name="connsiteX2" fmla="*/ 307676 w 307676"/>
                <a:gd name="connsiteY2" fmla="*/ 67820 h 67820"/>
                <a:gd name="connsiteX0" fmla="*/ 0 w 307676"/>
                <a:gd name="connsiteY0" fmla="*/ 2684 h 34397"/>
                <a:gd name="connsiteX1" fmla="*/ 171719 w 307676"/>
                <a:gd name="connsiteY1" fmla="*/ 0 h 34397"/>
                <a:gd name="connsiteX2" fmla="*/ 307676 w 307676"/>
                <a:gd name="connsiteY2" fmla="*/ 34397 h 34397"/>
                <a:gd name="connsiteX0" fmla="*/ 0 w 307676"/>
                <a:gd name="connsiteY0" fmla="*/ 6026 h 34397"/>
                <a:gd name="connsiteX1" fmla="*/ 171719 w 307676"/>
                <a:gd name="connsiteY1" fmla="*/ 0 h 34397"/>
                <a:gd name="connsiteX2" fmla="*/ 307676 w 307676"/>
                <a:gd name="connsiteY2" fmla="*/ 34397 h 34397"/>
                <a:gd name="connsiteX0" fmla="*/ 0 w 307676"/>
                <a:gd name="connsiteY0" fmla="*/ 0 h 28371"/>
                <a:gd name="connsiteX1" fmla="*/ 180660 w 307676"/>
                <a:gd name="connsiteY1" fmla="*/ 4001 h 28371"/>
                <a:gd name="connsiteX2" fmla="*/ 307676 w 307676"/>
                <a:gd name="connsiteY2" fmla="*/ 28371 h 28371"/>
                <a:gd name="connsiteX0" fmla="*/ 0 w 301987"/>
                <a:gd name="connsiteY0" fmla="*/ 0 h 33688"/>
                <a:gd name="connsiteX1" fmla="*/ 174971 w 301987"/>
                <a:gd name="connsiteY1" fmla="*/ 9318 h 33688"/>
                <a:gd name="connsiteX2" fmla="*/ 301987 w 301987"/>
                <a:gd name="connsiteY2" fmla="*/ 33688 h 33688"/>
                <a:gd name="connsiteX0" fmla="*/ 0 w 296298"/>
                <a:gd name="connsiteY0" fmla="*/ 0 h 28371"/>
                <a:gd name="connsiteX1" fmla="*/ 169282 w 296298"/>
                <a:gd name="connsiteY1" fmla="*/ 4001 h 28371"/>
                <a:gd name="connsiteX2" fmla="*/ 296298 w 296298"/>
                <a:gd name="connsiteY2" fmla="*/ 28371 h 28371"/>
                <a:gd name="connsiteX0" fmla="*/ 0 w 296298"/>
                <a:gd name="connsiteY0" fmla="*/ 0 h 28371"/>
                <a:gd name="connsiteX1" fmla="*/ 169282 w 296298"/>
                <a:gd name="connsiteY1" fmla="*/ 10382 h 28371"/>
                <a:gd name="connsiteX2" fmla="*/ 296298 w 296298"/>
                <a:gd name="connsiteY2" fmla="*/ 28371 h 28371"/>
                <a:gd name="connsiteX0" fmla="*/ 0 w 287763"/>
                <a:gd name="connsiteY0" fmla="*/ 0 h 10382"/>
                <a:gd name="connsiteX1" fmla="*/ 169282 w 287763"/>
                <a:gd name="connsiteY1" fmla="*/ 10382 h 10382"/>
                <a:gd name="connsiteX2" fmla="*/ 287763 w 287763"/>
                <a:gd name="connsiteY2" fmla="*/ 10292 h 10382"/>
                <a:gd name="connsiteX0" fmla="*/ 0 w 284917"/>
                <a:gd name="connsiteY0" fmla="*/ 0 h 2938"/>
                <a:gd name="connsiteX1" fmla="*/ 166436 w 284917"/>
                <a:gd name="connsiteY1" fmla="*/ 2938 h 2938"/>
                <a:gd name="connsiteX2" fmla="*/ 284917 w 284917"/>
                <a:gd name="connsiteY2" fmla="*/ 2848 h 2938"/>
                <a:gd name="connsiteX0" fmla="*/ 0 w 10000"/>
                <a:gd name="connsiteY0" fmla="*/ 20759 h 30759"/>
                <a:gd name="connsiteX1" fmla="*/ 554 w 10000"/>
                <a:gd name="connsiteY1" fmla="*/ 0 h 30759"/>
                <a:gd name="connsiteX2" fmla="*/ 5842 w 10000"/>
                <a:gd name="connsiteY2" fmla="*/ 30759 h 30759"/>
                <a:gd name="connsiteX3" fmla="*/ 10000 w 10000"/>
                <a:gd name="connsiteY3" fmla="*/ 30453 h 30759"/>
                <a:gd name="connsiteX0" fmla="*/ 0 w 10000"/>
                <a:gd name="connsiteY0" fmla="*/ 20759 h 30453"/>
                <a:gd name="connsiteX1" fmla="*/ 554 w 10000"/>
                <a:gd name="connsiteY1" fmla="*/ 0 h 30453"/>
                <a:gd name="connsiteX2" fmla="*/ 5742 w 10000"/>
                <a:gd name="connsiteY2" fmla="*/ 9041 h 30453"/>
                <a:gd name="connsiteX3" fmla="*/ 10000 w 10000"/>
                <a:gd name="connsiteY3" fmla="*/ 30453 h 30453"/>
                <a:gd name="connsiteX0" fmla="*/ 0 w 10100"/>
                <a:gd name="connsiteY0" fmla="*/ 20759 h 20759"/>
                <a:gd name="connsiteX1" fmla="*/ 554 w 10100"/>
                <a:gd name="connsiteY1" fmla="*/ 0 h 20759"/>
                <a:gd name="connsiteX2" fmla="*/ 5742 w 10100"/>
                <a:gd name="connsiteY2" fmla="*/ 9041 h 20759"/>
                <a:gd name="connsiteX3" fmla="*/ 10100 w 10100"/>
                <a:gd name="connsiteY3" fmla="*/ 12355 h 20759"/>
                <a:gd name="connsiteX0" fmla="*/ 0 w 9546"/>
                <a:gd name="connsiteY0" fmla="*/ 0 h 12355"/>
                <a:gd name="connsiteX1" fmla="*/ 5188 w 9546"/>
                <a:gd name="connsiteY1" fmla="*/ 9041 h 12355"/>
                <a:gd name="connsiteX2" fmla="*/ 9546 w 9546"/>
                <a:gd name="connsiteY2" fmla="*/ 12355 h 12355"/>
              </a:gdLst>
              <a:ahLst/>
              <a:cxnLst>
                <a:cxn ang="0">
                  <a:pos x="connsiteX0" y="connsiteY0"/>
                </a:cxn>
                <a:cxn ang="0">
                  <a:pos x="connsiteX1" y="connsiteY1"/>
                </a:cxn>
                <a:cxn ang="0">
                  <a:pos x="connsiteX2" y="connsiteY2"/>
                </a:cxn>
              </a:cxnLst>
              <a:rect l="l" t="t" r="r" b="b"/>
              <a:pathLst>
                <a:path w="9546" h="12355">
                  <a:moveTo>
                    <a:pt x="0" y="0"/>
                  </a:moveTo>
                  <a:lnTo>
                    <a:pt x="5188" y="9041"/>
                  </a:lnTo>
                  <a:lnTo>
                    <a:pt x="9546" y="1235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7 Forma libre"/>
            <p:cNvSpPr/>
            <p:nvPr/>
          </p:nvSpPr>
          <p:spPr>
            <a:xfrm rot="21101135">
              <a:off x="621791" y="1854404"/>
              <a:ext cx="414069" cy="205268"/>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361950"/>
                <a:gd name="connsiteY0" fmla="*/ 28575 h 28575"/>
                <a:gd name="connsiteX1" fmla="*/ 140958 w 361950"/>
                <a:gd name="connsiteY1" fmla="*/ 10402 h 28575"/>
                <a:gd name="connsiteX2" fmla="*/ 361950 w 361950"/>
                <a:gd name="connsiteY2" fmla="*/ 0 h 28575"/>
                <a:gd name="connsiteX0" fmla="*/ 0 w 356948"/>
                <a:gd name="connsiteY0" fmla="*/ 46509 h 46509"/>
                <a:gd name="connsiteX1" fmla="*/ 135956 w 356948"/>
                <a:gd name="connsiteY1" fmla="*/ 10402 h 46509"/>
                <a:gd name="connsiteX2" fmla="*/ 356948 w 356948"/>
                <a:gd name="connsiteY2" fmla="*/ 0 h 46509"/>
                <a:gd name="connsiteX0" fmla="*/ 0 w 271912"/>
                <a:gd name="connsiteY0" fmla="*/ 48502 h 48502"/>
                <a:gd name="connsiteX1" fmla="*/ 135956 w 271912"/>
                <a:gd name="connsiteY1" fmla="*/ 12395 h 48502"/>
                <a:gd name="connsiteX2" fmla="*/ 271912 w 271912"/>
                <a:gd name="connsiteY2" fmla="*/ 0 h 48502"/>
              </a:gdLst>
              <a:ahLst/>
              <a:cxnLst>
                <a:cxn ang="0">
                  <a:pos x="connsiteX0" y="connsiteY0"/>
                </a:cxn>
                <a:cxn ang="0">
                  <a:pos x="connsiteX1" y="connsiteY1"/>
                </a:cxn>
                <a:cxn ang="0">
                  <a:pos x="connsiteX2" y="connsiteY2"/>
                </a:cxn>
              </a:cxnLst>
              <a:rect l="l" t="t" r="r" b="b"/>
              <a:pathLst>
                <a:path w="271912" h="48502">
                  <a:moveTo>
                    <a:pt x="0" y="48502"/>
                  </a:moveTo>
                  <a:lnTo>
                    <a:pt x="135956" y="12395"/>
                  </a:lnTo>
                  <a:lnTo>
                    <a:pt x="27191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86 Forma libre"/>
            <p:cNvSpPr/>
            <p:nvPr/>
          </p:nvSpPr>
          <p:spPr>
            <a:xfrm>
              <a:off x="1525693" y="2462450"/>
              <a:ext cx="540187" cy="461393"/>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361950"/>
                <a:gd name="connsiteY0" fmla="*/ 28575 h 28575"/>
                <a:gd name="connsiteX1" fmla="*/ 140958 w 361950"/>
                <a:gd name="connsiteY1" fmla="*/ 10402 h 28575"/>
                <a:gd name="connsiteX2" fmla="*/ 361950 w 361950"/>
                <a:gd name="connsiteY2" fmla="*/ 0 h 28575"/>
                <a:gd name="connsiteX0" fmla="*/ 0 w 356948"/>
                <a:gd name="connsiteY0" fmla="*/ 46509 h 46509"/>
                <a:gd name="connsiteX1" fmla="*/ 135956 w 356948"/>
                <a:gd name="connsiteY1" fmla="*/ 10402 h 46509"/>
                <a:gd name="connsiteX2" fmla="*/ 356948 w 356948"/>
                <a:gd name="connsiteY2" fmla="*/ 0 h 46509"/>
                <a:gd name="connsiteX0" fmla="*/ 0 w 271912"/>
                <a:gd name="connsiteY0" fmla="*/ 48502 h 48502"/>
                <a:gd name="connsiteX1" fmla="*/ 135956 w 271912"/>
                <a:gd name="connsiteY1" fmla="*/ 12395 h 48502"/>
                <a:gd name="connsiteX2" fmla="*/ 271912 w 271912"/>
                <a:gd name="connsiteY2" fmla="*/ 0 h 48502"/>
                <a:gd name="connsiteX0" fmla="*/ 0 w 245089"/>
                <a:gd name="connsiteY0" fmla="*/ 65213 h 65213"/>
                <a:gd name="connsiteX1" fmla="*/ 135956 w 245089"/>
                <a:gd name="connsiteY1" fmla="*/ 29106 h 65213"/>
                <a:gd name="connsiteX2" fmla="*/ 245089 w 245089"/>
                <a:gd name="connsiteY2" fmla="*/ 0 h 65213"/>
              </a:gdLst>
              <a:ahLst/>
              <a:cxnLst>
                <a:cxn ang="0">
                  <a:pos x="connsiteX0" y="connsiteY0"/>
                </a:cxn>
                <a:cxn ang="0">
                  <a:pos x="connsiteX1" y="connsiteY1"/>
                </a:cxn>
                <a:cxn ang="0">
                  <a:pos x="connsiteX2" y="connsiteY2"/>
                </a:cxn>
              </a:cxnLst>
              <a:rect l="l" t="t" r="r" b="b"/>
              <a:pathLst>
                <a:path w="245089" h="65213">
                  <a:moveTo>
                    <a:pt x="0" y="65213"/>
                  </a:moveTo>
                  <a:lnTo>
                    <a:pt x="135956" y="29106"/>
                  </a:lnTo>
                  <a:lnTo>
                    <a:pt x="245089"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87 Forma libre"/>
            <p:cNvSpPr/>
            <p:nvPr/>
          </p:nvSpPr>
          <p:spPr>
            <a:xfrm>
              <a:off x="2313567" y="4329686"/>
              <a:ext cx="249624" cy="122538"/>
            </a:xfrm>
            <a:custGeom>
              <a:avLst/>
              <a:gdLst>
                <a:gd name="connsiteX0" fmla="*/ 0 w 361950"/>
                <a:gd name="connsiteY0" fmla="*/ 38100 h 38100"/>
                <a:gd name="connsiteX1" fmla="*/ 180975 w 361950"/>
                <a:gd name="connsiteY1" fmla="*/ 0 h 38100"/>
                <a:gd name="connsiteX2" fmla="*/ 361950 w 361950"/>
                <a:gd name="connsiteY2" fmla="*/ 9525 h 38100"/>
                <a:gd name="connsiteX0" fmla="*/ 0 w 545510"/>
                <a:gd name="connsiteY0" fmla="*/ 45572 h 45572"/>
                <a:gd name="connsiteX1" fmla="*/ 180975 w 545510"/>
                <a:gd name="connsiteY1" fmla="*/ 7472 h 45572"/>
                <a:gd name="connsiteX2" fmla="*/ 545510 w 545510"/>
                <a:gd name="connsiteY2" fmla="*/ 0 h 45572"/>
                <a:gd name="connsiteX0" fmla="*/ 0 w 518316"/>
                <a:gd name="connsiteY0" fmla="*/ 88064 h 88064"/>
                <a:gd name="connsiteX1" fmla="*/ 153781 w 518316"/>
                <a:gd name="connsiteY1" fmla="*/ 7472 h 88064"/>
                <a:gd name="connsiteX2" fmla="*/ 518316 w 518316"/>
                <a:gd name="connsiteY2" fmla="*/ 0 h 88064"/>
                <a:gd name="connsiteX0" fmla="*/ 0 w 518316"/>
                <a:gd name="connsiteY0" fmla="*/ 88064 h 88064"/>
                <a:gd name="connsiteX1" fmla="*/ 201372 w 518316"/>
                <a:gd name="connsiteY1" fmla="*/ 27302 h 88064"/>
                <a:gd name="connsiteX2" fmla="*/ 518316 w 518316"/>
                <a:gd name="connsiteY2" fmla="*/ 0 h 88064"/>
                <a:gd name="connsiteX0" fmla="*/ 0 w 518316"/>
                <a:gd name="connsiteY0" fmla="*/ 88064 h 88064"/>
                <a:gd name="connsiteX1" fmla="*/ 238476 w 518316"/>
                <a:gd name="connsiteY1" fmla="*/ 40020 h 88064"/>
                <a:gd name="connsiteX2" fmla="*/ 518316 w 518316"/>
                <a:gd name="connsiteY2" fmla="*/ 0 h 88064"/>
                <a:gd name="connsiteX0" fmla="*/ 0 w 451529"/>
                <a:gd name="connsiteY0" fmla="*/ 126216 h 126216"/>
                <a:gd name="connsiteX1" fmla="*/ 238476 w 451529"/>
                <a:gd name="connsiteY1" fmla="*/ 78172 h 126216"/>
                <a:gd name="connsiteX2" fmla="*/ 451529 w 451529"/>
                <a:gd name="connsiteY2" fmla="*/ 0 h 126216"/>
                <a:gd name="connsiteX0" fmla="*/ 0 w 451529"/>
                <a:gd name="connsiteY0" fmla="*/ 126216 h 126216"/>
                <a:gd name="connsiteX1" fmla="*/ 238476 w 451529"/>
                <a:gd name="connsiteY1" fmla="*/ 78172 h 126216"/>
                <a:gd name="connsiteX2" fmla="*/ 237193 w 451529"/>
                <a:gd name="connsiteY2" fmla="*/ 43894 h 126216"/>
                <a:gd name="connsiteX3" fmla="*/ 451529 w 451529"/>
                <a:gd name="connsiteY3" fmla="*/ 0 h 126216"/>
                <a:gd name="connsiteX0" fmla="*/ 0 w 451529"/>
                <a:gd name="connsiteY0" fmla="*/ 126216 h 126216"/>
                <a:gd name="connsiteX1" fmla="*/ 237193 w 451529"/>
                <a:gd name="connsiteY1" fmla="*/ 43894 h 126216"/>
                <a:gd name="connsiteX2" fmla="*/ 451529 w 451529"/>
                <a:gd name="connsiteY2" fmla="*/ 0 h 126216"/>
                <a:gd name="connsiteX0" fmla="*/ 0 w 473792"/>
                <a:gd name="connsiteY0" fmla="*/ 116678 h 116678"/>
                <a:gd name="connsiteX1" fmla="*/ 237193 w 473792"/>
                <a:gd name="connsiteY1" fmla="*/ 34356 h 116678"/>
                <a:gd name="connsiteX2" fmla="*/ 473792 w 473792"/>
                <a:gd name="connsiteY2" fmla="*/ 0 h 116678"/>
                <a:gd name="connsiteX0" fmla="*/ 0 w 237193"/>
                <a:gd name="connsiteY0" fmla="*/ 82322 h 82322"/>
                <a:gd name="connsiteX1" fmla="*/ 237193 w 237193"/>
                <a:gd name="connsiteY1" fmla="*/ 0 h 82322"/>
                <a:gd name="connsiteX0" fmla="*/ 0 w 459817"/>
                <a:gd name="connsiteY0" fmla="*/ 145909 h 145909"/>
                <a:gd name="connsiteX1" fmla="*/ 459817 w 459817"/>
                <a:gd name="connsiteY1" fmla="*/ 0 h 145909"/>
                <a:gd name="connsiteX0" fmla="*/ 0 w 415292"/>
                <a:gd name="connsiteY0" fmla="*/ 72785 h 72785"/>
                <a:gd name="connsiteX1" fmla="*/ 415292 w 415292"/>
                <a:gd name="connsiteY1" fmla="*/ 0 h 72785"/>
              </a:gdLst>
              <a:ahLst/>
              <a:cxnLst>
                <a:cxn ang="0">
                  <a:pos x="connsiteX0" y="connsiteY0"/>
                </a:cxn>
                <a:cxn ang="0">
                  <a:pos x="connsiteX1" y="connsiteY1"/>
                </a:cxn>
              </a:cxnLst>
              <a:rect l="l" t="t" r="r" b="b"/>
              <a:pathLst>
                <a:path w="415292" h="72785">
                  <a:moveTo>
                    <a:pt x="0" y="72785"/>
                  </a:moveTo>
                  <a:lnTo>
                    <a:pt x="41529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03 Elipse"/>
            <p:cNvSpPr/>
            <p:nvPr/>
          </p:nvSpPr>
          <p:spPr>
            <a:xfrm>
              <a:off x="2562890" y="4191863"/>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4</a:t>
              </a:r>
              <a:endParaRPr lang="en-US" sz="1000" dirty="0">
                <a:solidFill>
                  <a:schemeClr val="tx1"/>
                </a:solidFill>
              </a:endParaRPr>
            </a:p>
          </p:txBody>
        </p:sp>
        <p:sp>
          <p:nvSpPr>
            <p:cNvPr id="10" name="104 Elipse"/>
            <p:cNvSpPr/>
            <p:nvPr/>
          </p:nvSpPr>
          <p:spPr>
            <a:xfrm>
              <a:off x="2594493" y="3441657"/>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3</a:t>
              </a:r>
              <a:endParaRPr lang="en-US" sz="1000">
                <a:solidFill>
                  <a:schemeClr val="tx1"/>
                </a:solidFill>
              </a:endParaRPr>
            </a:p>
          </p:txBody>
        </p:sp>
        <p:sp>
          <p:nvSpPr>
            <p:cNvPr id="11" name="105 Elipse"/>
            <p:cNvSpPr/>
            <p:nvPr/>
          </p:nvSpPr>
          <p:spPr>
            <a:xfrm>
              <a:off x="2066313" y="2319824"/>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2</a:t>
              </a:r>
              <a:endParaRPr lang="en-US" sz="1000">
                <a:solidFill>
                  <a:schemeClr val="tx1"/>
                </a:solidFill>
              </a:endParaRPr>
            </a:p>
          </p:txBody>
        </p:sp>
        <p:sp>
          <p:nvSpPr>
            <p:cNvPr id="12" name="106 Elipse"/>
            <p:cNvSpPr/>
            <p:nvPr/>
          </p:nvSpPr>
          <p:spPr>
            <a:xfrm>
              <a:off x="1039985" y="1672946"/>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a:t>
              </a:r>
              <a:endParaRPr lang="en-US" sz="1000" dirty="0">
                <a:solidFill>
                  <a:schemeClr val="tx1"/>
                </a:solidFill>
              </a:endParaRPr>
            </a:p>
          </p:txBody>
        </p:sp>
        <p:sp>
          <p:nvSpPr>
            <p:cNvPr id="13" name="108 Elipse"/>
            <p:cNvSpPr/>
            <p:nvPr/>
          </p:nvSpPr>
          <p:spPr>
            <a:xfrm>
              <a:off x="2999834" y="5165254"/>
              <a:ext cx="168675" cy="2024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solidFill>
                    <a:schemeClr val="tx1"/>
                  </a:solidFill>
                </a:rPr>
                <a:t>5</a:t>
              </a:r>
              <a:endParaRPr lang="en-US" sz="1000">
                <a:solidFill>
                  <a:schemeClr val="tx1"/>
                </a:solidFill>
              </a:endParaRPr>
            </a:p>
          </p:txBody>
        </p:sp>
        <p:grpSp>
          <p:nvGrpSpPr>
            <p:cNvPr id="14" name="144 Grupo"/>
            <p:cNvGrpSpPr/>
            <p:nvPr/>
          </p:nvGrpSpPr>
          <p:grpSpPr>
            <a:xfrm>
              <a:off x="2191991" y="5506919"/>
              <a:ext cx="529871" cy="277657"/>
              <a:chOff x="-2121764" y="3652385"/>
              <a:chExt cx="529871" cy="231381"/>
            </a:xfrm>
          </p:grpSpPr>
          <p:sp>
            <p:nvSpPr>
              <p:cNvPr id="18" name="145 CuadroTexto"/>
              <p:cNvSpPr txBox="1"/>
              <p:nvPr/>
            </p:nvSpPr>
            <p:spPr>
              <a:xfrm>
                <a:off x="-2003969" y="3755526"/>
                <a:ext cx="253596" cy="128240"/>
              </a:xfrm>
              <a:prstGeom prst="rect">
                <a:avLst/>
              </a:prstGeom>
              <a:noFill/>
            </p:spPr>
            <p:txBody>
              <a:bodyPr wrap="none" rtlCol="0">
                <a:spAutoFit/>
              </a:bodyPr>
              <a:lstStyle/>
              <a:p>
                <a:r>
                  <a:rPr lang="es-MX" sz="400" dirty="0" smtClean="0"/>
                  <a:t>km</a:t>
                </a:r>
                <a:endParaRPr lang="es-MX" sz="400" dirty="0"/>
              </a:p>
            </p:txBody>
          </p:sp>
          <p:sp>
            <p:nvSpPr>
              <p:cNvPr id="19" name="146 Rectángulo"/>
              <p:cNvSpPr/>
              <p:nvPr/>
            </p:nvSpPr>
            <p:spPr>
              <a:xfrm>
                <a:off x="-2003969" y="3755808"/>
                <a:ext cx="233779"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47 CuadroTexto"/>
              <p:cNvSpPr txBox="1"/>
              <p:nvPr/>
            </p:nvSpPr>
            <p:spPr>
              <a:xfrm>
                <a:off x="-2121764" y="3652385"/>
                <a:ext cx="211917" cy="128240"/>
              </a:xfrm>
              <a:prstGeom prst="rect">
                <a:avLst/>
              </a:prstGeom>
              <a:noFill/>
            </p:spPr>
            <p:txBody>
              <a:bodyPr wrap="none" rtlCol="0">
                <a:spAutoFit/>
              </a:bodyPr>
              <a:lstStyle/>
              <a:p>
                <a:r>
                  <a:rPr lang="es-MX" sz="400" dirty="0" smtClean="0"/>
                  <a:t>0</a:t>
                </a:r>
                <a:endParaRPr lang="es-MX" sz="400" dirty="0"/>
              </a:p>
            </p:txBody>
          </p:sp>
          <p:sp>
            <p:nvSpPr>
              <p:cNvPr id="21" name="148 CuadroTexto"/>
              <p:cNvSpPr txBox="1"/>
              <p:nvPr/>
            </p:nvSpPr>
            <p:spPr>
              <a:xfrm>
                <a:off x="-1858313" y="3652385"/>
                <a:ext cx="266420" cy="128240"/>
              </a:xfrm>
              <a:prstGeom prst="rect">
                <a:avLst/>
              </a:prstGeom>
              <a:noFill/>
            </p:spPr>
            <p:txBody>
              <a:bodyPr wrap="none" rtlCol="0">
                <a:spAutoFit/>
              </a:bodyPr>
              <a:lstStyle/>
              <a:p>
                <a:r>
                  <a:rPr lang="es-MX" sz="400" dirty="0" smtClean="0"/>
                  <a:t>100</a:t>
                </a:r>
                <a:endParaRPr lang="es-MX" sz="400" dirty="0"/>
              </a:p>
            </p:txBody>
          </p:sp>
        </p:grpSp>
        <p:sp>
          <p:nvSpPr>
            <p:cNvPr id="15" name="149 CuadroTexto"/>
            <p:cNvSpPr txBox="1"/>
            <p:nvPr/>
          </p:nvSpPr>
          <p:spPr>
            <a:xfrm>
              <a:off x="125338" y="3109111"/>
              <a:ext cx="1549946" cy="461665"/>
            </a:xfrm>
            <a:prstGeom prst="rect">
              <a:avLst/>
            </a:prstGeom>
            <a:noFill/>
          </p:spPr>
          <p:txBody>
            <a:bodyPr wrap="square" rtlCol="0">
              <a:spAutoFit/>
            </a:bodyPr>
            <a:lstStyle/>
            <a:p>
              <a:r>
                <a:rPr lang="en-US" sz="800" dirty="0" err="1" smtClean="0">
                  <a:latin typeface="Arial" pitchFamily="34" charset="0"/>
                  <a:cs typeface="Arial" pitchFamily="34" charset="0"/>
                </a:rPr>
                <a:t>Distribución</a:t>
              </a:r>
              <a:r>
                <a:rPr lang="en-US" sz="800" dirty="0" smtClean="0">
                  <a:latin typeface="Arial" pitchFamily="34" charset="0"/>
                  <a:cs typeface="Arial" pitchFamily="34" charset="0"/>
                </a:rPr>
                <a:t> </a:t>
              </a:r>
              <a:r>
                <a:rPr lang="en-US" sz="800" dirty="0" err="1" smtClean="0">
                  <a:latin typeface="Arial" pitchFamily="34" charset="0"/>
                  <a:cs typeface="Arial" pitchFamily="34" charset="0"/>
                </a:rPr>
                <a:t>basada</a:t>
              </a:r>
              <a:r>
                <a:rPr lang="en-US" sz="800" dirty="0" smtClean="0">
                  <a:latin typeface="Arial" pitchFamily="34" charset="0"/>
                  <a:cs typeface="Arial" pitchFamily="34" charset="0"/>
                </a:rPr>
                <a:t> en la </a:t>
              </a:r>
              <a:r>
                <a:rPr lang="en-US" sz="800" dirty="0" err="1" smtClean="0">
                  <a:latin typeface="Arial" pitchFamily="34" charset="0"/>
                  <a:cs typeface="Arial" pitchFamily="34" charset="0"/>
                </a:rPr>
                <a:t>madurez</a:t>
              </a:r>
              <a:r>
                <a:rPr lang="en-US" sz="800" dirty="0" smtClean="0">
                  <a:latin typeface="Arial" pitchFamily="34" charset="0"/>
                  <a:cs typeface="Arial" pitchFamily="34" charset="0"/>
                </a:rPr>
                <a:t> de la </a:t>
              </a:r>
              <a:r>
                <a:rPr lang="en-US" sz="800" dirty="0" err="1" smtClean="0">
                  <a:latin typeface="Arial" pitchFamily="34" charset="0"/>
                  <a:cs typeface="Arial" pitchFamily="34" charset="0"/>
                </a:rPr>
                <a:t>RGeneradora</a:t>
              </a:r>
              <a:r>
                <a:rPr lang="en-US" sz="800" dirty="0" smtClean="0">
                  <a:latin typeface="Arial" pitchFamily="34" charset="0"/>
                  <a:cs typeface="Arial" pitchFamily="34" charset="0"/>
                </a:rPr>
                <a:t> del </a:t>
              </a:r>
              <a:r>
                <a:rPr lang="en-US" sz="800" dirty="0" err="1" smtClean="0">
                  <a:latin typeface="Arial" pitchFamily="34" charset="0"/>
                  <a:cs typeface="Arial" pitchFamily="34" charset="0"/>
                </a:rPr>
                <a:t>Tithoniano</a:t>
              </a:r>
              <a:endParaRPr lang="en-US" sz="800" dirty="0">
                <a:latin typeface="Arial" pitchFamily="34" charset="0"/>
                <a:cs typeface="Arial" pitchFamily="34" charset="0"/>
              </a:endParaRPr>
            </a:p>
          </p:txBody>
        </p:sp>
        <p:sp>
          <p:nvSpPr>
            <p:cNvPr id="16" name="150 CuadroTexto"/>
            <p:cNvSpPr txBox="1"/>
            <p:nvPr/>
          </p:nvSpPr>
          <p:spPr>
            <a:xfrm>
              <a:off x="1591296" y="1161844"/>
              <a:ext cx="642155" cy="317914"/>
            </a:xfrm>
            <a:prstGeom prst="rect">
              <a:avLst/>
            </a:prstGeom>
            <a:noFill/>
          </p:spPr>
          <p:txBody>
            <a:bodyPr wrap="none" rtlCol="0">
              <a:spAutoFit/>
            </a:bodyPr>
            <a:lstStyle/>
            <a:p>
              <a:r>
                <a:rPr lang="es-MX" sz="1400" dirty="0" smtClean="0">
                  <a:latin typeface="Arial" pitchFamily="34" charset="0"/>
                  <a:cs typeface="Arial" pitchFamily="34" charset="0"/>
                </a:rPr>
                <a:t>EUA</a:t>
              </a:r>
              <a:endParaRPr lang="es-MX" sz="1400" dirty="0">
                <a:latin typeface="Arial" pitchFamily="34" charset="0"/>
                <a:cs typeface="Arial" pitchFamily="34" charset="0"/>
              </a:endParaRPr>
            </a:p>
          </p:txBody>
        </p:sp>
        <p:sp>
          <p:nvSpPr>
            <p:cNvPr id="17" name="153 Forma libre"/>
            <p:cNvSpPr/>
            <p:nvPr/>
          </p:nvSpPr>
          <p:spPr>
            <a:xfrm>
              <a:off x="1973632" y="3087194"/>
              <a:ext cx="423203" cy="511530"/>
            </a:xfrm>
            <a:custGeom>
              <a:avLst/>
              <a:gdLst>
                <a:gd name="connsiteX0" fmla="*/ 136 w 424116"/>
                <a:gd name="connsiteY0" fmla="*/ 38799 h 426275"/>
                <a:gd name="connsiteX1" fmla="*/ 70760 w 424116"/>
                <a:gd name="connsiteY1" fmla="*/ 261823 h 426275"/>
                <a:gd name="connsiteX2" fmla="*/ 141385 w 424116"/>
                <a:gd name="connsiteY2" fmla="*/ 354750 h 426275"/>
                <a:gd name="connsiteX3" fmla="*/ 178555 w 424116"/>
                <a:gd name="connsiteY3" fmla="*/ 410506 h 426275"/>
                <a:gd name="connsiteX4" fmla="*/ 189707 w 424116"/>
                <a:gd name="connsiteY4" fmla="*/ 421657 h 426275"/>
                <a:gd name="connsiteX5" fmla="*/ 185990 w 424116"/>
                <a:gd name="connsiteY5" fmla="*/ 343599 h 426275"/>
                <a:gd name="connsiteX6" fmla="*/ 204575 w 424116"/>
                <a:gd name="connsiteY6" fmla="*/ 321296 h 426275"/>
                <a:gd name="connsiteX7" fmla="*/ 267765 w 424116"/>
                <a:gd name="connsiteY7" fmla="*/ 328730 h 426275"/>
                <a:gd name="connsiteX8" fmla="*/ 278916 w 424116"/>
                <a:gd name="connsiteY8" fmla="*/ 317579 h 426275"/>
                <a:gd name="connsiteX9" fmla="*/ 338390 w 424116"/>
                <a:gd name="connsiteY9" fmla="*/ 354750 h 426275"/>
                <a:gd name="connsiteX10" fmla="*/ 356975 w 424116"/>
                <a:gd name="connsiteY10" fmla="*/ 377052 h 426275"/>
                <a:gd name="connsiteX11" fmla="*/ 416448 w 424116"/>
                <a:gd name="connsiteY11" fmla="*/ 369618 h 426275"/>
                <a:gd name="connsiteX12" fmla="*/ 416448 w 424116"/>
                <a:gd name="connsiteY12" fmla="*/ 343599 h 426275"/>
                <a:gd name="connsiteX13" fmla="*/ 353258 w 424116"/>
                <a:gd name="connsiteY13" fmla="*/ 298994 h 426275"/>
                <a:gd name="connsiteX14" fmla="*/ 282633 w 424116"/>
                <a:gd name="connsiteY14" fmla="*/ 258106 h 426275"/>
                <a:gd name="connsiteX15" fmla="*/ 264048 w 424116"/>
                <a:gd name="connsiteY15" fmla="*/ 228369 h 426275"/>
                <a:gd name="connsiteX16" fmla="*/ 215726 w 424116"/>
                <a:gd name="connsiteY16" fmla="*/ 176330 h 426275"/>
                <a:gd name="connsiteX17" fmla="*/ 185990 w 424116"/>
                <a:gd name="connsiteY17" fmla="*/ 131725 h 426275"/>
                <a:gd name="connsiteX18" fmla="*/ 171121 w 424116"/>
                <a:gd name="connsiteY18" fmla="*/ 75969 h 426275"/>
                <a:gd name="connsiteX19" fmla="*/ 107931 w 424116"/>
                <a:gd name="connsiteY19" fmla="*/ 42516 h 426275"/>
                <a:gd name="connsiteX20" fmla="*/ 70760 w 424116"/>
                <a:gd name="connsiteY20" fmla="*/ 9062 h 426275"/>
                <a:gd name="connsiteX21" fmla="*/ 59609 w 424116"/>
                <a:gd name="connsiteY21" fmla="*/ 1628 h 426275"/>
                <a:gd name="connsiteX22" fmla="*/ 52175 w 424116"/>
                <a:gd name="connsiteY22" fmla="*/ 35081 h 426275"/>
                <a:gd name="connsiteX23" fmla="*/ 136 w 424116"/>
                <a:gd name="connsiteY23" fmla="*/ 38799 h 426275"/>
                <a:gd name="connsiteX0" fmla="*/ 136 w 424116"/>
                <a:gd name="connsiteY0" fmla="*/ 38799 h 426275"/>
                <a:gd name="connsiteX1" fmla="*/ 70760 w 424116"/>
                <a:gd name="connsiteY1" fmla="*/ 261823 h 426275"/>
                <a:gd name="connsiteX2" fmla="*/ 141385 w 424116"/>
                <a:gd name="connsiteY2" fmla="*/ 354750 h 426275"/>
                <a:gd name="connsiteX3" fmla="*/ 178555 w 424116"/>
                <a:gd name="connsiteY3" fmla="*/ 410506 h 426275"/>
                <a:gd name="connsiteX4" fmla="*/ 189707 w 424116"/>
                <a:gd name="connsiteY4" fmla="*/ 421657 h 426275"/>
                <a:gd name="connsiteX5" fmla="*/ 185990 w 424116"/>
                <a:gd name="connsiteY5" fmla="*/ 343599 h 426275"/>
                <a:gd name="connsiteX6" fmla="*/ 204575 w 424116"/>
                <a:gd name="connsiteY6" fmla="*/ 321296 h 426275"/>
                <a:gd name="connsiteX7" fmla="*/ 267765 w 424116"/>
                <a:gd name="connsiteY7" fmla="*/ 328730 h 426275"/>
                <a:gd name="connsiteX8" fmla="*/ 278916 w 424116"/>
                <a:gd name="connsiteY8" fmla="*/ 317579 h 426275"/>
                <a:gd name="connsiteX9" fmla="*/ 338390 w 424116"/>
                <a:gd name="connsiteY9" fmla="*/ 354750 h 426275"/>
                <a:gd name="connsiteX10" fmla="*/ 356975 w 424116"/>
                <a:gd name="connsiteY10" fmla="*/ 377052 h 426275"/>
                <a:gd name="connsiteX11" fmla="*/ 416448 w 424116"/>
                <a:gd name="connsiteY11" fmla="*/ 369618 h 426275"/>
                <a:gd name="connsiteX12" fmla="*/ 416448 w 424116"/>
                <a:gd name="connsiteY12" fmla="*/ 343599 h 426275"/>
                <a:gd name="connsiteX13" fmla="*/ 353258 w 424116"/>
                <a:gd name="connsiteY13" fmla="*/ 298994 h 426275"/>
                <a:gd name="connsiteX14" fmla="*/ 316087 w 424116"/>
                <a:gd name="connsiteY14" fmla="*/ 258106 h 426275"/>
                <a:gd name="connsiteX15" fmla="*/ 264048 w 424116"/>
                <a:gd name="connsiteY15" fmla="*/ 228369 h 426275"/>
                <a:gd name="connsiteX16" fmla="*/ 215726 w 424116"/>
                <a:gd name="connsiteY16" fmla="*/ 176330 h 426275"/>
                <a:gd name="connsiteX17" fmla="*/ 185990 w 424116"/>
                <a:gd name="connsiteY17" fmla="*/ 131725 h 426275"/>
                <a:gd name="connsiteX18" fmla="*/ 171121 w 424116"/>
                <a:gd name="connsiteY18" fmla="*/ 75969 h 426275"/>
                <a:gd name="connsiteX19" fmla="*/ 107931 w 424116"/>
                <a:gd name="connsiteY19" fmla="*/ 42516 h 426275"/>
                <a:gd name="connsiteX20" fmla="*/ 70760 w 424116"/>
                <a:gd name="connsiteY20" fmla="*/ 9062 h 426275"/>
                <a:gd name="connsiteX21" fmla="*/ 59609 w 424116"/>
                <a:gd name="connsiteY21" fmla="*/ 1628 h 426275"/>
                <a:gd name="connsiteX22" fmla="*/ 52175 w 424116"/>
                <a:gd name="connsiteY22" fmla="*/ 35081 h 426275"/>
                <a:gd name="connsiteX23" fmla="*/ 136 w 424116"/>
                <a:gd name="connsiteY23" fmla="*/ 38799 h 426275"/>
                <a:gd name="connsiteX0" fmla="*/ 136 w 423203"/>
                <a:gd name="connsiteY0" fmla="*/ 38799 h 426275"/>
                <a:gd name="connsiteX1" fmla="*/ 70760 w 423203"/>
                <a:gd name="connsiteY1" fmla="*/ 261823 h 426275"/>
                <a:gd name="connsiteX2" fmla="*/ 141385 w 423203"/>
                <a:gd name="connsiteY2" fmla="*/ 354750 h 426275"/>
                <a:gd name="connsiteX3" fmla="*/ 178555 w 423203"/>
                <a:gd name="connsiteY3" fmla="*/ 410506 h 426275"/>
                <a:gd name="connsiteX4" fmla="*/ 189707 w 423203"/>
                <a:gd name="connsiteY4" fmla="*/ 421657 h 426275"/>
                <a:gd name="connsiteX5" fmla="*/ 185990 w 423203"/>
                <a:gd name="connsiteY5" fmla="*/ 343599 h 426275"/>
                <a:gd name="connsiteX6" fmla="*/ 204575 w 423203"/>
                <a:gd name="connsiteY6" fmla="*/ 321296 h 426275"/>
                <a:gd name="connsiteX7" fmla="*/ 267765 w 423203"/>
                <a:gd name="connsiteY7" fmla="*/ 328730 h 426275"/>
                <a:gd name="connsiteX8" fmla="*/ 278916 w 423203"/>
                <a:gd name="connsiteY8" fmla="*/ 317579 h 426275"/>
                <a:gd name="connsiteX9" fmla="*/ 338390 w 423203"/>
                <a:gd name="connsiteY9" fmla="*/ 354750 h 426275"/>
                <a:gd name="connsiteX10" fmla="*/ 356975 w 423203"/>
                <a:gd name="connsiteY10" fmla="*/ 377052 h 426275"/>
                <a:gd name="connsiteX11" fmla="*/ 416448 w 423203"/>
                <a:gd name="connsiteY11" fmla="*/ 369618 h 426275"/>
                <a:gd name="connsiteX12" fmla="*/ 416448 w 423203"/>
                <a:gd name="connsiteY12" fmla="*/ 343599 h 426275"/>
                <a:gd name="connsiteX13" fmla="*/ 368126 w 423203"/>
                <a:gd name="connsiteY13" fmla="*/ 291560 h 426275"/>
                <a:gd name="connsiteX14" fmla="*/ 316087 w 423203"/>
                <a:gd name="connsiteY14" fmla="*/ 258106 h 426275"/>
                <a:gd name="connsiteX15" fmla="*/ 264048 w 423203"/>
                <a:gd name="connsiteY15" fmla="*/ 228369 h 426275"/>
                <a:gd name="connsiteX16" fmla="*/ 215726 w 423203"/>
                <a:gd name="connsiteY16" fmla="*/ 176330 h 426275"/>
                <a:gd name="connsiteX17" fmla="*/ 185990 w 423203"/>
                <a:gd name="connsiteY17" fmla="*/ 131725 h 426275"/>
                <a:gd name="connsiteX18" fmla="*/ 171121 w 423203"/>
                <a:gd name="connsiteY18" fmla="*/ 75969 h 426275"/>
                <a:gd name="connsiteX19" fmla="*/ 107931 w 423203"/>
                <a:gd name="connsiteY19" fmla="*/ 42516 h 426275"/>
                <a:gd name="connsiteX20" fmla="*/ 70760 w 423203"/>
                <a:gd name="connsiteY20" fmla="*/ 9062 h 426275"/>
                <a:gd name="connsiteX21" fmla="*/ 59609 w 423203"/>
                <a:gd name="connsiteY21" fmla="*/ 1628 h 426275"/>
                <a:gd name="connsiteX22" fmla="*/ 52175 w 423203"/>
                <a:gd name="connsiteY22" fmla="*/ 35081 h 426275"/>
                <a:gd name="connsiteX23" fmla="*/ 136 w 423203"/>
                <a:gd name="connsiteY23" fmla="*/ 38799 h 4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3203" h="426275">
                  <a:moveTo>
                    <a:pt x="136" y="38799"/>
                  </a:moveTo>
                  <a:cubicBezTo>
                    <a:pt x="3234" y="76589"/>
                    <a:pt x="47219" y="209165"/>
                    <a:pt x="70760" y="261823"/>
                  </a:cubicBezTo>
                  <a:cubicBezTo>
                    <a:pt x="94301" y="314481"/>
                    <a:pt x="123419" y="329970"/>
                    <a:pt x="141385" y="354750"/>
                  </a:cubicBezTo>
                  <a:cubicBezTo>
                    <a:pt x="159351" y="379530"/>
                    <a:pt x="170501" y="399355"/>
                    <a:pt x="178555" y="410506"/>
                  </a:cubicBezTo>
                  <a:cubicBezTo>
                    <a:pt x="186609" y="421657"/>
                    <a:pt x="188468" y="432808"/>
                    <a:pt x="189707" y="421657"/>
                  </a:cubicBezTo>
                  <a:cubicBezTo>
                    <a:pt x="190946" y="410506"/>
                    <a:pt x="183512" y="360326"/>
                    <a:pt x="185990" y="343599"/>
                  </a:cubicBezTo>
                  <a:cubicBezTo>
                    <a:pt x="188468" y="326872"/>
                    <a:pt x="190946" y="323774"/>
                    <a:pt x="204575" y="321296"/>
                  </a:cubicBezTo>
                  <a:cubicBezTo>
                    <a:pt x="218204" y="318818"/>
                    <a:pt x="255375" y="329349"/>
                    <a:pt x="267765" y="328730"/>
                  </a:cubicBezTo>
                  <a:cubicBezTo>
                    <a:pt x="280155" y="328111"/>
                    <a:pt x="267145" y="313242"/>
                    <a:pt x="278916" y="317579"/>
                  </a:cubicBezTo>
                  <a:cubicBezTo>
                    <a:pt x="290687" y="321916"/>
                    <a:pt x="325380" y="344838"/>
                    <a:pt x="338390" y="354750"/>
                  </a:cubicBezTo>
                  <a:cubicBezTo>
                    <a:pt x="351400" y="364662"/>
                    <a:pt x="343965" y="374574"/>
                    <a:pt x="356975" y="377052"/>
                  </a:cubicBezTo>
                  <a:cubicBezTo>
                    <a:pt x="369985" y="379530"/>
                    <a:pt x="406536" y="375193"/>
                    <a:pt x="416448" y="369618"/>
                  </a:cubicBezTo>
                  <a:cubicBezTo>
                    <a:pt x="426360" y="364043"/>
                    <a:pt x="424502" y="356609"/>
                    <a:pt x="416448" y="343599"/>
                  </a:cubicBezTo>
                  <a:cubicBezTo>
                    <a:pt x="408394" y="330589"/>
                    <a:pt x="384853" y="305809"/>
                    <a:pt x="368126" y="291560"/>
                  </a:cubicBezTo>
                  <a:cubicBezTo>
                    <a:pt x="351399" y="277311"/>
                    <a:pt x="333433" y="268638"/>
                    <a:pt x="316087" y="258106"/>
                  </a:cubicBezTo>
                  <a:cubicBezTo>
                    <a:pt x="298741" y="247574"/>
                    <a:pt x="280775" y="241998"/>
                    <a:pt x="264048" y="228369"/>
                  </a:cubicBezTo>
                  <a:cubicBezTo>
                    <a:pt x="247321" y="214740"/>
                    <a:pt x="228736" y="192437"/>
                    <a:pt x="215726" y="176330"/>
                  </a:cubicBezTo>
                  <a:cubicBezTo>
                    <a:pt x="202716" y="160223"/>
                    <a:pt x="193424" y="148452"/>
                    <a:pt x="185990" y="131725"/>
                  </a:cubicBezTo>
                  <a:cubicBezTo>
                    <a:pt x="178556" y="114998"/>
                    <a:pt x="184131" y="90837"/>
                    <a:pt x="171121" y="75969"/>
                  </a:cubicBezTo>
                  <a:cubicBezTo>
                    <a:pt x="158111" y="61101"/>
                    <a:pt x="124658" y="53667"/>
                    <a:pt x="107931" y="42516"/>
                  </a:cubicBezTo>
                  <a:cubicBezTo>
                    <a:pt x="91204" y="31365"/>
                    <a:pt x="78814" y="15877"/>
                    <a:pt x="70760" y="9062"/>
                  </a:cubicBezTo>
                  <a:cubicBezTo>
                    <a:pt x="62706" y="2247"/>
                    <a:pt x="62706" y="-2708"/>
                    <a:pt x="59609" y="1628"/>
                  </a:cubicBezTo>
                  <a:cubicBezTo>
                    <a:pt x="56512" y="5964"/>
                    <a:pt x="56511" y="25788"/>
                    <a:pt x="52175" y="35081"/>
                  </a:cubicBezTo>
                  <a:cubicBezTo>
                    <a:pt x="47839" y="44374"/>
                    <a:pt x="-2962" y="1009"/>
                    <a:pt x="136" y="38799"/>
                  </a:cubicBezTo>
                  <a:close/>
                </a:path>
              </a:pathLst>
            </a:cu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470107" y="525959"/>
            <a:ext cx="6172201" cy="769441"/>
          </a:xfrm>
          <a:prstGeom prst="rect">
            <a:avLst/>
          </a:prstGeom>
          <a:noFill/>
        </p:spPr>
        <p:txBody>
          <a:bodyPr wrap="square" rtlCol="0">
            <a:spAutoFit/>
          </a:bodyPr>
          <a:lstStyle/>
          <a:p>
            <a:pPr algn="ctr"/>
            <a:r>
              <a:rPr lang="es-MX" sz="4400" dirty="0" err="1" smtClean="0"/>
              <a:t>Mexico’s</a:t>
            </a:r>
            <a:r>
              <a:rPr lang="es-MX" sz="4400" dirty="0" smtClean="0"/>
              <a:t> </a:t>
            </a:r>
            <a:r>
              <a:rPr lang="es-MX" sz="4400" dirty="0" err="1" smtClean="0"/>
              <a:t>Shale</a:t>
            </a:r>
            <a:r>
              <a:rPr lang="es-MX" sz="4400" dirty="0" smtClean="0"/>
              <a:t> </a:t>
            </a:r>
            <a:r>
              <a:rPr lang="es-MX" sz="4400" dirty="0" err="1" smtClean="0"/>
              <a:t>Plays</a:t>
            </a:r>
            <a:endParaRPr lang="en-US" sz="4400" dirty="0"/>
          </a:p>
        </p:txBody>
      </p:sp>
      <p:grpSp>
        <p:nvGrpSpPr>
          <p:cNvPr id="36" name="88 Grupo"/>
          <p:cNvGrpSpPr/>
          <p:nvPr/>
        </p:nvGrpSpPr>
        <p:grpSpPr>
          <a:xfrm>
            <a:off x="4899582" y="1524000"/>
            <a:ext cx="4187272" cy="4759688"/>
            <a:chOff x="364047" y="634914"/>
            <a:chExt cx="4385708" cy="5356714"/>
          </a:xfrm>
        </p:grpSpPr>
        <p:grpSp>
          <p:nvGrpSpPr>
            <p:cNvPr id="37" name="304 Grupo"/>
            <p:cNvGrpSpPr/>
            <p:nvPr/>
          </p:nvGrpSpPr>
          <p:grpSpPr>
            <a:xfrm>
              <a:off x="364047" y="634914"/>
              <a:ext cx="4385708" cy="5356714"/>
              <a:chOff x="305243" y="-278393"/>
              <a:chExt cx="5337343" cy="5422460"/>
            </a:xfrm>
          </p:grpSpPr>
          <p:pic>
            <p:nvPicPr>
              <p:cNvPr id="39" name="Picture 38" descr="C:\Users\97015925\Desktop\Plays_J_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43" y="-278393"/>
                <a:ext cx="5337343" cy="542246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101"/>
              <p:cNvSpPr>
                <a:spLocks noChangeArrowheads="1"/>
              </p:cNvSpPr>
              <p:nvPr/>
            </p:nvSpPr>
            <p:spPr bwMode="auto">
              <a:xfrm>
                <a:off x="2002414" y="3285789"/>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1" name="Rectangle 102"/>
              <p:cNvSpPr>
                <a:spLocks noChangeArrowheads="1"/>
              </p:cNvSpPr>
              <p:nvPr/>
            </p:nvSpPr>
            <p:spPr bwMode="auto">
              <a:xfrm>
                <a:off x="3607219" y="2995695"/>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2" name="Rectangle 103"/>
              <p:cNvSpPr>
                <a:spLocks noChangeArrowheads="1"/>
              </p:cNvSpPr>
              <p:nvPr/>
            </p:nvSpPr>
            <p:spPr bwMode="auto">
              <a:xfrm>
                <a:off x="3724308" y="3972620"/>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3" name="Rectangle 104"/>
              <p:cNvSpPr>
                <a:spLocks noChangeArrowheads="1"/>
              </p:cNvSpPr>
              <p:nvPr/>
            </p:nvSpPr>
            <p:spPr bwMode="auto">
              <a:xfrm>
                <a:off x="1100548" y="2323686"/>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4" name="Rectangle 105"/>
              <p:cNvSpPr>
                <a:spLocks noChangeArrowheads="1"/>
              </p:cNvSpPr>
              <p:nvPr/>
            </p:nvSpPr>
            <p:spPr bwMode="auto">
              <a:xfrm>
                <a:off x="2608802" y="1868844"/>
                <a:ext cx="117089" cy="109151"/>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5" name="Rectangle 106"/>
              <p:cNvSpPr>
                <a:spLocks noChangeArrowheads="1"/>
              </p:cNvSpPr>
              <p:nvPr/>
            </p:nvSpPr>
            <p:spPr bwMode="auto">
              <a:xfrm>
                <a:off x="1802482" y="909525"/>
                <a:ext cx="117089" cy="107166"/>
              </a:xfrm>
              <a:prstGeom prst="rect">
                <a:avLst/>
              </a:prstGeom>
              <a:solidFill>
                <a:srgbClr val="000000"/>
              </a:solidFill>
              <a:ln w="2">
                <a:solidFill>
                  <a:srgbClr val="000000"/>
                </a:solidFill>
                <a:prstDash val="solid"/>
                <a:miter lim="800000"/>
                <a:headEnd/>
                <a:tailEnd/>
              </a:ln>
            </p:spPr>
            <p:txBody>
              <a:bodyPr vert="horz" wrap="square" lIns="0" tIns="0" rIns="0" bIns="0" numCol="1" anchor="t" anchorCtr="0" compatLnSpc="1">
                <a:prstTxWarp prst="textNoShape">
                  <a:avLst/>
                </a:prstTxWarp>
              </a:bodyPr>
              <a:lstStyle/>
              <a:p>
                <a:endParaRPr lang="es-MX" sz="1200"/>
              </a:p>
            </p:txBody>
          </p:sp>
          <p:sp>
            <p:nvSpPr>
              <p:cNvPr id="46" name="Rectangle 166"/>
              <p:cNvSpPr>
                <a:spLocks noChangeArrowheads="1"/>
              </p:cNvSpPr>
              <p:nvPr/>
            </p:nvSpPr>
            <p:spPr bwMode="auto">
              <a:xfrm>
                <a:off x="2817849" y="1903923"/>
                <a:ext cx="312132" cy="1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Nuevo</a:t>
                </a:r>
              </a:p>
              <a:p>
                <a:pPr algn="ctr" fontAlgn="base">
                  <a:spcBef>
                    <a:spcPct val="0"/>
                  </a:spcBef>
                  <a:spcAft>
                    <a:spcPct val="0"/>
                  </a:spcAft>
                </a:pPr>
                <a:r>
                  <a:rPr kumimoji="0" lang="es-MX" sz="600" b="1" i="0" u="none" strike="noStrike" cap="none" normalizeH="0" baseline="0" dirty="0" smtClean="0">
                    <a:ln>
                      <a:noFill/>
                    </a:ln>
                    <a:solidFill>
                      <a:srgbClr val="984807"/>
                    </a:solidFill>
                    <a:effectLst/>
                    <a:latin typeface="Arial" pitchFamily="34" charset="0"/>
                    <a:cs typeface="Arial" pitchFamily="34" charset="0"/>
                  </a:rPr>
                  <a:t>Laredo</a:t>
                </a:r>
                <a:endParaRPr kumimoji="0" lang="es-MX"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168"/>
              <p:cNvSpPr>
                <a:spLocks noChangeArrowheads="1"/>
              </p:cNvSpPr>
              <p:nvPr/>
            </p:nvSpPr>
            <p:spPr bwMode="auto">
              <a:xfrm>
                <a:off x="1637459" y="3400844"/>
                <a:ext cx="454544"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Monterrey</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169"/>
              <p:cNvSpPr>
                <a:spLocks noChangeArrowheads="1"/>
              </p:cNvSpPr>
              <p:nvPr/>
            </p:nvSpPr>
            <p:spPr bwMode="auto">
              <a:xfrm>
                <a:off x="829965" y="2433207"/>
                <a:ext cx="431134"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Monclova</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170"/>
              <p:cNvSpPr>
                <a:spLocks noChangeArrowheads="1"/>
              </p:cNvSpPr>
              <p:nvPr/>
            </p:nvSpPr>
            <p:spPr bwMode="auto">
              <a:xfrm>
                <a:off x="3369733" y="3129576"/>
                <a:ext cx="392118"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Reynosa</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171"/>
              <p:cNvSpPr>
                <a:spLocks noChangeArrowheads="1"/>
              </p:cNvSpPr>
              <p:nvPr/>
            </p:nvSpPr>
            <p:spPr bwMode="auto">
              <a:xfrm>
                <a:off x="3833872" y="3972620"/>
                <a:ext cx="425282" cy="1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kumimoji="0" lang="es-MX" sz="600" b="1" i="0" u="none" strike="noStrike" cap="none" normalizeH="0" baseline="0" dirty="0" smtClean="0">
                    <a:ln>
                      <a:noFill/>
                    </a:ln>
                    <a:solidFill>
                      <a:srgbClr val="984807"/>
                    </a:solidFill>
                    <a:effectLst/>
                    <a:latin typeface="Arial" pitchFamily="34" charset="0"/>
                    <a:cs typeface="Arial" pitchFamily="34" charset="0"/>
                  </a:rPr>
                  <a:t>San </a:t>
                </a:r>
              </a:p>
              <a:p>
                <a:pPr algn="ctr" fontAlgn="base">
                  <a:spcBef>
                    <a:spcPct val="0"/>
                  </a:spcBef>
                  <a:spcAft>
                    <a:spcPct val="0"/>
                  </a:spcAft>
                </a:pPr>
                <a:r>
                  <a:rPr kumimoji="0" lang="es-MX" sz="600" b="1" i="0" u="none" strike="noStrike" cap="none" normalizeH="0" baseline="0" dirty="0" smtClean="0">
                    <a:ln>
                      <a:noFill/>
                    </a:ln>
                    <a:solidFill>
                      <a:srgbClr val="984807"/>
                    </a:solidFill>
                    <a:effectLst/>
                    <a:latin typeface="Arial" pitchFamily="34" charset="0"/>
                    <a:cs typeface="Arial" pitchFamily="34" charset="0"/>
                  </a:rPr>
                  <a:t>Fernando</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176"/>
              <p:cNvSpPr>
                <a:spLocks noChangeArrowheads="1"/>
              </p:cNvSpPr>
              <p:nvPr/>
            </p:nvSpPr>
            <p:spPr bwMode="auto">
              <a:xfrm>
                <a:off x="1096378" y="911621"/>
                <a:ext cx="684743" cy="9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600" b="1" i="0" u="none" strike="noStrike" cap="none" normalizeH="0" baseline="0" dirty="0" smtClean="0">
                    <a:ln>
                      <a:noFill/>
                    </a:ln>
                    <a:solidFill>
                      <a:srgbClr val="984807"/>
                    </a:solidFill>
                    <a:effectLst/>
                    <a:latin typeface="Arial" pitchFamily="34" charset="0"/>
                    <a:cs typeface="Arial" pitchFamily="34" charset="0"/>
                  </a:rPr>
                  <a:t>Piedras Negras</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177"/>
              <p:cNvSpPr>
                <a:spLocks noChangeArrowheads="1"/>
              </p:cNvSpPr>
              <p:nvPr/>
            </p:nvSpPr>
            <p:spPr bwMode="auto">
              <a:xfrm>
                <a:off x="2006435" y="945545"/>
                <a:ext cx="604758"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Nomada-1</a:t>
                </a:r>
              </a:p>
            </p:txBody>
          </p:sp>
          <p:sp>
            <p:nvSpPr>
              <p:cNvPr id="53" name="Rectangle 180"/>
              <p:cNvSpPr>
                <a:spLocks noChangeArrowheads="1"/>
              </p:cNvSpPr>
              <p:nvPr/>
            </p:nvSpPr>
            <p:spPr bwMode="auto">
              <a:xfrm>
                <a:off x="2157268" y="1174945"/>
                <a:ext cx="694496"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Montañés-1</a:t>
                </a:r>
              </a:p>
            </p:txBody>
          </p:sp>
          <p:sp>
            <p:nvSpPr>
              <p:cNvPr id="54" name="Rectangle 183"/>
              <p:cNvSpPr>
                <a:spLocks noChangeArrowheads="1"/>
              </p:cNvSpPr>
              <p:nvPr/>
            </p:nvSpPr>
            <p:spPr bwMode="auto">
              <a:xfrm>
                <a:off x="1457086" y="1369909"/>
                <a:ext cx="571594"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cs typeface="Arial" pitchFamily="34" charset="0"/>
                  </a:rPr>
                  <a:t>Gamma-1</a:t>
                </a:r>
                <a:endParaRPr kumimoji="0" lang="es-MX"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186"/>
              <p:cNvSpPr>
                <a:spLocks noChangeArrowheads="1"/>
              </p:cNvSpPr>
              <p:nvPr/>
            </p:nvSpPr>
            <p:spPr bwMode="auto">
              <a:xfrm>
                <a:off x="2299986" y="1327960"/>
                <a:ext cx="710103" cy="1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Habano-1</a:t>
                </a:r>
              </a:p>
            </p:txBody>
          </p:sp>
          <p:sp>
            <p:nvSpPr>
              <p:cNvPr id="56" name="Rectangle 189"/>
              <p:cNvSpPr>
                <a:spLocks noChangeArrowheads="1"/>
              </p:cNvSpPr>
              <p:nvPr/>
            </p:nvSpPr>
            <p:spPr bwMode="auto">
              <a:xfrm>
                <a:off x="2436499" y="1510614"/>
                <a:ext cx="942252" cy="1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Emergente-1</a:t>
                </a:r>
              </a:p>
            </p:txBody>
          </p:sp>
          <p:sp>
            <p:nvSpPr>
              <p:cNvPr id="57" name="Rectangle 192"/>
              <p:cNvSpPr>
                <a:spLocks noChangeArrowheads="1"/>
              </p:cNvSpPr>
              <p:nvPr/>
            </p:nvSpPr>
            <p:spPr bwMode="auto">
              <a:xfrm>
                <a:off x="1196971" y="1762700"/>
                <a:ext cx="778383" cy="15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Percutor-1</a:t>
                </a:r>
              </a:p>
            </p:txBody>
          </p:sp>
          <p:sp>
            <p:nvSpPr>
              <p:cNvPr id="58" name="Rectangle 195"/>
              <p:cNvSpPr>
                <a:spLocks noChangeArrowheads="1"/>
              </p:cNvSpPr>
              <p:nvPr/>
            </p:nvSpPr>
            <p:spPr bwMode="auto">
              <a:xfrm>
                <a:off x="1934383" y="1895909"/>
                <a:ext cx="507216"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rPr>
                  <a:t>Durián-1</a:t>
                </a:r>
              </a:p>
            </p:txBody>
          </p:sp>
          <p:sp>
            <p:nvSpPr>
              <p:cNvPr id="59" name="Rectangle 198"/>
              <p:cNvSpPr>
                <a:spLocks noChangeArrowheads="1"/>
              </p:cNvSpPr>
              <p:nvPr/>
            </p:nvSpPr>
            <p:spPr bwMode="auto">
              <a:xfrm>
                <a:off x="1539031" y="1582979"/>
                <a:ext cx="738969" cy="12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pitchFamily="34" charset="0"/>
                    <a:cs typeface="Arial" pitchFamily="34" charset="0"/>
                  </a:rPr>
                  <a:t>Chucla-1</a:t>
                </a:r>
                <a:endParaRPr kumimoji="0" lang="es-MX"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 name="112 CuadroTexto"/>
              <p:cNvSpPr txBox="1"/>
              <p:nvPr/>
            </p:nvSpPr>
            <p:spPr>
              <a:xfrm>
                <a:off x="4364709" y="4297215"/>
                <a:ext cx="864870" cy="93466"/>
              </a:xfrm>
              <a:prstGeom prst="rect">
                <a:avLst/>
              </a:prstGeom>
              <a:noFill/>
            </p:spPr>
            <p:txBody>
              <a:bodyPr wrap="square" lIns="0" tIns="0" rIns="0" bIns="0" rtlCol="0">
                <a:spAutoFit/>
              </a:bodyPr>
              <a:lstStyle/>
              <a:p>
                <a:pPr algn="ctr"/>
                <a:r>
                  <a:rPr lang="es-MX" sz="600" b="1" dirty="0" smtClean="0">
                    <a:solidFill>
                      <a:srgbClr val="0066CC"/>
                    </a:solidFill>
                    <a:latin typeface="Arial" pitchFamily="34" charset="0"/>
                    <a:cs typeface="Arial" pitchFamily="34" charset="0"/>
                  </a:rPr>
                  <a:t>Golfo de México</a:t>
                </a:r>
                <a:endParaRPr lang="es-MX" sz="600" b="1" dirty="0">
                  <a:solidFill>
                    <a:srgbClr val="0066CC"/>
                  </a:solidFill>
                  <a:latin typeface="Arial" pitchFamily="34" charset="0"/>
                  <a:cs typeface="Arial" pitchFamily="34" charset="0"/>
                </a:endParaRPr>
              </a:p>
            </p:txBody>
          </p:sp>
          <p:pic>
            <p:nvPicPr>
              <p:cNvPr id="61" name="Picture 1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116" y="359360"/>
                <a:ext cx="450056" cy="48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77 Grupo"/>
              <p:cNvGrpSpPr/>
              <p:nvPr/>
            </p:nvGrpSpPr>
            <p:grpSpPr>
              <a:xfrm>
                <a:off x="1911619" y="994024"/>
                <a:ext cx="72001" cy="108000"/>
                <a:chOff x="2106840" y="1035338"/>
                <a:chExt cx="127679" cy="180000"/>
              </a:xfrm>
            </p:grpSpPr>
            <p:grpSp>
              <p:nvGrpSpPr>
                <p:cNvPr id="108" name="24 Grupo"/>
                <p:cNvGrpSpPr>
                  <a:grpSpLocks/>
                </p:cNvGrpSpPr>
                <p:nvPr/>
              </p:nvGrpSpPr>
              <p:grpSpPr bwMode="auto">
                <a:xfrm>
                  <a:off x="2112699" y="1035338"/>
                  <a:ext cx="111693" cy="180000"/>
                  <a:chOff x="4298696" y="3919399"/>
                  <a:chExt cx="192688" cy="303509"/>
                </a:xfrm>
              </p:grpSpPr>
              <p:sp>
                <p:nvSpPr>
                  <p:cNvPr id="111" name="163 Elipse"/>
                  <p:cNvSpPr/>
                  <p:nvPr/>
                </p:nvSpPr>
                <p:spPr bwMode="auto">
                  <a:xfrm>
                    <a:off x="4298696" y="3967071"/>
                    <a:ext cx="192688" cy="200221"/>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nvGrpSpPr>
                  <p:cNvPr id="112" name="23 Grupo"/>
                  <p:cNvGrpSpPr>
                    <a:grpSpLocks/>
                  </p:cNvGrpSpPr>
                  <p:nvPr/>
                </p:nvGrpSpPr>
                <p:grpSpPr bwMode="auto">
                  <a:xfrm>
                    <a:off x="4391856" y="3919399"/>
                    <a:ext cx="796" cy="303509"/>
                    <a:chOff x="4600956" y="3312599"/>
                    <a:chExt cx="796" cy="303509"/>
                  </a:xfrm>
                </p:grpSpPr>
                <p:sp>
                  <p:nvSpPr>
                    <p:cNvPr id="113" name="Line 74"/>
                    <p:cNvSpPr>
                      <a:spLocks noChangeShapeType="1"/>
                    </p:cNvSpPr>
                    <p:nvPr/>
                  </p:nvSpPr>
                  <p:spPr bwMode="auto">
                    <a:xfrm>
                      <a:off x="4600956" y="3312599"/>
                      <a:ext cx="0" cy="30350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114" name="Line 79"/>
                    <p:cNvSpPr>
                      <a:spLocks noChangeShapeType="1"/>
                    </p:cNvSpPr>
                    <p:nvPr/>
                  </p:nvSpPr>
                  <p:spPr bwMode="auto">
                    <a:xfrm>
                      <a:off x="4601752" y="3312599"/>
                      <a:ext cx="0" cy="30350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grpSp>
            </p:grpSp>
            <p:cxnSp>
              <p:nvCxnSpPr>
                <p:cNvPr id="109" name="161 Conector recto"/>
                <p:cNvCxnSpPr/>
                <p:nvPr/>
              </p:nvCxnSpPr>
              <p:spPr>
                <a:xfrm flipV="1">
                  <a:off x="2106840" y="1048990"/>
                  <a:ext cx="125538" cy="14935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0" name="162 Conector recto"/>
                <p:cNvCxnSpPr/>
                <p:nvPr/>
              </p:nvCxnSpPr>
              <p:spPr>
                <a:xfrm flipH="1" flipV="1">
                  <a:off x="2108981" y="1054328"/>
                  <a:ext cx="125538" cy="149350"/>
                </a:xfrm>
                <a:prstGeom prst="line">
                  <a:avLst/>
                </a:prstGeom>
                <a:ln w="63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63" name="287 Grupo"/>
              <p:cNvGrpSpPr>
                <a:grpSpLocks/>
              </p:cNvGrpSpPr>
              <p:nvPr/>
            </p:nvGrpSpPr>
            <p:grpSpPr bwMode="auto">
              <a:xfrm>
                <a:off x="2082844" y="1301898"/>
                <a:ext cx="108000" cy="108000"/>
                <a:chOff x="4279544" y="5181942"/>
                <a:chExt cx="310529" cy="303509"/>
              </a:xfrm>
            </p:grpSpPr>
            <p:cxnSp>
              <p:nvCxnSpPr>
                <p:cNvPr id="103" name="155 Conector recto"/>
                <p:cNvCxnSpPr/>
                <p:nvPr/>
              </p:nvCxnSpPr>
              <p:spPr bwMode="auto">
                <a:xfrm flipH="1" flipV="1">
                  <a:off x="4279544" y="5336080"/>
                  <a:ext cx="310529" cy="0"/>
                </a:xfrm>
                <a:prstGeom prst="line">
                  <a:avLst/>
                </a:prstGeom>
                <a:noFill/>
                <a:ln w="6350" cap="rnd">
                  <a:solidFill>
                    <a:schemeClr val="bg1">
                      <a:lumMod val="10000"/>
                    </a:schemeClr>
                  </a:solidFill>
                  <a:round/>
                  <a:headEnd/>
                  <a:tailEnd/>
                </a:ln>
              </p:spPr>
            </p:cxnSp>
            <p:sp>
              <p:nvSpPr>
                <p:cNvPr id="104" name="Line 124"/>
                <p:cNvSpPr>
                  <a:spLocks noChangeShapeType="1"/>
                </p:cNvSpPr>
                <p:nvPr/>
              </p:nvSpPr>
              <p:spPr bwMode="auto">
                <a:xfrm>
                  <a:off x="4330503" y="5226435"/>
                  <a:ext cx="216574" cy="21928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5" name="Line 123"/>
                <p:cNvSpPr>
                  <a:spLocks noChangeShapeType="1"/>
                </p:cNvSpPr>
                <p:nvPr/>
              </p:nvSpPr>
              <p:spPr bwMode="auto">
                <a:xfrm flipV="1">
                  <a:off x="4333687" y="5231203"/>
                  <a:ext cx="218167" cy="21928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6" name="158 Elipse"/>
                <p:cNvSpPr/>
                <p:nvPr/>
              </p:nvSpPr>
              <p:spPr bwMode="auto">
                <a:xfrm>
                  <a:off x="4335280" y="5232792"/>
                  <a:ext cx="194279" cy="200220"/>
                </a:xfrm>
                <a:prstGeom prst="ellipse">
                  <a:avLst/>
                </a:prstGeom>
                <a:gradFill flip="none" rotWithShape="1">
                  <a:gsLst>
                    <a:gs pos="50000">
                      <a:schemeClr val="bg1">
                        <a:lumMod val="10000"/>
                      </a:schemeClr>
                    </a:gs>
                    <a:gs pos="50000">
                      <a:schemeClr val="bg1"/>
                    </a:gs>
                    <a:gs pos="50000">
                      <a:schemeClr val="bg1">
                        <a:lumMod val="10000"/>
                      </a:schemeClr>
                    </a:gs>
                    <a:gs pos="49000">
                      <a:schemeClr val="bg1">
                        <a:lumMod val="10000"/>
                      </a:schemeClr>
                    </a:gs>
                    <a:gs pos="50000">
                      <a:schemeClr val="accent1">
                        <a:shade val="67500"/>
                        <a:satMod val="115000"/>
                      </a:schemeClr>
                    </a:gs>
                    <a:gs pos="50000">
                      <a:schemeClr val="bg1"/>
                    </a:gs>
                  </a:gsLst>
                  <a:lin ang="10800000" scaled="1"/>
                  <a:tileRect/>
                </a:gra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cxnSp>
              <p:nvCxnSpPr>
                <p:cNvPr id="107" name="159 Conector recto"/>
                <p:cNvCxnSpPr/>
                <p:nvPr/>
              </p:nvCxnSpPr>
              <p:spPr bwMode="auto">
                <a:xfrm>
                  <a:off x="4430828" y="5181942"/>
                  <a:ext cx="0" cy="303509"/>
                </a:xfrm>
                <a:prstGeom prst="line">
                  <a:avLst/>
                </a:prstGeom>
                <a:noFill/>
                <a:ln w="6350" cap="rnd">
                  <a:solidFill>
                    <a:schemeClr val="bg1">
                      <a:lumMod val="10000"/>
                    </a:schemeClr>
                  </a:solidFill>
                  <a:round/>
                  <a:headEnd/>
                  <a:tailEnd/>
                </a:ln>
              </p:spPr>
            </p:cxnSp>
          </p:grpSp>
          <p:grpSp>
            <p:nvGrpSpPr>
              <p:cNvPr id="64" name="116 Grupo"/>
              <p:cNvGrpSpPr>
                <a:grpSpLocks/>
              </p:cNvGrpSpPr>
              <p:nvPr/>
            </p:nvGrpSpPr>
            <p:grpSpPr bwMode="auto">
              <a:xfrm>
                <a:off x="2314503" y="1567372"/>
                <a:ext cx="108000" cy="108000"/>
                <a:chOff x="4215227" y="1575301"/>
                <a:chExt cx="310529" cy="303509"/>
              </a:xfrm>
            </p:grpSpPr>
            <p:cxnSp>
              <p:nvCxnSpPr>
                <p:cNvPr id="98" name="150 Conector recto"/>
                <p:cNvCxnSpPr/>
                <p:nvPr/>
              </p:nvCxnSpPr>
              <p:spPr bwMode="auto">
                <a:xfrm>
                  <a:off x="4367323" y="1575301"/>
                  <a:ext cx="0" cy="303509"/>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99" name="151 Conector recto"/>
                <p:cNvCxnSpPr/>
                <p:nvPr/>
              </p:nvCxnSpPr>
              <p:spPr bwMode="auto">
                <a:xfrm flipH="1" flipV="1">
                  <a:off x="4215227" y="1730217"/>
                  <a:ext cx="310529" cy="0"/>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sp>
              <p:nvSpPr>
                <p:cNvPr id="100" name="Line 124"/>
                <p:cNvSpPr>
                  <a:spLocks noChangeShapeType="1"/>
                </p:cNvSpPr>
                <p:nvPr/>
              </p:nvSpPr>
              <p:spPr bwMode="auto">
                <a:xfrm>
                  <a:off x="4265926" y="1619563"/>
                  <a:ext cx="217053" cy="219728"/>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1" name="Line 123"/>
                <p:cNvSpPr>
                  <a:spLocks noChangeShapeType="1"/>
                </p:cNvSpPr>
                <p:nvPr/>
              </p:nvSpPr>
              <p:spPr bwMode="auto">
                <a:xfrm flipV="1">
                  <a:off x="4269094" y="1624306"/>
                  <a:ext cx="218638" cy="219727"/>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102" name="154 Elipse"/>
                <p:cNvSpPr/>
                <p:nvPr/>
              </p:nvSpPr>
              <p:spPr bwMode="auto">
                <a:xfrm>
                  <a:off x="4270679" y="1625886"/>
                  <a:ext cx="194872" cy="200759"/>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grpSp>
            <p:nvGrpSpPr>
              <p:cNvPr id="65" name="297 Grupo"/>
              <p:cNvGrpSpPr>
                <a:grpSpLocks/>
              </p:cNvGrpSpPr>
              <p:nvPr/>
            </p:nvGrpSpPr>
            <p:grpSpPr bwMode="auto">
              <a:xfrm>
                <a:off x="2214523" y="1424523"/>
                <a:ext cx="108000" cy="108000"/>
                <a:chOff x="4236591" y="2567690"/>
                <a:chExt cx="310529" cy="303509"/>
              </a:xfrm>
            </p:grpSpPr>
            <p:cxnSp>
              <p:nvCxnSpPr>
                <p:cNvPr id="89" name="141 Conector recto"/>
                <p:cNvCxnSpPr/>
                <p:nvPr/>
              </p:nvCxnSpPr>
              <p:spPr bwMode="auto">
                <a:xfrm>
                  <a:off x="4271625" y="2605629"/>
                  <a:ext cx="232499" cy="219727"/>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90" name="142 Conector recto"/>
                <p:cNvCxnSpPr/>
                <p:nvPr/>
              </p:nvCxnSpPr>
              <p:spPr bwMode="auto">
                <a:xfrm flipH="1">
                  <a:off x="4285957" y="2608790"/>
                  <a:ext cx="227722" cy="214986"/>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grpSp>
              <p:nvGrpSpPr>
                <p:cNvPr id="91" name="374 Grupo"/>
                <p:cNvGrpSpPr>
                  <a:grpSpLocks/>
                </p:cNvGrpSpPr>
                <p:nvPr/>
              </p:nvGrpSpPr>
              <p:grpSpPr bwMode="auto">
                <a:xfrm>
                  <a:off x="4236591" y="2567690"/>
                  <a:ext cx="310529" cy="303509"/>
                  <a:chOff x="4236591" y="3919399"/>
                  <a:chExt cx="310529" cy="303509"/>
                </a:xfrm>
              </p:grpSpPr>
              <p:sp>
                <p:nvSpPr>
                  <p:cNvPr id="92" name="144 Elipse"/>
                  <p:cNvSpPr/>
                  <p:nvPr/>
                </p:nvSpPr>
                <p:spPr bwMode="auto">
                  <a:xfrm>
                    <a:off x="4298696" y="3966822"/>
                    <a:ext cx="192688" cy="200758"/>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nvGrpSpPr>
                  <p:cNvPr id="93" name="376 Grupo"/>
                  <p:cNvGrpSpPr>
                    <a:grpSpLocks/>
                  </p:cNvGrpSpPr>
                  <p:nvPr/>
                </p:nvGrpSpPr>
                <p:grpSpPr bwMode="auto">
                  <a:xfrm>
                    <a:off x="4236591" y="3919399"/>
                    <a:ext cx="310529" cy="303509"/>
                    <a:chOff x="4445691" y="3312599"/>
                    <a:chExt cx="310529" cy="303509"/>
                  </a:xfrm>
                </p:grpSpPr>
                <p:sp>
                  <p:nvSpPr>
                    <p:cNvPr id="94" name="Line 73"/>
                    <p:cNvSpPr>
                      <a:spLocks noChangeShapeType="1"/>
                    </p:cNvSpPr>
                    <p:nvPr/>
                  </p:nvSpPr>
                  <p:spPr bwMode="auto">
                    <a:xfrm>
                      <a:off x="4445691" y="3462433"/>
                      <a:ext cx="31052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95" name="Line 74"/>
                    <p:cNvSpPr>
                      <a:spLocks noChangeShapeType="1"/>
                    </p:cNvSpPr>
                    <p:nvPr/>
                  </p:nvSpPr>
                  <p:spPr bwMode="auto">
                    <a:xfrm>
                      <a:off x="4600956" y="3312599"/>
                      <a:ext cx="0" cy="30350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96" name="Line 78"/>
                    <p:cNvSpPr>
                      <a:spLocks noChangeShapeType="1"/>
                    </p:cNvSpPr>
                    <p:nvPr/>
                  </p:nvSpPr>
                  <p:spPr bwMode="auto">
                    <a:xfrm>
                      <a:off x="4445691" y="3462772"/>
                      <a:ext cx="310529" cy="0"/>
                    </a:xfrm>
                    <a:prstGeom prst="line">
                      <a:avLst/>
                    </a:prstGeom>
                    <a:noFill/>
                    <a:ln w="3175"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97" name="Line 79"/>
                    <p:cNvSpPr>
                      <a:spLocks noChangeShapeType="1"/>
                    </p:cNvSpPr>
                    <p:nvPr/>
                  </p:nvSpPr>
                  <p:spPr bwMode="auto">
                    <a:xfrm>
                      <a:off x="4601752" y="3312599"/>
                      <a:ext cx="0" cy="30350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grpSp>
            </p:grpSp>
          </p:grpSp>
          <p:grpSp>
            <p:nvGrpSpPr>
              <p:cNvPr id="66" name="297 Grupo"/>
              <p:cNvGrpSpPr>
                <a:grpSpLocks/>
              </p:cNvGrpSpPr>
              <p:nvPr/>
            </p:nvGrpSpPr>
            <p:grpSpPr bwMode="auto">
              <a:xfrm>
                <a:off x="2169798" y="1598275"/>
                <a:ext cx="108000" cy="108000"/>
                <a:chOff x="4236591" y="2567690"/>
                <a:chExt cx="310529" cy="303509"/>
              </a:xfrm>
            </p:grpSpPr>
            <p:cxnSp>
              <p:nvCxnSpPr>
                <p:cNvPr id="80" name="132 Conector recto"/>
                <p:cNvCxnSpPr/>
                <p:nvPr/>
              </p:nvCxnSpPr>
              <p:spPr bwMode="auto">
                <a:xfrm>
                  <a:off x="4271625" y="2605629"/>
                  <a:ext cx="232499" cy="219727"/>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81" name="133 Conector recto"/>
                <p:cNvCxnSpPr/>
                <p:nvPr/>
              </p:nvCxnSpPr>
              <p:spPr bwMode="auto">
                <a:xfrm flipH="1">
                  <a:off x="4285957" y="2608790"/>
                  <a:ext cx="227722" cy="214986"/>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grpSp>
              <p:nvGrpSpPr>
                <p:cNvPr id="82" name="374 Grupo"/>
                <p:cNvGrpSpPr>
                  <a:grpSpLocks/>
                </p:cNvGrpSpPr>
                <p:nvPr/>
              </p:nvGrpSpPr>
              <p:grpSpPr bwMode="auto">
                <a:xfrm>
                  <a:off x="4236591" y="2567690"/>
                  <a:ext cx="310529" cy="303509"/>
                  <a:chOff x="4236591" y="3919399"/>
                  <a:chExt cx="310529" cy="303509"/>
                </a:xfrm>
              </p:grpSpPr>
              <p:sp>
                <p:nvSpPr>
                  <p:cNvPr id="83" name="135 Elipse"/>
                  <p:cNvSpPr/>
                  <p:nvPr/>
                </p:nvSpPr>
                <p:spPr bwMode="auto">
                  <a:xfrm>
                    <a:off x="4298696" y="3966822"/>
                    <a:ext cx="192688" cy="200758"/>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nvGrpSpPr>
                  <p:cNvPr id="84" name="376 Grupo"/>
                  <p:cNvGrpSpPr>
                    <a:grpSpLocks/>
                  </p:cNvGrpSpPr>
                  <p:nvPr/>
                </p:nvGrpSpPr>
                <p:grpSpPr bwMode="auto">
                  <a:xfrm>
                    <a:off x="4236591" y="3919399"/>
                    <a:ext cx="310529" cy="303509"/>
                    <a:chOff x="4445691" y="3312599"/>
                    <a:chExt cx="310529" cy="303509"/>
                  </a:xfrm>
                </p:grpSpPr>
                <p:sp>
                  <p:nvSpPr>
                    <p:cNvPr id="85" name="Line 73"/>
                    <p:cNvSpPr>
                      <a:spLocks noChangeShapeType="1"/>
                    </p:cNvSpPr>
                    <p:nvPr/>
                  </p:nvSpPr>
                  <p:spPr bwMode="auto">
                    <a:xfrm>
                      <a:off x="4445691" y="3462433"/>
                      <a:ext cx="310529" cy="0"/>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86" name="Line 74"/>
                    <p:cNvSpPr>
                      <a:spLocks noChangeShapeType="1"/>
                    </p:cNvSpPr>
                    <p:nvPr/>
                  </p:nvSpPr>
                  <p:spPr bwMode="auto">
                    <a:xfrm>
                      <a:off x="4600956" y="3312599"/>
                      <a:ext cx="0" cy="303509"/>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s-MX" sz="1200"/>
                    </a:p>
                  </p:txBody>
                </p:sp>
                <p:sp>
                  <p:nvSpPr>
                    <p:cNvPr id="87" name="Line 78"/>
                    <p:cNvSpPr>
                      <a:spLocks noChangeShapeType="1"/>
                    </p:cNvSpPr>
                    <p:nvPr/>
                  </p:nvSpPr>
                  <p:spPr bwMode="auto">
                    <a:xfrm>
                      <a:off x="4445691" y="3462772"/>
                      <a:ext cx="310529" cy="0"/>
                    </a:xfrm>
                    <a:prstGeom prst="line">
                      <a:avLst/>
                    </a:prstGeom>
                    <a:noFill/>
                    <a:ln w="3175"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88" name="Line 79"/>
                    <p:cNvSpPr>
                      <a:spLocks noChangeShapeType="1"/>
                    </p:cNvSpPr>
                    <p:nvPr/>
                  </p:nvSpPr>
                  <p:spPr bwMode="auto">
                    <a:xfrm>
                      <a:off x="4601752" y="3312599"/>
                      <a:ext cx="0" cy="303509"/>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grpSp>
            </p:grpSp>
          </p:grpSp>
          <p:grpSp>
            <p:nvGrpSpPr>
              <p:cNvPr id="67" name="29 Grupo"/>
              <p:cNvGrpSpPr>
                <a:grpSpLocks/>
              </p:cNvGrpSpPr>
              <p:nvPr/>
            </p:nvGrpSpPr>
            <p:grpSpPr bwMode="auto">
              <a:xfrm>
                <a:off x="2205842" y="1830094"/>
                <a:ext cx="108000" cy="108000"/>
                <a:chOff x="4215227" y="1575301"/>
                <a:chExt cx="310529" cy="303509"/>
              </a:xfrm>
            </p:grpSpPr>
            <p:cxnSp>
              <p:nvCxnSpPr>
                <p:cNvPr id="75" name="127 Conector recto"/>
                <p:cNvCxnSpPr/>
                <p:nvPr/>
              </p:nvCxnSpPr>
              <p:spPr bwMode="auto">
                <a:xfrm>
                  <a:off x="4367323" y="1575301"/>
                  <a:ext cx="0" cy="303509"/>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76" name="128 Conector recto"/>
                <p:cNvCxnSpPr/>
                <p:nvPr/>
              </p:nvCxnSpPr>
              <p:spPr bwMode="auto">
                <a:xfrm flipH="1" flipV="1">
                  <a:off x="4215227" y="1730217"/>
                  <a:ext cx="310529" cy="0"/>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sp>
              <p:nvSpPr>
                <p:cNvPr id="77" name="Line 124"/>
                <p:cNvSpPr>
                  <a:spLocks noChangeShapeType="1"/>
                </p:cNvSpPr>
                <p:nvPr/>
              </p:nvSpPr>
              <p:spPr bwMode="auto">
                <a:xfrm>
                  <a:off x="4265926" y="1619563"/>
                  <a:ext cx="217053" cy="219728"/>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8" name="Line 123"/>
                <p:cNvSpPr>
                  <a:spLocks noChangeShapeType="1"/>
                </p:cNvSpPr>
                <p:nvPr/>
              </p:nvSpPr>
              <p:spPr bwMode="auto">
                <a:xfrm flipV="1">
                  <a:off x="4269094" y="1624306"/>
                  <a:ext cx="218638" cy="219727"/>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9" name="131 Elipse"/>
                <p:cNvSpPr/>
                <p:nvPr/>
              </p:nvSpPr>
              <p:spPr bwMode="auto">
                <a:xfrm>
                  <a:off x="4270679" y="1625886"/>
                  <a:ext cx="194872" cy="200759"/>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grpSp>
            <p:nvGrpSpPr>
              <p:cNvPr id="68" name="29 Grupo"/>
              <p:cNvGrpSpPr>
                <a:grpSpLocks/>
              </p:cNvGrpSpPr>
              <p:nvPr/>
            </p:nvGrpSpPr>
            <p:grpSpPr bwMode="auto">
              <a:xfrm>
                <a:off x="1437524" y="1895909"/>
                <a:ext cx="108000" cy="108000"/>
                <a:chOff x="4215227" y="1575301"/>
                <a:chExt cx="310529" cy="303509"/>
              </a:xfrm>
            </p:grpSpPr>
            <p:cxnSp>
              <p:nvCxnSpPr>
                <p:cNvPr id="70" name="122 Conector recto"/>
                <p:cNvCxnSpPr/>
                <p:nvPr/>
              </p:nvCxnSpPr>
              <p:spPr bwMode="auto">
                <a:xfrm>
                  <a:off x="4367323" y="1575301"/>
                  <a:ext cx="0" cy="303509"/>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cxnSp>
              <p:nvCxnSpPr>
                <p:cNvPr id="71" name="123 Conector recto"/>
                <p:cNvCxnSpPr/>
                <p:nvPr/>
              </p:nvCxnSpPr>
              <p:spPr bwMode="auto">
                <a:xfrm flipH="1" flipV="1">
                  <a:off x="4215227" y="1730217"/>
                  <a:ext cx="310529" cy="0"/>
                </a:xfrm>
                <a:prstGeom prst="line">
                  <a:avLst/>
                </a:prstGeom>
                <a:solidFill>
                  <a:srgbClr val="FF0000"/>
                </a:solidFill>
                <a:ln w="6350" cap="flat" cmpd="sng" algn="ctr">
                  <a:solidFill>
                    <a:schemeClr val="bg1">
                      <a:lumMod val="10000"/>
                    </a:schemeClr>
                  </a:solidFill>
                  <a:prstDash val="solid"/>
                  <a:round/>
                  <a:headEnd type="none" w="med" len="med"/>
                  <a:tailEnd type="none" w="med" len="med"/>
                </a:ln>
                <a:effectLst/>
              </p:spPr>
            </p:cxnSp>
            <p:sp>
              <p:nvSpPr>
                <p:cNvPr id="72" name="Line 124"/>
                <p:cNvSpPr>
                  <a:spLocks noChangeShapeType="1"/>
                </p:cNvSpPr>
                <p:nvPr/>
              </p:nvSpPr>
              <p:spPr bwMode="auto">
                <a:xfrm>
                  <a:off x="4265926" y="1619563"/>
                  <a:ext cx="217053" cy="219728"/>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3" name="Line 123"/>
                <p:cNvSpPr>
                  <a:spLocks noChangeShapeType="1"/>
                </p:cNvSpPr>
                <p:nvPr/>
              </p:nvSpPr>
              <p:spPr bwMode="auto">
                <a:xfrm flipV="1">
                  <a:off x="4269094" y="1624306"/>
                  <a:ext cx="218638" cy="219727"/>
                </a:xfrm>
                <a:prstGeom prst="line">
                  <a:avLst/>
                </a:prstGeom>
                <a:noFill/>
                <a:ln w="6350" cap="rnd">
                  <a:solidFill>
                    <a:schemeClr val="bg1">
                      <a:lumMod val="10000"/>
                    </a:schemeClr>
                  </a:solidFill>
                  <a:round/>
                  <a:headEnd/>
                  <a:tailEnd/>
                </a:ln>
                <a:extLst>
                  <a:ext uri="{909E8E84-426E-40DD-AFC4-6F175D3DCCD1}">
                    <a14:hiddenFill xmlns:a14="http://schemas.microsoft.com/office/drawing/2010/main">
                      <a:noFill/>
                    </a14:hiddenFill>
                  </a:ext>
                </a:extLst>
              </p:spPr>
              <p:txBody>
                <a:bodyPr lIns="0" tIns="0" rIns="0" bIns="0"/>
                <a:lstStyle/>
                <a:p>
                  <a:pPr>
                    <a:defRPr/>
                  </a:pPr>
                  <a:endParaRPr lang="es-MX" sz="1200"/>
                </a:p>
              </p:txBody>
            </p:sp>
            <p:sp>
              <p:nvSpPr>
                <p:cNvPr id="74" name="126 Elipse"/>
                <p:cNvSpPr/>
                <p:nvPr/>
              </p:nvSpPr>
              <p:spPr bwMode="auto">
                <a:xfrm>
                  <a:off x="4270679" y="1625886"/>
                  <a:ext cx="194872" cy="200759"/>
                </a:xfrm>
                <a:prstGeom prst="ellipse">
                  <a:avLst/>
                </a:prstGeom>
                <a:solidFill>
                  <a:srgbClr val="FFFFFF"/>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a:latin typeface="Arial" charset="0"/>
                  </a:endParaRPr>
                </a:p>
              </p:txBody>
            </p:sp>
          </p:grpSp>
          <p:sp>
            <p:nvSpPr>
              <p:cNvPr id="69" name="121 Elipse"/>
              <p:cNvSpPr/>
              <p:nvPr/>
            </p:nvSpPr>
            <p:spPr bwMode="auto">
              <a:xfrm>
                <a:off x="2106264" y="1444095"/>
                <a:ext cx="90000" cy="90000"/>
              </a:xfrm>
              <a:prstGeom prst="ellipse">
                <a:avLst/>
              </a:prstGeom>
              <a:solidFill>
                <a:schemeClr val="bg1"/>
              </a:solidFill>
              <a:ln w="6350" cap="flat" cmpd="sng" algn="ctr">
                <a:solidFill>
                  <a:schemeClr val="bg1">
                    <a:lumMod val="10000"/>
                  </a:schemeClr>
                </a:solidFill>
                <a:prstDash val="solid"/>
                <a:round/>
                <a:headEnd type="none" w="med" len="med"/>
                <a:tailEnd type="none" w="med" len="med"/>
              </a:ln>
              <a:effectLst/>
            </p:spPr>
            <p:txBody>
              <a:bodyPr wrap="none" lIns="0" tIns="0" rIns="0" bIns="0" anchor="ctr"/>
              <a:lstStyle/>
              <a:p>
                <a:pPr>
                  <a:defRPr/>
                </a:pPr>
                <a:endParaRPr lang="es-MX" sz="1200" b="0" dirty="0">
                  <a:latin typeface="Arial" charset="0"/>
                </a:endParaRPr>
              </a:p>
            </p:txBody>
          </p:sp>
        </p:grpSp>
        <p:pic>
          <p:nvPicPr>
            <p:cNvPr id="38" name="Picture 3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27" t="3456" r="3633" b="3512"/>
            <a:stretch/>
          </p:blipFill>
          <p:spPr bwMode="auto">
            <a:xfrm>
              <a:off x="463773" y="4504213"/>
              <a:ext cx="1692724" cy="1076779"/>
            </a:xfrm>
            <a:prstGeom prst="rect">
              <a:avLst/>
            </a:prstGeom>
            <a:solidFill>
              <a:schemeClr val="bg1"/>
            </a:solidFill>
            <a:ln>
              <a:noFill/>
            </a:ln>
            <a:effectLst/>
          </p:spPr>
        </p:pic>
      </p:grpSp>
      <p:sp>
        <p:nvSpPr>
          <p:cNvPr id="11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116" name="TextBox 115"/>
          <p:cNvSpPr txBox="1"/>
          <p:nvPr/>
        </p:nvSpPr>
        <p:spPr>
          <a:xfrm>
            <a:off x="4899583" y="6172200"/>
            <a:ext cx="4187272" cy="276999"/>
          </a:xfrm>
          <a:prstGeom prst="rect">
            <a:avLst/>
          </a:prstGeom>
          <a:noFill/>
        </p:spPr>
        <p:txBody>
          <a:bodyPr wrap="square" rtlCol="0">
            <a:spAutoFit/>
          </a:bodyPr>
          <a:lstStyle/>
          <a:p>
            <a:r>
              <a:rPr lang="en-US" sz="1200" i="1" dirty="0" smtClean="0">
                <a:solidFill>
                  <a:schemeClr val="tx1">
                    <a:lumMod val="50000"/>
                    <a:lumOff val="50000"/>
                  </a:schemeClr>
                </a:solidFill>
              </a:rPr>
              <a:t>Ing. J. Antonio </a:t>
            </a:r>
            <a:r>
              <a:rPr lang="en-US" sz="1200" i="1" dirty="0" err="1" smtClean="0">
                <a:solidFill>
                  <a:schemeClr val="tx1">
                    <a:lumMod val="50000"/>
                    <a:lumOff val="50000"/>
                  </a:schemeClr>
                </a:solidFill>
              </a:rPr>
              <a:t>Escalera</a:t>
            </a:r>
            <a:r>
              <a:rPr lang="en-US" sz="1200" i="1" dirty="0" smtClean="0">
                <a:solidFill>
                  <a:schemeClr val="tx1">
                    <a:lumMod val="50000"/>
                    <a:lumOff val="50000"/>
                  </a:schemeClr>
                </a:solidFill>
              </a:rPr>
              <a:t> </a:t>
            </a:r>
            <a:r>
              <a:rPr lang="en-US" sz="1200" i="1" dirty="0" err="1" smtClean="0">
                <a:solidFill>
                  <a:schemeClr val="tx1">
                    <a:lumMod val="50000"/>
                    <a:lumOff val="50000"/>
                  </a:schemeClr>
                </a:solidFill>
              </a:rPr>
              <a:t>Alcocer</a:t>
            </a:r>
            <a:r>
              <a:rPr lang="en-US" sz="1200" i="1" dirty="0" smtClean="0">
                <a:solidFill>
                  <a:schemeClr val="tx1">
                    <a:lumMod val="50000"/>
                    <a:lumOff val="50000"/>
                  </a:schemeClr>
                </a:solidFill>
              </a:rPr>
              <a:t>, PEMEX </a:t>
            </a:r>
            <a:r>
              <a:rPr lang="en-US" sz="1200" i="1" dirty="0" err="1" smtClean="0">
                <a:solidFill>
                  <a:schemeClr val="tx1">
                    <a:lumMod val="50000"/>
                    <a:lumOff val="50000"/>
                  </a:schemeClr>
                </a:solidFill>
              </a:rPr>
              <a:t>Exploración</a:t>
            </a:r>
            <a:r>
              <a:rPr lang="en-US" sz="1200" i="1" dirty="0" smtClean="0">
                <a:solidFill>
                  <a:schemeClr val="tx1">
                    <a:lumMod val="50000"/>
                    <a:lumOff val="50000"/>
                  </a:schemeClr>
                </a:solidFill>
              </a:rPr>
              <a:t> y </a:t>
            </a:r>
            <a:r>
              <a:rPr lang="en-US" sz="1200" i="1" dirty="0" err="1" smtClean="0">
                <a:solidFill>
                  <a:schemeClr val="tx1">
                    <a:lumMod val="50000"/>
                    <a:lumOff val="50000"/>
                  </a:schemeClr>
                </a:solidFill>
              </a:rPr>
              <a:t>Producción</a:t>
            </a:r>
            <a:endParaRPr lang="en-US" sz="1200" i="1" dirty="0" smtClean="0">
              <a:solidFill>
                <a:schemeClr val="tx1">
                  <a:lumMod val="50000"/>
                  <a:lumOff val="50000"/>
                </a:schemeClr>
              </a:solidFill>
            </a:endParaRPr>
          </a:p>
        </p:txBody>
      </p:sp>
    </p:spTree>
    <p:extLst>
      <p:ext uri="{BB962C8B-B14F-4D97-AF65-F5344CB8AC3E}">
        <p14:creationId xmlns:p14="http://schemas.microsoft.com/office/powerpoint/2010/main" val="64793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Border Region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MCalderon\AppData\Local\Microsoft\Windows\Temporary Internet Files\Content.Outlook\SB4TJNCW\Eagle Ford Drilling Snap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t="3881"/>
          <a:stretch/>
        </p:blipFill>
        <p:spPr bwMode="auto">
          <a:xfrm>
            <a:off x="152400" y="1466704"/>
            <a:ext cx="8839200" cy="501029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87996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Baseline for our Region</a:t>
            </a:r>
          </a:p>
          <a:p>
            <a:r>
              <a:rPr lang="en-US" dirty="0" smtClean="0"/>
              <a:t>Reality Check</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17774012"/>
              </p:ext>
            </p:extLst>
          </p:nvPr>
        </p:nvGraphicFramePr>
        <p:xfrm>
          <a:off x="185057" y="1447792"/>
          <a:ext cx="8763000" cy="4876808"/>
        </p:xfrm>
        <a:graphic>
          <a:graphicData uri="http://schemas.openxmlformats.org/drawingml/2006/table">
            <a:tbl>
              <a:tblPr/>
              <a:tblGrid>
                <a:gridCol w="1283321"/>
                <a:gridCol w="907429"/>
                <a:gridCol w="1095375"/>
                <a:gridCol w="1095375"/>
                <a:gridCol w="1095375"/>
                <a:gridCol w="1095375"/>
                <a:gridCol w="1095375"/>
                <a:gridCol w="1095375"/>
              </a:tblGrid>
              <a:tr h="439838">
                <a:tc gridSpan="4">
                  <a:txBody>
                    <a:bodyPr/>
                    <a:lstStyle/>
                    <a:p>
                      <a:pPr algn="ctr"/>
                      <a:r>
                        <a:rPr lang="en-US" sz="1400" b="1" dirty="0" smtClean="0">
                          <a:latin typeface="Helvetica, Arial, sans-serif"/>
                        </a:rPr>
                        <a:t>Oil Rigs in the World</a:t>
                      </a:r>
                      <a:endParaRPr lang="en-US" sz="1400" b="1" dirty="0"/>
                    </a:p>
                  </a:txBody>
                  <a:tcPr marL="16964" marR="16964" marT="16964" marB="16964" anchor="ctr">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1400" b="1" dirty="0" smtClean="0">
                          <a:latin typeface="Helvetica, Arial, sans-serif"/>
                        </a:rPr>
                        <a:t>Change</a:t>
                      </a:r>
                      <a:endParaRPr lang="en-US" sz="1400" b="1" dirty="0"/>
                    </a:p>
                  </a:txBody>
                  <a:tcPr marL="16964" marR="16964" marT="16964" marB="16964" anchor="ctr">
                    <a:lnL>
                      <a:noFill/>
                    </a:lnL>
                    <a:lnR>
                      <a:noFill/>
                    </a:lnR>
                    <a:lnT>
                      <a:noFill/>
                    </a:lnT>
                    <a:lnB>
                      <a:noFill/>
                    </a:lnB>
                    <a:solidFill>
                      <a:schemeClr val="accent6">
                        <a:lumMod val="20000"/>
                        <a:lumOff val="80000"/>
                      </a:schemeClr>
                    </a:solidFill>
                  </a:tcPr>
                </a:tc>
                <a:tc hMerge="1">
                  <a:txBody>
                    <a:bodyPr/>
                    <a:lstStyle/>
                    <a:p>
                      <a:endParaRPr lang="en-US"/>
                    </a:p>
                  </a:txBody>
                  <a:tcPr/>
                </a:tc>
                <a:tc gridSpan="2">
                  <a:txBody>
                    <a:bodyPr/>
                    <a:lstStyle/>
                    <a:p>
                      <a:pPr algn="ctr"/>
                      <a:r>
                        <a:rPr lang="en-US" sz="1400" b="1" dirty="0" smtClean="0">
                          <a:latin typeface="Helvetica, Arial, sans-serif"/>
                        </a:rPr>
                        <a:t>Change</a:t>
                      </a:r>
                      <a:r>
                        <a:rPr lang="en-US" sz="1400" b="1" baseline="0" dirty="0" smtClean="0">
                          <a:latin typeface="Helvetica, Arial, sans-serif"/>
                        </a:rPr>
                        <a:t> Percentage</a:t>
                      </a:r>
                      <a:endParaRPr lang="en-US" sz="1400" b="1" dirty="0"/>
                    </a:p>
                  </a:txBody>
                  <a:tcPr marL="16964" marR="16964" marT="16964" marB="16964" anchor="ctr">
                    <a:lnL>
                      <a:noFill/>
                    </a:lnL>
                    <a:lnR>
                      <a:noFill/>
                    </a:lnR>
                    <a:lnT>
                      <a:noFill/>
                    </a:lnT>
                    <a:lnB>
                      <a:noFill/>
                    </a:lnB>
                    <a:solidFill>
                      <a:schemeClr val="accent6">
                        <a:lumMod val="20000"/>
                        <a:lumOff val="80000"/>
                      </a:schemeClr>
                    </a:solidFill>
                  </a:tcPr>
                </a:tc>
                <a:tc hMerge="1">
                  <a:txBody>
                    <a:bodyPr/>
                    <a:lstStyle/>
                    <a:p>
                      <a:endParaRPr lang="en-US"/>
                    </a:p>
                  </a:txBody>
                  <a:tcPr/>
                </a:tc>
              </a:tr>
              <a:tr h="537243">
                <a:tc>
                  <a:txBody>
                    <a:bodyPr/>
                    <a:lstStyle/>
                    <a:p>
                      <a:pPr algn="ctr"/>
                      <a:r>
                        <a:rPr lang="en-US" sz="1600" b="1" dirty="0">
                          <a:latin typeface="Helvetica, Arial, sans-serif"/>
                        </a:rPr>
                        <a:t/>
                      </a:r>
                      <a:br>
                        <a:rPr lang="en-US" sz="1600" b="1" dirty="0">
                          <a:latin typeface="Helvetica, Arial, sans-serif"/>
                        </a:rPr>
                      </a:br>
                      <a:endParaRPr lang="en-US" sz="16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smtClean="0">
                          <a:latin typeface="Helvetica, Arial, sans-serif"/>
                        </a:rPr>
                        <a:t>January </a:t>
                      </a:r>
                      <a:r>
                        <a:rPr lang="en-US" sz="1200" b="1" dirty="0">
                          <a:latin typeface="Helvetica, Arial, sans-serif"/>
                        </a:rPr>
                        <a:t>2014</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December 2013</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January 2013</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Monthly</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Annual</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latin typeface="Helvetica, Arial, sans-serif"/>
                        </a:rPr>
                        <a:t>Monthly</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c>
                  <a:txBody>
                    <a:bodyPr/>
                    <a:lstStyle/>
                    <a:p>
                      <a:pPr algn="ctr"/>
                      <a:r>
                        <a:rPr lang="en-US" sz="1200" b="1" dirty="0" smtClean="0"/>
                        <a:t>Annual</a:t>
                      </a:r>
                      <a:endParaRPr lang="en-US" sz="1200" b="1" dirty="0"/>
                    </a:p>
                  </a:txBody>
                  <a:tcPr marL="16964" marR="16964" marT="16964" marB="16964" anchor="ctr">
                    <a:lnL>
                      <a:noFill/>
                    </a:lnL>
                    <a:lnR>
                      <a:noFill/>
                    </a:lnR>
                    <a:lnT>
                      <a:noFill/>
                    </a:lnT>
                    <a:lnB>
                      <a:noFill/>
                    </a:lnB>
                    <a:solidFill>
                      <a:schemeClr val="accent5">
                        <a:lumMod val="20000"/>
                        <a:lumOff val="80000"/>
                      </a:schemeClr>
                    </a:solidFill>
                  </a:tcPr>
                </a:tc>
              </a:tr>
              <a:tr h="585338">
                <a:tc>
                  <a:txBody>
                    <a:bodyPr/>
                    <a:lstStyle/>
                    <a:p>
                      <a:pPr algn="ctr"/>
                      <a:r>
                        <a:rPr lang="en-US" sz="1400" b="1" dirty="0" smtClean="0">
                          <a:latin typeface="Helvetica, Arial, sans-serif"/>
                        </a:rPr>
                        <a:t>Latin America</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401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417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414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(16)</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-3.8%</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-3.1%</a:t>
                      </a:r>
                      <a:endParaRPr lang="en-US" sz="1400" dirty="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smtClean="0">
                          <a:latin typeface="Helvetica, Arial, sans-serif"/>
                        </a:rPr>
                        <a:t>Europe</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126</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126</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0.0%</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-6.0%</a:t>
                      </a:r>
                      <a:endParaRPr lang="en-US" sz="140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a:latin typeface="Helvetica, Arial, sans-serif"/>
                        </a:rPr>
                        <a:t>Africa</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115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20.9%</a:t>
                      </a:r>
                      <a:endParaRPr lang="en-US" sz="1400"/>
                    </a:p>
                  </a:txBody>
                  <a:tcPr marL="16964" marR="16964" marT="16964" marB="16964" anchor="ctr">
                    <a:lnL>
                      <a:noFill/>
                    </a:lnL>
                    <a:lnR>
                      <a:noFill/>
                    </a:lnR>
                    <a:lnT>
                      <a:noFill/>
                    </a:lnT>
                    <a:lnB>
                      <a:noFill/>
                    </a:lnB>
                    <a:solidFill>
                      <a:srgbClr val="FFFFFF"/>
                    </a:solidFill>
                  </a:tcPr>
                </a:tc>
              </a:tr>
              <a:tr h="585338">
                <a:tc>
                  <a:txBody>
                    <a:bodyPr/>
                    <a:lstStyle/>
                    <a:p>
                      <a:pPr algn="ctr"/>
                      <a:r>
                        <a:rPr lang="en-US" sz="1400" b="1" dirty="0" smtClean="0"/>
                        <a:t>Middle</a:t>
                      </a:r>
                      <a:r>
                        <a:rPr lang="en-US" sz="1400" b="1" baseline="0" dirty="0" smtClean="0"/>
                        <a:t> East</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403</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405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379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24</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6.3%</a:t>
                      </a:r>
                      <a:endParaRPr lang="en-US" sz="140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smtClean="0"/>
                        <a:t>Far</a:t>
                      </a:r>
                      <a:r>
                        <a:rPr lang="en-US" sz="1400" b="1" baseline="0" dirty="0" smtClean="0"/>
                        <a:t> East</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256</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249</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237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7</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19</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2.8%</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8.0%</a:t>
                      </a:r>
                      <a:endParaRPr lang="en-US" sz="1400"/>
                    </a:p>
                  </a:txBody>
                  <a:tcPr marL="16964" marR="16964" marT="16964" marB="16964" anchor="ctr">
                    <a:lnL>
                      <a:noFill/>
                    </a:lnL>
                    <a:lnR>
                      <a:noFill/>
                    </a:lnR>
                    <a:lnT>
                      <a:noFill/>
                    </a:lnT>
                    <a:lnB>
                      <a:noFill/>
                    </a:lnB>
                    <a:solidFill>
                      <a:srgbClr val="FFFFFF"/>
                    </a:solidFill>
                  </a:tcPr>
                </a:tc>
              </a:tr>
              <a:tr h="585338">
                <a:tc>
                  <a:txBody>
                    <a:bodyPr/>
                    <a:lstStyle/>
                    <a:p>
                      <a:pPr algn="ctr"/>
                      <a:r>
                        <a:rPr lang="en-US" sz="1400" b="1" dirty="0" smtClean="0">
                          <a:latin typeface="Helvetica, Arial, sans-serif"/>
                        </a:rPr>
                        <a:t>International</a:t>
                      </a:r>
                      <a:endParaRPr lang="en-US" sz="1400" b="1"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1,325</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1,335</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1,279</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(10)</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46</a:t>
                      </a:r>
                      <a:endParaRPr lang="en-US" sz="140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-0.7%</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a:latin typeface="Helvetica, Arial, sans-serif"/>
                        </a:rPr>
                        <a:t>3.6%</a:t>
                      </a:r>
                      <a:endParaRPr lang="en-US" sz="1400"/>
                    </a:p>
                  </a:txBody>
                  <a:tcPr marL="16964" marR="16964" marT="16964" marB="16964" anchor="ctr">
                    <a:lnL>
                      <a:noFill/>
                    </a:lnL>
                    <a:lnR>
                      <a:noFill/>
                    </a:lnR>
                    <a:lnT>
                      <a:noFill/>
                    </a:lnT>
                    <a:lnB>
                      <a:noFill/>
                    </a:lnB>
                    <a:solidFill>
                      <a:srgbClr val="FFFFCC"/>
                    </a:solidFill>
                  </a:tcPr>
                </a:tc>
              </a:tr>
              <a:tr h="311675">
                <a:tc>
                  <a:txBody>
                    <a:bodyPr/>
                    <a:lstStyle/>
                    <a:p>
                      <a:pPr algn="ctr"/>
                      <a:r>
                        <a:rPr lang="en-US" sz="1400" b="1" dirty="0" smtClean="0">
                          <a:latin typeface="Helvetica, Arial, sans-serif"/>
                        </a:rPr>
                        <a:t>Canada</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504</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372</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503</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132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35.5%</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0.2%</a:t>
                      </a:r>
                      <a:endParaRPr lang="en-US" sz="1400"/>
                    </a:p>
                  </a:txBody>
                  <a:tcPr marL="16964" marR="16964" marT="16964" marB="16964" anchor="ctr">
                    <a:lnL>
                      <a:noFill/>
                    </a:lnL>
                    <a:lnR>
                      <a:noFill/>
                    </a:lnR>
                    <a:lnT>
                      <a:noFill/>
                    </a:lnT>
                    <a:lnB>
                      <a:noFill/>
                    </a:lnB>
                    <a:solidFill>
                      <a:srgbClr val="FFFFFF"/>
                    </a:solidFill>
                  </a:tcPr>
                </a:tc>
              </a:tr>
              <a:tr h="585338">
                <a:tc>
                  <a:txBody>
                    <a:bodyPr/>
                    <a:lstStyle/>
                    <a:p>
                      <a:pPr algn="ctr"/>
                      <a:r>
                        <a:rPr lang="en-US" sz="1400" b="1" dirty="0" smtClean="0"/>
                        <a:t>United</a:t>
                      </a:r>
                      <a:r>
                        <a:rPr lang="en-US" sz="1400" b="1" baseline="0" dirty="0" smtClean="0"/>
                        <a:t> States</a:t>
                      </a:r>
                      <a:endParaRPr lang="en-US" sz="1400" b="1" dirty="0"/>
                    </a:p>
                  </a:txBody>
                  <a:tcPr marL="16964" marR="16964" marT="16964" marB="16964" anchor="ctr">
                    <a:lnL>
                      <a:noFill/>
                    </a:lnL>
                    <a:lnR>
                      <a:noFill/>
                    </a:lnR>
                    <a:lnT>
                      <a:noFill/>
                    </a:lnT>
                    <a:lnB>
                      <a:noFill/>
                    </a:lnB>
                    <a:solidFill>
                      <a:srgbClr val="FFFFFF"/>
                    </a:solidFill>
                  </a:tcPr>
                </a:tc>
                <a:tc>
                  <a:txBody>
                    <a:bodyPr/>
                    <a:lstStyle/>
                    <a:p>
                      <a:pPr algn="r"/>
                      <a:r>
                        <a:rPr lang="en-US" sz="1400" dirty="0">
                          <a:solidFill>
                            <a:srgbClr val="FF0000"/>
                          </a:solidFill>
                          <a:latin typeface="Helvetica, Arial, sans-serif"/>
                        </a:rPr>
                        <a:t>1,769</a:t>
                      </a:r>
                      <a:endParaRPr lang="en-US" sz="1400" dirty="0">
                        <a:solidFill>
                          <a:srgbClr val="FF0000"/>
                        </a:solidFill>
                      </a:endParaRPr>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1,771</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dirty="0">
                          <a:latin typeface="Helvetica, Arial, sans-serif"/>
                        </a:rPr>
                        <a:t>1,757</a:t>
                      </a:r>
                      <a:endParaRPr lang="en-US" sz="1400" dirty="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12</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-0.1%</a:t>
                      </a:r>
                      <a:endParaRPr lang="en-US" sz="1400"/>
                    </a:p>
                  </a:txBody>
                  <a:tcPr marL="16964" marR="16964" marT="16964" marB="16964" anchor="ctr">
                    <a:lnL>
                      <a:noFill/>
                    </a:lnL>
                    <a:lnR>
                      <a:noFill/>
                    </a:lnR>
                    <a:lnT>
                      <a:noFill/>
                    </a:lnT>
                    <a:lnB>
                      <a:noFill/>
                    </a:lnB>
                    <a:solidFill>
                      <a:srgbClr val="FFFFFF"/>
                    </a:solidFill>
                  </a:tcPr>
                </a:tc>
                <a:tc>
                  <a:txBody>
                    <a:bodyPr/>
                    <a:lstStyle/>
                    <a:p>
                      <a:pPr algn="r"/>
                      <a:r>
                        <a:rPr lang="en-US" sz="1400">
                          <a:latin typeface="Helvetica, Arial, sans-serif"/>
                        </a:rPr>
                        <a:t>0.7%</a:t>
                      </a:r>
                      <a:endParaRPr lang="en-US" sz="1400"/>
                    </a:p>
                  </a:txBody>
                  <a:tcPr marL="16964" marR="16964" marT="16964" marB="16964" anchor="ctr">
                    <a:lnL>
                      <a:noFill/>
                    </a:lnL>
                    <a:lnR>
                      <a:noFill/>
                    </a:lnR>
                    <a:lnT>
                      <a:noFill/>
                    </a:lnT>
                    <a:lnB>
                      <a:noFill/>
                    </a:lnB>
                    <a:solidFill>
                      <a:srgbClr val="FFFFFF"/>
                    </a:solidFill>
                  </a:tcPr>
                </a:tc>
              </a:tr>
              <a:tr h="311675">
                <a:tc>
                  <a:txBody>
                    <a:bodyPr/>
                    <a:lstStyle/>
                    <a:p>
                      <a:pPr algn="ctr"/>
                      <a:r>
                        <a:rPr lang="en-US" sz="1400" b="1" dirty="0" smtClean="0"/>
                        <a:t>World</a:t>
                      </a:r>
                      <a:endParaRPr lang="en-US" sz="1400" b="1"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3,598</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3,478</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3,539</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120</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59</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3.5%</a:t>
                      </a:r>
                      <a:endParaRPr lang="en-US" sz="1400" dirty="0"/>
                    </a:p>
                  </a:txBody>
                  <a:tcPr marL="16964" marR="16964" marT="16964" marB="16964" anchor="ctr">
                    <a:lnL>
                      <a:noFill/>
                    </a:lnL>
                    <a:lnR>
                      <a:noFill/>
                    </a:lnR>
                    <a:lnT>
                      <a:noFill/>
                    </a:lnT>
                    <a:lnB>
                      <a:noFill/>
                    </a:lnB>
                    <a:solidFill>
                      <a:srgbClr val="FFFFCC"/>
                    </a:solidFill>
                  </a:tcPr>
                </a:tc>
                <a:tc>
                  <a:txBody>
                    <a:bodyPr/>
                    <a:lstStyle/>
                    <a:p>
                      <a:pPr algn="r"/>
                      <a:r>
                        <a:rPr lang="en-US" sz="1400" dirty="0">
                          <a:latin typeface="Helvetica, Arial, sans-serif"/>
                        </a:rPr>
                        <a:t>1.7%</a:t>
                      </a:r>
                      <a:endParaRPr lang="en-US" sz="1400" dirty="0"/>
                    </a:p>
                  </a:txBody>
                  <a:tcPr marL="16964" marR="16964" marT="16964" marB="16964" anchor="ctr">
                    <a:lnL>
                      <a:noFill/>
                    </a:lnL>
                    <a:lnR>
                      <a:noFill/>
                    </a:lnR>
                    <a:lnT>
                      <a:noFill/>
                    </a:lnT>
                    <a:lnB>
                      <a:noFill/>
                    </a:lnB>
                    <a:solidFill>
                      <a:srgbClr val="FFFFCC"/>
                    </a:solidFill>
                  </a:tcPr>
                </a:tc>
              </a:tr>
            </a:tbl>
          </a:graphicData>
        </a:graphic>
      </p:graphicFrame>
      <p:sp>
        <p:nvSpPr>
          <p:cNvPr id="7"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
        <p:nvSpPr>
          <p:cNvPr id="8" name="TextBox 7"/>
          <p:cNvSpPr txBox="1"/>
          <p:nvPr/>
        </p:nvSpPr>
        <p:spPr>
          <a:xfrm>
            <a:off x="4899583" y="6276201"/>
            <a:ext cx="4187272" cy="276999"/>
          </a:xfrm>
          <a:prstGeom prst="rect">
            <a:avLst/>
          </a:prstGeom>
          <a:noFill/>
        </p:spPr>
        <p:txBody>
          <a:bodyPr wrap="square" rtlCol="0">
            <a:spAutoFit/>
          </a:bodyPr>
          <a:lstStyle/>
          <a:p>
            <a:pPr algn="r"/>
            <a:r>
              <a:rPr lang="en-US" sz="1200" i="1" dirty="0">
                <a:solidFill>
                  <a:schemeClr val="tx1">
                    <a:lumMod val="50000"/>
                    <a:lumOff val="50000"/>
                  </a:schemeClr>
                </a:solidFill>
                <a:hlinkClick r:id="rId3"/>
              </a:rPr>
              <a:t>http://</a:t>
            </a:r>
            <a:r>
              <a:rPr lang="en-US" sz="1200" i="1" dirty="0" smtClean="0">
                <a:solidFill>
                  <a:schemeClr val="tx1">
                    <a:lumMod val="50000"/>
                    <a:lumOff val="50000"/>
                  </a:schemeClr>
                </a:solidFill>
                <a:hlinkClick r:id="rId3"/>
              </a:rPr>
              <a:t>www.wtrg.com/rotaryrigs.html</a:t>
            </a:r>
            <a:r>
              <a:rPr lang="en-US" sz="1200" i="1" dirty="0">
                <a:solidFill>
                  <a:schemeClr val="tx1">
                    <a:lumMod val="50000"/>
                    <a:lumOff val="50000"/>
                  </a:schemeClr>
                </a:solidFill>
              </a:rPr>
              <a:t> </a:t>
            </a:r>
            <a:endParaRPr lang="en-US" sz="1200" i="1" dirty="0" smtClean="0">
              <a:solidFill>
                <a:schemeClr val="tx1">
                  <a:lumMod val="50000"/>
                  <a:lumOff val="50000"/>
                </a:schemeClr>
              </a:solidFill>
            </a:endParaRPr>
          </a:p>
        </p:txBody>
      </p:sp>
    </p:spTree>
    <p:extLst>
      <p:ext uri="{BB962C8B-B14F-4D97-AF65-F5344CB8AC3E}">
        <p14:creationId xmlns:p14="http://schemas.microsoft.com/office/powerpoint/2010/main" val="394102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Where</a:t>
            </a:r>
            <a:r>
              <a:rPr lang="es-MX" dirty="0" smtClean="0"/>
              <a:t> </a:t>
            </a:r>
            <a:r>
              <a:rPr lang="es-MX" dirty="0" err="1" smtClean="0"/>
              <a:t>is</a:t>
            </a:r>
            <a:r>
              <a:rPr lang="es-MX" dirty="0" smtClean="0"/>
              <a:t> Texas </a:t>
            </a:r>
            <a:r>
              <a:rPr lang="es-MX" dirty="0" err="1" smtClean="0"/>
              <a:t>Today</a:t>
            </a:r>
            <a:r>
              <a:rPr lang="es-MX" dirty="0" smtClean="0"/>
              <a:t>?</a:t>
            </a:r>
            <a:endParaRPr lang="en-US" dirty="0"/>
          </a:p>
        </p:txBody>
      </p:sp>
      <p:sp>
        <p:nvSpPr>
          <p:cNvPr id="3" name="Content Placeholder 2"/>
          <p:cNvSpPr>
            <a:spLocks noGrp="1"/>
          </p:cNvSpPr>
          <p:nvPr>
            <p:ph idx="1"/>
          </p:nvPr>
        </p:nvSpPr>
        <p:spPr/>
        <p:txBody>
          <a:bodyPr/>
          <a:lstStyle/>
          <a:p>
            <a:pPr marL="0" indent="0">
              <a:buNone/>
            </a:pPr>
            <a:r>
              <a:rPr lang="en-US" dirty="0"/>
              <a:t>The Texas average rig count as of April 17 was </a:t>
            </a:r>
            <a:r>
              <a:rPr lang="en-US" dirty="0">
                <a:solidFill>
                  <a:srgbClr val="FF0000"/>
                </a:solidFill>
              </a:rPr>
              <a:t>882</a:t>
            </a:r>
            <a:r>
              <a:rPr lang="en-US" dirty="0"/>
              <a:t>, representing about </a:t>
            </a:r>
            <a:r>
              <a:rPr lang="en-US" dirty="0">
                <a:solidFill>
                  <a:srgbClr val="FF0000"/>
                </a:solidFill>
              </a:rPr>
              <a:t>50</a:t>
            </a:r>
            <a:r>
              <a:rPr lang="en-US" dirty="0"/>
              <a:t> percent of all active land rigs in the United States. In the last 12 months, total Texas reported production was 744 million barrels of oil and 7.8 trillion cubic feet of natural gas</a:t>
            </a:r>
            <a:r>
              <a:rPr lang="en-US" dirty="0" smtClean="0"/>
              <a:t>.</a:t>
            </a:r>
          </a:p>
          <a:p>
            <a:pPr marL="0" indent="0">
              <a:buNone/>
            </a:pPr>
            <a:r>
              <a:rPr lang="en-US" dirty="0" smtClean="0"/>
              <a:t> </a:t>
            </a:r>
            <a:r>
              <a:rPr lang="en-US" sz="2000" b="1" dirty="0"/>
              <a:t>RAILROAD COMMISSION OF </a:t>
            </a:r>
            <a:r>
              <a:rPr lang="en-US" sz="2000" b="1" dirty="0" smtClean="0"/>
              <a:t>TEXAS NEWS </a:t>
            </a:r>
            <a:r>
              <a:rPr lang="en-US" sz="2000" b="1" dirty="0"/>
              <a:t>RELEASE - APRIL 25, 2014</a:t>
            </a:r>
            <a:endParaRPr lang="en-US"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241842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dirty="0" err="1" smtClean="0"/>
              <a:t>Beneficios</a:t>
            </a:r>
            <a:r>
              <a:rPr lang="en-US" dirty="0" smtClean="0"/>
              <a:t> </a:t>
            </a:r>
            <a:r>
              <a:rPr lang="en-US" dirty="0" err="1" smtClean="0"/>
              <a:t>para</a:t>
            </a:r>
            <a:r>
              <a:rPr lang="en-US" dirty="0" smtClean="0"/>
              <a:t> los </a:t>
            </a:r>
            <a:r>
              <a:rPr lang="en-US" dirty="0" err="1" smtClean="0"/>
              <a:t>Condados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57" y="1542815"/>
            <a:ext cx="8627943" cy="501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453954" cy="13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a:spLocks noGrp="1"/>
          </p:cNvSpPr>
          <p:nvPr>
            <p:ph type="ftr" sz="quarter" idx="11"/>
          </p:nvPr>
        </p:nvSpPr>
        <p:spPr>
          <a:xfrm>
            <a:off x="1447800" y="6400800"/>
            <a:ext cx="6096000" cy="381000"/>
          </a:xfrm>
        </p:spPr>
        <p:txBody>
          <a:bodyPr/>
          <a:lstStyle/>
          <a:p>
            <a:pPr algn="r"/>
            <a:r>
              <a:rPr lang="en-US" dirty="0" err="1" smtClean="0"/>
              <a:t>Binational</a:t>
            </a:r>
            <a:r>
              <a:rPr lang="en-US" dirty="0" smtClean="0"/>
              <a:t> Center: Eagle Ford Shale Community Program Texas A&amp;M International University</a:t>
            </a:r>
            <a:endParaRPr lang="en-US" dirty="0"/>
          </a:p>
        </p:txBody>
      </p:sp>
    </p:spTree>
    <p:extLst>
      <p:ext uri="{BB962C8B-B14F-4D97-AF65-F5344CB8AC3E}">
        <p14:creationId xmlns:p14="http://schemas.microsoft.com/office/powerpoint/2010/main" val="1736755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5084</TotalTime>
  <Words>1807</Words>
  <Application>Microsoft Office PowerPoint</Application>
  <PresentationFormat>On-screen Show (4:3)</PresentationFormat>
  <Paragraphs>350</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Helvetica, Arial, sans-serif</vt:lpstr>
      <vt:lpstr>Wingdings</vt:lpstr>
      <vt:lpstr>Office Theme</vt:lpstr>
      <vt:lpstr>Texas A&amp;M International University Office of Global Initiatives/Binational Center</vt:lpstr>
      <vt:lpstr> Petroleum Industry at the Mexican Border</vt:lpstr>
      <vt:lpstr> What does it mean to the Foreign Investor? PEMEX Ronda Zero</vt:lpstr>
      <vt:lpstr>PowerPoint Presentation</vt:lpstr>
      <vt:lpstr>PowerPoint Presentation</vt:lpstr>
      <vt:lpstr>Our Border Region</vt:lpstr>
      <vt:lpstr>PowerPoint Presentation</vt:lpstr>
      <vt:lpstr>Where is Texas Today?</vt:lpstr>
      <vt:lpstr>Beneficios para los Condados</vt:lpstr>
      <vt:lpstr>PowerPoint Presentation</vt:lpstr>
      <vt:lpstr>Moving Into Mexico</vt:lpstr>
      <vt:lpstr>Mexico Will Benefit </vt:lpstr>
      <vt:lpstr>PowerPoint Presentation</vt:lpstr>
      <vt:lpstr>PowerPoint Presentation</vt:lpstr>
      <vt:lpstr>Border Urban Areas</vt:lpstr>
      <vt:lpstr>Overview</vt:lpstr>
      <vt:lpstr>PowerPoint Presentation</vt:lpstr>
      <vt:lpstr>PowerPoint Presentation</vt:lpstr>
      <vt:lpstr>Mexico’s Potential</vt:lpstr>
      <vt:lpstr>Mexico’s Potential</vt:lpstr>
      <vt:lpstr>PowerPoint Presentation</vt:lpstr>
      <vt:lpstr>Study:Harvard’s Belfer Center A Comparable for Mexico</vt:lpstr>
      <vt:lpstr>Rainfall Laredo Border</vt:lpstr>
      <vt:lpstr>Harvard’s Belfer Center</vt:lpstr>
      <vt:lpstr>Harvard’s Belfer Center</vt:lpstr>
      <vt:lpstr>Harvard’s Belfer Center</vt:lpstr>
      <vt:lpstr>Commentary on Belfer Paper</vt:lpstr>
      <vt:lpstr>Commentary on Belfer Paper</vt:lpstr>
      <vt:lpstr>Commentary on Belfer Paper</vt:lpstr>
      <vt:lpstr>Interesting Data</vt:lpstr>
      <vt:lpstr>Interesting Data</vt:lpstr>
      <vt:lpstr>Thank you</vt:lpstr>
      <vt:lpstr>UPDATE: RONDA I </vt:lpstr>
      <vt:lpstr>RONDA I</vt:lpstr>
      <vt:lpstr>PowerPoint Presentation</vt:lpstr>
      <vt:lpstr>NATIONAL MAP RONDA I</vt:lpstr>
      <vt:lpstr>DEEP WATER</vt:lpstr>
      <vt:lpstr>DEEP WATER SOUTH</vt:lpstr>
      <vt:lpstr>  CHICONTEPEC Y NO CONVENCIONALES</vt:lpstr>
      <vt:lpstr>  LAND / SHALLOW WATER / HEAVY CRUDE </vt:lpstr>
      <vt:lpstr>NON CONVENTIONAL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Barberena Asiain, Mariana</dc:creator>
  <cp:lastModifiedBy>Barberena Asiain, Mariana</cp:lastModifiedBy>
  <cp:revision>87</cp:revision>
  <dcterms:created xsi:type="dcterms:W3CDTF">2014-04-18T16:13:43Z</dcterms:created>
  <dcterms:modified xsi:type="dcterms:W3CDTF">2014-08-27T14:04:44Z</dcterms:modified>
</cp:coreProperties>
</file>