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2" r:id="rId5"/>
    <p:sldId id="285" r:id="rId6"/>
    <p:sldId id="273" r:id="rId7"/>
    <p:sldId id="263" r:id="rId8"/>
    <p:sldId id="264" r:id="rId9"/>
    <p:sldId id="265" r:id="rId10"/>
    <p:sldId id="266" r:id="rId11"/>
    <p:sldId id="286" r:id="rId12"/>
    <p:sldId id="267" r:id="rId13"/>
    <p:sldId id="268" r:id="rId14"/>
    <p:sldId id="269" r:id="rId15"/>
    <p:sldId id="270" r:id="rId16"/>
    <p:sldId id="272" r:id="rId17"/>
    <p:sldId id="303" r:id="rId18"/>
    <p:sldId id="259" r:id="rId19"/>
    <p:sldId id="275" r:id="rId20"/>
    <p:sldId id="274" r:id="rId21"/>
    <p:sldId id="277" r:id="rId22"/>
    <p:sldId id="297" r:id="rId23"/>
    <p:sldId id="298" r:id="rId24"/>
    <p:sldId id="299" r:id="rId25"/>
    <p:sldId id="300" r:id="rId26"/>
    <p:sldId id="301" r:id="rId27"/>
    <p:sldId id="302" r:id="rId28"/>
    <p:sldId id="279" r:id="rId29"/>
    <p:sldId id="280" r:id="rId30"/>
    <p:sldId id="281" r:id="rId31"/>
    <p:sldId id="282" r:id="rId32"/>
    <p:sldId id="276" r:id="rId33"/>
    <p:sldId id="283" r:id="rId34"/>
    <p:sldId id="284" r:id="rId35"/>
    <p:sldId id="261" r:id="rId36"/>
    <p:sldId id="260" r:id="rId37"/>
    <p:sldId id="288" r:id="rId38"/>
    <p:sldId id="289" r:id="rId39"/>
    <p:sldId id="290" r:id="rId40"/>
    <p:sldId id="291" r:id="rId41"/>
    <p:sldId id="292" r:id="rId42"/>
    <p:sldId id="293" r:id="rId43"/>
    <p:sldId id="294" r:id="rId44"/>
    <p:sldId id="295" r:id="rId45"/>
    <p:sldId id="29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95233" autoAdjust="0"/>
  </p:normalViewPr>
  <p:slideViewPr>
    <p:cSldViewPr>
      <p:cViewPr varScale="1">
        <p:scale>
          <a:sx n="99" d="100"/>
          <a:sy n="99" d="100"/>
        </p:scale>
        <p:origin x="-826" y="-62"/>
      </p:cViewPr>
      <p:guideLst>
        <p:guide orient="horz" pos="2160"/>
        <p:guide pos="2880"/>
      </p:guideLst>
    </p:cSldViewPr>
  </p:slideViewPr>
  <p:outlineViewPr>
    <p:cViewPr>
      <p:scale>
        <a:sx n="33" d="100"/>
        <a:sy n="33" d="100"/>
      </p:scale>
      <p:origin x="58" y="318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D9A7823-7B55-4FF8-A3EF-17B365C038B5}" type="datetimeFigureOut">
              <a:rPr lang="en-US" smtClean="0"/>
              <a:t>10/16/2013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9A7823-7B55-4FF8-A3EF-17B365C038B5}"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9A7823-7B55-4FF8-A3EF-17B365C038B5}"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9A7823-7B55-4FF8-A3EF-17B365C038B5}"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9A7823-7B55-4FF8-A3EF-17B365C038B5}"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9A7823-7B55-4FF8-A3EF-17B365C038B5}"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9A7823-7B55-4FF8-A3EF-17B365C038B5}" type="datetimeFigureOut">
              <a:rPr lang="en-US" smtClean="0"/>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9A7823-7B55-4FF8-A3EF-17B365C038B5}"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A7823-7B55-4FF8-A3EF-17B365C038B5}"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9A7823-7B55-4FF8-A3EF-17B365C038B5}"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60667-06F5-4C4E-8A08-5E2F92D74B61}" type="slidenum">
              <a:rPr lang="en-US" smtClean="0"/>
              <a:t>‹#›</a:t>
            </a:fld>
            <a:endParaRPr lang="en-US"/>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9A7823-7B55-4FF8-A3EF-17B365C038B5}"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D460667-06F5-4C4E-8A08-5E2F92D74B6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42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9A7823-7B55-4FF8-A3EF-17B365C038B5}" type="datetimeFigureOut">
              <a:rPr lang="en-US" smtClean="0"/>
              <a:t>10/16/2013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460667-06F5-4C4E-8A08-5E2F92D74B6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sh dir="u"/>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amiu.edu/ce/ProgramBudgetTemplate.xltx"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mailto:ContinuingEducation@tamiu.ed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tamiu.edu/Camp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amiu.edu/onecard/SummerCampsDustyDollars.shtml" TargetMode="External"/><Relationship Id="rId2" Type="http://schemas.openxmlformats.org/officeDocument/2006/relationships/hyperlink" Target="mailto:onecard@tamiu.edu"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amiu.edu/adminis/comptroler/AccountsPayable.shtml" TargetMode="External"/><Relationship Id="rId2" Type="http://schemas.openxmlformats.org/officeDocument/2006/relationships/hyperlink" Target="http://www.tamiu.edu/adminis/payroll/forms.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hyperlink" Target="http://www.tamiu.edu/ce/ProgramBudgetTemplate.xltx"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mailto:ContinuingEducation@tamiu.ed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tamiu.edu/ce/CPM.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fo.tamiu.edu/summercamps/campslist.aspx" TargetMode="External"/><Relationship Id="rId2" Type="http://schemas.openxmlformats.org/officeDocument/2006/relationships/hyperlink" Target="http://www.tamiu.edu/Camps" TargetMode="External"/><Relationship Id="rId1" Type="http://schemas.openxmlformats.org/officeDocument/2006/relationships/slideLayout" Target="../slideLayouts/slideLayout2.xml"/><Relationship Id="rId4" Type="http://schemas.openxmlformats.org/officeDocument/2006/relationships/hyperlink" Target="https://secure.touchnet.com/C20208_ustores/web/store_cat.jsp?STOREID=6&amp;CATID=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t>Camps and Programs for Minors </a:t>
            </a:r>
            <a:br>
              <a:rPr lang="en-US" sz="4400" dirty="0" smtClean="0"/>
            </a:br>
            <a:r>
              <a:rPr lang="en-US" sz="4400" dirty="0" smtClean="0"/>
              <a:t>&amp; Volunteer</a:t>
            </a:r>
            <a:endParaRPr lang="en-US" sz="4400" dirty="0"/>
          </a:p>
        </p:txBody>
      </p:sp>
      <p:sp>
        <p:nvSpPr>
          <p:cNvPr id="3" name="Subtitle 2"/>
          <p:cNvSpPr>
            <a:spLocks noGrp="1"/>
          </p:cNvSpPr>
          <p:nvPr>
            <p:ph type="subTitle" idx="1"/>
          </p:nvPr>
        </p:nvSpPr>
        <p:spPr/>
        <p:txBody>
          <a:bodyPr>
            <a:normAutofit/>
          </a:bodyPr>
          <a:lstStyle/>
          <a:p>
            <a:r>
              <a:rPr lang="en-US" dirty="0" smtClean="0"/>
              <a:t>Wednesday, October 16, 2013</a:t>
            </a:r>
          </a:p>
          <a:p>
            <a:r>
              <a:rPr lang="en-US" dirty="0" smtClean="0"/>
              <a:t>8:30AM-10:00AM</a:t>
            </a:r>
          </a:p>
          <a:p>
            <a:r>
              <a:rPr lang="en-US" dirty="0" smtClean="0"/>
              <a:t>Student Center 236</a:t>
            </a:r>
          </a:p>
          <a:p>
            <a:endParaRPr lang="en-US" dirty="0"/>
          </a:p>
        </p:txBody>
      </p:sp>
    </p:spTree>
    <p:extLst>
      <p:ext uri="{BB962C8B-B14F-4D97-AF65-F5344CB8AC3E}">
        <p14:creationId xmlns:p14="http://schemas.microsoft.com/office/powerpoint/2010/main" val="4042584433"/>
      </p:ext>
    </p:extLst>
  </p:cSld>
  <p:clrMapOvr>
    <a:masterClrMapping/>
  </p:clrMapOvr>
  <p:transition spd="med">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94688"/>
          </a:xfrm>
        </p:spPr>
        <p:txBody>
          <a:bodyPr>
            <a:noAutofit/>
          </a:bodyPr>
          <a:lstStyle/>
          <a:p>
            <a:r>
              <a:rPr lang="en-US" sz="3100" dirty="0"/>
              <a:t>Safety/ Risk Management Insurance Procedures </a:t>
            </a:r>
            <a:r>
              <a:rPr lang="en-US" sz="3100" dirty="0" smtClean="0"/>
              <a:t>&amp;</a:t>
            </a:r>
            <a:r>
              <a:rPr lang="en-US" sz="3100" dirty="0"/>
              <a:t/>
            </a:r>
            <a:br>
              <a:rPr lang="en-US" sz="3100" dirty="0"/>
            </a:br>
            <a:r>
              <a:rPr lang="en-US" sz="3100" dirty="0"/>
              <a:t>Special Risk Accident Insurance </a:t>
            </a:r>
            <a:r>
              <a:rPr lang="en-US" sz="3100" dirty="0" smtClean="0"/>
              <a:t>Programs</a:t>
            </a:r>
            <a:endParaRPr lang="en-US" sz="3100" dirty="0"/>
          </a:p>
        </p:txBody>
      </p:sp>
      <p:sp>
        <p:nvSpPr>
          <p:cNvPr id="3" name="Content Placeholder 2"/>
          <p:cNvSpPr>
            <a:spLocks noGrp="1"/>
          </p:cNvSpPr>
          <p:nvPr>
            <p:ph idx="1"/>
          </p:nvPr>
        </p:nvSpPr>
        <p:spPr/>
        <p:txBody>
          <a:bodyPr>
            <a:normAutofit/>
          </a:bodyPr>
          <a:lstStyle/>
          <a:p>
            <a:r>
              <a:rPr lang="en-US" dirty="0" smtClean="0"/>
              <a:t>Insurance Page</a:t>
            </a:r>
          </a:p>
          <a:p>
            <a:r>
              <a:rPr lang="en-US" dirty="0" smtClean="0"/>
              <a:t>Insurance Fees</a:t>
            </a:r>
          </a:p>
          <a:p>
            <a:pPr marL="0" indent="0" algn="ctr">
              <a:buNone/>
            </a:pPr>
            <a:endParaRPr lang="en-US" sz="2000" u="sng" dirty="0" smtClean="0">
              <a:solidFill>
                <a:schemeClr val="accent6">
                  <a:lumMod val="75000"/>
                </a:schemeClr>
              </a:solidFill>
            </a:endParaRPr>
          </a:p>
          <a:p>
            <a:pPr marL="0" indent="0" algn="ctr">
              <a:buNone/>
            </a:pPr>
            <a:r>
              <a:rPr lang="en-US" sz="2000" u="sng" dirty="0" smtClean="0">
                <a:solidFill>
                  <a:srgbClr val="FF0000"/>
                </a:solidFill>
              </a:rPr>
              <a:t>Please </a:t>
            </a:r>
            <a:r>
              <a:rPr lang="en-US" sz="2000" u="sng" dirty="0">
                <a:solidFill>
                  <a:srgbClr val="FF0000"/>
                </a:solidFill>
              </a:rPr>
              <a:t>report any accidents/incidents that occur during the camp/program to Safety/Risk Management AND Continuing Education within 24 hours or the next business day.  Safety/Risk Management personnel will guide you through the claim process.</a:t>
            </a:r>
            <a:endParaRPr lang="en-US" sz="2000" dirty="0">
              <a:solidFill>
                <a:srgbClr val="FF0000"/>
              </a:solidFill>
            </a:endParaRPr>
          </a:p>
          <a:p>
            <a:pPr marL="0" indent="0" algn="ctr">
              <a:buNone/>
            </a:pPr>
            <a:r>
              <a:rPr lang="en-US" sz="2000" i="1" dirty="0">
                <a:solidFill>
                  <a:srgbClr val="FF0000"/>
                </a:solidFill>
              </a:rPr>
              <a:t> </a:t>
            </a:r>
            <a:endParaRPr lang="en-US" sz="2000" dirty="0">
              <a:solidFill>
                <a:srgbClr val="FF0000"/>
              </a:solidFill>
            </a:endParaRPr>
          </a:p>
          <a:p>
            <a:pPr marL="0" indent="0" algn="ctr">
              <a:buNone/>
            </a:pPr>
            <a:r>
              <a:rPr lang="en-US" sz="2000" i="1" dirty="0">
                <a:solidFill>
                  <a:srgbClr val="FF0000"/>
                </a:solidFill>
              </a:rPr>
              <a:t>Complete Camp and </a:t>
            </a:r>
            <a:r>
              <a:rPr lang="en-US" sz="2000" i="1" u="sng" dirty="0">
                <a:solidFill>
                  <a:srgbClr val="FF0000"/>
                </a:solidFill>
              </a:rPr>
              <a:t>Program First Aid Report </a:t>
            </a:r>
            <a:r>
              <a:rPr lang="en-US" sz="2000" i="1" dirty="0">
                <a:solidFill>
                  <a:srgbClr val="FF0000"/>
                </a:solidFill>
              </a:rPr>
              <a:t>when applicable.</a:t>
            </a:r>
            <a:endParaRPr lang="en-US" sz="2000" dirty="0">
              <a:solidFill>
                <a:srgbClr val="FF0000"/>
              </a:solidFill>
            </a:endParaRPr>
          </a:p>
          <a:p>
            <a:endParaRPr lang="en-US" dirty="0"/>
          </a:p>
        </p:txBody>
      </p:sp>
    </p:spTree>
    <p:extLst>
      <p:ext uri="{BB962C8B-B14F-4D97-AF65-F5344CB8AC3E}">
        <p14:creationId xmlns:p14="http://schemas.microsoft.com/office/powerpoint/2010/main" val="136543400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Camp and Program First Aid Report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981200"/>
            <a:ext cx="3581400" cy="4634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967318"/>
            <a:ext cx="3547434" cy="4590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37730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DustyAlrt</a:t>
            </a:r>
            <a:r>
              <a:rPr lang="en-US" dirty="0" smtClean="0"/>
              <a:t> </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47800"/>
            <a:ext cx="3391837" cy="438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399" y="1371600"/>
            <a:ext cx="3495243" cy="4523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62000" y="5867400"/>
            <a:ext cx="3581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At Least 2 people at camp should have </a:t>
            </a:r>
            <a:r>
              <a:rPr lang="en-US" dirty="0" err="1" smtClean="0"/>
              <a:t>DustyAlrt</a:t>
            </a:r>
            <a:endParaRPr lang="en-US" dirty="0"/>
          </a:p>
        </p:txBody>
      </p:sp>
    </p:spTree>
    <p:extLst>
      <p:ext uri="{BB962C8B-B14F-4D97-AF65-F5344CB8AC3E}">
        <p14:creationId xmlns:p14="http://schemas.microsoft.com/office/powerpoint/2010/main" val="393458821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a:t>
            </a:r>
            <a:r>
              <a:rPr lang="en-US" dirty="0" smtClean="0"/>
              <a:t>Budget</a:t>
            </a:r>
            <a:endParaRPr lang="en-US"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3178" y="1920875"/>
            <a:ext cx="3426644" cy="443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8"/>
          <p:cNvSpPr>
            <a:spLocks noGrp="1"/>
          </p:cNvSpPr>
          <p:nvPr>
            <p:ph sz="half" idx="2"/>
          </p:nvPr>
        </p:nvSpPr>
        <p:spPr>
          <a:xfrm>
            <a:off x="4648200" y="2667000"/>
            <a:ext cx="4038600" cy="2697325"/>
          </a:xfrm>
        </p:spPr>
        <p:txBody>
          <a:bodyPr>
            <a:normAutofit/>
          </a:bodyPr>
          <a:lstStyle/>
          <a:p>
            <a:r>
              <a:rPr lang="en-US" sz="1800" dirty="0" smtClean="0"/>
              <a:t>Fill in template: </a:t>
            </a:r>
            <a:r>
              <a:rPr lang="en-US" sz="1800" dirty="0">
                <a:hlinkClick r:id="rId3"/>
              </a:rPr>
              <a:t>http://www.tamiu.edu/ce/ProgramBudgetTemplate.xltx</a:t>
            </a:r>
            <a:r>
              <a:rPr lang="en-US" sz="1800" dirty="0"/>
              <a:t> </a:t>
            </a:r>
          </a:p>
          <a:p>
            <a:r>
              <a:rPr lang="en-US" sz="1800" dirty="0" smtClean="0"/>
              <a:t>Provide electronic Submission of Form. </a:t>
            </a:r>
          </a:p>
          <a:p>
            <a:r>
              <a:rPr lang="en-US" sz="1800" dirty="0" smtClean="0"/>
              <a:t>Submit to </a:t>
            </a:r>
            <a:r>
              <a:rPr lang="en-US" sz="1800" dirty="0" smtClean="0">
                <a:hlinkClick r:id="rId4"/>
              </a:rPr>
              <a:t>ContinuingEducation@tamiu.edu</a:t>
            </a:r>
            <a:r>
              <a:rPr lang="en-US" sz="1800" dirty="0" smtClean="0"/>
              <a:t> </a:t>
            </a:r>
            <a:endParaRPr lang="en-US" sz="1800" dirty="0"/>
          </a:p>
        </p:txBody>
      </p:sp>
    </p:spTree>
    <p:extLst>
      <p:ext uri="{BB962C8B-B14F-4D97-AF65-F5344CB8AC3E}">
        <p14:creationId xmlns:p14="http://schemas.microsoft.com/office/powerpoint/2010/main" val="40817977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Department of State Health </a:t>
            </a:r>
            <a:r>
              <a:rPr lang="en-US" dirty="0" smtClean="0"/>
              <a:t>Services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5814020"/>
              </p:ext>
            </p:extLst>
          </p:nvPr>
        </p:nvGraphicFramePr>
        <p:xfrm>
          <a:off x="76200" y="1981200"/>
          <a:ext cx="4724400" cy="4690071"/>
        </p:xfrm>
        <a:graphic>
          <a:graphicData uri="http://schemas.openxmlformats.org/drawingml/2006/table">
            <a:tbl>
              <a:tblPr>
                <a:tableStyleId>{2D5ABB26-0587-4C30-8999-92F81FD0307C}</a:tableStyleId>
              </a:tblPr>
              <a:tblGrid>
                <a:gridCol w="4724400"/>
              </a:tblGrid>
              <a:tr h="269314">
                <a:tc>
                  <a:txBody>
                    <a:bodyPr/>
                    <a:lstStyle/>
                    <a:p>
                      <a:pPr algn="ctr" fontAlgn="ctr"/>
                      <a:r>
                        <a:rPr lang="en-US" sz="900" b="1" u="none" strike="noStrike" baseline="0" dirty="0">
                          <a:solidFill>
                            <a:srgbClr val="C00000"/>
                          </a:solidFill>
                          <a:effectLst/>
                        </a:rPr>
                        <a:t>Department of State Health Services/ Statute</a:t>
                      </a:r>
                      <a:endParaRPr lang="en-US" sz="900" b="1" i="0" u="none" strike="noStrike" baseline="0" dirty="0">
                        <a:solidFill>
                          <a:srgbClr val="C00000"/>
                        </a:solidFill>
                        <a:effectLst/>
                        <a:latin typeface="Calibri"/>
                      </a:endParaRPr>
                    </a:p>
                  </a:txBody>
                  <a:tcPr marL="3369" marR="3369" marT="3369" marB="0" anchor="ctr"/>
                </a:tc>
              </a:tr>
              <a:tr h="269314">
                <a:tc>
                  <a:txBody>
                    <a:bodyPr/>
                    <a:lstStyle/>
                    <a:p>
                      <a:pPr algn="l" fontAlgn="ctr"/>
                      <a:r>
                        <a:rPr lang="en-US" sz="900" b="1" u="none" strike="noStrike" baseline="0" dirty="0">
                          <a:effectLst/>
                        </a:rPr>
                        <a:t>SB1414</a:t>
                      </a:r>
                      <a:r>
                        <a:rPr lang="en-US" sz="900" u="none" strike="noStrike" baseline="0" dirty="0">
                          <a:effectLst/>
                        </a:rPr>
                        <a:t> (Must submit report </a:t>
                      </a:r>
                      <a:r>
                        <a:rPr lang="en-US" sz="900" b="1" u="none" strike="noStrike" baseline="0" dirty="0">
                          <a:effectLst/>
                        </a:rPr>
                        <a:t>to Department of State Health Services </a:t>
                      </a:r>
                      <a:r>
                        <a:rPr lang="en-US" sz="900" u="none" strike="noStrike" baseline="0" dirty="0">
                          <a:effectLst/>
                        </a:rPr>
                        <a:t>with </a:t>
                      </a:r>
                      <a:r>
                        <a:rPr lang="en-US" sz="900" b="1" u="none" strike="noStrike" baseline="0" dirty="0" smtClean="0">
                          <a:solidFill>
                            <a:srgbClr val="00B050"/>
                          </a:solidFill>
                          <a:effectLst/>
                        </a:rPr>
                        <a:t>in 5 </a:t>
                      </a:r>
                      <a:r>
                        <a:rPr lang="en-US" sz="900" b="1" u="none" strike="noStrike" baseline="0" dirty="0">
                          <a:solidFill>
                            <a:srgbClr val="00B050"/>
                          </a:solidFill>
                          <a:effectLst/>
                        </a:rPr>
                        <a:t>days of the start of camp/program</a:t>
                      </a:r>
                      <a:r>
                        <a:rPr lang="en-US" sz="900" u="none" strike="noStrike" baseline="0" dirty="0">
                          <a:effectLst/>
                        </a:rPr>
                        <a:t>)</a:t>
                      </a:r>
                      <a:endParaRPr lang="en-US" sz="900" b="1" i="0" u="none" strike="noStrike" baseline="0" dirty="0">
                        <a:solidFill>
                          <a:srgbClr val="000000"/>
                        </a:solidFill>
                        <a:effectLst/>
                        <a:latin typeface="Calibri"/>
                      </a:endParaRPr>
                    </a:p>
                  </a:txBody>
                  <a:tcPr marL="3369" marR="3369" marT="3369" marB="0" anchor="ctr"/>
                </a:tc>
              </a:tr>
              <a:tr h="269314">
                <a:tc>
                  <a:txBody>
                    <a:bodyPr/>
                    <a:lstStyle/>
                    <a:p>
                      <a:pPr algn="l" fontAlgn="ctr"/>
                      <a:r>
                        <a:rPr lang="en-US" sz="900" u="none" strike="noStrike" baseline="0" dirty="0">
                          <a:effectLst/>
                        </a:rPr>
                        <a:t>·         Has more than 20 campers who are not enrolled at the institution</a:t>
                      </a:r>
                      <a:endParaRPr lang="en-US" sz="900" b="0" i="0" u="none" strike="noStrike" baseline="0" dirty="0">
                        <a:solidFill>
                          <a:srgbClr val="000000"/>
                        </a:solidFill>
                        <a:effectLst/>
                        <a:latin typeface="Calibri"/>
                      </a:endParaRPr>
                    </a:p>
                  </a:txBody>
                  <a:tcPr marL="3369" marR="3369" marT="3369" marB="0" anchor="ctr"/>
                </a:tc>
              </a:tr>
              <a:tr h="269314">
                <a:tc>
                  <a:txBody>
                    <a:bodyPr/>
                    <a:lstStyle/>
                    <a:p>
                      <a:pPr algn="l" fontAlgn="ctr"/>
                      <a:r>
                        <a:rPr lang="en-US" sz="900" u="none" strike="noStrike" baseline="0" dirty="0">
                          <a:effectLst/>
                        </a:rPr>
                        <a:t>·         Not a licensed day or youth camp</a:t>
                      </a:r>
                      <a:endParaRPr lang="en-US" sz="900" b="0" i="0" u="none" strike="noStrike" baseline="0" dirty="0">
                        <a:solidFill>
                          <a:srgbClr val="000000"/>
                        </a:solidFill>
                        <a:effectLst/>
                        <a:latin typeface="Calibri"/>
                      </a:endParaRPr>
                    </a:p>
                  </a:txBody>
                  <a:tcPr marL="3369" marR="3369" marT="3369" marB="0" anchor="ctr"/>
                </a:tc>
              </a:tr>
              <a:tr h="269314">
                <a:tc>
                  <a:txBody>
                    <a:bodyPr/>
                    <a:lstStyle/>
                    <a:p>
                      <a:pPr algn="l" fontAlgn="ctr"/>
                      <a:r>
                        <a:rPr lang="en-US" sz="900" u="none" strike="noStrike" baseline="0" dirty="0">
                          <a:effectLst/>
                        </a:rPr>
                        <a:t>·         </a:t>
                      </a:r>
                      <a:r>
                        <a:rPr lang="en-US" sz="900" b="1" u="none" strike="noStrike" baseline="0" dirty="0">
                          <a:solidFill>
                            <a:srgbClr val="00B050"/>
                          </a:solidFill>
                          <a:effectLst/>
                        </a:rPr>
                        <a:t>Campers attend or temporarily reside at the camp for </a:t>
                      </a:r>
                      <a:r>
                        <a:rPr lang="en-US" sz="900" b="1" u="sng" strike="noStrike" baseline="0" dirty="0">
                          <a:solidFill>
                            <a:srgbClr val="00B050"/>
                          </a:solidFill>
                          <a:effectLst/>
                        </a:rPr>
                        <a:t>all or part of at least four days</a:t>
                      </a:r>
                      <a:r>
                        <a:rPr lang="en-US" sz="900" u="none" strike="noStrike" baseline="0" dirty="0">
                          <a:effectLst/>
                        </a:rPr>
                        <a:t>. </a:t>
                      </a:r>
                      <a:endParaRPr lang="en-US" sz="900" b="0" i="0" u="none" strike="noStrike" baseline="0" dirty="0">
                        <a:solidFill>
                          <a:srgbClr val="000000"/>
                        </a:solidFill>
                        <a:effectLst/>
                        <a:latin typeface="Calibri"/>
                      </a:endParaRPr>
                    </a:p>
                  </a:txBody>
                  <a:tcPr marL="3369" marR="3369" marT="3369" marB="0" anchor="ctr"/>
                </a:tc>
              </a:tr>
              <a:tr h="269314">
                <a:tc>
                  <a:txBody>
                    <a:bodyPr/>
                    <a:lstStyle/>
                    <a:p>
                      <a:pPr algn="l" fontAlgn="ctr"/>
                      <a:r>
                        <a:rPr lang="en-US" sz="900" b="1" u="none" strike="noStrike" baseline="0" dirty="0">
                          <a:effectLst/>
                        </a:rPr>
                        <a:t>Campus program for minors-</a:t>
                      </a:r>
                      <a:r>
                        <a:rPr lang="en-US" sz="900" u="none" strike="noStrike" baseline="0" dirty="0">
                          <a:effectLst/>
                        </a:rPr>
                        <a:t>-A program that: </a:t>
                      </a:r>
                      <a:endParaRPr lang="en-US" sz="900" b="1" i="0" u="none" strike="noStrike" baseline="0" dirty="0">
                        <a:solidFill>
                          <a:srgbClr val="000000"/>
                        </a:solidFill>
                        <a:effectLst/>
                        <a:latin typeface="Calibri"/>
                      </a:endParaRPr>
                    </a:p>
                  </a:txBody>
                  <a:tcPr marL="3369" marR="3369" marT="3369" marB="0" anchor="ctr"/>
                </a:tc>
              </a:tr>
              <a:tr h="393057">
                <a:tc>
                  <a:txBody>
                    <a:bodyPr/>
                    <a:lstStyle/>
                    <a:p>
                      <a:pPr algn="l" fontAlgn="ctr"/>
                      <a:r>
                        <a:rPr lang="en-US" sz="900" u="none" strike="noStrike" baseline="0" dirty="0">
                          <a:effectLst/>
                        </a:rPr>
                        <a:t>A.      is operated by or on the campus of an institution of higher education or a private or independent institution of higher education; </a:t>
                      </a:r>
                      <a:endParaRPr lang="en-US" sz="900" b="0" i="0" u="none" strike="noStrike" baseline="0" dirty="0">
                        <a:solidFill>
                          <a:srgbClr val="000000"/>
                        </a:solidFill>
                        <a:effectLst/>
                        <a:latin typeface="Calibri"/>
                      </a:endParaRPr>
                    </a:p>
                  </a:txBody>
                  <a:tcPr marL="3369" marR="3369" marT="3369" marB="0" anchor="ctr"/>
                </a:tc>
              </a:tr>
              <a:tr h="269314">
                <a:tc>
                  <a:txBody>
                    <a:bodyPr/>
                    <a:lstStyle/>
                    <a:p>
                      <a:pPr algn="l" fontAlgn="ctr"/>
                      <a:r>
                        <a:rPr lang="en-US" sz="900" u="none" strike="noStrike" baseline="0" dirty="0">
                          <a:effectLst/>
                        </a:rPr>
                        <a:t>B.      offers recreational, athletic, religious, or educational activities for at least 20 campers who: </a:t>
                      </a:r>
                      <a:endParaRPr lang="en-US" sz="900" b="0" i="0" u="none" strike="noStrike" baseline="0" dirty="0">
                        <a:solidFill>
                          <a:srgbClr val="000000"/>
                        </a:solidFill>
                        <a:effectLst/>
                        <a:latin typeface="Calibri"/>
                      </a:endParaRPr>
                    </a:p>
                  </a:txBody>
                  <a:tcPr marL="3369" marR="3369" marT="3369" marB="0" anchor="ctr"/>
                </a:tc>
              </a:tr>
              <a:tr h="269314">
                <a:tc>
                  <a:txBody>
                    <a:bodyPr/>
                    <a:lstStyle/>
                    <a:p>
                      <a:pPr algn="l" fontAlgn="ctr"/>
                      <a:r>
                        <a:rPr lang="en-US" sz="900" u="none" strike="noStrike" baseline="0" dirty="0" smtClean="0">
                          <a:effectLst/>
                        </a:rPr>
                        <a:t>          i</a:t>
                      </a:r>
                      <a:r>
                        <a:rPr lang="en-US" sz="900" u="none" strike="noStrike" baseline="0" dirty="0">
                          <a:effectLst/>
                        </a:rPr>
                        <a:t>.            are not enrolled at the institution; </a:t>
                      </a:r>
                      <a:r>
                        <a:rPr lang="en-US" sz="900" u="none" strike="noStrike" baseline="0" dirty="0" smtClean="0">
                          <a:effectLst/>
                        </a:rPr>
                        <a:t>         </a:t>
                      </a:r>
                      <a:endParaRPr lang="en-US" sz="900" b="0" i="0" u="none" strike="noStrike" baseline="0" dirty="0">
                        <a:solidFill>
                          <a:srgbClr val="000000"/>
                        </a:solidFill>
                        <a:effectLst/>
                        <a:latin typeface="Calibri"/>
                      </a:endParaRPr>
                    </a:p>
                  </a:txBody>
                  <a:tcPr marL="3369" marR="3369" marT="3369" marB="0" anchor="ctr"/>
                </a:tc>
              </a:tr>
              <a:tr h="269314">
                <a:tc>
                  <a:txBody>
                    <a:bodyPr/>
                    <a:lstStyle/>
                    <a:p>
                      <a:pPr algn="l" fontAlgn="ctr"/>
                      <a:r>
                        <a:rPr lang="en-US" sz="900" u="none" strike="noStrike" baseline="0" dirty="0" smtClean="0">
                          <a:effectLst/>
                        </a:rPr>
                        <a:t>          ii</a:t>
                      </a:r>
                      <a:r>
                        <a:rPr lang="en-US" sz="900" u="none" strike="noStrike" baseline="0" dirty="0">
                          <a:effectLst/>
                        </a:rPr>
                        <a:t>.            </a:t>
                      </a:r>
                      <a:r>
                        <a:rPr lang="en-US" sz="900" b="1" u="sng" strike="noStrike" baseline="0" dirty="0">
                          <a:solidFill>
                            <a:srgbClr val="00B050"/>
                          </a:solidFill>
                          <a:effectLst/>
                        </a:rPr>
                        <a:t>attend or temporarily reside at the camp for all or part of at least four </a:t>
                      </a:r>
                      <a:r>
                        <a:rPr lang="en-US" sz="900" b="1" u="sng" strike="noStrike" baseline="0" dirty="0" smtClean="0">
                          <a:solidFill>
                            <a:srgbClr val="00B050"/>
                          </a:solidFill>
                          <a:effectLst/>
                        </a:rPr>
                        <a:t>                                                                                                                          day</a:t>
                      </a:r>
                      <a:r>
                        <a:rPr lang="en-US" sz="900" u="sng" strike="noStrike" baseline="0" dirty="0" smtClean="0">
                          <a:effectLst/>
                        </a:rPr>
                        <a:t>s</a:t>
                      </a:r>
                      <a:r>
                        <a:rPr lang="en-US" sz="900" u="none" strike="noStrike" baseline="0" dirty="0">
                          <a:effectLst/>
                        </a:rPr>
                        <a:t>; and </a:t>
                      </a:r>
                      <a:endParaRPr lang="en-US" sz="900" b="0" i="0" u="none" strike="noStrike" baseline="0" dirty="0">
                        <a:solidFill>
                          <a:srgbClr val="000000"/>
                        </a:solidFill>
                        <a:effectLst/>
                        <a:latin typeface="Calibri"/>
                      </a:endParaRPr>
                    </a:p>
                  </a:txBody>
                  <a:tcPr marL="3369" marR="3369" marT="3369" marB="0" anchor="ctr"/>
                </a:tc>
              </a:tr>
              <a:tr h="499233">
                <a:tc>
                  <a:txBody>
                    <a:bodyPr/>
                    <a:lstStyle/>
                    <a:p>
                      <a:pPr algn="l" fontAlgn="ctr"/>
                      <a:r>
                        <a:rPr lang="en-US" sz="900" u="none" strike="noStrike" baseline="0" dirty="0">
                          <a:effectLst/>
                        </a:rPr>
                        <a:t>C.      is not a day camp or youth camp as defined by Texas Health and Safety Code, §141.002, or a facility or program required to be licensed by the Department of Family and Protective Services.</a:t>
                      </a:r>
                      <a:endParaRPr lang="en-US" sz="900" b="0" i="0" u="none" strike="noStrike" baseline="0" dirty="0">
                        <a:solidFill>
                          <a:srgbClr val="000000"/>
                        </a:solidFill>
                        <a:effectLst/>
                        <a:latin typeface="Calibri"/>
                      </a:endParaRPr>
                    </a:p>
                  </a:txBody>
                  <a:tcPr marL="3369" marR="3369" marT="3369" marB="0" anchor="ctr"/>
                </a:tc>
              </a:tr>
              <a:tr h="269314">
                <a:tc>
                  <a:txBody>
                    <a:bodyPr/>
                    <a:lstStyle/>
                    <a:p>
                      <a:pPr algn="l" fontAlgn="ctr"/>
                      <a:r>
                        <a:rPr lang="en-US" sz="900" b="1" u="none" strike="noStrike" baseline="0" dirty="0">
                          <a:effectLst/>
                        </a:rPr>
                        <a:t>A program operator must </a:t>
                      </a:r>
                      <a:r>
                        <a:rPr lang="en-US" sz="900" u="none" strike="noStrike" baseline="0" dirty="0">
                          <a:effectLst/>
                        </a:rPr>
                        <a:t>(</a:t>
                      </a:r>
                      <a:r>
                        <a:rPr lang="en-US" sz="900" b="1" u="none" strike="noStrike" baseline="0" dirty="0">
                          <a:solidFill>
                            <a:srgbClr val="0070C0"/>
                          </a:solidFill>
                          <a:effectLst/>
                        </a:rPr>
                        <a:t>Office of Continuing Education has been designated the following by TAMIU</a:t>
                      </a:r>
                      <a:r>
                        <a:rPr lang="en-US" sz="900" u="none" strike="noStrike" baseline="0" dirty="0">
                          <a:effectLst/>
                        </a:rPr>
                        <a:t>): </a:t>
                      </a:r>
                      <a:endParaRPr lang="en-US" sz="900" b="1" i="0" u="none" strike="noStrike" baseline="0" dirty="0">
                        <a:solidFill>
                          <a:srgbClr val="000000"/>
                        </a:solidFill>
                        <a:effectLst/>
                        <a:latin typeface="Calibri"/>
                      </a:endParaRPr>
                    </a:p>
                  </a:txBody>
                  <a:tcPr marL="3369" marR="3369" marT="3369" marB="0" anchor="ctr"/>
                </a:tc>
              </a:tr>
              <a:tr h="531383">
                <a:tc>
                  <a:txBody>
                    <a:bodyPr/>
                    <a:lstStyle/>
                    <a:p>
                      <a:pPr algn="l" fontAlgn="ctr"/>
                      <a:r>
                        <a:rPr lang="en-US" sz="900" u="none" strike="noStrike" baseline="0" dirty="0">
                          <a:effectLst/>
                        </a:rPr>
                        <a:t>1.      submit to the </a:t>
                      </a:r>
                      <a:r>
                        <a:rPr lang="en-US" sz="900" b="1" u="none" strike="noStrike" baseline="0" dirty="0">
                          <a:solidFill>
                            <a:srgbClr val="00B050"/>
                          </a:solidFill>
                          <a:effectLst/>
                        </a:rPr>
                        <a:t>department on the form provided by the department and within five days of the start of the campus program </a:t>
                      </a:r>
                      <a:r>
                        <a:rPr lang="en-US" sz="900" u="none" strike="noStrike" baseline="0" dirty="0">
                          <a:effectLst/>
                        </a:rPr>
                        <a:t>for minors verification that each employee of the campus program for minors has complied with the requirements of this section; and </a:t>
                      </a:r>
                      <a:endParaRPr lang="en-US" sz="900" b="0" i="0" u="none" strike="noStrike" baseline="0" dirty="0">
                        <a:solidFill>
                          <a:srgbClr val="000000"/>
                        </a:solidFill>
                        <a:effectLst/>
                        <a:latin typeface="Calibri"/>
                      </a:endParaRPr>
                    </a:p>
                  </a:txBody>
                  <a:tcPr marL="3369" marR="3369" marT="3369" marB="0" anchor="ctr"/>
                </a:tc>
              </a:tr>
              <a:tr h="531383">
                <a:tc>
                  <a:txBody>
                    <a:bodyPr/>
                    <a:lstStyle/>
                    <a:p>
                      <a:pPr algn="l" fontAlgn="ctr"/>
                      <a:r>
                        <a:rPr lang="en-US" sz="900" u="none" strike="noStrike" baseline="0" dirty="0">
                          <a:effectLst/>
                        </a:rPr>
                        <a:t>2.      </a:t>
                      </a:r>
                      <a:r>
                        <a:rPr lang="en-US" sz="900" b="1" u="none" strike="noStrike" baseline="0" dirty="0">
                          <a:solidFill>
                            <a:srgbClr val="00B050"/>
                          </a:solidFill>
                          <a:effectLst/>
                        </a:rPr>
                        <a:t>retain in the operator's records an electronic or paper copy of the documentation required or issued in subsection (a) of this section for each employee until the second anniversary of the examination date. </a:t>
                      </a:r>
                      <a:endParaRPr lang="en-US" sz="900" b="1" i="0" u="none" strike="noStrike" baseline="0" dirty="0">
                        <a:solidFill>
                          <a:srgbClr val="00B050"/>
                        </a:solidFill>
                        <a:effectLst/>
                        <a:latin typeface="Calibri"/>
                      </a:endParaRPr>
                    </a:p>
                  </a:txBody>
                  <a:tcPr marL="3369" marR="3369" marT="3369" marB="0" anchor="ct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747" y="1447800"/>
            <a:ext cx="3945252"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425847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Invoices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Fees</a:t>
            </a:r>
            <a:r>
              <a:rPr lang="en-US" b="1" dirty="0"/>
              <a:t>: </a:t>
            </a:r>
            <a:endParaRPr lang="en-US" dirty="0"/>
          </a:p>
          <a:p>
            <a:pPr marL="0" indent="0">
              <a:buNone/>
            </a:pPr>
            <a:r>
              <a:rPr lang="en-US" dirty="0"/>
              <a:t>Administrative Base Fee…………………………………………………………………… $100</a:t>
            </a:r>
          </a:p>
          <a:p>
            <a:pPr marL="0" indent="0">
              <a:buNone/>
            </a:pPr>
            <a:r>
              <a:rPr lang="en-US" dirty="0"/>
              <a:t>Registration Fee Per Student</a:t>
            </a:r>
            <a:r>
              <a:rPr lang="en-US" dirty="0" smtClean="0"/>
              <a:t>……………………………………………………………. </a:t>
            </a:r>
            <a:r>
              <a:rPr lang="en-US" dirty="0"/>
              <a:t>$5</a:t>
            </a:r>
          </a:p>
          <a:p>
            <a:pPr marL="0" indent="0">
              <a:buNone/>
            </a:pPr>
            <a:r>
              <a:rPr lang="en-US" dirty="0"/>
              <a:t>Registration Not Submitted Electronically, per</a:t>
            </a:r>
            <a:r>
              <a:rPr lang="en-US" dirty="0" smtClean="0"/>
              <a:t>………………………………… </a:t>
            </a:r>
            <a:r>
              <a:rPr lang="en-US" dirty="0"/>
              <a:t>$3</a:t>
            </a:r>
          </a:p>
          <a:p>
            <a:pPr marL="0" indent="0">
              <a:buNone/>
            </a:pPr>
            <a:r>
              <a:rPr lang="en-US" dirty="0"/>
              <a:t>Missing Paperwork per form for camp or participant </a:t>
            </a:r>
            <a:r>
              <a:rPr lang="en-US" dirty="0" smtClean="0"/>
              <a:t>……………..………..$</a:t>
            </a:r>
            <a:r>
              <a:rPr lang="en-US" dirty="0"/>
              <a:t>5</a:t>
            </a:r>
          </a:p>
          <a:p>
            <a:pPr marL="0" indent="0">
              <a:buNone/>
            </a:pPr>
            <a:r>
              <a:rPr lang="en-US" b="1" dirty="0"/>
              <a:t> </a:t>
            </a:r>
            <a:endParaRPr lang="en-US" dirty="0"/>
          </a:p>
          <a:p>
            <a:pPr marL="0" indent="0">
              <a:buNone/>
            </a:pPr>
            <a:r>
              <a:rPr lang="en-US" b="1" dirty="0"/>
              <a:t>Late Fees:</a:t>
            </a:r>
            <a:endParaRPr lang="en-US" dirty="0"/>
          </a:p>
          <a:p>
            <a:pPr marL="0" indent="0">
              <a:buNone/>
            </a:pPr>
            <a:r>
              <a:rPr lang="en-US" dirty="0"/>
              <a:t>Late Submission of Background Checks (within 2 weeks of start date), </a:t>
            </a:r>
            <a:r>
              <a:rPr lang="en-US" dirty="0" smtClean="0"/>
              <a:t>each….….………..  </a:t>
            </a:r>
            <a:r>
              <a:rPr lang="en-US" dirty="0"/>
              <a:t>$10	</a:t>
            </a:r>
          </a:p>
          <a:p>
            <a:pPr marL="0" indent="0">
              <a:buNone/>
            </a:pPr>
            <a:r>
              <a:rPr lang="en-US" dirty="0"/>
              <a:t>Late Submission of Child Protection Trainings (within 2 weeks of start date), each……… $10	</a:t>
            </a:r>
          </a:p>
          <a:p>
            <a:pPr marL="0" indent="0">
              <a:buNone/>
            </a:pPr>
            <a:r>
              <a:rPr lang="en-US" b="1" dirty="0"/>
              <a:t>	</a:t>
            </a:r>
            <a:endParaRPr lang="en-US" dirty="0"/>
          </a:p>
          <a:p>
            <a:pPr marL="0" indent="0">
              <a:buNone/>
            </a:pPr>
            <a:r>
              <a:rPr lang="en-US" b="1" dirty="0"/>
              <a:t>Reminders: </a:t>
            </a:r>
            <a:endParaRPr lang="en-US" dirty="0"/>
          </a:p>
          <a:p>
            <a:pPr marL="0" indent="0">
              <a:buNone/>
            </a:pPr>
            <a:r>
              <a:rPr lang="en-US" dirty="0" smtClean="0"/>
              <a:t>Background </a:t>
            </a:r>
            <a:r>
              <a:rPr lang="en-US" dirty="0"/>
              <a:t>Checks, each</a:t>
            </a:r>
            <a:r>
              <a:rPr lang="en-US" dirty="0" smtClean="0"/>
              <a:t>………………………………………. </a:t>
            </a:r>
            <a:r>
              <a:rPr lang="en-US" dirty="0"/>
              <a:t>$5</a:t>
            </a:r>
          </a:p>
          <a:p>
            <a:pPr marL="0" indent="0">
              <a:buNone/>
            </a:pPr>
            <a:r>
              <a:rPr lang="en-US" dirty="0"/>
              <a:t>Credit Card Fee, each transaction</a:t>
            </a:r>
            <a:r>
              <a:rPr lang="en-US" dirty="0" smtClean="0"/>
              <a:t>…………………………….. </a:t>
            </a:r>
            <a:r>
              <a:rPr lang="en-US" dirty="0"/>
              <a:t>3%</a:t>
            </a:r>
          </a:p>
          <a:p>
            <a:pPr marL="0" indent="0">
              <a:buNone/>
            </a:pPr>
            <a:r>
              <a:rPr lang="en-US" dirty="0"/>
              <a:t>Sport Type Insurance Day</a:t>
            </a:r>
            <a:r>
              <a:rPr lang="en-US" dirty="0" smtClean="0"/>
              <a:t>………………………………………... </a:t>
            </a:r>
            <a:r>
              <a:rPr lang="en-US" dirty="0"/>
              <a:t>$0.40</a:t>
            </a:r>
          </a:p>
          <a:p>
            <a:pPr marL="0" indent="0">
              <a:buNone/>
            </a:pPr>
            <a:r>
              <a:rPr lang="en-US" dirty="0"/>
              <a:t>Sport Type Insurance Overnight</a:t>
            </a:r>
            <a:r>
              <a:rPr lang="en-US" dirty="0" smtClean="0"/>
              <a:t>……………………..……..…$</a:t>
            </a:r>
            <a:r>
              <a:rPr lang="en-US" dirty="0"/>
              <a:t>0.65</a:t>
            </a:r>
          </a:p>
          <a:p>
            <a:pPr marL="0" indent="0">
              <a:buNone/>
            </a:pPr>
            <a:r>
              <a:rPr lang="en-US" dirty="0"/>
              <a:t>No Sport Type Insurance Day </a:t>
            </a:r>
            <a:r>
              <a:rPr lang="en-US" dirty="0" smtClean="0"/>
              <a:t>…………………………………...$</a:t>
            </a:r>
            <a:r>
              <a:rPr lang="en-US" dirty="0"/>
              <a:t>0.20</a:t>
            </a:r>
          </a:p>
          <a:p>
            <a:pPr marL="0" indent="0">
              <a:buNone/>
            </a:pPr>
            <a:r>
              <a:rPr lang="en-US" dirty="0"/>
              <a:t>Non Sport Type Insurance Overnight </a:t>
            </a:r>
            <a:r>
              <a:rPr lang="en-US" dirty="0" smtClean="0"/>
              <a:t>…………..…………..$</a:t>
            </a:r>
            <a:r>
              <a:rPr lang="en-US" dirty="0"/>
              <a:t>0.55</a:t>
            </a:r>
          </a:p>
          <a:p>
            <a:endParaRPr lang="en-US" dirty="0"/>
          </a:p>
        </p:txBody>
      </p:sp>
    </p:spTree>
    <p:extLst>
      <p:ext uri="{BB962C8B-B14F-4D97-AF65-F5344CB8AC3E}">
        <p14:creationId xmlns:p14="http://schemas.microsoft.com/office/powerpoint/2010/main" val="39762983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Effect transition="in" filter="fade">
                                      <p:cBhvr>
                                        <p:cTn id="71" dur="500"/>
                                        <p:tgtEl>
                                          <p:spTgt spid="3">
                                            <p:txEl>
                                              <p:pRg st="15" end="15"/>
                                            </p:txEl>
                                          </p:spTgt>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Effect transition="in" filter="fade">
                                      <p:cBhvr>
                                        <p:cTn id="7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Advertisement</a:t>
            </a:r>
            <a:endParaRPr lang="en-US" dirty="0"/>
          </a:p>
        </p:txBody>
      </p:sp>
      <p:sp>
        <p:nvSpPr>
          <p:cNvPr id="3" name="Content Placeholder 2"/>
          <p:cNvSpPr>
            <a:spLocks noGrp="1"/>
          </p:cNvSpPr>
          <p:nvPr>
            <p:ph idx="1"/>
          </p:nvPr>
        </p:nvSpPr>
        <p:spPr/>
        <p:txBody>
          <a:bodyPr/>
          <a:lstStyle/>
          <a:p>
            <a:r>
              <a:rPr lang="en-US" dirty="0" smtClean="0">
                <a:hlinkClick r:id="rId2"/>
              </a:rPr>
              <a:t>www.TAMIU.edu/Camps</a:t>
            </a:r>
            <a:endParaRPr lang="en-US" dirty="0" smtClean="0"/>
          </a:p>
          <a:p>
            <a:pPr lvl="1"/>
            <a:r>
              <a:rPr lang="en-US" dirty="0" smtClean="0"/>
              <a:t>Brochures and Flyers</a:t>
            </a:r>
          </a:p>
          <a:p>
            <a:pPr lvl="1"/>
            <a:r>
              <a:rPr lang="en-US" dirty="0" smtClean="0"/>
              <a:t>Directors are responsible for posting, distributing, and email them around town.</a:t>
            </a:r>
          </a:p>
          <a:p>
            <a:r>
              <a:rPr lang="en-US" dirty="0" smtClean="0"/>
              <a:t>Laredo Morning Times Prior to March 1</a:t>
            </a:r>
            <a:r>
              <a:rPr lang="en-US" baseline="30000" dirty="0" smtClean="0"/>
              <a:t>st</a:t>
            </a:r>
            <a:endParaRPr lang="en-US" dirty="0" smtClean="0"/>
          </a:p>
          <a:p>
            <a:r>
              <a:rPr lang="en-US" dirty="0" smtClean="0"/>
              <a:t>Laredo Morning Times in April </a:t>
            </a:r>
          </a:p>
          <a:p>
            <a:r>
              <a:rPr lang="en-US" dirty="0" smtClean="0"/>
              <a:t>Lared0 Summer Leisure (Camp Insert)</a:t>
            </a:r>
          </a:p>
          <a:p>
            <a:endParaRPr lang="en-US" dirty="0"/>
          </a:p>
        </p:txBody>
      </p:sp>
    </p:spTree>
    <p:extLst>
      <p:ext uri="{BB962C8B-B14F-4D97-AF65-F5344CB8AC3E}">
        <p14:creationId xmlns:p14="http://schemas.microsoft.com/office/powerpoint/2010/main" val="17226671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086600" cy="715962"/>
          </a:xfrm>
        </p:spPr>
        <p:txBody>
          <a:bodyPr>
            <a:normAutofit/>
          </a:bodyPr>
          <a:lstStyle/>
          <a:p>
            <a:r>
              <a:rPr lang="en-US" sz="3600" dirty="0"/>
              <a:t>Summer Camp ID Cards</a:t>
            </a:r>
          </a:p>
        </p:txBody>
      </p:sp>
      <p:sp>
        <p:nvSpPr>
          <p:cNvPr id="6" name="TextBox 5"/>
          <p:cNvSpPr txBox="1"/>
          <p:nvPr/>
        </p:nvSpPr>
        <p:spPr>
          <a:xfrm>
            <a:off x="76200" y="685800"/>
            <a:ext cx="8991600" cy="6494085"/>
          </a:xfrm>
          <a:prstGeom prst="rect">
            <a:avLst/>
          </a:prstGeom>
          <a:noFill/>
        </p:spPr>
        <p:txBody>
          <a:bodyPr wrap="square" rtlCol="0">
            <a:spAutoFit/>
          </a:bodyPr>
          <a:lstStyle/>
          <a:p>
            <a:r>
              <a:rPr lang="en-US" sz="1400" dirty="0" smtClean="0"/>
              <a:t>-List </a:t>
            </a:r>
            <a:r>
              <a:rPr lang="en-US" sz="1400" dirty="0"/>
              <a:t>of Campers needs to be submitted at least 2 weeks before camp </a:t>
            </a:r>
            <a:r>
              <a:rPr lang="en-US" sz="1400" dirty="0" smtClean="0"/>
              <a:t>begins </a:t>
            </a:r>
            <a:r>
              <a:rPr lang="en-US" sz="1400" dirty="0"/>
              <a:t>via email to </a:t>
            </a:r>
            <a:r>
              <a:rPr lang="en-US" sz="1400" dirty="0">
                <a:hlinkClick r:id="rId2"/>
              </a:rPr>
              <a:t>onecard@tamiu.edu</a:t>
            </a:r>
            <a:r>
              <a:rPr lang="en-US" sz="1400" dirty="0"/>
              <a:t>. </a:t>
            </a:r>
          </a:p>
          <a:p>
            <a:r>
              <a:rPr lang="en-US" sz="1400" dirty="0"/>
              <a:t>File format should be in excel. If updates are done to the list of participants please keep us informed via email.</a:t>
            </a:r>
          </a:p>
          <a:p>
            <a:endParaRPr lang="en-US" sz="1400" dirty="0"/>
          </a:p>
          <a:p>
            <a:r>
              <a:rPr lang="en-US" sz="1400" dirty="0"/>
              <a:t>		Example: </a:t>
            </a:r>
          </a:p>
          <a:p>
            <a:endParaRPr lang="en-US" sz="1400" dirty="0"/>
          </a:p>
          <a:p>
            <a:endParaRPr lang="en-US" sz="1400" dirty="0"/>
          </a:p>
          <a:p>
            <a:endParaRPr lang="en-US" sz="1400" dirty="0"/>
          </a:p>
          <a:p>
            <a:r>
              <a:rPr lang="en-US" sz="1400" dirty="0" smtClean="0"/>
              <a:t>-</a:t>
            </a:r>
            <a:r>
              <a:rPr lang="en-US" sz="1400" dirty="0"/>
              <a:t>Cost $5.00 per </a:t>
            </a:r>
            <a:r>
              <a:rPr lang="en-US" sz="1400" dirty="0" smtClean="0"/>
              <a:t>summer camp card, a roster will be provide to each department of all students issued out a card for your records. At the end of the summer an invoice will be sent of the total due, the department will then provide an account number so we may charge total amount via Central Stores system.</a:t>
            </a:r>
            <a:endParaRPr lang="en-US" sz="1400" dirty="0"/>
          </a:p>
          <a:p>
            <a:endParaRPr lang="en-US" sz="1400" dirty="0"/>
          </a:p>
          <a:p>
            <a:r>
              <a:rPr lang="en-US" sz="1400" dirty="0"/>
              <a:t>-Dusty Dollars </a:t>
            </a:r>
          </a:p>
          <a:p>
            <a:pPr marL="285750" indent="-285750">
              <a:buFont typeface="Arial" panose="020B0604020202020204" pitchFamily="34" charset="0"/>
              <a:buChar char="•"/>
            </a:pPr>
            <a:r>
              <a:rPr lang="en-US" sz="1400" dirty="0"/>
              <a:t>Debit/Credit Card via the following link </a:t>
            </a:r>
            <a:r>
              <a:rPr lang="en-US" sz="1400" dirty="0">
                <a:hlinkClick r:id="rId3"/>
              </a:rPr>
              <a:t>http://www.tamiu.edu/onecard/SummerCampsDustyDollars.shtml</a:t>
            </a:r>
            <a:r>
              <a:rPr lang="en-US" sz="1400" dirty="0"/>
              <a:t> or at Card Services ZSC 131. Please provide the parent with this web link so </a:t>
            </a:r>
            <a:r>
              <a:rPr lang="en-US" sz="1400" dirty="0" smtClean="0"/>
              <a:t>they may </a:t>
            </a:r>
            <a:r>
              <a:rPr lang="en-US" sz="1400" dirty="0"/>
              <a:t>load up funds </a:t>
            </a:r>
            <a:r>
              <a:rPr lang="en-US" sz="1400" dirty="0" smtClean="0"/>
              <a:t>into the students card </a:t>
            </a:r>
            <a:r>
              <a:rPr lang="en-US" sz="1400" dirty="0"/>
              <a:t>from home.</a:t>
            </a:r>
          </a:p>
          <a:p>
            <a:pPr marL="285750" indent="-285750">
              <a:buFont typeface="Arial" panose="020B0604020202020204" pitchFamily="34" charset="0"/>
              <a:buChar char="•"/>
            </a:pPr>
            <a:r>
              <a:rPr lang="en-US" sz="1400" dirty="0"/>
              <a:t>Cash- at Cash to Card Machine located in the Food Court, Library 1</a:t>
            </a:r>
            <a:r>
              <a:rPr lang="en-US" sz="1400" baseline="30000" dirty="0"/>
              <a:t>st</a:t>
            </a:r>
            <a:r>
              <a:rPr lang="en-US" sz="1400" dirty="0"/>
              <a:t> floor and 2</a:t>
            </a:r>
            <a:r>
              <a:rPr lang="en-US" sz="1400" baseline="30000" dirty="0"/>
              <a:t>nd</a:t>
            </a:r>
            <a:r>
              <a:rPr lang="en-US" sz="1400" dirty="0"/>
              <a:t> floor or at the Bursars Office ZSC 137. Instructions on how to add funds to the id card are on top of the cash to card machines.</a:t>
            </a:r>
          </a:p>
          <a:p>
            <a:endParaRPr lang="en-US" sz="1400" dirty="0"/>
          </a:p>
          <a:p>
            <a:r>
              <a:rPr lang="en-US" sz="1100" dirty="0"/>
              <a:t>(Note: Parents are advised to calculate their child’s spending on a weekly basis  so funds are not left over in the card, left over funds are non refundable via cash.)</a:t>
            </a:r>
          </a:p>
          <a:p>
            <a:endParaRPr lang="en-US" sz="1400" dirty="0"/>
          </a:p>
          <a:p>
            <a:r>
              <a:rPr lang="en-US" sz="1400" dirty="0"/>
              <a:t>-Arrangements in advance need to be made with Card Services office to determine dates and times to bring in students for picture taking. </a:t>
            </a:r>
          </a:p>
          <a:p>
            <a:pPr algn="ctr"/>
            <a:r>
              <a:rPr lang="en-US" sz="1400" dirty="0"/>
              <a:t>Contact information</a:t>
            </a:r>
          </a:p>
          <a:p>
            <a:pPr algn="ctr"/>
            <a:r>
              <a:rPr lang="en-US" sz="1400" dirty="0"/>
              <a:t>Card Services </a:t>
            </a:r>
          </a:p>
          <a:p>
            <a:pPr algn="ctr"/>
            <a:r>
              <a:rPr lang="en-US" sz="1400" dirty="0"/>
              <a:t>ZSC room 131</a:t>
            </a:r>
          </a:p>
          <a:p>
            <a:pPr algn="ctr"/>
            <a:r>
              <a:rPr lang="en-US" sz="1400" dirty="0">
                <a:hlinkClick r:id="rId2"/>
              </a:rPr>
              <a:t>onecard@tamiu.edu</a:t>
            </a:r>
            <a:r>
              <a:rPr lang="en-US" sz="1400" dirty="0"/>
              <a:t> </a:t>
            </a:r>
          </a:p>
          <a:p>
            <a:pPr algn="ctr"/>
            <a:r>
              <a:rPr lang="en-US" sz="1400" dirty="0"/>
              <a:t>956-326-2877 or 956-326-2878</a:t>
            </a:r>
          </a:p>
          <a:p>
            <a:endParaRPr lang="en-US" sz="1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00200"/>
            <a:ext cx="41576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721221"/>
      </p:ext>
    </p:extLst>
  </p:cSld>
  <p:clrMapOvr>
    <a:masterClrMapping/>
  </p:clrMapOvr>
  <p:transition spd="med">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to Submit</a:t>
            </a:r>
            <a:endParaRPr lang="en-US" dirty="0"/>
          </a:p>
        </p:txBody>
      </p:sp>
      <p:sp>
        <p:nvSpPr>
          <p:cNvPr id="3" name="Content Placeholder 2"/>
          <p:cNvSpPr>
            <a:spLocks noGrp="1"/>
          </p:cNvSpPr>
          <p:nvPr>
            <p:ph idx="1"/>
          </p:nvPr>
        </p:nvSpPr>
        <p:spPr/>
        <p:txBody>
          <a:bodyPr>
            <a:normAutofit/>
          </a:bodyPr>
          <a:lstStyle/>
          <a:p>
            <a:r>
              <a:rPr lang="en-US" dirty="0"/>
              <a:t>Paperwork to Submit </a:t>
            </a:r>
            <a:r>
              <a:rPr lang="en-US" dirty="0" smtClean="0"/>
              <a:t>(January 31)</a:t>
            </a:r>
          </a:p>
          <a:p>
            <a:pPr lvl="1"/>
            <a:r>
              <a:rPr lang="en-US" dirty="0" smtClean="0"/>
              <a:t>Event Application </a:t>
            </a:r>
          </a:p>
          <a:p>
            <a:pPr lvl="1"/>
            <a:r>
              <a:rPr lang="en-US" dirty="0" smtClean="0"/>
              <a:t>Risk </a:t>
            </a:r>
            <a:r>
              <a:rPr lang="en-US" dirty="0"/>
              <a:t>Assessment </a:t>
            </a:r>
            <a:endParaRPr lang="en-US" dirty="0" smtClean="0"/>
          </a:p>
          <a:p>
            <a:pPr lvl="1"/>
            <a:r>
              <a:rPr lang="en-US" dirty="0" smtClean="0"/>
              <a:t>Things </a:t>
            </a:r>
            <a:r>
              <a:rPr lang="en-US" dirty="0"/>
              <a:t>to Remember </a:t>
            </a:r>
            <a:endParaRPr lang="en-US" dirty="0" smtClean="0"/>
          </a:p>
          <a:p>
            <a:r>
              <a:rPr lang="en-US" dirty="0" smtClean="0"/>
              <a:t>Paperwork </a:t>
            </a:r>
            <a:r>
              <a:rPr lang="en-US" dirty="0"/>
              <a:t>to Submit (February 15)</a:t>
            </a:r>
          </a:p>
          <a:p>
            <a:pPr lvl="1"/>
            <a:r>
              <a:rPr lang="en-US" dirty="0" smtClean="0"/>
              <a:t>Camps </a:t>
            </a:r>
            <a:r>
              <a:rPr lang="en-US" dirty="0"/>
              <a:t>and Programs for Minors </a:t>
            </a:r>
            <a:r>
              <a:rPr lang="en-US" dirty="0" smtClean="0"/>
              <a:t>Information</a:t>
            </a:r>
            <a:endParaRPr lang="en-US" dirty="0"/>
          </a:p>
          <a:p>
            <a:pPr lvl="1"/>
            <a:r>
              <a:rPr lang="en-US" dirty="0" smtClean="0"/>
              <a:t>Emergency Plan</a:t>
            </a:r>
            <a:endParaRPr lang="en-US" dirty="0"/>
          </a:p>
          <a:p>
            <a:pPr lvl="1"/>
            <a:r>
              <a:rPr lang="en-US" dirty="0"/>
              <a:t>Program </a:t>
            </a:r>
            <a:r>
              <a:rPr lang="en-US" dirty="0" smtClean="0"/>
              <a:t>Budget</a:t>
            </a:r>
            <a:endParaRPr lang="en-US" dirty="0"/>
          </a:p>
          <a:p>
            <a:pPr lvl="1"/>
            <a:r>
              <a:rPr lang="en-US" dirty="0"/>
              <a:t>CPM Worker Status </a:t>
            </a:r>
            <a:r>
              <a:rPr lang="en-US" dirty="0" smtClean="0"/>
              <a:t>Form</a:t>
            </a:r>
          </a:p>
        </p:txBody>
      </p:sp>
    </p:spTree>
    <p:extLst>
      <p:ext uri="{BB962C8B-B14F-4D97-AF65-F5344CB8AC3E}">
        <p14:creationId xmlns:p14="http://schemas.microsoft.com/office/powerpoint/2010/main" val="2314148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Event Application &amp;</a:t>
            </a:r>
            <a:br>
              <a:rPr lang="en-US" dirty="0" smtClean="0"/>
            </a:br>
            <a:r>
              <a:rPr lang="en-US" dirty="0" smtClean="0"/>
              <a:t>Risk Assessment</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3407" y="1920875"/>
            <a:ext cx="3426186" cy="443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5438" y="1920875"/>
            <a:ext cx="3424124" cy="443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517174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3469790"/>
              </p:ext>
            </p:extLst>
          </p:nvPr>
        </p:nvGraphicFramePr>
        <p:xfrm>
          <a:off x="76200" y="76194"/>
          <a:ext cx="9067800" cy="6705609"/>
        </p:xfrm>
        <a:graphic>
          <a:graphicData uri="http://schemas.openxmlformats.org/drawingml/2006/table">
            <a:tbl>
              <a:tblPr>
                <a:tableStyleId>{2D5ABB26-0587-4C30-8999-92F81FD0307C}</a:tableStyleId>
              </a:tblPr>
              <a:tblGrid>
                <a:gridCol w="9067800"/>
              </a:tblGrid>
              <a:tr h="155221">
                <a:tc>
                  <a:txBody>
                    <a:bodyPr/>
                    <a:lstStyle/>
                    <a:p>
                      <a:pPr algn="ctr" fontAlgn="ctr"/>
                      <a:r>
                        <a:rPr lang="en-US" sz="900" b="1" u="none" strike="noStrike" baseline="0" dirty="0">
                          <a:solidFill>
                            <a:srgbClr val="C00000"/>
                          </a:solidFill>
                          <a:effectLst/>
                        </a:rPr>
                        <a:t>TAMIU SAP- 24.01.06.L1.01</a:t>
                      </a:r>
                      <a:endParaRPr lang="en-US" sz="900" b="1" i="0" u="none" strike="noStrike" baseline="0" dirty="0">
                        <a:solidFill>
                          <a:srgbClr val="C00000"/>
                        </a:solidFill>
                        <a:effectLst/>
                        <a:latin typeface="Calibri"/>
                      </a:endParaRPr>
                    </a:p>
                  </a:txBody>
                  <a:tcPr marL="3369" marR="3369" marT="3369" marB="0" anchor="ctr"/>
                </a:tc>
              </a:tr>
              <a:tr h="155221">
                <a:tc>
                  <a:txBody>
                    <a:bodyPr/>
                    <a:lstStyle/>
                    <a:p>
                      <a:pPr algn="just" fontAlgn="ctr"/>
                      <a:r>
                        <a:rPr lang="en-US" sz="900" u="none" strike="noStrike" baseline="0" dirty="0">
                          <a:effectLst/>
                          <a:latin typeface="+mn-lt"/>
                        </a:rPr>
                        <a:t>2.1   Camp or Program:</a:t>
                      </a:r>
                      <a:endParaRPr lang="en-US" sz="900" b="1" i="0" u="none" strike="noStrike" baseline="0" dirty="0">
                        <a:solidFill>
                          <a:srgbClr val="000000"/>
                        </a:solidFill>
                        <a:effectLst/>
                        <a:latin typeface="+mn-lt"/>
                      </a:endParaRPr>
                    </a:p>
                  </a:txBody>
                  <a:tcPr marL="3369" marR="3369" marT="3369" marB="0" anchor="ctr"/>
                </a:tc>
              </a:tr>
              <a:tr h="636878">
                <a:tc>
                  <a:txBody>
                    <a:bodyPr/>
                    <a:lstStyle/>
                    <a:p>
                      <a:pPr marL="228600" marR="0">
                        <a:spcBef>
                          <a:spcPts val="0"/>
                        </a:spcBef>
                        <a:spcAft>
                          <a:spcPts val="0"/>
                        </a:spcAft>
                      </a:pPr>
                      <a:r>
                        <a:rPr lang="en-US" sz="900" dirty="0" smtClean="0">
                          <a:effectLst/>
                          <a:latin typeface="+mn-lt"/>
                          <a:ea typeface="Calibri"/>
                          <a:cs typeface="Times New Roman"/>
                        </a:rPr>
                        <a:t>University-sponsored activity that </a:t>
                      </a:r>
                      <a:r>
                        <a:rPr lang="en-US" sz="900" b="1" dirty="0" smtClean="0">
                          <a:solidFill>
                            <a:srgbClr val="00B050"/>
                          </a:solidFill>
                          <a:effectLst/>
                          <a:latin typeface="+mn-lt"/>
                          <a:ea typeface="Calibri"/>
                          <a:cs typeface="Times New Roman"/>
                        </a:rPr>
                        <a:t>has a participant group made up, in whole or part, of individuals under the age of 18</a:t>
                      </a:r>
                      <a:r>
                        <a:rPr lang="en-US" sz="900" dirty="0" smtClean="0">
                          <a:effectLst/>
                          <a:latin typeface="+mn-lt"/>
                          <a:ea typeface="Calibri"/>
                          <a:cs typeface="Times New Roman"/>
                        </a:rPr>
                        <a:t>; May or may not collect fees from participants; Held for </a:t>
                      </a:r>
                      <a:r>
                        <a:rPr lang="en-US" sz="900" b="1" dirty="0" smtClean="0">
                          <a:solidFill>
                            <a:srgbClr val="00B050"/>
                          </a:solidFill>
                          <a:effectLst/>
                          <a:latin typeface="+mn-lt"/>
                          <a:ea typeface="Calibri"/>
                          <a:cs typeface="Times New Roman"/>
                        </a:rPr>
                        <a:t>more than one consecutive day</a:t>
                      </a:r>
                      <a:r>
                        <a:rPr lang="en-US" sz="900" b="1" dirty="0" smtClean="0">
                          <a:solidFill>
                            <a:schemeClr val="accent5">
                              <a:lumMod val="75000"/>
                            </a:schemeClr>
                          </a:solidFill>
                          <a:effectLst/>
                          <a:latin typeface="+mn-lt"/>
                          <a:ea typeface="Calibri"/>
                          <a:cs typeface="Times New Roman"/>
                        </a:rPr>
                        <a:t>, </a:t>
                      </a:r>
                      <a:r>
                        <a:rPr lang="en-US" sz="900" b="1" u="sng" dirty="0" smtClean="0">
                          <a:solidFill>
                            <a:schemeClr val="accent5">
                              <a:lumMod val="75000"/>
                            </a:schemeClr>
                          </a:solidFill>
                          <a:effectLst/>
                          <a:latin typeface="+mn-lt"/>
                          <a:ea typeface="Calibri"/>
                          <a:cs typeface="Times New Roman"/>
                        </a:rPr>
                        <a:t>with or without an overnight sta</a:t>
                      </a:r>
                      <a:r>
                        <a:rPr lang="en-US" sz="900" b="1" dirty="0" smtClean="0">
                          <a:solidFill>
                            <a:schemeClr val="accent5">
                              <a:lumMod val="75000"/>
                            </a:schemeClr>
                          </a:solidFill>
                          <a:effectLst/>
                          <a:latin typeface="+mn-lt"/>
                          <a:ea typeface="Calibri"/>
                          <a:cs typeface="Times New Roman"/>
                        </a:rPr>
                        <a:t>y</a:t>
                      </a:r>
                      <a:r>
                        <a:rPr lang="en-US" sz="900" dirty="0" smtClean="0">
                          <a:effectLst/>
                          <a:latin typeface="+mn-lt"/>
                          <a:ea typeface="Calibri"/>
                          <a:cs typeface="Times New Roman"/>
                        </a:rPr>
                        <a:t>, or </a:t>
                      </a:r>
                      <a:r>
                        <a:rPr lang="en-US" sz="900" b="1" dirty="0" smtClean="0">
                          <a:solidFill>
                            <a:srgbClr val="00B050"/>
                          </a:solidFill>
                          <a:effectLst/>
                          <a:latin typeface="+mn-lt"/>
                          <a:ea typeface="Calibri"/>
                          <a:cs typeface="Times New Roman"/>
                        </a:rPr>
                        <a:t>involves overnight stays in which full supervisory duties of the minor(s) is the responsibility of the CPM or third party or a program that meets on campus on scheduled days over a period of time </a:t>
                      </a:r>
                      <a:r>
                        <a:rPr lang="en-US" sz="900" b="1" u="sng" dirty="0" smtClean="0">
                          <a:solidFill>
                            <a:schemeClr val="accent5">
                              <a:lumMod val="75000"/>
                            </a:schemeClr>
                          </a:solidFill>
                          <a:effectLst/>
                          <a:latin typeface="+mn-lt"/>
                          <a:ea typeface="Calibri"/>
                          <a:cs typeface="Times New Roman"/>
                        </a:rPr>
                        <a:t>but may or may not meet on consecutive days</a:t>
                      </a:r>
                      <a:r>
                        <a:rPr lang="en-US" sz="900" dirty="0" smtClean="0">
                          <a:effectLst/>
                          <a:latin typeface="+mn-lt"/>
                          <a:ea typeface="Calibri"/>
                          <a:cs typeface="Times New Roman"/>
                        </a:rPr>
                        <a:t>. </a:t>
                      </a:r>
                      <a:endParaRPr lang="en-US" sz="900" dirty="0">
                        <a:effectLst/>
                        <a:latin typeface="+mn-lt"/>
                        <a:ea typeface="Calibri"/>
                        <a:cs typeface="Times New Roman"/>
                      </a:endParaRPr>
                    </a:p>
                  </a:txBody>
                  <a:tcPr marL="3369" marR="3369" marT="3369" marB="0" anchor="ctr"/>
                </a:tc>
              </a:tr>
              <a:tr h="155221">
                <a:tc>
                  <a:txBody>
                    <a:bodyPr/>
                    <a:lstStyle/>
                    <a:p>
                      <a:pPr algn="ctr" fontAlgn="ctr"/>
                      <a:r>
                        <a:rPr lang="en-US" sz="900" b="1" u="none" strike="noStrike" baseline="0" dirty="0">
                          <a:solidFill>
                            <a:srgbClr val="C00000"/>
                          </a:solidFill>
                          <a:effectLst/>
                        </a:rPr>
                        <a:t>A&amp;M System Regulation</a:t>
                      </a:r>
                      <a:endParaRPr lang="en-US" sz="900" b="1" i="0" u="none" strike="noStrike" baseline="0" dirty="0">
                        <a:solidFill>
                          <a:srgbClr val="C00000"/>
                        </a:solidFill>
                        <a:effectLst/>
                        <a:latin typeface="Calibri"/>
                      </a:endParaRPr>
                    </a:p>
                  </a:txBody>
                  <a:tcPr marL="3369" marR="3369" marT="3369" marB="0" anchor="ctr"/>
                </a:tc>
              </a:tr>
              <a:tr h="458221">
                <a:tc>
                  <a:txBody>
                    <a:bodyPr/>
                    <a:lstStyle/>
                    <a:p>
                      <a:pPr algn="l" fontAlgn="ctr"/>
                      <a:r>
                        <a:rPr lang="en-US" sz="900" u="none" strike="noStrike" baseline="0" dirty="0">
                          <a:effectLst/>
                        </a:rPr>
                        <a:t>Programs for minors that are sponsored and operated by members of third parties using member property facilities and that are </a:t>
                      </a:r>
                      <a:r>
                        <a:rPr lang="en-US" sz="900" b="1" u="none" strike="noStrike" baseline="0" dirty="0">
                          <a:solidFill>
                            <a:srgbClr val="00B050"/>
                          </a:solidFill>
                          <a:effectLst/>
                        </a:rPr>
                        <a:t>held for </a:t>
                      </a:r>
                      <a:r>
                        <a:rPr lang="en-US" sz="900" b="1" u="sng" strike="noStrike" baseline="0" dirty="0">
                          <a:solidFill>
                            <a:srgbClr val="00B050"/>
                          </a:solidFill>
                          <a:effectLst/>
                        </a:rPr>
                        <a:t>more than one consecutive day</a:t>
                      </a:r>
                      <a:r>
                        <a:rPr lang="en-US" sz="900" b="1" u="none" strike="noStrike" baseline="0" dirty="0">
                          <a:solidFill>
                            <a:srgbClr val="00B050"/>
                          </a:solidFill>
                          <a:effectLst/>
                        </a:rPr>
                        <a:t> without an overnight stay or that involve overnight stays where full supervisory duties of the minor(s) is the member or third party responsibility. </a:t>
                      </a:r>
                      <a:r>
                        <a:rPr lang="en-US" sz="900" u="none" strike="noStrike" baseline="0" dirty="0">
                          <a:effectLst/>
                        </a:rPr>
                        <a:t>This responsibility includes providing supervision, instruction and/or recreation where the children are apart for their parent(s)/ legal guardian(s). </a:t>
                      </a:r>
                      <a:endParaRPr lang="en-US" sz="900" b="0" i="0" u="none" strike="noStrike" baseline="0" dirty="0">
                        <a:solidFill>
                          <a:srgbClr val="000000"/>
                        </a:solidFill>
                        <a:effectLst/>
                        <a:latin typeface="Calibri"/>
                      </a:endParaRPr>
                    </a:p>
                  </a:txBody>
                  <a:tcPr marL="3369" marR="3369" marT="3369" marB="0" anchor="ctr"/>
                </a:tc>
              </a:tr>
              <a:tr h="306721">
                <a:tc>
                  <a:txBody>
                    <a:bodyPr/>
                    <a:lstStyle/>
                    <a:p>
                      <a:pPr algn="l" fontAlgn="ctr"/>
                      <a:r>
                        <a:rPr lang="en-US" sz="900" u="none" strike="noStrike" baseline="0" dirty="0">
                          <a:effectLst/>
                        </a:rPr>
                        <a:t>Camps and programs for minors sponsored and operated by members of </a:t>
                      </a:r>
                      <a:r>
                        <a:rPr lang="en-US" sz="900" b="1" u="none" strike="noStrike" baseline="0" dirty="0">
                          <a:solidFill>
                            <a:srgbClr val="00B050"/>
                          </a:solidFill>
                          <a:effectLst/>
                        </a:rPr>
                        <a:t>The Texas A&amp;M University System (system) and third-party camps and programs </a:t>
                      </a:r>
                      <a:r>
                        <a:rPr lang="en-US" sz="900" b="1" u="sng" strike="noStrike" baseline="0" dirty="0">
                          <a:solidFill>
                            <a:srgbClr val="00B050"/>
                          </a:solidFill>
                          <a:effectLst/>
                        </a:rPr>
                        <a:t>using</a:t>
                      </a:r>
                      <a:r>
                        <a:rPr lang="en-US" sz="900" b="1" u="none" strike="noStrike" baseline="0" dirty="0">
                          <a:solidFill>
                            <a:srgbClr val="00B050"/>
                          </a:solidFill>
                          <a:effectLst/>
                        </a:rPr>
                        <a:t> </a:t>
                      </a:r>
                      <a:r>
                        <a:rPr lang="en-US" sz="900" u="none" strike="noStrike" baseline="0" dirty="0">
                          <a:effectLst/>
                        </a:rPr>
                        <a:t>member facilities shall follow this regulation.</a:t>
                      </a:r>
                      <a:endParaRPr lang="en-US" sz="900" b="1" i="0" u="none" strike="noStrike" baseline="0" dirty="0">
                        <a:solidFill>
                          <a:srgbClr val="000000"/>
                        </a:solidFill>
                        <a:effectLst/>
                        <a:latin typeface="Calibri"/>
                      </a:endParaRPr>
                    </a:p>
                  </a:txBody>
                  <a:tcPr marL="3369" marR="3369" marT="3369" marB="0" anchor="ctr"/>
                </a:tc>
              </a:tr>
              <a:tr h="458221">
                <a:tc>
                  <a:txBody>
                    <a:bodyPr/>
                    <a:lstStyle/>
                    <a:p>
                      <a:pPr algn="l" fontAlgn="ctr"/>
                      <a:r>
                        <a:rPr lang="en-US" sz="900" b="1" u="none" strike="noStrike" baseline="0" dirty="0">
                          <a:effectLst/>
                        </a:rPr>
                        <a:t>Camps and Programs for Minors – </a:t>
                      </a:r>
                      <a:r>
                        <a:rPr lang="en-US" sz="900" u="none" strike="noStrike" baseline="0" dirty="0">
                          <a:effectLst/>
                        </a:rPr>
                        <a:t>programs for minors that are sponsored and operated by members or third parties using member property/facilities and that </a:t>
                      </a:r>
                      <a:r>
                        <a:rPr lang="en-US" sz="900" b="1" u="none" strike="noStrike" baseline="0" dirty="0">
                          <a:solidFill>
                            <a:srgbClr val="00B050"/>
                          </a:solidFill>
                          <a:effectLst/>
                        </a:rPr>
                        <a:t>are held for more than one consecutive day without an overnight stay or that involve overnight stays where full supervisory duties of the minor(s) is the member or third party’s responsibility. </a:t>
                      </a:r>
                      <a:r>
                        <a:rPr lang="en-US" sz="900" u="none" strike="noStrike" baseline="0" dirty="0">
                          <a:effectLst/>
                        </a:rPr>
                        <a:t>This responsibility includes providing supervision, instruction and/or recreation where the children are apart from their parent(s)/legal guardian(s). </a:t>
                      </a:r>
                      <a:endParaRPr lang="en-US" sz="900" b="1" i="0" u="none" strike="noStrike" baseline="0" dirty="0">
                        <a:solidFill>
                          <a:srgbClr val="000000"/>
                        </a:solidFill>
                        <a:effectLst/>
                        <a:latin typeface="Calibri"/>
                      </a:endParaRPr>
                    </a:p>
                  </a:txBody>
                  <a:tcPr marL="3369" marR="3369" marT="3369" marB="0" anchor="ctr"/>
                </a:tc>
              </a:tr>
              <a:tr h="306721">
                <a:tc>
                  <a:txBody>
                    <a:bodyPr/>
                    <a:lstStyle/>
                    <a:p>
                      <a:pPr algn="l" fontAlgn="ctr"/>
                      <a:r>
                        <a:rPr lang="en-US" sz="900" b="1" u="none" strike="noStrike" baseline="0" dirty="0">
                          <a:effectLst/>
                        </a:rPr>
                        <a:t>Contact With Minor(s) – </a:t>
                      </a:r>
                      <a:r>
                        <a:rPr lang="en-US" sz="900" u="none" strike="noStrike" baseline="0" dirty="0">
                          <a:effectLst/>
                        </a:rPr>
                        <a:t>in the context of an employment or volunteer position described in this regulation, interaction with minors that is direct and reasonably anticipated. The term does not include interaction that is merely incidental.</a:t>
                      </a:r>
                      <a:endParaRPr lang="en-US" sz="900" b="1" i="0" u="none" strike="noStrike" baseline="0" dirty="0">
                        <a:solidFill>
                          <a:srgbClr val="000000"/>
                        </a:solidFill>
                        <a:effectLst/>
                        <a:latin typeface="Calibri"/>
                      </a:endParaRPr>
                    </a:p>
                  </a:txBody>
                  <a:tcPr marL="3369" marR="3369" marT="3369" marB="0" anchor="ctr"/>
                </a:tc>
              </a:tr>
              <a:tr h="155221">
                <a:tc>
                  <a:txBody>
                    <a:bodyPr/>
                    <a:lstStyle/>
                    <a:p>
                      <a:pPr algn="l" fontAlgn="ctr"/>
                      <a:endParaRPr lang="en-US" sz="900" b="1" i="0" u="none" strike="noStrike" baseline="0" dirty="0">
                        <a:solidFill>
                          <a:srgbClr val="000000"/>
                        </a:solidFill>
                        <a:effectLst/>
                        <a:latin typeface="Calibri"/>
                      </a:endParaRPr>
                    </a:p>
                  </a:txBody>
                  <a:tcPr marL="3369" marR="3369" marT="3369" marB="0" anchor="ctr"/>
                </a:tc>
              </a:tr>
              <a:tr h="155221">
                <a:tc>
                  <a:txBody>
                    <a:bodyPr/>
                    <a:lstStyle/>
                    <a:p>
                      <a:pPr algn="ctr" fontAlgn="ctr"/>
                      <a:r>
                        <a:rPr lang="en-US" sz="900" b="1" u="none" strike="noStrike" baseline="0" dirty="0">
                          <a:solidFill>
                            <a:srgbClr val="C00000"/>
                          </a:solidFill>
                          <a:effectLst/>
                        </a:rPr>
                        <a:t>Department of State Health Services/ Statute</a:t>
                      </a:r>
                      <a:endParaRPr lang="en-US" sz="900" b="1" i="0" u="none" strike="noStrike" baseline="0" dirty="0">
                        <a:solidFill>
                          <a:srgbClr val="C00000"/>
                        </a:solidFill>
                        <a:effectLst/>
                        <a:latin typeface="Calibri"/>
                      </a:endParaRPr>
                    </a:p>
                  </a:txBody>
                  <a:tcPr marL="3369" marR="3369" marT="3369" marB="0" anchor="ctr"/>
                </a:tc>
              </a:tr>
              <a:tr h="155221">
                <a:tc>
                  <a:txBody>
                    <a:bodyPr/>
                    <a:lstStyle/>
                    <a:p>
                      <a:pPr algn="l" fontAlgn="ctr"/>
                      <a:r>
                        <a:rPr lang="en-US" sz="900" b="1" u="none" strike="noStrike" baseline="0" dirty="0">
                          <a:effectLst/>
                        </a:rPr>
                        <a:t>SB1414</a:t>
                      </a:r>
                      <a:r>
                        <a:rPr lang="en-US" sz="900" u="none" strike="noStrike" baseline="0" dirty="0">
                          <a:effectLst/>
                        </a:rPr>
                        <a:t> (Must submit report </a:t>
                      </a:r>
                      <a:r>
                        <a:rPr lang="en-US" sz="900" b="1" u="none" strike="noStrike" baseline="0" dirty="0">
                          <a:effectLst/>
                        </a:rPr>
                        <a:t>to Department of State Health Services </a:t>
                      </a:r>
                      <a:r>
                        <a:rPr lang="en-US" sz="900" u="none" strike="noStrike" baseline="0" dirty="0">
                          <a:effectLst/>
                        </a:rPr>
                        <a:t>with </a:t>
                      </a:r>
                      <a:r>
                        <a:rPr lang="en-US" sz="900" b="1" u="none" strike="noStrike" baseline="0" dirty="0" smtClean="0">
                          <a:solidFill>
                            <a:srgbClr val="00B050"/>
                          </a:solidFill>
                          <a:effectLst/>
                        </a:rPr>
                        <a:t>in 5 </a:t>
                      </a:r>
                      <a:r>
                        <a:rPr lang="en-US" sz="900" b="1" u="none" strike="noStrike" baseline="0" dirty="0">
                          <a:solidFill>
                            <a:srgbClr val="00B050"/>
                          </a:solidFill>
                          <a:effectLst/>
                        </a:rPr>
                        <a:t>days of the start of camp/program</a:t>
                      </a:r>
                      <a:r>
                        <a:rPr lang="en-US" sz="900" u="none" strike="noStrike" baseline="0" dirty="0">
                          <a:effectLst/>
                        </a:rPr>
                        <a:t>)</a:t>
                      </a:r>
                      <a:endParaRPr lang="en-US" sz="900" b="1" i="0" u="none" strike="noStrike" baseline="0" dirty="0">
                        <a:solidFill>
                          <a:srgbClr val="000000"/>
                        </a:solidFill>
                        <a:effectLst/>
                        <a:latin typeface="Calibri"/>
                      </a:endParaRPr>
                    </a:p>
                  </a:txBody>
                  <a:tcPr marL="3369" marR="3369" marT="3369" marB="0" anchor="ctr"/>
                </a:tc>
              </a:tr>
              <a:tr h="155221">
                <a:tc>
                  <a:txBody>
                    <a:bodyPr/>
                    <a:lstStyle/>
                    <a:p>
                      <a:pPr algn="l" fontAlgn="ctr"/>
                      <a:r>
                        <a:rPr lang="en-US" sz="900" u="none" strike="noStrike" baseline="0" dirty="0">
                          <a:effectLst/>
                        </a:rPr>
                        <a:t>·         Has more than 20 campers who are not enrolled at the institution</a:t>
                      </a:r>
                      <a:endParaRPr lang="en-US" sz="900" b="0" i="0" u="none" strike="noStrike" baseline="0" dirty="0">
                        <a:solidFill>
                          <a:srgbClr val="000000"/>
                        </a:solidFill>
                        <a:effectLst/>
                        <a:latin typeface="Calibri"/>
                      </a:endParaRPr>
                    </a:p>
                  </a:txBody>
                  <a:tcPr marL="3369" marR="3369" marT="3369" marB="0" anchor="ctr"/>
                </a:tc>
              </a:tr>
              <a:tr h="155221">
                <a:tc>
                  <a:txBody>
                    <a:bodyPr/>
                    <a:lstStyle/>
                    <a:p>
                      <a:pPr algn="l" fontAlgn="ctr"/>
                      <a:r>
                        <a:rPr lang="en-US" sz="900" u="none" strike="noStrike" baseline="0" dirty="0">
                          <a:effectLst/>
                        </a:rPr>
                        <a:t>·         Not a licensed day or youth camp</a:t>
                      </a:r>
                      <a:endParaRPr lang="en-US" sz="900" b="0" i="0" u="none" strike="noStrike" baseline="0" dirty="0">
                        <a:solidFill>
                          <a:srgbClr val="000000"/>
                        </a:solidFill>
                        <a:effectLst/>
                        <a:latin typeface="Calibri"/>
                      </a:endParaRPr>
                    </a:p>
                  </a:txBody>
                  <a:tcPr marL="3369" marR="3369" marT="3369" marB="0" anchor="ctr"/>
                </a:tc>
              </a:tr>
              <a:tr h="155221">
                <a:tc>
                  <a:txBody>
                    <a:bodyPr/>
                    <a:lstStyle/>
                    <a:p>
                      <a:pPr algn="l" fontAlgn="ctr"/>
                      <a:r>
                        <a:rPr lang="en-US" sz="900" u="none" strike="noStrike" baseline="0" dirty="0">
                          <a:effectLst/>
                        </a:rPr>
                        <a:t>·         </a:t>
                      </a:r>
                      <a:r>
                        <a:rPr lang="en-US" sz="900" b="1" u="none" strike="noStrike" baseline="0" dirty="0">
                          <a:solidFill>
                            <a:srgbClr val="00B050"/>
                          </a:solidFill>
                          <a:effectLst/>
                        </a:rPr>
                        <a:t>Campers attend or temporarily reside at the camp for </a:t>
                      </a:r>
                      <a:r>
                        <a:rPr lang="en-US" sz="900" b="1" u="sng" strike="noStrike" baseline="0" dirty="0">
                          <a:solidFill>
                            <a:srgbClr val="00B050"/>
                          </a:solidFill>
                          <a:effectLst/>
                        </a:rPr>
                        <a:t>all or part of at least four days</a:t>
                      </a:r>
                      <a:r>
                        <a:rPr lang="en-US" sz="900" u="none" strike="noStrike" baseline="0" dirty="0">
                          <a:effectLst/>
                        </a:rPr>
                        <a:t>. </a:t>
                      </a:r>
                      <a:endParaRPr lang="en-US" sz="900" b="0" i="0" u="none" strike="noStrike" baseline="0" dirty="0">
                        <a:solidFill>
                          <a:srgbClr val="000000"/>
                        </a:solidFill>
                        <a:effectLst/>
                        <a:latin typeface="Calibri"/>
                      </a:endParaRPr>
                    </a:p>
                  </a:txBody>
                  <a:tcPr marL="3369" marR="3369" marT="3369" marB="0" anchor="ctr"/>
                </a:tc>
              </a:tr>
              <a:tr h="155221">
                <a:tc>
                  <a:txBody>
                    <a:bodyPr/>
                    <a:lstStyle/>
                    <a:p>
                      <a:pPr algn="l" fontAlgn="ctr"/>
                      <a:r>
                        <a:rPr lang="en-US" sz="900" b="1" u="none" strike="noStrike" baseline="0" dirty="0">
                          <a:effectLst/>
                        </a:rPr>
                        <a:t>Campus program for minors-</a:t>
                      </a:r>
                      <a:r>
                        <a:rPr lang="en-US" sz="900" u="none" strike="noStrike" baseline="0" dirty="0">
                          <a:effectLst/>
                        </a:rPr>
                        <a:t>-A program that: </a:t>
                      </a:r>
                      <a:endParaRPr lang="en-US" sz="900" b="1" i="0" u="none" strike="noStrike" baseline="0" dirty="0">
                        <a:solidFill>
                          <a:srgbClr val="000000"/>
                        </a:solidFill>
                        <a:effectLst/>
                        <a:latin typeface="Calibri"/>
                      </a:endParaRPr>
                    </a:p>
                  </a:txBody>
                  <a:tcPr marL="3369" marR="3369" marT="3369" marB="0" anchor="ctr"/>
                </a:tc>
              </a:tr>
              <a:tr h="208965">
                <a:tc>
                  <a:txBody>
                    <a:bodyPr/>
                    <a:lstStyle/>
                    <a:p>
                      <a:pPr algn="l" fontAlgn="ctr"/>
                      <a:r>
                        <a:rPr lang="en-US" sz="900" u="none" strike="noStrike" baseline="0" dirty="0">
                          <a:effectLst/>
                        </a:rPr>
                        <a:t>A.      is operated by or on the campus of an institution of higher education or a private or independent institution of higher education; </a:t>
                      </a:r>
                      <a:endParaRPr lang="en-US" sz="900" b="0" i="0" u="none" strike="noStrike" baseline="0" dirty="0">
                        <a:solidFill>
                          <a:srgbClr val="000000"/>
                        </a:solidFill>
                        <a:effectLst/>
                        <a:latin typeface="Calibri"/>
                      </a:endParaRPr>
                    </a:p>
                  </a:txBody>
                  <a:tcPr marL="3369" marR="3369" marT="3369" marB="0" anchor="ctr"/>
                </a:tc>
              </a:tr>
              <a:tr h="155221">
                <a:tc>
                  <a:txBody>
                    <a:bodyPr/>
                    <a:lstStyle/>
                    <a:p>
                      <a:pPr algn="l" fontAlgn="ctr"/>
                      <a:r>
                        <a:rPr lang="en-US" sz="900" u="none" strike="noStrike" baseline="0" dirty="0">
                          <a:effectLst/>
                        </a:rPr>
                        <a:t>B.      offers recreational, athletic, religious, or educational activities for at least 20 campers who: </a:t>
                      </a:r>
                      <a:endParaRPr lang="en-US" sz="900" b="0" i="0" u="none" strike="noStrike" baseline="0" dirty="0">
                        <a:solidFill>
                          <a:srgbClr val="000000"/>
                        </a:solidFill>
                        <a:effectLst/>
                        <a:latin typeface="Calibri"/>
                      </a:endParaRPr>
                    </a:p>
                  </a:txBody>
                  <a:tcPr marL="3369" marR="3369" marT="3369" marB="0" anchor="ctr"/>
                </a:tc>
              </a:tr>
              <a:tr h="155221">
                <a:tc>
                  <a:txBody>
                    <a:bodyPr/>
                    <a:lstStyle/>
                    <a:p>
                      <a:pPr algn="l" fontAlgn="ctr"/>
                      <a:r>
                        <a:rPr lang="en-US" sz="900" u="none" strike="noStrike" baseline="0" dirty="0">
                          <a:effectLst/>
                        </a:rPr>
                        <a:t>                                i.            are not enrolled at the institution; </a:t>
                      </a:r>
                      <a:endParaRPr lang="en-US" sz="900" b="0" i="0" u="none" strike="noStrike" baseline="0" dirty="0">
                        <a:solidFill>
                          <a:srgbClr val="000000"/>
                        </a:solidFill>
                        <a:effectLst/>
                        <a:latin typeface="Calibri"/>
                      </a:endParaRPr>
                    </a:p>
                  </a:txBody>
                  <a:tcPr marL="3369" marR="3369" marT="3369" marB="0" anchor="ctr"/>
                </a:tc>
              </a:tr>
              <a:tr h="155221">
                <a:tc>
                  <a:txBody>
                    <a:bodyPr/>
                    <a:lstStyle/>
                    <a:p>
                      <a:pPr algn="l" fontAlgn="ctr"/>
                      <a:r>
                        <a:rPr lang="en-US" sz="900" u="none" strike="noStrike" baseline="0" dirty="0">
                          <a:effectLst/>
                        </a:rPr>
                        <a:t>                              ii.            </a:t>
                      </a:r>
                      <a:r>
                        <a:rPr lang="en-US" sz="900" b="1" u="sng" strike="noStrike" baseline="0" dirty="0">
                          <a:solidFill>
                            <a:srgbClr val="00B050"/>
                          </a:solidFill>
                          <a:effectLst/>
                        </a:rPr>
                        <a:t>attend or temporarily reside at the camp for all or part of at least four day</a:t>
                      </a:r>
                      <a:r>
                        <a:rPr lang="en-US" sz="900" u="sng" strike="noStrike" baseline="0" dirty="0">
                          <a:effectLst/>
                        </a:rPr>
                        <a:t>s</a:t>
                      </a:r>
                      <a:r>
                        <a:rPr lang="en-US" sz="900" u="none" strike="noStrike" baseline="0" dirty="0">
                          <a:effectLst/>
                        </a:rPr>
                        <a:t>; and </a:t>
                      </a:r>
                      <a:endParaRPr lang="en-US" sz="900" b="0" i="0" u="none" strike="noStrike" baseline="0" dirty="0">
                        <a:solidFill>
                          <a:srgbClr val="000000"/>
                        </a:solidFill>
                        <a:effectLst/>
                        <a:latin typeface="Calibri"/>
                      </a:endParaRPr>
                    </a:p>
                  </a:txBody>
                  <a:tcPr marL="3369" marR="3369" marT="3369" marB="0" anchor="ctr"/>
                </a:tc>
              </a:tr>
              <a:tr h="306721">
                <a:tc>
                  <a:txBody>
                    <a:bodyPr/>
                    <a:lstStyle/>
                    <a:p>
                      <a:pPr algn="l" fontAlgn="ctr"/>
                      <a:r>
                        <a:rPr lang="en-US" sz="900" u="none" strike="noStrike" baseline="0" dirty="0">
                          <a:effectLst/>
                        </a:rPr>
                        <a:t>C.      is not a day camp or youth camp as defined by Texas Health and Safety Code, §141.002, or a facility or program required to be licensed by the Department of Family and Protective Services.</a:t>
                      </a:r>
                      <a:endParaRPr lang="en-US" sz="900" b="0" i="0" u="none" strike="noStrike" baseline="0" dirty="0">
                        <a:solidFill>
                          <a:srgbClr val="000000"/>
                        </a:solidFill>
                        <a:effectLst/>
                        <a:latin typeface="Calibri"/>
                      </a:endParaRPr>
                    </a:p>
                  </a:txBody>
                  <a:tcPr marL="3369" marR="3369" marT="3369" marB="0" anchor="ctr"/>
                </a:tc>
              </a:tr>
              <a:tr h="155221">
                <a:tc>
                  <a:txBody>
                    <a:bodyPr/>
                    <a:lstStyle/>
                    <a:p>
                      <a:pPr algn="l" fontAlgn="ctr"/>
                      <a:r>
                        <a:rPr lang="en-US" sz="900" b="1" u="none" strike="noStrike" baseline="0" dirty="0">
                          <a:effectLst/>
                        </a:rPr>
                        <a:t>A program operator must </a:t>
                      </a:r>
                      <a:r>
                        <a:rPr lang="en-US" sz="900" u="none" strike="noStrike" baseline="0" dirty="0">
                          <a:effectLst/>
                        </a:rPr>
                        <a:t>(</a:t>
                      </a:r>
                      <a:r>
                        <a:rPr lang="en-US" sz="900" b="1" u="none" strike="noStrike" baseline="0" dirty="0">
                          <a:solidFill>
                            <a:srgbClr val="0070C0"/>
                          </a:solidFill>
                          <a:effectLst/>
                        </a:rPr>
                        <a:t>Office of Continuing Education has been designated the following by TAMIU</a:t>
                      </a:r>
                      <a:r>
                        <a:rPr lang="en-US" sz="900" u="none" strike="noStrike" baseline="0" dirty="0">
                          <a:effectLst/>
                        </a:rPr>
                        <a:t>): </a:t>
                      </a:r>
                      <a:endParaRPr lang="en-US" sz="900" b="1" i="0" u="none" strike="noStrike" baseline="0" dirty="0">
                        <a:solidFill>
                          <a:srgbClr val="000000"/>
                        </a:solidFill>
                        <a:effectLst/>
                        <a:latin typeface="Calibri"/>
                      </a:endParaRPr>
                    </a:p>
                  </a:txBody>
                  <a:tcPr marL="3369" marR="3369" marT="3369" marB="0" anchor="ctr"/>
                </a:tc>
              </a:tr>
              <a:tr h="306721">
                <a:tc>
                  <a:txBody>
                    <a:bodyPr/>
                    <a:lstStyle/>
                    <a:p>
                      <a:pPr algn="l" fontAlgn="ctr"/>
                      <a:r>
                        <a:rPr lang="en-US" sz="900" u="none" strike="noStrike" baseline="0" dirty="0">
                          <a:effectLst/>
                        </a:rPr>
                        <a:t>1.      submit to the </a:t>
                      </a:r>
                      <a:r>
                        <a:rPr lang="en-US" sz="900" b="1" u="none" strike="noStrike" baseline="0" dirty="0">
                          <a:solidFill>
                            <a:srgbClr val="00B050"/>
                          </a:solidFill>
                          <a:effectLst/>
                        </a:rPr>
                        <a:t>department on the form provided by the department and within five days of the start of the campus program </a:t>
                      </a:r>
                      <a:r>
                        <a:rPr lang="en-US" sz="900" u="none" strike="noStrike" baseline="0" dirty="0">
                          <a:effectLst/>
                        </a:rPr>
                        <a:t>for minors verification that each employee of the campus program for minors has complied with the requirements of this section; and </a:t>
                      </a:r>
                      <a:endParaRPr lang="en-US" sz="900" b="0" i="0" u="none" strike="noStrike" baseline="0" dirty="0">
                        <a:solidFill>
                          <a:srgbClr val="000000"/>
                        </a:solidFill>
                        <a:effectLst/>
                        <a:latin typeface="Calibri"/>
                      </a:endParaRPr>
                    </a:p>
                  </a:txBody>
                  <a:tcPr marL="3369" marR="3369" marT="3369" marB="0" anchor="ctr"/>
                </a:tc>
              </a:tr>
              <a:tr h="306721">
                <a:tc>
                  <a:txBody>
                    <a:bodyPr/>
                    <a:lstStyle/>
                    <a:p>
                      <a:pPr algn="l" fontAlgn="ctr"/>
                      <a:r>
                        <a:rPr lang="en-US" sz="900" u="none" strike="noStrike" baseline="0" dirty="0">
                          <a:effectLst/>
                        </a:rPr>
                        <a:t>2.      </a:t>
                      </a:r>
                      <a:r>
                        <a:rPr lang="en-US" sz="900" b="1" u="none" strike="noStrike" baseline="0" dirty="0">
                          <a:solidFill>
                            <a:srgbClr val="00B050"/>
                          </a:solidFill>
                          <a:effectLst/>
                        </a:rPr>
                        <a:t>retain in the operator's records an electronic or paper copy of the documentation required or issued in subsection (a) of this section for each employee until the second anniversary of the examination date. </a:t>
                      </a:r>
                      <a:endParaRPr lang="en-US" sz="900" b="1" i="0" u="none" strike="noStrike" baseline="0" dirty="0">
                        <a:solidFill>
                          <a:srgbClr val="00B050"/>
                        </a:solidFill>
                        <a:effectLst/>
                        <a:latin typeface="Calibri"/>
                      </a:endParaRPr>
                    </a:p>
                  </a:txBody>
                  <a:tcPr marL="3369" marR="3369" marT="3369" marB="0" anchor="ctr"/>
                </a:tc>
              </a:tr>
              <a:tr h="155221">
                <a:tc>
                  <a:txBody>
                    <a:bodyPr/>
                    <a:lstStyle/>
                    <a:p>
                      <a:pPr algn="l" fontAlgn="ctr"/>
                      <a:endParaRPr lang="en-US" sz="900" b="0" i="0" u="none" strike="noStrike" baseline="0" dirty="0">
                        <a:solidFill>
                          <a:srgbClr val="000000"/>
                        </a:solidFill>
                        <a:effectLst/>
                        <a:latin typeface="Calibri"/>
                      </a:endParaRPr>
                    </a:p>
                  </a:txBody>
                  <a:tcPr marL="3369" marR="3369" marT="3369" marB="0" anchor="ctr"/>
                </a:tc>
              </a:tr>
              <a:tr h="155221">
                <a:tc>
                  <a:txBody>
                    <a:bodyPr/>
                    <a:lstStyle/>
                    <a:p>
                      <a:pPr algn="ctr" fontAlgn="ctr"/>
                      <a:r>
                        <a:rPr lang="en-US" sz="900" b="1" u="none" strike="noStrike" baseline="0" dirty="0">
                          <a:solidFill>
                            <a:srgbClr val="C00000"/>
                          </a:solidFill>
                          <a:effectLst/>
                        </a:rPr>
                        <a:t>Rules for Licensed Camps/ Daycares ( &amp; Basic Good Practice)</a:t>
                      </a:r>
                      <a:endParaRPr lang="en-US" sz="900" b="1" i="0" u="none" strike="noStrike" baseline="0" dirty="0">
                        <a:solidFill>
                          <a:srgbClr val="C00000"/>
                        </a:solidFill>
                        <a:effectLst/>
                        <a:latin typeface="Calibri"/>
                      </a:endParaRPr>
                    </a:p>
                  </a:txBody>
                  <a:tcPr marL="3369" marR="3369" marT="3369" marB="0" anchor="ctr"/>
                </a:tc>
              </a:tr>
              <a:tr h="316462">
                <a:tc>
                  <a:txBody>
                    <a:bodyPr/>
                    <a:lstStyle/>
                    <a:p>
                      <a:pPr algn="l" fontAlgn="ctr"/>
                      <a:r>
                        <a:rPr lang="en-US" sz="900" u="none" strike="noStrike" baseline="0" dirty="0">
                          <a:effectLst/>
                        </a:rPr>
                        <a:t>(e) A person applying for or holding an employee position involving contact with campers at a campus program for minors must successfully complete the training and examination program on sexual abuse and child molestation during the applicable period prescribed in subsection (a) of this section.</a:t>
                      </a:r>
                      <a:endParaRPr lang="en-US" sz="900" b="0" i="0" u="none" strike="noStrike" baseline="0" dirty="0">
                        <a:solidFill>
                          <a:srgbClr val="000000"/>
                        </a:solidFill>
                        <a:effectLst/>
                        <a:latin typeface="Calibri"/>
                      </a:endParaRPr>
                    </a:p>
                  </a:txBody>
                  <a:tcPr marL="3369" marR="3369" marT="3369" marB="0" anchor="ctr"/>
                </a:tc>
              </a:tr>
              <a:tr h="609721">
                <a:tc>
                  <a:txBody>
                    <a:bodyPr/>
                    <a:lstStyle/>
                    <a:p>
                      <a:pPr algn="l" fontAlgn="ctr"/>
                      <a:r>
                        <a:rPr lang="en-US" sz="900" b="1" u="none" strike="noStrike" baseline="0" dirty="0">
                          <a:effectLst/>
                        </a:rPr>
                        <a:t>(b) Adult supervisors. </a:t>
                      </a:r>
                      <a:r>
                        <a:rPr lang="en-US" sz="900" u="none" strike="noStrike" baseline="0" dirty="0">
                          <a:effectLst/>
                        </a:rPr>
                        <a:t>Each youth camp shall have </a:t>
                      </a:r>
                      <a:r>
                        <a:rPr lang="en-US" sz="900" b="1" u="none" strike="noStrike" baseline="0" dirty="0">
                          <a:effectLst/>
                        </a:rPr>
                        <a:t>at least one adult supervisor who is responsible for the supervision of no more than ten children in the camp. </a:t>
                      </a:r>
                      <a:r>
                        <a:rPr lang="en-US" sz="900" u="none" strike="noStrike" baseline="0" dirty="0">
                          <a:effectLst/>
                        </a:rPr>
                        <a:t>For any hazardous activity the supervisor(s) shall be in the immediate vicinity (within sight and/or hearing) of the campers. An "all camp" sedentary activity, not requiring physical activity, may require less supervision, and each camp shall establish its own guidelines, but not less than one adult supervisor to every 25 campers. The camp director shall not be included in the supervisor to camper ratio in camps serving over 50 campers at one time.</a:t>
                      </a:r>
                      <a:endParaRPr lang="en-US" sz="900" b="1" i="0" u="none" strike="noStrike" baseline="0" dirty="0">
                        <a:solidFill>
                          <a:srgbClr val="000000"/>
                        </a:solidFill>
                        <a:effectLst/>
                        <a:latin typeface="Calibri"/>
                      </a:endParaRPr>
                    </a:p>
                  </a:txBody>
                  <a:tcPr marL="3369" marR="3369" marT="3369" marB="0" anchor="ctr"/>
                </a:tc>
              </a:tr>
            </a:tbl>
          </a:graphicData>
        </a:graphic>
      </p:graphicFrame>
    </p:spTree>
    <p:extLst>
      <p:ext uri="{BB962C8B-B14F-4D97-AF65-F5344CB8AC3E}">
        <p14:creationId xmlns:p14="http://schemas.microsoft.com/office/powerpoint/2010/main" val="10510474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861733"/>
            <a:ext cx="3557741" cy="4606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025" y="1799740"/>
            <a:ext cx="3673128" cy="4753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1" y="1846881"/>
            <a:ext cx="3636700" cy="4706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142527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Camps and Programs for Minors Information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929910"/>
            <a:ext cx="3594659" cy="465191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405" y="1897627"/>
            <a:ext cx="3505200" cy="4536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897627"/>
            <a:ext cx="3510898" cy="4543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10450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normAutofit/>
          </a:bodyPr>
          <a:lstStyle/>
          <a:p>
            <a:r>
              <a:rPr lang="en-US" b="1" dirty="0" smtClean="0"/>
              <a:t>How Do I Pay Individuals Working for My Program?</a:t>
            </a:r>
            <a:endParaRPr lang="en-US" dirty="0"/>
          </a:p>
        </p:txBody>
      </p:sp>
      <p:sp>
        <p:nvSpPr>
          <p:cNvPr id="3" name="Subtitle 2"/>
          <p:cNvSpPr>
            <a:spLocks noGrp="1"/>
          </p:cNvSpPr>
          <p:nvPr>
            <p:ph type="subTitle" idx="1"/>
          </p:nvPr>
        </p:nvSpPr>
        <p:spPr>
          <a:xfrm>
            <a:off x="152400" y="3886200"/>
            <a:ext cx="8839200" cy="2362200"/>
          </a:xfrm>
        </p:spPr>
        <p:txBody>
          <a:bodyPr>
            <a:normAutofit lnSpcReduction="10000"/>
          </a:bodyPr>
          <a:lstStyle/>
          <a:p>
            <a:r>
              <a:rPr lang="en-US" b="1" dirty="0" smtClean="0">
                <a:solidFill>
                  <a:schemeClr val="tx1"/>
                </a:solidFill>
              </a:rPr>
              <a:t>Office of Budget, Payroll and Fiscal Analysis</a:t>
            </a:r>
          </a:p>
          <a:p>
            <a:endParaRPr lang="en-US" dirty="0" smtClean="0">
              <a:solidFill>
                <a:schemeClr val="tx1"/>
              </a:solidFill>
            </a:endParaRPr>
          </a:p>
          <a:p>
            <a:r>
              <a:rPr lang="en-US" dirty="0" smtClean="0">
                <a:solidFill>
                  <a:schemeClr val="tx1"/>
                </a:solidFill>
              </a:rPr>
              <a:t>Rocio Garcia</a:t>
            </a:r>
          </a:p>
          <a:p>
            <a:r>
              <a:rPr lang="en-US" dirty="0" smtClean="0">
                <a:solidFill>
                  <a:schemeClr val="tx1"/>
                </a:solidFill>
              </a:rPr>
              <a:t>Fred Juarez</a:t>
            </a:r>
          </a:p>
          <a:p>
            <a:r>
              <a:rPr lang="en-US" dirty="0" smtClean="0">
                <a:solidFill>
                  <a:schemeClr val="tx1"/>
                </a:solidFill>
              </a:rPr>
              <a:t>Christy Martinez</a:t>
            </a:r>
          </a:p>
          <a:p>
            <a:endParaRPr lang="en-US" dirty="0"/>
          </a:p>
        </p:txBody>
      </p:sp>
    </p:spTree>
    <p:extLst>
      <p:ext uri="{BB962C8B-B14F-4D97-AF65-F5344CB8AC3E}">
        <p14:creationId xmlns:p14="http://schemas.microsoft.com/office/powerpoint/2010/main" val="4061994316"/>
      </p:ext>
    </p:extLst>
  </p:cSld>
  <p:clrMapOvr>
    <a:masterClrMapping/>
  </p:clrMapOvr>
  <p:transition spd="med">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b="1" dirty="0" smtClean="0"/>
              <a:t>Service Contract, Independent Contract, or EPA?</a:t>
            </a:r>
            <a:endParaRPr lang="en-US" sz="3200" dirty="0"/>
          </a:p>
        </p:txBody>
      </p:sp>
      <p:sp>
        <p:nvSpPr>
          <p:cNvPr id="3" name="Content Placeholder 2"/>
          <p:cNvSpPr>
            <a:spLocks noGrp="1"/>
          </p:cNvSpPr>
          <p:nvPr>
            <p:ph idx="1"/>
          </p:nvPr>
        </p:nvSpPr>
        <p:spPr>
          <a:xfrm>
            <a:off x="304800" y="1600200"/>
            <a:ext cx="8534400" cy="4525963"/>
          </a:xfrm>
        </p:spPr>
        <p:txBody>
          <a:bodyPr>
            <a:normAutofit fontScale="85000" lnSpcReduction="20000"/>
          </a:bodyPr>
          <a:lstStyle/>
          <a:p>
            <a:pPr marL="0" indent="0">
              <a:buNone/>
            </a:pPr>
            <a:r>
              <a:rPr lang="en-US" sz="3400" b="1" u="sng" dirty="0"/>
              <a:t>Service </a:t>
            </a:r>
            <a:r>
              <a:rPr lang="en-US" sz="3400" b="1" u="sng" dirty="0" smtClean="0"/>
              <a:t>Contracts</a:t>
            </a:r>
          </a:p>
          <a:p>
            <a:pPr marL="0" indent="0">
              <a:buNone/>
            </a:pPr>
            <a:endParaRPr lang="en-US" sz="1300" dirty="0"/>
          </a:p>
          <a:p>
            <a:pPr lvl="0"/>
            <a:r>
              <a:rPr lang="en-US" sz="3100" dirty="0"/>
              <a:t>Service Contracts </a:t>
            </a:r>
            <a:r>
              <a:rPr lang="en-US" sz="3100" dirty="0" smtClean="0"/>
              <a:t>can only </a:t>
            </a:r>
            <a:r>
              <a:rPr lang="en-US" sz="3100" dirty="0"/>
              <a:t>be submitted for active employees</a:t>
            </a:r>
            <a:r>
              <a:rPr lang="en-US" sz="3100" dirty="0" smtClean="0"/>
              <a:t>.</a:t>
            </a:r>
          </a:p>
          <a:p>
            <a:pPr lvl="0"/>
            <a:endParaRPr lang="en-US" sz="3100" dirty="0"/>
          </a:p>
          <a:p>
            <a:pPr lvl="0"/>
            <a:r>
              <a:rPr lang="en-US" sz="3100" dirty="0"/>
              <a:t>All </a:t>
            </a:r>
            <a:r>
              <a:rPr lang="en-US" sz="3100" dirty="0" smtClean="0"/>
              <a:t>payments made via </a:t>
            </a:r>
            <a:r>
              <a:rPr lang="en-US" sz="3100" dirty="0"/>
              <a:t>a Service Contract </a:t>
            </a:r>
            <a:r>
              <a:rPr lang="en-US" sz="3100" dirty="0" smtClean="0"/>
              <a:t>are considered </a:t>
            </a:r>
            <a:r>
              <a:rPr lang="en-US" sz="3100" dirty="0"/>
              <a:t>supplemental wages and </a:t>
            </a:r>
            <a:r>
              <a:rPr lang="en-US" sz="3100" dirty="0" smtClean="0"/>
              <a:t>subject </a:t>
            </a:r>
            <a:r>
              <a:rPr lang="en-US" sz="3100" dirty="0"/>
              <a:t>to 25% federal income </a:t>
            </a:r>
            <a:r>
              <a:rPr lang="en-US" sz="3100" dirty="0" smtClean="0"/>
              <a:t>tax</a:t>
            </a:r>
            <a:r>
              <a:rPr lang="en-US" sz="3100" dirty="0"/>
              <a:t> </a:t>
            </a:r>
            <a:r>
              <a:rPr lang="en-US" sz="3100" dirty="0" smtClean="0"/>
              <a:t>(as well as social security, Medicare, and retirement, if applicable).</a:t>
            </a:r>
          </a:p>
          <a:p>
            <a:pPr lvl="0"/>
            <a:endParaRPr lang="en-US" sz="3100" dirty="0" smtClean="0"/>
          </a:p>
          <a:p>
            <a:pPr lvl="0"/>
            <a:r>
              <a:rPr lang="en-US" sz="3100" dirty="0" smtClean="0"/>
              <a:t>What </a:t>
            </a:r>
            <a:r>
              <a:rPr lang="en-US" sz="3100" dirty="0"/>
              <a:t>do I need to submit with a Service Contract? </a:t>
            </a:r>
          </a:p>
          <a:p>
            <a:pPr lvl="1"/>
            <a:r>
              <a:rPr lang="en-US" dirty="0"/>
              <a:t>Contract </a:t>
            </a:r>
            <a:r>
              <a:rPr lang="en-US" dirty="0" smtClean="0"/>
              <a:t>must state date(s) </a:t>
            </a:r>
            <a:r>
              <a:rPr lang="en-US" dirty="0"/>
              <a:t>and </a:t>
            </a:r>
            <a:r>
              <a:rPr lang="en-US" dirty="0" smtClean="0"/>
              <a:t>time(s) </a:t>
            </a:r>
            <a:r>
              <a:rPr lang="en-US" dirty="0"/>
              <a:t>the services were </a:t>
            </a:r>
            <a:r>
              <a:rPr lang="en-US" dirty="0" smtClean="0"/>
              <a:t>completed</a:t>
            </a:r>
          </a:p>
          <a:p>
            <a:pPr lvl="1"/>
            <a:r>
              <a:rPr lang="en-US" dirty="0" smtClean="0"/>
              <a:t>Back-up Documentation</a:t>
            </a:r>
          </a:p>
          <a:p>
            <a:endParaRPr lang="en-US" dirty="0"/>
          </a:p>
        </p:txBody>
      </p:sp>
    </p:spTree>
    <p:extLst>
      <p:ext uri="{BB962C8B-B14F-4D97-AF65-F5344CB8AC3E}">
        <p14:creationId xmlns:p14="http://schemas.microsoft.com/office/powerpoint/2010/main" val="4217488493"/>
      </p:ext>
    </p:extLst>
  </p:cSld>
  <p:clrMapOvr>
    <a:masterClrMapping/>
  </p:clrMapOvr>
  <p:transition spd="med">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b="1" dirty="0"/>
              <a:t>Service Contract, Independent Contract, or EPA?</a:t>
            </a:r>
            <a:endParaRPr lang="en-US" sz="3200" dirty="0"/>
          </a:p>
        </p:txBody>
      </p:sp>
      <p:sp>
        <p:nvSpPr>
          <p:cNvPr id="3" name="Content Placeholder 2"/>
          <p:cNvSpPr>
            <a:spLocks noGrp="1"/>
          </p:cNvSpPr>
          <p:nvPr>
            <p:ph idx="1"/>
          </p:nvPr>
        </p:nvSpPr>
        <p:spPr>
          <a:xfrm>
            <a:off x="304800" y="1524000"/>
            <a:ext cx="8458200" cy="5029200"/>
          </a:xfrm>
        </p:spPr>
        <p:txBody>
          <a:bodyPr>
            <a:normAutofit fontScale="92500" lnSpcReduction="10000"/>
          </a:bodyPr>
          <a:lstStyle/>
          <a:p>
            <a:pPr marL="0" indent="0">
              <a:buNone/>
            </a:pPr>
            <a:r>
              <a:rPr lang="en-US" sz="2600" b="1" u="sng" dirty="0"/>
              <a:t>Independent </a:t>
            </a:r>
            <a:r>
              <a:rPr lang="en-US" sz="2600" b="1" u="sng" dirty="0" smtClean="0"/>
              <a:t>Contracts</a:t>
            </a:r>
          </a:p>
          <a:p>
            <a:pPr marL="0" indent="0">
              <a:buNone/>
            </a:pPr>
            <a:endParaRPr lang="en-US" sz="1000" dirty="0"/>
          </a:p>
          <a:p>
            <a:pPr lvl="0"/>
            <a:r>
              <a:rPr lang="en-US" sz="2400" dirty="0"/>
              <a:t>Independent Contractors </a:t>
            </a:r>
            <a:r>
              <a:rPr lang="en-US" sz="2400" u="sng" dirty="0"/>
              <a:t>must</a:t>
            </a:r>
            <a:r>
              <a:rPr lang="en-US" sz="2400" dirty="0"/>
              <a:t> meet </a:t>
            </a:r>
            <a:r>
              <a:rPr lang="en-US" sz="2400" dirty="0" smtClean="0"/>
              <a:t>the criteria </a:t>
            </a:r>
            <a:r>
              <a:rPr lang="en-US" sz="2400" dirty="0"/>
              <a:t>of </a:t>
            </a:r>
            <a:r>
              <a:rPr lang="en-US" sz="2400" dirty="0" smtClean="0"/>
              <a:t>the “checklist”. Otherwise, </a:t>
            </a:r>
            <a:r>
              <a:rPr lang="en-US" sz="2400" b="1" dirty="0" smtClean="0"/>
              <a:t>they cannot be classified as an Independent Contractor</a:t>
            </a:r>
            <a:r>
              <a:rPr lang="en-US" sz="2400" dirty="0" smtClean="0"/>
              <a:t>. </a:t>
            </a:r>
          </a:p>
          <a:p>
            <a:pPr marL="0" lvl="0" indent="0">
              <a:buNone/>
            </a:pPr>
            <a:endParaRPr lang="en-US" sz="2400" dirty="0" smtClean="0"/>
          </a:p>
          <a:p>
            <a:pPr lvl="0"/>
            <a:r>
              <a:rPr lang="en-US" sz="2400" dirty="0" smtClean="0"/>
              <a:t>Checklist must be completed </a:t>
            </a:r>
            <a:r>
              <a:rPr lang="en-US" sz="2400" b="1" dirty="0" smtClean="0"/>
              <a:t>before</a:t>
            </a:r>
            <a:r>
              <a:rPr lang="en-US" sz="2400" dirty="0" smtClean="0"/>
              <a:t> individual provides services to determine if the person meets the eligibility criteria.</a:t>
            </a:r>
          </a:p>
          <a:p>
            <a:pPr lvl="0"/>
            <a:endParaRPr lang="en-US" sz="2400" dirty="0"/>
          </a:p>
          <a:p>
            <a:pPr lvl="0"/>
            <a:r>
              <a:rPr lang="en-US" sz="2400" dirty="0" smtClean="0"/>
              <a:t>Basic criteria includes the following:</a:t>
            </a:r>
          </a:p>
          <a:p>
            <a:pPr lvl="1"/>
            <a:r>
              <a:rPr lang="en-US" sz="1900" dirty="0" smtClean="0"/>
              <a:t>Individual provides same/similar services to </a:t>
            </a:r>
            <a:r>
              <a:rPr lang="en-US" sz="1900" dirty="0"/>
              <a:t>other entities or to the general public as part of a trade or </a:t>
            </a:r>
            <a:r>
              <a:rPr lang="en-US" sz="1900" dirty="0" smtClean="0"/>
              <a:t>business.</a:t>
            </a:r>
            <a:endParaRPr lang="en-US" sz="1900" dirty="0"/>
          </a:p>
          <a:p>
            <a:pPr lvl="1"/>
            <a:r>
              <a:rPr lang="en-US" sz="1900" dirty="0" smtClean="0"/>
              <a:t>Individual has special skills/expertise that will be used to provide services, rather </a:t>
            </a:r>
            <a:r>
              <a:rPr lang="en-US" sz="1900" dirty="0"/>
              <a:t>than the department providing </a:t>
            </a:r>
            <a:r>
              <a:rPr lang="en-US" sz="1900" dirty="0" smtClean="0"/>
              <a:t>him or her with specific instructions.</a:t>
            </a:r>
          </a:p>
          <a:p>
            <a:pPr lvl="1"/>
            <a:r>
              <a:rPr lang="en-US" sz="1900" dirty="0" smtClean="0"/>
              <a:t>Individual sets own prep time, does not have continuous work schedule set by TAMIU, is not required to report hours worked and is not paid by the hour. </a:t>
            </a:r>
            <a:endParaRPr lang="en-US" sz="1900" dirty="0"/>
          </a:p>
          <a:p>
            <a:pPr marL="0" indent="0">
              <a:buNone/>
            </a:pPr>
            <a:endParaRPr lang="en-US" dirty="0"/>
          </a:p>
        </p:txBody>
      </p:sp>
    </p:spTree>
    <p:extLst>
      <p:ext uri="{BB962C8B-B14F-4D97-AF65-F5344CB8AC3E}">
        <p14:creationId xmlns:p14="http://schemas.microsoft.com/office/powerpoint/2010/main" val="2349875320"/>
      </p:ext>
    </p:extLst>
  </p:cSld>
  <p:clrMapOvr>
    <a:masterClrMapping/>
  </p:clrMapOvr>
  <p:transition spd="med">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b="1" dirty="0"/>
              <a:t>Service Contract, Independent Contract, or EPA?</a:t>
            </a:r>
            <a:endParaRPr lang="en-US" sz="3200" dirty="0"/>
          </a:p>
        </p:txBody>
      </p:sp>
      <p:sp>
        <p:nvSpPr>
          <p:cNvPr id="3" name="Content Placeholder 2"/>
          <p:cNvSpPr>
            <a:spLocks noGrp="1"/>
          </p:cNvSpPr>
          <p:nvPr>
            <p:ph idx="1"/>
          </p:nvPr>
        </p:nvSpPr>
        <p:spPr>
          <a:xfrm>
            <a:off x="304800" y="1600200"/>
            <a:ext cx="8458200" cy="4495800"/>
          </a:xfrm>
        </p:spPr>
        <p:txBody>
          <a:bodyPr>
            <a:normAutofit fontScale="70000" lnSpcReduction="20000"/>
          </a:bodyPr>
          <a:lstStyle/>
          <a:p>
            <a:pPr marL="0" indent="0">
              <a:buNone/>
            </a:pPr>
            <a:r>
              <a:rPr lang="en-US" sz="4400" b="1" u="sng" dirty="0"/>
              <a:t>Independent </a:t>
            </a:r>
            <a:r>
              <a:rPr lang="en-US" sz="4400" b="1" u="sng" dirty="0" smtClean="0"/>
              <a:t>Contracts, cont.</a:t>
            </a:r>
            <a:endParaRPr lang="en-US" sz="4400" b="1" u="sng" dirty="0"/>
          </a:p>
          <a:p>
            <a:pPr lvl="0"/>
            <a:endParaRPr lang="en-US" sz="1400" dirty="0" smtClean="0"/>
          </a:p>
          <a:p>
            <a:pPr lvl="0"/>
            <a:r>
              <a:rPr lang="en-US" sz="4000" dirty="0" smtClean="0"/>
              <a:t>What </a:t>
            </a:r>
            <a:r>
              <a:rPr lang="en-US" sz="4000" dirty="0"/>
              <a:t>do I need to submit </a:t>
            </a:r>
            <a:r>
              <a:rPr lang="en-US" sz="4000" dirty="0" smtClean="0"/>
              <a:t>to process an </a:t>
            </a:r>
            <a:r>
              <a:rPr lang="en-US" sz="4000" dirty="0"/>
              <a:t>Independent Contract? </a:t>
            </a:r>
          </a:p>
          <a:p>
            <a:pPr lvl="1"/>
            <a:r>
              <a:rPr lang="en-US" sz="3300" dirty="0"/>
              <a:t>If contractor is a foreign national, a “Foreign Independent Contractor/Visiting Scholar Initial Request</a:t>
            </a:r>
            <a:r>
              <a:rPr lang="en-US" sz="3300" dirty="0" smtClean="0"/>
              <a:t>” form must be submitted and approved </a:t>
            </a:r>
            <a:r>
              <a:rPr lang="en-US" sz="3300" b="1" u="sng" dirty="0"/>
              <a:t>prior</a:t>
            </a:r>
            <a:r>
              <a:rPr lang="en-US" sz="3300" dirty="0"/>
              <a:t> to start of services</a:t>
            </a:r>
            <a:r>
              <a:rPr lang="en-US" sz="3300" dirty="0" smtClean="0"/>
              <a:t>. </a:t>
            </a:r>
            <a:endParaRPr lang="en-US" sz="3300" dirty="0"/>
          </a:p>
          <a:p>
            <a:pPr lvl="2"/>
            <a:r>
              <a:rPr lang="en-US" sz="2500" dirty="0" smtClean="0"/>
              <a:t>Submit form with signatures to BPFA (KL 168) for final signature. BPFA will contact department to advise if form was approved/denied. Once approved, proceed with next item.</a:t>
            </a:r>
          </a:p>
          <a:p>
            <a:pPr marL="914400" lvl="2" indent="0">
              <a:buNone/>
            </a:pPr>
            <a:endParaRPr lang="en-US" sz="1600" dirty="0"/>
          </a:p>
          <a:p>
            <a:pPr lvl="1"/>
            <a:r>
              <a:rPr lang="en-US" sz="3300" dirty="0" smtClean="0"/>
              <a:t>Form W-9 (for U.S. persons) or </a:t>
            </a:r>
            <a:r>
              <a:rPr lang="en-US" sz="3300" dirty="0"/>
              <a:t>Certificate of Foreign </a:t>
            </a:r>
            <a:r>
              <a:rPr lang="en-US" sz="3300" dirty="0" smtClean="0"/>
              <a:t>Status (for foreign nationals) should be submitted to Account Payable to set up vendor.</a:t>
            </a:r>
            <a:endParaRPr lang="en-US" sz="2900" dirty="0" smtClean="0"/>
          </a:p>
          <a:p>
            <a:pPr marL="914400" lvl="2" indent="0">
              <a:buNone/>
            </a:pPr>
            <a:endParaRPr lang="en-US" sz="1600" dirty="0"/>
          </a:p>
        </p:txBody>
      </p:sp>
    </p:spTree>
    <p:extLst>
      <p:ext uri="{BB962C8B-B14F-4D97-AF65-F5344CB8AC3E}">
        <p14:creationId xmlns:p14="http://schemas.microsoft.com/office/powerpoint/2010/main" val="4142992314"/>
      </p:ext>
    </p:extLst>
  </p:cSld>
  <p:clrMapOvr>
    <a:masterClrMapping/>
  </p:clrMapOvr>
  <p:transition spd="med">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Service Contract, Independent Contract, or EPA?</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b="1" u="sng" dirty="0"/>
              <a:t>Independent Contracts, cont</a:t>
            </a:r>
            <a:r>
              <a:rPr lang="en-US" b="1" u="sng" dirty="0" smtClean="0"/>
              <a:t>.</a:t>
            </a:r>
            <a:endParaRPr lang="en-US" dirty="0" smtClean="0"/>
          </a:p>
          <a:p>
            <a:pPr lvl="1"/>
            <a:r>
              <a:rPr lang="en-US" dirty="0" smtClean="0"/>
              <a:t>Completed 1099 </a:t>
            </a:r>
            <a:r>
              <a:rPr lang="en-US" dirty="0"/>
              <a:t>– </a:t>
            </a:r>
            <a:r>
              <a:rPr lang="en-US" dirty="0" smtClean="0"/>
              <a:t>Misc. Income </a:t>
            </a:r>
            <a:r>
              <a:rPr lang="en-US" dirty="0"/>
              <a:t>A</a:t>
            </a:r>
            <a:r>
              <a:rPr lang="en-US" dirty="0" smtClean="0"/>
              <a:t>greement</a:t>
            </a:r>
            <a:endParaRPr lang="en-US" dirty="0"/>
          </a:p>
          <a:p>
            <a:pPr lvl="1"/>
            <a:r>
              <a:rPr lang="en-US" dirty="0"/>
              <a:t>Employee/Independent Contractor Classification Checklist</a:t>
            </a:r>
          </a:p>
          <a:p>
            <a:pPr lvl="1"/>
            <a:r>
              <a:rPr lang="en-US" dirty="0"/>
              <a:t>Back up documentation proving services </a:t>
            </a:r>
            <a:r>
              <a:rPr lang="en-US" dirty="0" smtClean="0"/>
              <a:t>were </a:t>
            </a:r>
            <a:r>
              <a:rPr lang="en-US" dirty="0"/>
              <a:t>completed</a:t>
            </a:r>
          </a:p>
          <a:p>
            <a:pPr lvl="1"/>
            <a:r>
              <a:rPr lang="en-US" dirty="0"/>
              <a:t>If payment will be made </a:t>
            </a:r>
            <a:r>
              <a:rPr lang="en-US" dirty="0" smtClean="0"/>
              <a:t>via </a:t>
            </a:r>
            <a:r>
              <a:rPr lang="en-US" dirty="0"/>
              <a:t>limited document (L), FAMIS screens 241 and 914 (with final approval) are required, no screens required if payment made via requisition (R) </a:t>
            </a:r>
          </a:p>
          <a:p>
            <a:pPr lvl="1"/>
            <a:r>
              <a:rPr lang="en-US" dirty="0" smtClean="0"/>
              <a:t>Vendor Direct </a:t>
            </a:r>
            <a:r>
              <a:rPr lang="en-US" dirty="0"/>
              <a:t>Deposit </a:t>
            </a:r>
            <a:r>
              <a:rPr lang="en-US" dirty="0" smtClean="0"/>
              <a:t>Authorization </a:t>
            </a:r>
            <a:r>
              <a:rPr lang="en-US" dirty="0"/>
              <a:t>form (</a:t>
            </a:r>
            <a:r>
              <a:rPr lang="en-US" dirty="0" smtClean="0"/>
              <a:t>optional)</a:t>
            </a:r>
            <a:endParaRPr lang="en-US" dirty="0"/>
          </a:p>
        </p:txBody>
      </p:sp>
    </p:spTree>
    <p:extLst>
      <p:ext uri="{BB962C8B-B14F-4D97-AF65-F5344CB8AC3E}">
        <p14:creationId xmlns:p14="http://schemas.microsoft.com/office/powerpoint/2010/main" val="3689528089"/>
      </p:ext>
    </p:extLst>
  </p:cSld>
  <p:clrMapOvr>
    <a:masterClrMapping/>
  </p:clrMapOvr>
  <p:transition spd="med">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b="1" dirty="0"/>
              <a:t>Service Contract, Independent Contract, or EPA?</a:t>
            </a:r>
            <a:endParaRPr lang="en-US" sz="3200" dirty="0"/>
          </a:p>
        </p:txBody>
      </p:sp>
      <p:sp>
        <p:nvSpPr>
          <p:cNvPr id="3" name="Content Placeholder 2"/>
          <p:cNvSpPr>
            <a:spLocks noGrp="1"/>
          </p:cNvSpPr>
          <p:nvPr>
            <p:ph idx="1"/>
          </p:nvPr>
        </p:nvSpPr>
        <p:spPr>
          <a:xfrm>
            <a:off x="457200" y="1600200"/>
            <a:ext cx="8229600" cy="2133600"/>
          </a:xfrm>
        </p:spPr>
        <p:txBody>
          <a:bodyPr>
            <a:normAutofit/>
          </a:bodyPr>
          <a:lstStyle/>
          <a:p>
            <a:pPr marL="0" indent="0">
              <a:buNone/>
            </a:pPr>
            <a:r>
              <a:rPr lang="en-US" sz="2400" b="1" u="sng" dirty="0"/>
              <a:t>EPA</a:t>
            </a:r>
            <a:endParaRPr lang="en-US" sz="2400" dirty="0"/>
          </a:p>
          <a:p>
            <a:pPr lvl="0"/>
            <a:r>
              <a:rPr lang="en-US" sz="2200" dirty="0"/>
              <a:t>If </a:t>
            </a:r>
            <a:r>
              <a:rPr lang="en-US" sz="2200" dirty="0" smtClean="0"/>
              <a:t>the individual </a:t>
            </a:r>
            <a:r>
              <a:rPr lang="en-US" sz="2200" dirty="0"/>
              <a:t>is not currently </a:t>
            </a:r>
            <a:r>
              <a:rPr lang="en-US" sz="2200" dirty="0" smtClean="0"/>
              <a:t>employed by TAMIU </a:t>
            </a:r>
            <a:r>
              <a:rPr lang="en-US" sz="2200" dirty="0"/>
              <a:t>and does not meet the </a:t>
            </a:r>
            <a:r>
              <a:rPr lang="en-US" sz="2200" dirty="0" smtClean="0"/>
              <a:t>eligibility criteria of an Independent Contractor, the </a:t>
            </a:r>
            <a:r>
              <a:rPr lang="en-US" sz="2200" dirty="0"/>
              <a:t>individual must </a:t>
            </a:r>
            <a:r>
              <a:rPr lang="en-US" sz="2200" dirty="0" smtClean="0"/>
              <a:t>be </a:t>
            </a:r>
            <a:r>
              <a:rPr lang="en-US" sz="2200" dirty="0"/>
              <a:t>hired through </a:t>
            </a:r>
            <a:r>
              <a:rPr lang="en-US" sz="2200" dirty="0" smtClean="0"/>
              <a:t>Human Resources</a:t>
            </a:r>
            <a:r>
              <a:rPr lang="en-US" sz="2200" dirty="0"/>
              <a:t> </a:t>
            </a:r>
            <a:r>
              <a:rPr lang="en-US" sz="2200" dirty="0" smtClean="0"/>
              <a:t>and cannot begin working until the hiring process is complete.</a:t>
            </a:r>
          </a:p>
        </p:txBody>
      </p:sp>
      <p:sp>
        <p:nvSpPr>
          <p:cNvPr id="4" name="Content Placeholder 2"/>
          <p:cNvSpPr txBox="1">
            <a:spLocks/>
          </p:cNvSpPr>
          <p:nvPr/>
        </p:nvSpPr>
        <p:spPr>
          <a:xfrm>
            <a:off x="152400" y="4876800"/>
            <a:ext cx="88392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smtClean="0"/>
              <a:t>Forms are available at the following websites:</a:t>
            </a:r>
          </a:p>
          <a:p>
            <a:pPr marL="0" indent="0" algn="ctr">
              <a:buFont typeface="Arial" panose="020B0604020202020204" pitchFamily="34" charset="0"/>
              <a:buNone/>
            </a:pPr>
            <a:r>
              <a:rPr lang="en-US" sz="2400" b="1" dirty="0" smtClean="0">
                <a:hlinkClick r:id="rId2"/>
              </a:rPr>
              <a:t>http://www.tamiu.edu/adminis/payroll/forms.shtml</a:t>
            </a:r>
            <a:endParaRPr lang="en-US" sz="2400" b="1" dirty="0" smtClean="0"/>
          </a:p>
          <a:p>
            <a:pPr marL="0" indent="0" algn="ctr">
              <a:buFont typeface="Arial" panose="020B0604020202020204" pitchFamily="34" charset="0"/>
              <a:buNone/>
            </a:pPr>
            <a:r>
              <a:rPr lang="en-US" sz="2400" b="1" dirty="0" smtClean="0">
                <a:hlinkClick r:id="rId3"/>
              </a:rPr>
              <a:t>http://www.tamiu.edu/adminis/comptroler/AccountsPayable.shtml</a:t>
            </a:r>
            <a:endParaRPr lang="en-US" sz="2400" b="1" dirty="0" smtClean="0"/>
          </a:p>
          <a:p>
            <a:pPr marL="0" indent="0" algn="ctr">
              <a:buFont typeface="Arial" panose="020B0604020202020204" pitchFamily="34" charset="0"/>
              <a:buNone/>
            </a:pPr>
            <a:endParaRPr lang="en-US" sz="2800" dirty="0" smtClean="0"/>
          </a:p>
        </p:txBody>
      </p:sp>
    </p:spTree>
    <p:extLst>
      <p:ext uri="{BB962C8B-B14F-4D97-AF65-F5344CB8AC3E}">
        <p14:creationId xmlns:p14="http://schemas.microsoft.com/office/powerpoint/2010/main" val="762930580"/>
      </p:ext>
    </p:extLst>
  </p:cSld>
  <p:clrMapOvr>
    <a:masterClrMapping/>
  </p:clrMapOvr>
  <p:transition spd="med">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Hires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If your worker is classified as an “employee” (paid from the payroll), submit a </a:t>
            </a:r>
            <a:r>
              <a:rPr lang="en-US" dirty="0" err="1"/>
              <a:t>TAMIUWorks</a:t>
            </a:r>
            <a:r>
              <a:rPr lang="en-US" dirty="0"/>
              <a:t> Action called “Create New Position</a:t>
            </a:r>
            <a:r>
              <a:rPr lang="en-US" dirty="0" smtClean="0"/>
              <a:t>.”</a:t>
            </a:r>
          </a:p>
          <a:p>
            <a:pPr lvl="0"/>
            <a:endParaRPr lang="en-US" dirty="0"/>
          </a:p>
          <a:p>
            <a:pPr lvl="0"/>
            <a:r>
              <a:rPr lang="en-US" dirty="0"/>
              <a:t>Use title code 7611 Temporary Camp Worker.</a:t>
            </a:r>
          </a:p>
          <a:p>
            <a:pPr lvl="0"/>
            <a:endParaRPr lang="en-US" dirty="0" smtClean="0"/>
          </a:p>
          <a:p>
            <a:pPr lvl="0"/>
            <a:r>
              <a:rPr lang="en-US" dirty="0" smtClean="0"/>
              <a:t>Submit </a:t>
            </a:r>
            <a:r>
              <a:rPr lang="en-US" dirty="0" err="1"/>
              <a:t>TAMIUWorks</a:t>
            </a:r>
            <a:r>
              <a:rPr lang="en-US" dirty="0"/>
              <a:t> action at least 2 months before the start of the camp.  If you wish to get a head start, generate the action now and HR can hold it until you are ready to advertise.</a:t>
            </a:r>
          </a:p>
          <a:p>
            <a:pPr lvl="0"/>
            <a:endParaRPr lang="en-US" dirty="0" smtClean="0"/>
          </a:p>
          <a:p>
            <a:pPr lvl="0"/>
            <a:r>
              <a:rPr lang="en-US" dirty="0" smtClean="0"/>
              <a:t>Once </a:t>
            </a:r>
            <a:r>
              <a:rPr lang="en-US" dirty="0"/>
              <a:t>you make your selection(s) for hire and update applicant statuses on </a:t>
            </a:r>
            <a:r>
              <a:rPr lang="en-US" dirty="0" err="1"/>
              <a:t>TAMIUWorks</a:t>
            </a:r>
            <a:r>
              <a:rPr lang="en-US" dirty="0"/>
              <a:t>, generate an EPA for the hire(s).</a:t>
            </a:r>
          </a:p>
          <a:p>
            <a:pPr lvl="0"/>
            <a:endParaRPr lang="en-US" dirty="0" smtClean="0"/>
          </a:p>
          <a:p>
            <a:pPr lvl="0"/>
            <a:r>
              <a:rPr lang="en-US" dirty="0" smtClean="0"/>
              <a:t>When </a:t>
            </a:r>
            <a:r>
              <a:rPr lang="en-US" dirty="0"/>
              <a:t>HR receives the EPA, Gracy will run a background check for the individual.</a:t>
            </a:r>
          </a:p>
          <a:p>
            <a:pPr lvl="0"/>
            <a:endParaRPr lang="en-US" dirty="0" smtClean="0"/>
          </a:p>
          <a:p>
            <a:pPr lvl="0"/>
            <a:r>
              <a:rPr lang="en-US" dirty="0" smtClean="0"/>
              <a:t>Once </a:t>
            </a:r>
            <a:r>
              <a:rPr lang="en-US" dirty="0"/>
              <a:t>all of the above is done, Gracy will coordinate with the camp director and schedule a special new hire orientation just for Temporary Camp Workers.</a:t>
            </a:r>
          </a:p>
          <a:p>
            <a:pPr lvl="0"/>
            <a:endParaRPr lang="en-US" b="1" u="sng" dirty="0" smtClean="0"/>
          </a:p>
          <a:p>
            <a:pPr lvl="0"/>
            <a:r>
              <a:rPr lang="en-US" b="1" u="sng" dirty="0" smtClean="0"/>
              <a:t>Prior</a:t>
            </a:r>
            <a:r>
              <a:rPr lang="en-US" dirty="0" smtClean="0"/>
              <a:t> </a:t>
            </a:r>
            <a:r>
              <a:rPr lang="en-US" dirty="0"/>
              <a:t>to starting any form of work, the Temporary Camp Worker </a:t>
            </a:r>
            <a:r>
              <a:rPr lang="en-US" b="1" u="sng" dirty="0"/>
              <a:t>must</a:t>
            </a:r>
            <a:r>
              <a:rPr lang="en-US" dirty="0"/>
              <a:t> complete all required online trainings, which they will be informed of at new hire orientation.</a:t>
            </a:r>
          </a:p>
          <a:p>
            <a:endParaRPr lang="en-US" dirty="0"/>
          </a:p>
        </p:txBody>
      </p:sp>
    </p:spTree>
    <p:extLst>
      <p:ext uri="{BB962C8B-B14F-4D97-AF65-F5344CB8AC3E}">
        <p14:creationId xmlns:p14="http://schemas.microsoft.com/office/powerpoint/2010/main" val="42375297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Services/ Aramark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6828449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Documents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TAMIU SAP- 24.01.06.L1.01 (Not Provided)</a:t>
            </a:r>
            <a:endParaRPr lang="en-US" dirty="0"/>
          </a:p>
          <a:p>
            <a:r>
              <a:rPr lang="en-US" dirty="0" smtClean="0"/>
              <a:t>Medical </a:t>
            </a:r>
            <a:r>
              <a:rPr lang="en-US" dirty="0"/>
              <a:t>Needs and Emergency Procedures</a:t>
            </a:r>
          </a:p>
          <a:p>
            <a:r>
              <a:rPr lang="en-US" dirty="0"/>
              <a:t>Reporting Neglect and Abuse </a:t>
            </a:r>
            <a:endParaRPr lang="en-US" dirty="0" smtClean="0"/>
          </a:p>
          <a:p>
            <a:r>
              <a:rPr lang="en-US" dirty="0" smtClean="0"/>
              <a:t>Child </a:t>
            </a:r>
            <a:r>
              <a:rPr lang="en-US" dirty="0"/>
              <a:t>Protection Training (Employees and Non Employees)</a:t>
            </a:r>
          </a:p>
          <a:p>
            <a:r>
              <a:rPr lang="en-US" dirty="0"/>
              <a:t>Safety/ Risk Management Insurance Procedures </a:t>
            </a:r>
            <a:endParaRPr lang="en-US" dirty="0" smtClean="0"/>
          </a:p>
          <a:p>
            <a:r>
              <a:rPr lang="en-US" dirty="0" smtClean="0"/>
              <a:t>Special </a:t>
            </a:r>
            <a:r>
              <a:rPr lang="en-US" dirty="0"/>
              <a:t>Risk Accident Insurance Programs </a:t>
            </a:r>
            <a:endParaRPr lang="en-US" dirty="0" smtClean="0"/>
          </a:p>
          <a:p>
            <a:r>
              <a:rPr lang="en-US" dirty="0" smtClean="0"/>
              <a:t>Dusty </a:t>
            </a:r>
            <a:r>
              <a:rPr lang="en-US" dirty="0"/>
              <a:t>Alert </a:t>
            </a:r>
            <a:endParaRPr lang="en-US" dirty="0" smtClean="0"/>
          </a:p>
          <a:p>
            <a:r>
              <a:rPr lang="en-US" dirty="0" smtClean="0"/>
              <a:t>Program </a:t>
            </a:r>
            <a:r>
              <a:rPr lang="en-US" dirty="0"/>
              <a:t>Budget </a:t>
            </a:r>
            <a:endParaRPr lang="en-US" dirty="0" smtClean="0"/>
          </a:p>
          <a:p>
            <a:r>
              <a:rPr lang="en-US" dirty="0" smtClean="0"/>
              <a:t>Department </a:t>
            </a:r>
            <a:r>
              <a:rPr lang="en-US" dirty="0"/>
              <a:t>of State Health Services</a:t>
            </a:r>
          </a:p>
          <a:p>
            <a:r>
              <a:rPr lang="en-US" dirty="0"/>
              <a:t>Invoices </a:t>
            </a:r>
            <a:endParaRPr lang="en-US" dirty="0" smtClean="0"/>
          </a:p>
        </p:txBody>
      </p:sp>
    </p:spTree>
    <p:extLst>
      <p:ext uri="{BB962C8B-B14F-4D97-AF65-F5344CB8AC3E}">
        <p14:creationId xmlns:p14="http://schemas.microsoft.com/office/powerpoint/2010/main" val="29648575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Reservations</a:t>
            </a:r>
            <a:endParaRPr lang="en-US" dirty="0"/>
          </a:p>
        </p:txBody>
      </p:sp>
      <p:sp>
        <p:nvSpPr>
          <p:cNvPr id="3" name="Content Placeholder 2"/>
          <p:cNvSpPr>
            <a:spLocks noGrp="1"/>
          </p:cNvSpPr>
          <p:nvPr>
            <p:ph idx="1"/>
          </p:nvPr>
        </p:nvSpPr>
        <p:spPr/>
        <p:txBody>
          <a:bodyPr/>
          <a:lstStyle/>
          <a:p>
            <a:r>
              <a:rPr lang="en-US" dirty="0" smtClean="0"/>
              <a:t>All Reservations MUST be submitted through EMS and reported on Camps and Programs for Minors Information.</a:t>
            </a:r>
          </a:p>
          <a:p>
            <a:r>
              <a:rPr lang="en-US" dirty="0" smtClean="0"/>
              <a:t>Room Reservations are not approved until the 12</a:t>
            </a:r>
            <a:r>
              <a:rPr lang="en-US" baseline="30000" dirty="0" smtClean="0"/>
              <a:t>th</a:t>
            </a:r>
            <a:r>
              <a:rPr lang="en-US" dirty="0" smtClean="0"/>
              <a:t> class day.</a:t>
            </a:r>
            <a:endParaRPr lang="en-US" dirty="0"/>
          </a:p>
        </p:txBody>
      </p:sp>
    </p:spTree>
    <p:extLst>
      <p:ext uri="{BB962C8B-B14F-4D97-AF65-F5344CB8AC3E}">
        <p14:creationId xmlns:p14="http://schemas.microsoft.com/office/powerpoint/2010/main" val="436312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Plan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76634"/>
            <a:ext cx="3611534" cy="4676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3765" y="1905000"/>
            <a:ext cx="3591791" cy="4648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905000"/>
            <a:ext cx="3591791" cy="4648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783428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a:t>
            </a:r>
            <a:r>
              <a:rPr lang="en-US" dirty="0" smtClean="0"/>
              <a:t>Budget</a:t>
            </a:r>
            <a:endParaRPr lang="en-US"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3178" y="1920875"/>
            <a:ext cx="3426644" cy="443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8"/>
          <p:cNvSpPr>
            <a:spLocks noGrp="1"/>
          </p:cNvSpPr>
          <p:nvPr>
            <p:ph sz="half" idx="2"/>
          </p:nvPr>
        </p:nvSpPr>
        <p:spPr>
          <a:xfrm>
            <a:off x="4648200" y="2667000"/>
            <a:ext cx="4038600" cy="2697325"/>
          </a:xfrm>
        </p:spPr>
        <p:txBody>
          <a:bodyPr>
            <a:normAutofit/>
          </a:bodyPr>
          <a:lstStyle/>
          <a:p>
            <a:r>
              <a:rPr lang="en-US" sz="1800" dirty="0" smtClean="0"/>
              <a:t>Fill in template: </a:t>
            </a:r>
            <a:r>
              <a:rPr lang="en-US" sz="1800" dirty="0">
                <a:hlinkClick r:id="rId3"/>
              </a:rPr>
              <a:t>http://www.tamiu.edu/ce/ProgramBudgetTemplate.xltx</a:t>
            </a:r>
            <a:r>
              <a:rPr lang="en-US" sz="1800" dirty="0"/>
              <a:t> </a:t>
            </a:r>
          </a:p>
          <a:p>
            <a:r>
              <a:rPr lang="en-US" sz="1800" dirty="0" smtClean="0"/>
              <a:t>Provide electronic Submission of Form. </a:t>
            </a:r>
          </a:p>
          <a:p>
            <a:r>
              <a:rPr lang="en-US" sz="1800" dirty="0" smtClean="0"/>
              <a:t>Submit to </a:t>
            </a:r>
            <a:r>
              <a:rPr lang="en-US" sz="1800" dirty="0" smtClean="0">
                <a:hlinkClick r:id="rId4"/>
              </a:rPr>
              <a:t>ContinuingEducation@tamiu.edu</a:t>
            </a:r>
            <a:r>
              <a:rPr lang="en-US" sz="1800" dirty="0" smtClean="0"/>
              <a:t> </a:t>
            </a:r>
          </a:p>
        </p:txBody>
      </p:sp>
    </p:spTree>
    <p:extLst>
      <p:ext uri="{BB962C8B-B14F-4D97-AF65-F5344CB8AC3E}">
        <p14:creationId xmlns:p14="http://schemas.microsoft.com/office/powerpoint/2010/main" val="7412495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CPM Worker</a:t>
            </a:r>
            <a:r>
              <a:rPr lang="en-US" baseline="0" dirty="0" smtClean="0"/>
              <a:t> Status Form</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3178" y="1920875"/>
            <a:ext cx="3426644" cy="443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4178" y="1920875"/>
            <a:ext cx="3426644" cy="443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12372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Camp and Program First Aid Report</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3407" y="1920875"/>
            <a:ext cx="3426186" cy="443388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4407" y="1920875"/>
            <a:ext cx="3426186" cy="4433888"/>
          </a:xfrm>
        </p:spPr>
      </p:pic>
    </p:spTree>
    <p:extLst>
      <p:ext uri="{BB962C8B-B14F-4D97-AF65-F5344CB8AC3E}">
        <p14:creationId xmlns:p14="http://schemas.microsoft.com/office/powerpoint/2010/main" val="1903133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Residential Learning Community</a:t>
            </a:r>
            <a:endParaRPr lang="en-US" dirty="0"/>
          </a:p>
        </p:txBody>
      </p:sp>
      <p:sp>
        <p:nvSpPr>
          <p:cNvPr id="3" name="Content Placeholder 2"/>
          <p:cNvSpPr>
            <a:spLocks noGrp="1"/>
          </p:cNvSpPr>
          <p:nvPr>
            <p:ph idx="1"/>
          </p:nvPr>
        </p:nvSpPr>
        <p:spPr/>
        <p:txBody>
          <a:bodyPr/>
          <a:lstStyle/>
          <a:p>
            <a:r>
              <a:rPr lang="en-US" dirty="0" smtClean="0"/>
              <a:t>Overnight Stays</a:t>
            </a:r>
            <a:endParaRPr lang="en-US" dirty="0"/>
          </a:p>
          <a:p>
            <a:pPr marL="0" indent="0">
              <a:buNone/>
            </a:pPr>
            <a:endParaRPr lang="en-US" dirty="0"/>
          </a:p>
        </p:txBody>
      </p:sp>
    </p:spTree>
    <p:extLst>
      <p:ext uri="{BB962C8B-B14F-4D97-AF65-F5344CB8AC3E}">
        <p14:creationId xmlns:p14="http://schemas.microsoft.com/office/powerpoint/2010/main" val="20886824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Volunteers</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8625" y="1941181"/>
            <a:ext cx="3395749" cy="4393276"/>
          </a:xfrm>
        </p:spPr>
      </p:pic>
      <p:sp>
        <p:nvSpPr>
          <p:cNvPr id="5" name="Content Placeholder 4"/>
          <p:cNvSpPr>
            <a:spLocks noGrp="1"/>
          </p:cNvSpPr>
          <p:nvPr>
            <p:ph sz="half" idx="2"/>
          </p:nvPr>
        </p:nvSpPr>
        <p:spPr/>
        <p:txBody>
          <a:bodyPr/>
          <a:lstStyle/>
          <a:p>
            <a:pPr lvl="0"/>
            <a:endParaRPr lang="en-US" dirty="0" smtClean="0"/>
          </a:p>
          <a:p>
            <a:pPr lvl="0"/>
            <a:r>
              <a:rPr lang="en-US" dirty="0" smtClean="0"/>
              <a:t>Camps </a:t>
            </a:r>
            <a:r>
              <a:rPr lang="en-US" dirty="0"/>
              <a:t>and Programs for Minor Volunteer</a:t>
            </a:r>
          </a:p>
          <a:p>
            <a:pPr lvl="0"/>
            <a:endParaRPr lang="en-US" dirty="0" smtClean="0"/>
          </a:p>
          <a:p>
            <a:pPr lvl="0"/>
            <a:r>
              <a:rPr lang="en-US" dirty="0" smtClean="0"/>
              <a:t>Student </a:t>
            </a:r>
            <a:r>
              <a:rPr lang="en-US" dirty="0"/>
              <a:t>Volunteer</a:t>
            </a:r>
          </a:p>
          <a:p>
            <a:pPr lvl="0"/>
            <a:endParaRPr lang="en-US" dirty="0" smtClean="0"/>
          </a:p>
          <a:p>
            <a:pPr lvl="0"/>
            <a:r>
              <a:rPr lang="en-US" dirty="0" smtClean="0"/>
              <a:t>Community </a:t>
            </a:r>
            <a:r>
              <a:rPr lang="en-US" dirty="0"/>
              <a:t>Volunteer</a:t>
            </a:r>
          </a:p>
          <a:p>
            <a:endParaRPr lang="en-US" dirty="0"/>
          </a:p>
        </p:txBody>
      </p:sp>
    </p:spTree>
    <p:extLst>
      <p:ext uri="{BB962C8B-B14F-4D97-AF65-F5344CB8AC3E}">
        <p14:creationId xmlns:p14="http://schemas.microsoft.com/office/powerpoint/2010/main" val="17258233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Paperwork</a:t>
            </a:r>
            <a:endParaRPr lang="en-US" dirty="0"/>
          </a:p>
        </p:txBody>
      </p:sp>
      <p:sp>
        <p:nvSpPr>
          <p:cNvPr id="3" name="Content Placeholder 2"/>
          <p:cNvSpPr>
            <a:spLocks noGrp="1"/>
          </p:cNvSpPr>
          <p:nvPr>
            <p:ph idx="1"/>
          </p:nvPr>
        </p:nvSpPr>
        <p:spPr/>
        <p:txBody>
          <a:bodyPr/>
          <a:lstStyle/>
          <a:p>
            <a:r>
              <a:rPr lang="en-US" dirty="0" smtClean="0"/>
              <a:t>Background Check with BC DPS Form</a:t>
            </a:r>
          </a:p>
          <a:p>
            <a:r>
              <a:rPr lang="en-US" dirty="0" smtClean="0"/>
              <a:t>Child Protection Training for Non-Employees</a:t>
            </a:r>
          </a:p>
          <a:p>
            <a:r>
              <a:rPr lang="en-US" dirty="0" smtClean="0"/>
              <a:t>Staff and Volunteer Contract</a:t>
            </a:r>
          </a:p>
          <a:p>
            <a:r>
              <a:rPr lang="en-US" dirty="0" smtClean="0"/>
              <a:t>Model Release for Minors/ Model Release for Adults </a:t>
            </a:r>
          </a:p>
          <a:p>
            <a:r>
              <a:rPr lang="en-US" dirty="0" smtClean="0"/>
              <a:t>Waiver, Indemnification, Assumption of Risk and Medical Treatment Authorization</a:t>
            </a:r>
          </a:p>
          <a:p>
            <a:r>
              <a:rPr lang="en-US" dirty="0" smtClean="0"/>
              <a:t>System Volunteer Waiver Form</a:t>
            </a:r>
          </a:p>
        </p:txBody>
      </p:sp>
    </p:spTree>
    <p:extLst>
      <p:ext uri="{BB962C8B-B14F-4D97-AF65-F5344CB8AC3E}">
        <p14:creationId xmlns:p14="http://schemas.microsoft.com/office/powerpoint/2010/main" val="368586838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Check with BC DPS Form</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4438" y="1920875"/>
            <a:ext cx="3424124" cy="4433888"/>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4407" y="1920875"/>
            <a:ext cx="3426186" cy="4433888"/>
          </a:xfrm>
        </p:spPr>
      </p:pic>
    </p:spTree>
    <p:extLst>
      <p:ext uri="{BB962C8B-B14F-4D97-AF65-F5344CB8AC3E}">
        <p14:creationId xmlns:p14="http://schemas.microsoft.com/office/powerpoint/2010/main" val="14669721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Protection Training for Non-Employees</a:t>
            </a:r>
            <a:endParaRPr lang="en-US" dirty="0"/>
          </a:p>
        </p:txBody>
      </p:sp>
      <p:sp>
        <p:nvSpPr>
          <p:cNvPr id="3" name="Content Placeholder 2"/>
          <p:cNvSpPr>
            <a:spLocks noGrp="1"/>
          </p:cNvSpPr>
          <p:nvPr>
            <p:ph idx="1"/>
          </p:nvPr>
        </p:nvSpPr>
        <p:spPr/>
        <p:txBody>
          <a:bodyPr/>
          <a:lstStyle/>
          <a:p>
            <a:endParaRPr lang="en-US" dirty="0" smtClean="0"/>
          </a:p>
          <a:p>
            <a:r>
              <a:rPr lang="en-US" dirty="0" smtClean="0"/>
              <a:t>Password changes every three months, so check the website for the newest password available. </a:t>
            </a:r>
            <a:endParaRPr lang="en-US" dirty="0"/>
          </a:p>
        </p:txBody>
      </p:sp>
    </p:spTree>
    <p:extLst>
      <p:ext uri="{BB962C8B-B14F-4D97-AF65-F5344CB8AC3E}">
        <p14:creationId xmlns:p14="http://schemas.microsoft.com/office/powerpoint/2010/main" val="4986379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TAMIU SAP- 24.01.06.L1.01</a:t>
            </a:r>
          </a:p>
        </p:txBody>
      </p:sp>
      <p:sp>
        <p:nvSpPr>
          <p:cNvPr id="3" name="Content Placeholder 2"/>
          <p:cNvSpPr>
            <a:spLocks noGrp="1"/>
          </p:cNvSpPr>
          <p:nvPr>
            <p:ph idx="1"/>
          </p:nvPr>
        </p:nvSpPr>
        <p:spPr>
          <a:xfrm>
            <a:off x="457200" y="1935480"/>
            <a:ext cx="8229600" cy="4617720"/>
          </a:xfrm>
        </p:spPr>
        <p:txBody>
          <a:bodyPr>
            <a:normAutofit lnSpcReduction="10000"/>
          </a:bodyPr>
          <a:lstStyle/>
          <a:p>
            <a:pPr marL="0" lvl="0" indent="0">
              <a:buNone/>
            </a:pPr>
            <a:r>
              <a:rPr lang="en-US" sz="1400" b="1" dirty="0" smtClean="0">
                <a:solidFill>
                  <a:schemeClr val="accent1">
                    <a:lumMod val="75000"/>
                  </a:schemeClr>
                </a:solidFill>
              </a:rPr>
              <a:t>APPLICATION </a:t>
            </a:r>
            <a:r>
              <a:rPr lang="en-US" sz="1400" b="1" dirty="0">
                <a:solidFill>
                  <a:schemeClr val="accent1">
                    <a:lumMod val="75000"/>
                  </a:schemeClr>
                </a:solidFill>
              </a:rPr>
              <a:t>PROCEDURE AND </a:t>
            </a:r>
            <a:r>
              <a:rPr lang="en-US" sz="1400" b="1" dirty="0" smtClean="0">
                <a:solidFill>
                  <a:schemeClr val="accent1">
                    <a:lumMod val="75000"/>
                  </a:schemeClr>
                </a:solidFill>
              </a:rPr>
              <a:t>APPROVAL</a:t>
            </a:r>
          </a:p>
          <a:p>
            <a:pPr marL="0" lvl="0" indent="0">
              <a:buNone/>
            </a:pPr>
            <a:r>
              <a:rPr lang="en-US" sz="1400" dirty="0" smtClean="0"/>
              <a:t>Before </a:t>
            </a:r>
            <a:r>
              <a:rPr lang="en-US" sz="1400" dirty="0"/>
              <a:t>activities occur, any CPM must be reviewed and approved by the Office of Continuing Education.  Violation of any terms in this SAP may result in the Office of Continuing Education/TAMIU declining the CPM to conduct activities in the future.  Depending on the severity of the offense, CPM closure is viable.  All documents referred to in the SAP can be found on the Continuing Education webpage at </a:t>
            </a:r>
            <a:r>
              <a:rPr lang="en-US" sz="1400" u="sng" dirty="0">
                <a:hlinkClick r:id="rId2"/>
              </a:rPr>
              <a:t>http://www.tamiu.edu/ce/CPM.shtml</a:t>
            </a:r>
            <a:r>
              <a:rPr lang="en-US" sz="1400" dirty="0" smtClean="0"/>
              <a:t>.</a:t>
            </a:r>
          </a:p>
          <a:p>
            <a:pPr marL="0" lvl="0" indent="0">
              <a:buNone/>
            </a:pPr>
            <a:endParaRPr lang="en-US" sz="1400" dirty="0" smtClean="0"/>
          </a:p>
          <a:p>
            <a:pPr marL="0" indent="0">
              <a:buNone/>
            </a:pPr>
            <a:r>
              <a:rPr lang="en-US" sz="1400" b="1" dirty="0" smtClean="0">
                <a:solidFill>
                  <a:schemeClr val="accent1">
                    <a:lumMod val="75000"/>
                  </a:schemeClr>
                </a:solidFill>
              </a:rPr>
              <a:t>REQUIRED APPOINTMENT OF DIRECTOR OF CPM</a:t>
            </a:r>
          </a:p>
          <a:p>
            <a:pPr marL="0" indent="0">
              <a:buNone/>
            </a:pPr>
            <a:r>
              <a:rPr lang="en-US" sz="1400" dirty="0" smtClean="0">
                <a:solidFill>
                  <a:schemeClr val="accent6">
                    <a:lumMod val="75000"/>
                  </a:schemeClr>
                </a:solidFill>
              </a:rPr>
              <a:t>1.5.1 </a:t>
            </a:r>
            <a:r>
              <a:rPr lang="en-US" sz="1400" dirty="0" smtClean="0"/>
              <a:t>A </a:t>
            </a:r>
            <a:r>
              <a:rPr lang="en-US" sz="1400" dirty="0"/>
              <a:t>dedicated director must be appointed for each CPM. The director is responsible for the submission of paperwork, welfare of students, administration of staff, and any additional aspects of the CPM. </a:t>
            </a:r>
            <a:endParaRPr lang="en-US" sz="1400" dirty="0" smtClean="0"/>
          </a:p>
          <a:p>
            <a:pPr marL="0" indent="0">
              <a:buNone/>
            </a:pPr>
            <a:endParaRPr lang="en-US" sz="1400" dirty="0"/>
          </a:p>
          <a:p>
            <a:pPr marL="0" lvl="0" indent="0">
              <a:buNone/>
            </a:pPr>
            <a:r>
              <a:rPr lang="en-US" sz="1400" b="1" dirty="0" smtClean="0">
                <a:solidFill>
                  <a:schemeClr val="accent1">
                    <a:lumMod val="75000"/>
                  </a:schemeClr>
                </a:solidFill>
              </a:rPr>
              <a:t>BACKGROUND CHECKS</a:t>
            </a:r>
            <a:endParaRPr lang="en-US" sz="1400" b="1" dirty="0">
              <a:solidFill>
                <a:schemeClr val="accent1">
                  <a:lumMod val="75000"/>
                </a:schemeClr>
              </a:solidFill>
            </a:endParaRPr>
          </a:p>
          <a:p>
            <a:pPr marL="0" indent="0">
              <a:buNone/>
            </a:pPr>
            <a:r>
              <a:rPr lang="en-US" sz="1400" dirty="0" smtClean="0">
                <a:solidFill>
                  <a:schemeClr val="accent6">
                    <a:lumMod val="75000"/>
                  </a:schemeClr>
                </a:solidFill>
              </a:rPr>
              <a:t>2.1 </a:t>
            </a:r>
            <a:r>
              <a:rPr lang="en-US" sz="1400" dirty="0" smtClean="0"/>
              <a:t>If </a:t>
            </a:r>
            <a:r>
              <a:rPr lang="en-US" sz="1400" dirty="0"/>
              <a:t>any member or participant of the CPM is a minor, background checks must be conducted on all Independent Contractor Agreements, Service Contract Agreements, TAMIU Staff hired solely for CPM, TAMIU Full Time Staff, and volunteers who will work with the CPM </a:t>
            </a:r>
            <a:r>
              <a:rPr lang="en-US" sz="1400" u="sng" dirty="0"/>
              <a:t>prior</a:t>
            </a:r>
            <a:r>
              <a:rPr lang="en-US" sz="1400" dirty="0"/>
              <a:t> to the start of any work or volunteer service.  A background check shall be conducted annually, for each camp, for each individual -- even if the individual is a current TAMIU employee and already had a background check done for their current TAMIU employment. The background check must utilize a criminal history database and sex offender registration database</a:t>
            </a:r>
            <a:r>
              <a:rPr lang="en-US" sz="1400" dirty="0" smtClean="0"/>
              <a:t>.</a:t>
            </a:r>
            <a:endParaRPr lang="en-US" sz="1400" dirty="0"/>
          </a:p>
          <a:p>
            <a:pPr marL="0" indent="0">
              <a:buNone/>
            </a:pPr>
            <a:r>
              <a:rPr lang="en-US" sz="1400" dirty="0" smtClean="0">
                <a:solidFill>
                  <a:schemeClr val="accent6">
                    <a:lumMod val="75000"/>
                  </a:schemeClr>
                </a:solidFill>
              </a:rPr>
              <a:t>2.1.1 </a:t>
            </a:r>
            <a:r>
              <a:rPr lang="en-US" sz="1400" dirty="0" smtClean="0"/>
              <a:t>CPM </a:t>
            </a:r>
            <a:r>
              <a:rPr lang="en-US" sz="1400" dirty="0"/>
              <a:t>directors are responsible for ensuring a background check has been done and cleared </a:t>
            </a:r>
            <a:r>
              <a:rPr lang="en-US" sz="1400" u="sng" dirty="0"/>
              <a:t>before</a:t>
            </a:r>
            <a:r>
              <a:rPr lang="en-US" sz="1400" dirty="0"/>
              <a:t> allowing anyone to perform any work or volunteer services</a:t>
            </a:r>
            <a:r>
              <a:rPr lang="en-US" sz="1400" dirty="0" smtClean="0"/>
              <a:t>.</a:t>
            </a:r>
          </a:p>
        </p:txBody>
      </p:sp>
    </p:spTree>
    <p:extLst>
      <p:ext uri="{BB962C8B-B14F-4D97-AF65-F5344CB8AC3E}">
        <p14:creationId xmlns:p14="http://schemas.microsoft.com/office/powerpoint/2010/main" val="26440031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and Volunteer Contract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6081" y="1935163"/>
            <a:ext cx="3391837" cy="4389437"/>
          </a:xfrm>
        </p:spPr>
      </p:pic>
    </p:spTree>
    <p:extLst>
      <p:ext uri="{BB962C8B-B14F-4D97-AF65-F5344CB8AC3E}">
        <p14:creationId xmlns:p14="http://schemas.microsoft.com/office/powerpoint/2010/main" val="29523276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Release for Minors/ Model Release for Adults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6081" y="1935163"/>
            <a:ext cx="3391837" cy="4389437"/>
          </a:xfrm>
        </p:spPr>
      </p:pic>
    </p:spTree>
    <p:extLst>
      <p:ext uri="{BB962C8B-B14F-4D97-AF65-F5344CB8AC3E}">
        <p14:creationId xmlns:p14="http://schemas.microsoft.com/office/powerpoint/2010/main" val="37639387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Waiver, Indemnification, Assumption of</a:t>
            </a:r>
            <a:r>
              <a:rPr lang="en-US" sz="4000" baseline="0" dirty="0" smtClean="0"/>
              <a:t> Risk and Medical Treatment Authorization</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290" y="2036430"/>
            <a:ext cx="3351808" cy="4337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057400"/>
            <a:ext cx="3352800" cy="4337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2057399"/>
            <a:ext cx="3352800" cy="4337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70872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
            </a:r>
            <a:r>
              <a:rPr lang="en-US" baseline="0" dirty="0" smtClean="0"/>
              <a:t> Volunteer Waiver Form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6081" y="1935163"/>
            <a:ext cx="3391837" cy="438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86402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Log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1776" y="1935163"/>
            <a:ext cx="5680447" cy="438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515474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	</a:t>
            </a:r>
            <a:endParaRPr lang="en-US" dirty="0"/>
          </a:p>
        </p:txBody>
      </p:sp>
      <p:sp>
        <p:nvSpPr>
          <p:cNvPr id="7" name="Text Placeholder 6"/>
          <p:cNvSpPr>
            <a:spLocks noGrp="1"/>
          </p:cNvSpPr>
          <p:nvPr>
            <p:ph type="body" idx="1"/>
          </p:nvPr>
        </p:nvSpPr>
        <p:spPr/>
        <p:txBody>
          <a:bodyPr>
            <a:normAutofit/>
          </a:bodyPr>
          <a:lstStyle/>
          <a:p>
            <a:pPr algn="r"/>
            <a:r>
              <a:rPr lang="en-US" sz="3600" dirty="0" smtClean="0"/>
              <a:t>Any questions? </a:t>
            </a:r>
            <a:endParaRPr lang="en-US" sz="3600" dirty="0"/>
          </a:p>
        </p:txBody>
      </p:sp>
    </p:spTree>
    <p:extLst>
      <p:ext uri="{BB962C8B-B14F-4D97-AF65-F5344CB8AC3E}">
        <p14:creationId xmlns:p14="http://schemas.microsoft.com/office/powerpoint/2010/main" val="67444974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TAMIU SAP- 24.01.06.L1.01</a:t>
            </a:r>
          </a:p>
        </p:txBody>
      </p:sp>
      <p:sp>
        <p:nvSpPr>
          <p:cNvPr id="3" name="Content Placeholder 2"/>
          <p:cNvSpPr>
            <a:spLocks noGrp="1"/>
          </p:cNvSpPr>
          <p:nvPr>
            <p:ph idx="1"/>
          </p:nvPr>
        </p:nvSpPr>
        <p:spPr/>
        <p:txBody>
          <a:bodyPr>
            <a:normAutofit fontScale="55000" lnSpcReduction="20000"/>
          </a:bodyPr>
          <a:lstStyle/>
          <a:p>
            <a:pPr marL="0" lvl="0" indent="0">
              <a:buNone/>
            </a:pPr>
            <a:r>
              <a:rPr lang="en-US" sz="2800" b="1" dirty="0">
                <a:solidFill>
                  <a:schemeClr val="accent1">
                    <a:lumMod val="75000"/>
                  </a:schemeClr>
                </a:solidFill>
              </a:rPr>
              <a:t>TRAINING</a:t>
            </a:r>
          </a:p>
          <a:p>
            <a:pPr marL="0" indent="0">
              <a:buNone/>
            </a:pPr>
            <a:r>
              <a:rPr lang="en-US" sz="2800" dirty="0">
                <a:solidFill>
                  <a:schemeClr val="accent6">
                    <a:lumMod val="75000"/>
                  </a:schemeClr>
                </a:solidFill>
              </a:rPr>
              <a:t> 3.1 </a:t>
            </a:r>
            <a:r>
              <a:rPr lang="en-US" sz="2800" dirty="0"/>
              <a:t>System-approved sexual abuse and child molestation prevention training must be completed by all CPM employees, individuals under Independent Contractor Agreements, Service Contracts, and volunteers </a:t>
            </a:r>
            <a:r>
              <a:rPr lang="en-US" sz="2800" u="sng" dirty="0"/>
              <a:t>prior</a:t>
            </a:r>
            <a:r>
              <a:rPr lang="en-US" sz="2800" dirty="0"/>
              <a:t> to the start of any work or volunteer service and every 2 years thereafter. …. The CPM director is responsible for submitting the transcript of completion to the Office of Continuing Education </a:t>
            </a:r>
            <a:r>
              <a:rPr lang="en-US" sz="2800" u="sng" dirty="0"/>
              <a:t>prior</a:t>
            </a:r>
            <a:r>
              <a:rPr lang="en-US" sz="2800" dirty="0"/>
              <a:t> to the start of any work.</a:t>
            </a:r>
          </a:p>
          <a:p>
            <a:pPr marL="0" indent="0">
              <a:buNone/>
            </a:pPr>
            <a:endParaRPr lang="en-US" sz="2800" dirty="0"/>
          </a:p>
          <a:p>
            <a:pPr marL="0" indent="0">
              <a:buNone/>
            </a:pPr>
            <a:r>
              <a:rPr lang="en-US" sz="2800" b="1" dirty="0">
                <a:solidFill>
                  <a:schemeClr val="accent1">
                    <a:lumMod val="75000"/>
                  </a:schemeClr>
                </a:solidFill>
              </a:rPr>
              <a:t>SAFETY AND MEDICAL CARE PROVISION</a:t>
            </a:r>
          </a:p>
          <a:p>
            <a:pPr marL="0" indent="0">
              <a:buNone/>
            </a:pPr>
            <a:r>
              <a:rPr lang="en-US" sz="2800" dirty="0">
                <a:solidFill>
                  <a:schemeClr val="accent6">
                    <a:lumMod val="75000"/>
                  </a:schemeClr>
                </a:solidFill>
              </a:rPr>
              <a:t>4.2</a:t>
            </a:r>
            <a:r>
              <a:rPr lang="en-US" sz="2800" dirty="0"/>
              <a:t> Each CPM participant must complete an online registration. The following documents will be generated and emailed to the CPM director: Registration Form, Waiver, Indemnification, and Medical Treatment Authorization Form, and a Model Release Form.</a:t>
            </a:r>
          </a:p>
          <a:p>
            <a:pPr marL="0" indent="0">
              <a:buNone/>
            </a:pPr>
            <a:r>
              <a:rPr lang="en-US" sz="2800" dirty="0"/>
              <a:t> </a:t>
            </a:r>
          </a:p>
          <a:p>
            <a:pPr marL="0" indent="0">
              <a:buNone/>
            </a:pPr>
            <a:r>
              <a:rPr lang="en-US" sz="2800" dirty="0">
                <a:solidFill>
                  <a:schemeClr val="accent6">
                    <a:lumMod val="75000"/>
                  </a:schemeClr>
                </a:solidFill>
              </a:rPr>
              <a:t>4.4 </a:t>
            </a:r>
            <a:r>
              <a:rPr lang="en-US" sz="2800" u="sng" dirty="0">
                <a:solidFill>
                  <a:schemeClr val="accent6">
                    <a:lumMod val="75000"/>
                  </a:schemeClr>
                </a:solidFill>
              </a:rPr>
              <a:t>Counselor to Minor Ratio:</a:t>
            </a:r>
            <a:r>
              <a:rPr lang="en-US" sz="2800" dirty="0">
                <a:solidFill>
                  <a:schemeClr val="accent6">
                    <a:lumMod val="75000"/>
                  </a:schemeClr>
                </a:solidFill>
              </a:rPr>
              <a:t>  </a:t>
            </a:r>
            <a:r>
              <a:rPr lang="en-US" sz="2800" dirty="0"/>
              <a:t>CPM are required to report the Counselor to Minor ratio on the Camp Description form for both day and overnight CPM.  Minors must be supervised by a 1 to 10 ratio for students under 10 years old and a 1 to 15 ratio for those 11 and older. Modifications to ratios may be approved by Office of Continuing Education (i.e., if students are in a classroom setting).   Supervising staff must be at least 18 years of age and employed by TAMIU or a third party (i.e., TAMIU faculty or staff, individuals under Independent Contractor Agreements or Service Contract Agreements).  Participants should never be alone with a volunteer on a one-to-one basis. There must be a minimum of two participants to a volunteer. A staff member must avoid being left alone with one participant in a classroom or similar setting.</a:t>
            </a:r>
          </a:p>
          <a:p>
            <a:endParaRPr lang="en-US" dirty="0"/>
          </a:p>
        </p:txBody>
      </p:sp>
    </p:spTree>
    <p:extLst>
      <p:ext uri="{BB962C8B-B14F-4D97-AF65-F5344CB8AC3E}">
        <p14:creationId xmlns:p14="http://schemas.microsoft.com/office/powerpoint/2010/main" val="3272417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a:t>
            </a:r>
            <a:endParaRPr lang="en-US" dirty="0"/>
          </a:p>
        </p:txBody>
      </p:sp>
      <p:sp>
        <p:nvSpPr>
          <p:cNvPr id="3" name="Content Placeholder 2"/>
          <p:cNvSpPr>
            <a:spLocks noGrp="1"/>
          </p:cNvSpPr>
          <p:nvPr>
            <p:ph idx="1"/>
          </p:nvPr>
        </p:nvSpPr>
        <p:spPr/>
        <p:txBody>
          <a:bodyPr/>
          <a:lstStyle/>
          <a:p>
            <a:r>
              <a:rPr lang="en-US" dirty="0" smtClean="0">
                <a:hlinkClick r:id="rId2"/>
              </a:rPr>
              <a:t>www.TAMIU.edu/Camps</a:t>
            </a:r>
            <a:endParaRPr lang="en-US" dirty="0" smtClean="0"/>
          </a:p>
          <a:p>
            <a:r>
              <a:rPr lang="en-US" dirty="0" smtClean="0"/>
              <a:t>Registration</a:t>
            </a:r>
          </a:p>
          <a:p>
            <a:pPr lvl="1"/>
            <a:r>
              <a:rPr lang="en-US" dirty="0">
                <a:hlinkClick r:id="rId3"/>
              </a:rPr>
              <a:t>https://</a:t>
            </a:r>
            <a:r>
              <a:rPr lang="en-US" dirty="0" smtClean="0">
                <a:hlinkClick r:id="rId3"/>
              </a:rPr>
              <a:t>info.tamiu.edu/summercamps/campslist.aspx</a:t>
            </a:r>
            <a:r>
              <a:rPr lang="en-US" dirty="0" smtClean="0"/>
              <a:t> </a:t>
            </a:r>
          </a:p>
          <a:p>
            <a:r>
              <a:rPr lang="en-US" dirty="0" smtClean="0"/>
              <a:t>Payment</a:t>
            </a:r>
          </a:p>
          <a:p>
            <a:pPr lvl="1"/>
            <a:r>
              <a:rPr lang="en-US" dirty="0">
                <a:hlinkClick r:id="rId4"/>
              </a:rPr>
              <a:t>https://</a:t>
            </a:r>
            <a:r>
              <a:rPr lang="en-US" dirty="0" smtClean="0">
                <a:hlinkClick r:id="rId4"/>
              </a:rPr>
              <a:t>secure.touchnet.com/C20208_ustores/web/store_cat.jsp?STOREID=6&amp;CATID=7</a:t>
            </a:r>
            <a:r>
              <a:rPr lang="en-US" dirty="0" smtClean="0"/>
              <a:t> </a:t>
            </a:r>
          </a:p>
          <a:p>
            <a:pPr lvl="1"/>
            <a:r>
              <a:rPr lang="en-US" dirty="0" smtClean="0"/>
              <a:t>Cash/Checks collected by CE</a:t>
            </a:r>
            <a:endParaRPr lang="en-US" dirty="0"/>
          </a:p>
        </p:txBody>
      </p:sp>
    </p:spTree>
    <p:extLst>
      <p:ext uri="{BB962C8B-B14F-4D97-AF65-F5344CB8AC3E}">
        <p14:creationId xmlns:p14="http://schemas.microsoft.com/office/powerpoint/2010/main" val="23783036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Needs and Emergency </a:t>
            </a:r>
            <a:r>
              <a:rPr lang="en-US" dirty="0" smtClean="0"/>
              <a:t>Procedures</a:t>
            </a:r>
            <a:endParaRPr lang="en-US" dirty="0"/>
          </a:p>
        </p:txBody>
      </p:sp>
      <p:sp>
        <p:nvSpPr>
          <p:cNvPr id="3" name="Content Placeholder 2"/>
          <p:cNvSpPr>
            <a:spLocks noGrp="1"/>
          </p:cNvSpPr>
          <p:nvPr>
            <p:ph idx="1"/>
          </p:nvPr>
        </p:nvSpPr>
        <p:spPr>
          <a:ln>
            <a:noFill/>
          </a:ln>
        </p:spPr>
        <p:txBody>
          <a:bodyPr>
            <a:normAutofit fontScale="55000" lnSpcReduction="20000"/>
          </a:bodyPr>
          <a:lstStyle/>
          <a:p>
            <a:pPr marL="0" indent="0">
              <a:buNone/>
            </a:pPr>
            <a:r>
              <a:rPr lang="en-US" b="1" dirty="0">
                <a:solidFill>
                  <a:schemeClr val="accent1">
                    <a:lumMod val="75000"/>
                  </a:schemeClr>
                </a:solidFill>
              </a:rPr>
              <a:t>Distribution and Security of Medicine: </a:t>
            </a:r>
            <a:endParaRPr lang="en-US" dirty="0">
              <a:solidFill>
                <a:schemeClr val="accent1">
                  <a:lumMod val="75000"/>
                </a:schemeClr>
              </a:solidFill>
            </a:endParaRPr>
          </a:p>
          <a:p>
            <a:pPr marL="0" indent="0">
              <a:buNone/>
            </a:pPr>
            <a:r>
              <a:rPr lang="en-US" dirty="0"/>
              <a:t>CPM Directors must shall evaluate medical needs of children prior to child’s attendance to camp if participant requires special attention and or medicine distribution. No medicine will be distributed at CPM. Exceptions to consider, which must be outlined in Emergency Contact Form include, but are not limited to rescue inhalers and epinephrine pens for emergencies. </a:t>
            </a:r>
          </a:p>
          <a:p>
            <a:pPr marL="0" indent="0">
              <a:buNone/>
            </a:pPr>
            <a:r>
              <a:rPr lang="en-US" b="1" dirty="0"/>
              <a:t> </a:t>
            </a:r>
            <a:endParaRPr lang="en-US" dirty="0"/>
          </a:p>
          <a:p>
            <a:pPr marL="0" indent="0">
              <a:buNone/>
            </a:pPr>
            <a:r>
              <a:rPr lang="en-US" b="1" dirty="0">
                <a:solidFill>
                  <a:schemeClr val="accent1">
                    <a:lumMod val="75000"/>
                  </a:schemeClr>
                </a:solidFill>
              </a:rPr>
              <a:t>Minors with Special Needs: </a:t>
            </a:r>
            <a:endParaRPr lang="en-US" dirty="0">
              <a:solidFill>
                <a:schemeClr val="accent1">
                  <a:lumMod val="75000"/>
                </a:schemeClr>
              </a:solidFill>
            </a:endParaRPr>
          </a:p>
          <a:p>
            <a:pPr marL="0" indent="0">
              <a:buNone/>
            </a:pPr>
            <a:r>
              <a:rPr lang="en-US" dirty="0"/>
              <a:t>Camp Directors must be made aware that children with special needs may require more involvement and supervision than other children. </a:t>
            </a:r>
          </a:p>
          <a:p>
            <a:pPr marL="0" indent="0">
              <a:buNone/>
            </a:pPr>
            <a:r>
              <a:rPr lang="en-US" b="1" dirty="0"/>
              <a:t> </a:t>
            </a:r>
            <a:endParaRPr lang="en-US" dirty="0"/>
          </a:p>
          <a:p>
            <a:pPr marL="0" indent="0">
              <a:buNone/>
            </a:pPr>
            <a:r>
              <a:rPr lang="en-US" b="1" dirty="0">
                <a:solidFill>
                  <a:schemeClr val="accent1">
                    <a:lumMod val="75000"/>
                  </a:schemeClr>
                </a:solidFill>
              </a:rPr>
              <a:t>Emergency Plans to Consider Internally </a:t>
            </a:r>
            <a:endParaRPr lang="en-US" dirty="0">
              <a:solidFill>
                <a:schemeClr val="accent1">
                  <a:lumMod val="75000"/>
                </a:schemeClr>
              </a:solidFill>
            </a:endParaRPr>
          </a:p>
          <a:p>
            <a:r>
              <a:rPr lang="en-US" dirty="0" smtClean="0"/>
              <a:t>List </a:t>
            </a:r>
            <a:r>
              <a:rPr lang="en-US" dirty="0"/>
              <a:t>of emergency contacts for your camp </a:t>
            </a:r>
          </a:p>
          <a:p>
            <a:r>
              <a:rPr lang="en-US" dirty="0" smtClean="0"/>
              <a:t>Possibly </a:t>
            </a:r>
            <a:r>
              <a:rPr lang="en-US" dirty="0"/>
              <a:t>program a fire drill with Risk Management so that campers are aware of the proper procedures. This consideration varies with the size of the camps. </a:t>
            </a:r>
          </a:p>
          <a:p>
            <a:r>
              <a:rPr lang="en-US" dirty="0" smtClean="0"/>
              <a:t>Fire </a:t>
            </a:r>
            <a:r>
              <a:rPr lang="en-US" dirty="0"/>
              <a:t>Drills/ Exit Procedures per building need to be understood by staff before camp begins. </a:t>
            </a:r>
          </a:p>
          <a:p>
            <a:r>
              <a:rPr lang="en-US" dirty="0" smtClean="0"/>
              <a:t>Bomb </a:t>
            </a:r>
            <a:r>
              <a:rPr lang="en-US" dirty="0"/>
              <a:t>Threats/ Campus Evacuations </a:t>
            </a:r>
          </a:p>
          <a:p>
            <a:r>
              <a:rPr lang="en-US" dirty="0" smtClean="0"/>
              <a:t>Bad </a:t>
            </a:r>
            <a:r>
              <a:rPr lang="en-US" dirty="0"/>
              <a:t>Weather Days (i.e. Indoor activities or Camp Cancelations) </a:t>
            </a:r>
          </a:p>
          <a:p>
            <a:r>
              <a:rPr lang="en-US" dirty="0" smtClean="0"/>
              <a:t>Camp </a:t>
            </a:r>
            <a:r>
              <a:rPr lang="en-US" dirty="0"/>
              <a:t>Directors Enroll in Dusty Alert </a:t>
            </a:r>
          </a:p>
          <a:p>
            <a:pPr marL="0" indent="0">
              <a:buNone/>
            </a:pPr>
            <a:endParaRPr lang="en-US" dirty="0"/>
          </a:p>
        </p:txBody>
      </p:sp>
    </p:spTree>
    <p:extLst>
      <p:ext uri="{BB962C8B-B14F-4D97-AF65-F5344CB8AC3E}">
        <p14:creationId xmlns:p14="http://schemas.microsoft.com/office/powerpoint/2010/main" val="14761900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Neglect and </a:t>
            </a:r>
            <a:r>
              <a:rPr lang="en-US" dirty="0" smtClean="0"/>
              <a:t>Abuse</a:t>
            </a:r>
            <a:endParaRPr lang="en-US" dirty="0"/>
          </a:p>
        </p:txBody>
      </p:sp>
      <p:sp>
        <p:nvSpPr>
          <p:cNvPr id="3" name="Content Placeholder 2"/>
          <p:cNvSpPr>
            <a:spLocks noGrp="1"/>
          </p:cNvSpPr>
          <p:nvPr>
            <p:ph idx="1"/>
          </p:nvPr>
        </p:nvSpPr>
        <p:spPr>
          <a:xfrm>
            <a:off x="457200" y="1935480"/>
            <a:ext cx="8229600" cy="4389120"/>
          </a:xfrm>
        </p:spPr>
        <p:txBody>
          <a:bodyPr/>
          <a:lstStyle/>
          <a:p>
            <a:pPr marL="0" indent="0" algn="ctr">
              <a:buNone/>
            </a:pPr>
            <a:endParaRPr lang="en-US" sz="2800" b="1" dirty="0">
              <a:solidFill>
                <a:schemeClr val="accent6">
                  <a:lumMod val="75000"/>
                </a:schemeClr>
              </a:solidFill>
            </a:endParaRPr>
          </a:p>
          <a:p>
            <a:pPr marL="0" indent="0" algn="ctr">
              <a:buNone/>
            </a:pPr>
            <a:r>
              <a:rPr lang="en-US" sz="2800" b="1" dirty="0" smtClean="0">
                <a:solidFill>
                  <a:schemeClr val="accent2">
                    <a:lumMod val="75000"/>
                  </a:schemeClr>
                </a:solidFill>
              </a:rPr>
              <a:t>Immediately </a:t>
            </a:r>
            <a:r>
              <a:rPr lang="en-US" sz="2800" b="1" dirty="0">
                <a:solidFill>
                  <a:schemeClr val="accent2">
                    <a:lumMod val="75000"/>
                  </a:schemeClr>
                </a:solidFill>
              </a:rPr>
              <a:t>report suspicion of neglect or abuse to University Police Department </a:t>
            </a:r>
            <a:r>
              <a:rPr lang="en-US" sz="2800" b="1" u="sng" dirty="0">
                <a:solidFill>
                  <a:schemeClr val="accent2">
                    <a:lumMod val="75000"/>
                  </a:schemeClr>
                </a:solidFill>
              </a:rPr>
              <a:t>and/or</a:t>
            </a:r>
            <a:r>
              <a:rPr lang="en-US" sz="2800" b="1" dirty="0">
                <a:solidFill>
                  <a:schemeClr val="accent2">
                    <a:lumMod val="75000"/>
                  </a:schemeClr>
                </a:solidFill>
              </a:rPr>
              <a:t> local law </a:t>
            </a:r>
            <a:r>
              <a:rPr lang="en-US" sz="2800" b="1" dirty="0" smtClean="0">
                <a:solidFill>
                  <a:schemeClr val="accent2">
                    <a:lumMod val="75000"/>
                  </a:schemeClr>
                </a:solidFill>
              </a:rPr>
              <a:t>enforcement.</a:t>
            </a:r>
          </a:p>
          <a:p>
            <a:pPr marL="0" indent="0" algn="ctr">
              <a:buNone/>
            </a:pPr>
            <a:endParaRPr lang="en-US" sz="2800" b="1" dirty="0">
              <a:solidFill>
                <a:schemeClr val="accent6">
                  <a:lumMod val="75000"/>
                </a:schemeClr>
              </a:solidFill>
            </a:endParaRPr>
          </a:p>
          <a:p>
            <a:r>
              <a:rPr lang="en-US" sz="2800" dirty="0" smtClean="0"/>
              <a:t>DO NOT investigate yourself. </a:t>
            </a:r>
          </a:p>
          <a:p>
            <a:r>
              <a:rPr lang="en-US" sz="2800" dirty="0" smtClean="0"/>
              <a:t>DO call for assistance.</a:t>
            </a:r>
            <a:endParaRPr lang="en-US" sz="2800" dirty="0"/>
          </a:p>
          <a:p>
            <a:endParaRPr lang="en-US" dirty="0"/>
          </a:p>
        </p:txBody>
      </p:sp>
    </p:spTree>
    <p:extLst>
      <p:ext uri="{BB962C8B-B14F-4D97-AF65-F5344CB8AC3E}">
        <p14:creationId xmlns:p14="http://schemas.microsoft.com/office/powerpoint/2010/main" val="27686492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Child </a:t>
            </a:r>
            <a:r>
              <a:rPr lang="en-US" dirty="0"/>
              <a:t>Protection Training (Employees and Non Employees</a:t>
            </a:r>
            <a:r>
              <a:rPr lang="en-US" dirty="0" smtClean="0"/>
              <a:t>)</a:t>
            </a:r>
            <a:endParaRPr lang="en-US" dirty="0"/>
          </a:p>
        </p:txBody>
      </p:sp>
      <p:sp>
        <p:nvSpPr>
          <p:cNvPr id="3" name="Content Placeholder 2"/>
          <p:cNvSpPr>
            <a:spLocks noGrp="1"/>
          </p:cNvSpPr>
          <p:nvPr>
            <p:ph idx="1"/>
          </p:nvPr>
        </p:nvSpPr>
        <p:spPr/>
        <p:txBody>
          <a:bodyPr/>
          <a:lstStyle/>
          <a:p>
            <a:r>
              <a:rPr lang="en-US" dirty="0" smtClean="0"/>
              <a:t>Director will ensure EVERYONE completes training</a:t>
            </a:r>
          </a:p>
          <a:p>
            <a:r>
              <a:rPr lang="en-US" dirty="0" smtClean="0"/>
              <a:t>Director will submit EVERYONES transcript or certificate… including current TAMIU employees</a:t>
            </a:r>
          </a:p>
          <a:p>
            <a:endParaRPr lang="en-US" dirty="0" smtClean="0"/>
          </a:p>
          <a:p>
            <a:r>
              <a:rPr lang="en-US" dirty="0" smtClean="0"/>
              <a:t>Training is valid for two years</a:t>
            </a:r>
          </a:p>
          <a:p>
            <a:r>
              <a:rPr lang="en-US" dirty="0" smtClean="0"/>
              <a:t>Non- Employees are responsible for keeping a copy and submitting to Director when requested. </a:t>
            </a:r>
            <a:endParaRPr lang="en-US" dirty="0"/>
          </a:p>
        </p:txBody>
      </p:sp>
    </p:spTree>
    <p:extLst>
      <p:ext uri="{BB962C8B-B14F-4D97-AF65-F5344CB8AC3E}">
        <p14:creationId xmlns:p14="http://schemas.microsoft.com/office/powerpoint/2010/main" val="24426137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752</TotalTime>
  <Words>2110</Words>
  <Application>Microsoft Office PowerPoint</Application>
  <PresentationFormat>On-screen Show (4:3)</PresentationFormat>
  <Paragraphs>280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Camps and Programs for Minors  &amp; Volunteer</vt:lpstr>
      <vt:lpstr>PowerPoint Presentation</vt:lpstr>
      <vt:lpstr>Information Documents</vt:lpstr>
      <vt:lpstr>TAMIU SAP- 24.01.06.L1.01</vt:lpstr>
      <vt:lpstr>TAMIU SAP- 24.01.06.L1.01</vt:lpstr>
      <vt:lpstr>Registration</vt:lpstr>
      <vt:lpstr>Medical Needs and Emergency Procedures</vt:lpstr>
      <vt:lpstr>Reporting Neglect and Abuse</vt:lpstr>
      <vt:lpstr>  Child Protection Training (Employees and Non Employees)</vt:lpstr>
      <vt:lpstr>Safety/ Risk Management Insurance Procedures &amp; Special Risk Accident Insurance Programs</vt:lpstr>
      <vt:lpstr>Camp and Program First Aid Report</vt:lpstr>
      <vt:lpstr>DustyAlrt  </vt:lpstr>
      <vt:lpstr>Program Budget</vt:lpstr>
      <vt:lpstr>Department of State Health Services</vt:lpstr>
      <vt:lpstr>Invoices</vt:lpstr>
      <vt:lpstr>Advertisement</vt:lpstr>
      <vt:lpstr>Summer Camp ID Cards</vt:lpstr>
      <vt:lpstr>Documents to Submit</vt:lpstr>
      <vt:lpstr>Event Application &amp; Risk Assessment</vt:lpstr>
      <vt:lpstr>Things to Remember</vt:lpstr>
      <vt:lpstr>Camps and Programs for Minors Information</vt:lpstr>
      <vt:lpstr>How Do I Pay Individuals Working for My Program?</vt:lpstr>
      <vt:lpstr>Service Contract, Independent Contract, or EPA?</vt:lpstr>
      <vt:lpstr>Service Contract, Independent Contract, or EPA?</vt:lpstr>
      <vt:lpstr>Service Contract, Independent Contract, or EPA?</vt:lpstr>
      <vt:lpstr>Service Contract, Independent Contract, or EPA?</vt:lpstr>
      <vt:lpstr>Service Contract, Independent Contract, or EPA?</vt:lpstr>
      <vt:lpstr>New Hires</vt:lpstr>
      <vt:lpstr>Food Services/ Aramark</vt:lpstr>
      <vt:lpstr>Room Reservations</vt:lpstr>
      <vt:lpstr>Emergency Plan</vt:lpstr>
      <vt:lpstr>Program Budget</vt:lpstr>
      <vt:lpstr>CPM Worker Status Form</vt:lpstr>
      <vt:lpstr>Camp and Program First Aid Report</vt:lpstr>
      <vt:lpstr>Residential Learning Community</vt:lpstr>
      <vt:lpstr>Volunteers</vt:lpstr>
      <vt:lpstr>Volunteer Paperwork</vt:lpstr>
      <vt:lpstr>Background Check with BC DPS Form</vt:lpstr>
      <vt:lpstr>Child Protection Training for Non-Employees</vt:lpstr>
      <vt:lpstr>Staff and Volunteer Contract</vt:lpstr>
      <vt:lpstr>Model Release for Minors/ Model Release for Adults</vt:lpstr>
      <vt:lpstr>Waiver, Indemnification, Assumption of Risk and Medical Treatment Authorization</vt:lpstr>
      <vt:lpstr>System Volunteer Waiver Form</vt:lpstr>
      <vt:lpstr>Volunteer Log</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del Campo, Kimberly</dc:creator>
  <cp:lastModifiedBy>Martin del Campo, Kimberly</cp:lastModifiedBy>
  <cp:revision>28</cp:revision>
  <dcterms:created xsi:type="dcterms:W3CDTF">2013-10-03T21:57:36Z</dcterms:created>
  <dcterms:modified xsi:type="dcterms:W3CDTF">2013-10-16T15:59:26Z</dcterms:modified>
</cp:coreProperties>
</file>