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624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1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200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4E34D-7159-4949-A37A-7AFB38D3051A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61BC-2E22-B64D-B688-18C85FD45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8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2CA1666-6876-5A41-ACB8-0A78DA035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0AC687-67A7-1E4E-A718-8E41AA9F41EF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2453BB8-2DFA-F641-859C-6535B62ACE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CC35BEC-A204-CB4A-9A6E-BA8CB8332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01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B5D8-C500-7D47-BF60-53FA10F6F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79621-7EEC-BE46-B0DF-573701251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DBC22-A0ED-2148-A3F2-7022295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ED269-9896-9F45-B484-FC4705E3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D6ABF-5CA7-0946-9A16-7561A0C1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2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5BFC-2CB8-D547-ABA1-8237EFF1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D4B8E-B919-A848-8897-B65D92F29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DE2F2-C038-F54A-A4D6-1D9987C1D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A759D-0923-3447-9B18-FCD3FB3B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BB3A7-919B-2948-B346-02AC4229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7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C1D28-61AB-9846-8D1E-FC6207C8A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55C18-611C-5940-BEFE-95C6806B3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5556-C8FF-8A40-8DBA-F14D4077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962C7-A8AB-9747-A358-15405672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5DEDA-B4AA-4F47-8EE8-7AA2DEBA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5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4813A-2449-2B48-9987-0441C151E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3A037-E4B2-3543-9BE5-7C56F731F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C44D7-80AF-D646-A4F1-D7586FEC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4D4DB-70B4-0A40-A9BE-47B126DF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C1272-AF60-8B47-88C3-40458B58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6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FE1-3885-3641-A9F1-A73A7697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58CC1-BC74-C840-9119-405D010ED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725D-FA89-7D44-88FE-A0525CF8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991D-F54C-7B44-88DD-31EA5B35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069B-B91E-B74F-9762-475D2BE54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99A0-55CB-BE41-9F8A-51CC470A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C4E18-3CBB-0548-AD69-6FC3404EC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A64BA-CDAF-CD40-8314-6AC66434F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45B45-30AF-2344-9141-C86271D9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0E321-8DA4-3146-9709-14D55630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06110-1630-5D45-8BE2-ACC2E30F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7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0771-E887-8D4D-BCCD-3CC4B4C7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8EE92-9A8F-7747-9482-47366A18A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332DC-3FDE-4949-AB18-698EF4C86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B409A-2609-4247-A957-E947C55C1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7E60D-B3EF-4D4C-8852-006840252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651338-549A-3B42-A409-8334E50A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5026FD-1034-6F4F-8864-6C9C23C1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00500-2A1C-F743-8B8F-270C9503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7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12E93-424D-F54C-B930-1B9CF4D1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74A6F-1E12-094E-87E1-DC5989094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01606-409D-B445-9D5F-F260398A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BC27B-2F44-5042-9DE4-B7AD342E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0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3D73F-D31C-8149-8DB8-1E6E7FF7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D18C9-9A2B-BB46-9B00-2C0CB8FC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E19D5-BE42-5641-80AA-797236BC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6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26BE-F737-5A46-AFA5-8B0AF11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3A97D-B3F7-4E44-A1AB-7783DE97F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475F8-815F-554B-9052-9171746A8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29B4D-6434-3B4A-879E-82A7A48D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5D6CD-38BB-6D40-8BDB-E49E323E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34275-6B35-9046-9B9B-5F9B121C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2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2A9F-BD98-634B-9232-06279328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7CD2B-8E9B-BB4E-9C8A-18905769B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E08E1-6A53-7743-A506-756D55CAC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98D55-A5D7-9B4E-B958-274110DF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83C47-506C-B24F-81F8-E549788B2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BF5C5-9BA7-AE4E-AF4F-89E564E6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80CC2-17A0-F14B-9092-8AEDD60C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9B799-41FA-3A4C-BD2F-780C8F7B9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2CE0F-ECA3-0946-87BD-464EC810B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DD66-465D-964B-AD1B-7973B747CA86}" type="datetimeFigureOut">
              <a:rPr lang="en-US" smtClean="0"/>
              <a:t>9/5/18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0F182-0018-994A-BF85-C1628E0E0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9FFA-2800-6045-87E8-9579A7630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5CB8A-85A9-C646-9D2D-2CC396B9D3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4D43F8-C1CC-8344-9011-B2C79A766541}"/>
              </a:ext>
            </a:extLst>
          </p:cNvPr>
          <p:cNvSpPr txBox="1"/>
          <p:nvPr/>
        </p:nvSpPr>
        <p:spPr>
          <a:xfrm>
            <a:off x="2776152" y="245473"/>
            <a:ext cx="899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 AS A GEOHAZARD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2F137C-1D3E-BD41-9423-AB3A3BE9B584}"/>
              </a:ext>
            </a:extLst>
          </p:cNvPr>
          <p:cNvSpPr txBox="1"/>
          <p:nvPr/>
        </p:nvSpPr>
        <p:spPr>
          <a:xfrm>
            <a:off x="5078627" y="1050324"/>
            <a:ext cx="2619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Outline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1D5E59-B7BE-B84E-B1CB-36A5FD6F3FBD}"/>
              </a:ext>
            </a:extLst>
          </p:cNvPr>
          <p:cNvSpPr txBox="1"/>
          <p:nvPr/>
        </p:nvSpPr>
        <p:spPr>
          <a:xfrm>
            <a:off x="531341" y="1890584"/>
            <a:ext cx="110345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Hard Truth about South Texas Climate</a:t>
            </a:r>
          </a:p>
          <a:p>
            <a:pPr marL="514350" indent="-51435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 Definition – In the Eye of the Beholder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What Makes Drought Unique as a Geohazard</a:t>
            </a:r>
          </a:p>
          <a:p>
            <a:pPr marL="514350" indent="-514350">
              <a:buAutoNum type="arabicPeriod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Specific Drought Risks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Coping with Drought</a:t>
            </a:r>
          </a:p>
        </p:txBody>
      </p:sp>
    </p:spTree>
    <p:extLst>
      <p:ext uri="{BB962C8B-B14F-4D97-AF65-F5344CB8AC3E}">
        <p14:creationId xmlns:p14="http://schemas.microsoft.com/office/powerpoint/2010/main" val="4148862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76F748-461D-3748-B11F-7FE86BD86008}"/>
              </a:ext>
            </a:extLst>
          </p:cNvPr>
          <p:cNvSpPr/>
          <p:nvPr/>
        </p:nvSpPr>
        <p:spPr>
          <a:xfrm>
            <a:off x="2587543" y="266355"/>
            <a:ext cx="7486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Coping with Drought - Monitoring</a:t>
            </a:r>
          </a:p>
        </p:txBody>
      </p:sp>
      <p:pic>
        <p:nvPicPr>
          <p:cNvPr id="3" name="Content Placeholder 4" descr="DROUGHT MAP 2012.gif">
            <a:extLst>
              <a:ext uri="{FF2B5EF4-FFF2-40B4-BE49-F238E27FC236}">
                <a16:creationId xmlns:a16="http://schemas.microsoft.com/office/drawing/2014/main" id="{F04DCEBA-A7CD-9045-B87A-24CB6FB59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816" y="1126524"/>
            <a:ext cx="9144000" cy="5410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5EC53B-D9CA-7444-95D0-5171C4FC34D8}"/>
              </a:ext>
            </a:extLst>
          </p:cNvPr>
          <p:cNvSpPr txBox="1"/>
          <p:nvPr/>
        </p:nvSpPr>
        <p:spPr>
          <a:xfrm>
            <a:off x="9376293" y="1126524"/>
            <a:ext cx="2815707" cy="266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RANGE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 FORECASTS</a:t>
            </a:r>
          </a:p>
          <a:p>
            <a:pPr>
              <a:lnSpc>
                <a:spcPct val="90000"/>
              </a:lnSpc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REMOTE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SENSING)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PAST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DROUGHTS</a:t>
            </a:r>
          </a:p>
        </p:txBody>
      </p:sp>
    </p:spTree>
    <p:extLst>
      <p:ext uri="{BB962C8B-B14F-4D97-AF65-F5344CB8AC3E}">
        <p14:creationId xmlns:p14="http://schemas.microsoft.com/office/powerpoint/2010/main" val="177062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80FF1-B2AE-BC42-8FB6-B56FB6CF05A2}"/>
              </a:ext>
            </a:extLst>
          </p:cNvPr>
          <p:cNvSpPr/>
          <p:nvPr/>
        </p:nvSpPr>
        <p:spPr>
          <a:xfrm>
            <a:off x="975501" y="291068"/>
            <a:ext cx="101369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Coping with Drought – Adaption / Preparedness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BB3D1E-FC2D-6B45-8BD0-C2ADBAD098F0}"/>
              </a:ext>
            </a:extLst>
          </p:cNvPr>
          <p:cNvSpPr/>
          <p:nvPr/>
        </p:nvSpPr>
        <p:spPr>
          <a:xfrm>
            <a:off x="531341" y="1061820"/>
            <a:ext cx="110252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proactive option for dealing with drought is to increase the public’s general awareness of this issue.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Augmenting water supplies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Next Friday’s Lecture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Promote water conservation (Need Public Buy-in)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Low Flow Toilets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Making the Choice to Use Less Water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Rainfall Harvesting. ??</a:t>
            </a:r>
          </a:p>
        </p:txBody>
      </p:sp>
    </p:spTree>
    <p:extLst>
      <p:ext uri="{BB962C8B-B14F-4D97-AF65-F5344CB8AC3E}">
        <p14:creationId xmlns:p14="http://schemas.microsoft.com/office/powerpoint/2010/main" val="2209196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3B7C9D-50F7-824E-A143-959C97717AF0}"/>
              </a:ext>
            </a:extLst>
          </p:cNvPr>
          <p:cNvSpPr/>
          <p:nvPr/>
        </p:nvSpPr>
        <p:spPr>
          <a:xfrm>
            <a:off x="1840474" y="266354"/>
            <a:ext cx="7383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Coping with Drought – Mitigation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276C963-77A6-A94E-95F8-BEFDC39EA664}"/>
              </a:ext>
            </a:extLst>
          </p:cNvPr>
          <p:cNvSpPr/>
          <p:nvPr/>
        </p:nvSpPr>
        <p:spPr>
          <a:xfrm>
            <a:off x="605481" y="1135961"/>
            <a:ext cx="110252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reactive 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trategies to minimize drought impacts 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Credits				Less Severe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Restricting Specific Uses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Outright Prohibiting Specific Uses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Rationing Water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Service Outage (We all move to SA)		Most Severe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3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1DCE79-8797-BE4A-A27C-B5847BD13FAB}"/>
              </a:ext>
            </a:extLst>
          </p:cNvPr>
          <p:cNvSpPr/>
          <p:nvPr/>
        </p:nvSpPr>
        <p:spPr>
          <a:xfrm>
            <a:off x="4781382" y="192214"/>
            <a:ext cx="2133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79CE85-3220-0F49-9C90-9B4A8F228BB5}"/>
              </a:ext>
            </a:extLst>
          </p:cNvPr>
          <p:cNvSpPr txBox="1"/>
          <p:nvPr/>
        </p:nvSpPr>
        <p:spPr>
          <a:xfrm>
            <a:off x="491329" y="1421026"/>
            <a:ext cx="107140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“Drought” is here to stay in South Texas.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need a proactive strategy to wisely manage our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water resources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Must have buy-in from public to be successful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5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4D8178-2A70-6C4D-86A1-42391C6D5236}"/>
              </a:ext>
            </a:extLst>
          </p:cNvPr>
          <p:cNvSpPr/>
          <p:nvPr/>
        </p:nvSpPr>
        <p:spPr>
          <a:xfrm>
            <a:off x="1636074" y="266355"/>
            <a:ext cx="9239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Hard Truth about South Texas Climate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4E1FC-5E8C-1544-A7E6-0E81C081DACF}"/>
              </a:ext>
            </a:extLst>
          </p:cNvPr>
          <p:cNvSpPr txBox="1"/>
          <p:nvPr/>
        </p:nvSpPr>
        <p:spPr>
          <a:xfrm>
            <a:off x="494272" y="1359244"/>
            <a:ext cx="110345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Climatically, South Texas is defined as having a semi-arid climate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 of a semi-arid climate is: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(a) A location where PET &gt; P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(b) Where average annual rainfall is less than 10 in /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Rainfall in Laredo historically varies between 5 to 50 in /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Needless to say that in most years South Texas experiences a chronic shortage of rainfall – Drought is our constant companion</a:t>
            </a:r>
          </a:p>
        </p:txBody>
      </p:sp>
    </p:spTree>
    <p:extLst>
      <p:ext uri="{BB962C8B-B14F-4D97-AF65-F5344CB8AC3E}">
        <p14:creationId xmlns:p14="http://schemas.microsoft.com/office/powerpoint/2010/main" val="289645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4774630-490C-A744-B8B8-A79021C8316C}"/>
              </a:ext>
            </a:extLst>
          </p:cNvPr>
          <p:cNvSpPr/>
          <p:nvPr/>
        </p:nvSpPr>
        <p:spPr>
          <a:xfrm>
            <a:off x="1500147" y="266355"/>
            <a:ext cx="10025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Drought Definition – In the Eye of the Beholder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505D6-A047-9E41-BEDC-1568CE21727D}"/>
              </a:ext>
            </a:extLst>
          </p:cNvPr>
          <p:cNvSpPr txBox="1"/>
          <p:nvPr/>
        </p:nvSpPr>
        <p:spPr>
          <a:xfrm>
            <a:off x="518986" y="1124463"/>
            <a:ext cx="1103458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basic definition is an extreme environmental condition that is characterized by an absence of precipitation in the local and regional water cycle as a consequence of the physical interactions of elements of the atmosphere, hydrosphere, and lithosphere.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different types of drought: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Meteorological Drought - Below normal rainfall (shorter-term)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Drought - lack of soil moisture to support ag activities (shorter-term drought)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Hydrologic Drought - lack of surface and subsurface water resources (longer-term drought)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0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DROUGHT CENTRAL TEXAS.jpg">
            <a:extLst>
              <a:ext uri="{FF2B5EF4-FFF2-40B4-BE49-F238E27FC236}">
                <a16:creationId xmlns:a16="http://schemas.microsoft.com/office/drawing/2014/main" id="{C4A4FEE1-60F7-6146-BDF4-07080FDB1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1730" y="1186249"/>
            <a:ext cx="9144000" cy="54864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E62D80D-5943-C743-8324-9B0294B74598}"/>
              </a:ext>
            </a:extLst>
          </p:cNvPr>
          <p:cNvSpPr/>
          <p:nvPr/>
        </p:nvSpPr>
        <p:spPr>
          <a:xfrm>
            <a:off x="3728889" y="328139"/>
            <a:ext cx="48450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Drought in Texas - 2011</a:t>
            </a:r>
          </a:p>
        </p:txBody>
      </p:sp>
    </p:spTree>
    <p:extLst>
      <p:ext uri="{BB962C8B-B14F-4D97-AF65-F5344CB8AC3E}">
        <p14:creationId xmlns:p14="http://schemas.microsoft.com/office/powerpoint/2010/main" val="427142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E69127-78BD-E648-9AFB-81B4E2E18BF8}"/>
              </a:ext>
            </a:extLst>
          </p:cNvPr>
          <p:cNvSpPr/>
          <p:nvPr/>
        </p:nvSpPr>
        <p:spPr>
          <a:xfrm>
            <a:off x="1215941" y="192215"/>
            <a:ext cx="9657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What Makes Drought Unique as a Geohazard</a:t>
            </a:r>
          </a:p>
        </p:txBody>
      </p:sp>
      <p:pic>
        <p:nvPicPr>
          <p:cNvPr id="3" name="Picture 5" descr="UN_Book01">
            <a:extLst>
              <a:ext uri="{FF2B5EF4-FFF2-40B4-BE49-F238E27FC236}">
                <a16:creationId xmlns:a16="http://schemas.microsoft.com/office/drawing/2014/main" id="{022052D0-6ECD-AA4D-A10B-23835EAD7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6" y="1412789"/>
            <a:ext cx="449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FD6E08-0D7F-8447-B31A-562812F6CF39}"/>
              </a:ext>
            </a:extLst>
          </p:cNvPr>
          <p:cNvSpPr txBox="1"/>
          <p:nvPr/>
        </p:nvSpPr>
        <p:spPr>
          <a:xfrm>
            <a:off x="5560541" y="1458097"/>
            <a:ext cx="597785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SLOW ONSET</a:t>
            </a:r>
          </a:p>
          <a:p>
            <a:pPr>
              <a:defRPr/>
            </a:pP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DIVERSE IN LOCATION &amp;</a:t>
            </a:r>
          </a:p>
          <a:p>
            <a:pPr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</a:p>
          <a:p>
            <a:pPr>
              <a:defRPr/>
            </a:pP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MEASURE </a:t>
            </a:r>
          </a:p>
          <a:p>
            <a:pPr>
              <a:defRPr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 SOCIETAL IMPACTS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1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95D6F2-B4C1-D14B-8A60-18A05DF5E4FA}"/>
              </a:ext>
            </a:extLst>
          </p:cNvPr>
          <p:cNvSpPr/>
          <p:nvPr/>
        </p:nvSpPr>
        <p:spPr>
          <a:xfrm>
            <a:off x="1308252" y="192214"/>
            <a:ext cx="93416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Specific Drought Risks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Meteorological &amp; Hydrological Impacts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804C4D-E16E-294F-8E0B-379521405AAA}"/>
              </a:ext>
            </a:extLst>
          </p:cNvPr>
          <p:cNvSpPr/>
          <p:nvPr/>
        </p:nvSpPr>
        <p:spPr>
          <a:xfrm>
            <a:off x="5717059" y="1531376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TEMPERATURES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LOW HUMIDITY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SOIL MOISTURE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VANISHING STREAMS, LAKES, AND WATER TABLES</a:t>
            </a:r>
          </a:p>
        </p:txBody>
      </p:sp>
      <p:pic>
        <p:nvPicPr>
          <p:cNvPr id="4" name="Picture 4" descr="CLIMATE CHANGE DROUGHTS">
            <a:extLst>
              <a:ext uri="{FF2B5EF4-FFF2-40B4-BE49-F238E27FC236}">
                <a16:creationId xmlns:a16="http://schemas.microsoft.com/office/drawing/2014/main" id="{5825200B-9B7F-5444-9B51-BF63CCAA0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606" y="1531376"/>
            <a:ext cx="4876800" cy="510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96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E9CEFB-7558-5448-9D56-4559FC741711}"/>
              </a:ext>
            </a:extLst>
          </p:cNvPr>
          <p:cNvSpPr/>
          <p:nvPr/>
        </p:nvSpPr>
        <p:spPr>
          <a:xfrm>
            <a:off x="1566977" y="192214"/>
            <a:ext cx="8824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Specific Drought Risks – Indirect Impacts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B93DA0-843A-4B41-9D05-9C31D17FD483}"/>
              </a:ext>
            </a:extLst>
          </p:cNvPr>
          <p:cNvSpPr/>
          <p:nvPr/>
        </p:nvSpPr>
        <p:spPr>
          <a:xfrm>
            <a:off x="939114" y="987679"/>
            <a:ext cx="107503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Drought is typically linked to wildfires, loss of water quantity and quality, and famine (sometimes).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 linkages can lead to major loss of life of people and animals, loss of livelihoods, and loss of habitats. 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agricultural land (e.g., from desertification)</a:t>
            </a:r>
          </a:p>
          <a:p>
            <a:pPr>
              <a:buFontTx/>
              <a:buChar char="•"/>
            </a:pP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Reductions in water quantity and quality </a:t>
            </a:r>
          </a:p>
        </p:txBody>
      </p:sp>
    </p:spTree>
    <p:extLst>
      <p:ext uri="{BB962C8B-B14F-4D97-AF65-F5344CB8AC3E}">
        <p14:creationId xmlns:p14="http://schemas.microsoft.com/office/powerpoint/2010/main" val="116868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>
            <a:extLst>
              <a:ext uri="{FF2B5EF4-FFF2-40B4-BE49-F238E27FC236}">
                <a16:creationId xmlns:a16="http://schemas.microsoft.com/office/drawing/2014/main" id="{B8FA560E-74F1-B24C-A2F6-275B1B33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047750"/>
            <a:ext cx="4038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PROLONGED LACK OF PRECIPITATION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sp>
        <p:nvSpPr>
          <p:cNvPr id="192515" name="Text Box 3">
            <a:extLst>
              <a:ext uri="{FF2B5EF4-FFF2-40B4-BE49-F238E27FC236}">
                <a16:creationId xmlns:a16="http://schemas.microsoft.com/office/drawing/2014/main" id="{5B4024E9-2F51-464A-B16B-E8F0FBD0C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581400"/>
            <a:ext cx="2133600" cy="762000"/>
          </a:xfrm>
          <a:prstGeom prst="rect">
            <a:avLst/>
          </a:prstGeom>
          <a:solidFill>
            <a:srgbClr val="FFFFFF"/>
          </a:solidFill>
          <a:ln w="19050">
            <a:noFill/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latin typeface="Arial Black" pitchFamily="34" charset="0"/>
              </a:rPr>
              <a:t>DROUGHTS </a:t>
            </a:r>
          </a:p>
        </p:txBody>
      </p:sp>
      <p:sp>
        <p:nvSpPr>
          <p:cNvPr id="192516" name="Text Box 4">
            <a:extLst>
              <a:ext uri="{FF2B5EF4-FFF2-40B4-BE49-F238E27FC236}">
                <a16:creationId xmlns:a16="http://schemas.microsoft.com/office/drawing/2014/main" id="{0D01FF27-CDF2-B54C-911E-9002C2EE3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78013"/>
            <a:ext cx="4038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LOSS OF SOIL MOSTURE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sp>
        <p:nvSpPr>
          <p:cNvPr id="192517" name="Text Box 5">
            <a:extLst>
              <a:ext uri="{FF2B5EF4-FFF2-40B4-BE49-F238E27FC236}">
                <a16:creationId xmlns:a16="http://schemas.microsoft.com/office/drawing/2014/main" id="{735D12F3-3389-F342-9792-70FAF1591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708275"/>
            <a:ext cx="4038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2"/>
                </a:solidFill>
                <a:latin typeface="Arial Black" panose="020B0604020202020204" pitchFamily="34" charset="0"/>
              </a:rPr>
              <a:t> </a:t>
            </a:r>
            <a:r>
              <a:rPr lang="en-US" altLang="en-US" sz="1800" dirty="0">
                <a:latin typeface="Arial Black" panose="020B0604020202020204" pitchFamily="34" charset="0"/>
              </a:rPr>
              <a:t>LOSS OF AGRICULTURAL PRODUCTIVITY</a:t>
            </a:r>
          </a:p>
        </p:txBody>
      </p:sp>
      <p:sp>
        <p:nvSpPr>
          <p:cNvPr id="192518" name="Text Box 6">
            <a:extLst>
              <a:ext uri="{FF2B5EF4-FFF2-40B4-BE49-F238E27FC236}">
                <a16:creationId xmlns:a16="http://schemas.microsoft.com/office/drawing/2014/main" id="{1B4B7AD3-B43C-4944-8B76-C0AFCFCCD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38538"/>
            <a:ext cx="4038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DEPLETION/POLLUTION OF GROUND  WATER 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sp>
        <p:nvSpPr>
          <p:cNvPr id="192519" name="Text Box 7">
            <a:extLst>
              <a:ext uri="{FF2B5EF4-FFF2-40B4-BE49-F238E27FC236}">
                <a16:creationId xmlns:a16="http://schemas.microsoft.com/office/drawing/2014/main" id="{1CF8E255-543F-114F-A737-0D5953DD4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77499"/>
            <a:ext cx="4038600" cy="7874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LOSS OF VEGETATION  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sp>
        <p:nvSpPr>
          <p:cNvPr id="192520" name="Text Box 8">
            <a:extLst>
              <a:ext uri="{FF2B5EF4-FFF2-40B4-BE49-F238E27FC236}">
                <a16:creationId xmlns:a16="http://schemas.microsoft.com/office/drawing/2014/main" id="{3687EA69-5165-124A-A730-566546C22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6" y="5199063"/>
            <a:ext cx="4037013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300" dirty="0">
              <a:solidFill>
                <a:schemeClr val="bg2"/>
              </a:solidFill>
              <a:latin typeface="Arial Black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INSECT INFESTATION 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sp>
        <p:nvSpPr>
          <p:cNvPr id="192521" name="Text Box 9">
            <a:extLst>
              <a:ext uri="{FF2B5EF4-FFF2-40B4-BE49-F238E27FC236}">
                <a16:creationId xmlns:a16="http://schemas.microsoft.com/office/drawing/2014/main" id="{E053F78A-FBF0-C947-A2A1-CA37362F0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029325"/>
            <a:ext cx="4038600" cy="6096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>
                <a:latin typeface="Arial Black" panose="020B0604020202020204" pitchFamily="34" charset="0"/>
              </a:rPr>
              <a:t>LOSS OF AG. LAND FROM DESERTIFICATION</a:t>
            </a:r>
            <a:endParaRPr lang="en-US" altLang="en-US" sz="1600" dirty="0">
              <a:latin typeface="Arial Black" panose="020B0604020202020204" pitchFamily="34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3C771B9C-5E6B-B440-9FBD-2AEB3435D1D6}"/>
              </a:ext>
            </a:extLst>
          </p:cNvPr>
          <p:cNvGrpSpPr>
            <a:grpSpLocks/>
          </p:cNvGrpSpPr>
          <p:nvPr/>
        </p:nvGrpSpPr>
        <p:grpSpPr bwMode="auto">
          <a:xfrm>
            <a:off x="5875339" y="762000"/>
            <a:ext cx="547687" cy="5638800"/>
            <a:chOff x="2741" y="480"/>
            <a:chExt cx="345" cy="3552"/>
          </a:xfrm>
        </p:grpSpPr>
        <p:sp>
          <p:nvSpPr>
            <p:cNvPr id="24593" name="Line 11">
              <a:extLst>
                <a:ext uri="{FF2B5EF4-FFF2-40B4-BE49-F238E27FC236}">
                  <a16:creationId xmlns:a16="http://schemas.microsoft.com/office/drawing/2014/main" id="{02A6CB01-FA7E-C442-AEEC-7E35156E26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480"/>
              <a:ext cx="0" cy="3552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2">
              <a:extLst>
                <a:ext uri="{FF2B5EF4-FFF2-40B4-BE49-F238E27FC236}">
                  <a16:creationId xmlns:a16="http://schemas.microsoft.com/office/drawing/2014/main" id="{3637F9C5-63C0-B946-8EDF-1CC143A2D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864"/>
              <a:ext cx="345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13">
              <a:extLst>
                <a:ext uri="{FF2B5EF4-FFF2-40B4-BE49-F238E27FC236}">
                  <a16:creationId xmlns:a16="http://schemas.microsoft.com/office/drawing/2014/main" id="{7209566E-733B-C843-A110-912A159D97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392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4">
              <a:extLst>
                <a:ext uri="{FF2B5EF4-FFF2-40B4-BE49-F238E27FC236}">
                  <a16:creationId xmlns:a16="http://schemas.microsoft.com/office/drawing/2014/main" id="{DA33FF77-61BE-1940-84CE-9F4EA392A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920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5">
              <a:extLst>
                <a:ext uri="{FF2B5EF4-FFF2-40B4-BE49-F238E27FC236}">
                  <a16:creationId xmlns:a16="http://schemas.microsoft.com/office/drawing/2014/main" id="{1EAE50BC-B6DF-3D4B-B275-EBDC7714D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2448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Line 16">
              <a:extLst>
                <a:ext uri="{FF2B5EF4-FFF2-40B4-BE49-F238E27FC236}">
                  <a16:creationId xmlns:a16="http://schemas.microsoft.com/office/drawing/2014/main" id="{D0839E71-6E5D-BA45-9F91-5522C09EA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2976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 anchorCtr="1"/>
            <a:lstStyle/>
            <a:p>
              <a:endParaRPr lang="en-US"/>
            </a:p>
          </p:txBody>
        </p:sp>
        <p:sp>
          <p:nvSpPr>
            <p:cNvPr id="24599" name="Line 17">
              <a:extLst>
                <a:ext uri="{FF2B5EF4-FFF2-40B4-BE49-F238E27FC236}">
                  <a16:creationId xmlns:a16="http://schemas.microsoft.com/office/drawing/2014/main" id="{D02F85B7-35EB-E14C-A169-E831DFD45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0" y="3504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Line 18">
              <a:extLst>
                <a:ext uri="{FF2B5EF4-FFF2-40B4-BE49-F238E27FC236}">
                  <a16:creationId xmlns:a16="http://schemas.microsoft.com/office/drawing/2014/main" id="{8DFE11E9-3F46-244B-AB32-BD35B3C97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4032"/>
              <a:ext cx="331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 anchorCtr="1"/>
            <a:lstStyle/>
            <a:p>
              <a:endParaRPr lang="en-US"/>
            </a:p>
          </p:txBody>
        </p:sp>
      </p:grpSp>
      <p:sp>
        <p:nvSpPr>
          <p:cNvPr id="192531" name="Oval 19">
            <a:extLst>
              <a:ext uri="{FF2B5EF4-FFF2-40B4-BE49-F238E27FC236}">
                <a16:creationId xmlns:a16="http://schemas.microsoft.com/office/drawing/2014/main" id="{C0120BBE-3665-B74C-B815-2571D38C1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90488"/>
            <a:ext cx="2232025" cy="819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CAUSES OF RISK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92533" name="AutoShape 21">
            <a:extLst>
              <a:ext uri="{FF2B5EF4-FFF2-40B4-BE49-F238E27FC236}">
                <a16:creationId xmlns:a16="http://schemas.microsoft.com/office/drawing/2014/main" id="{E75EBD5D-5990-0B46-BF6A-1DFF43802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572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2534" name="AutoShape 22">
            <a:extLst>
              <a:ext uri="{FF2B5EF4-FFF2-40B4-BE49-F238E27FC236}">
                <a16:creationId xmlns:a16="http://schemas.microsoft.com/office/drawing/2014/main" id="{8814EBC7-3545-DE4A-9BB8-7D932588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57200"/>
            <a:ext cx="6096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535" name="AutoShape 23">
            <a:extLst>
              <a:ext uri="{FF2B5EF4-FFF2-40B4-BE49-F238E27FC236}">
                <a16:creationId xmlns:a16="http://schemas.microsoft.com/office/drawing/2014/main" id="{E17D6FA8-3B9B-964D-A51B-E6D0B0A1C2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43200" y="1676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2536" name="AutoShape 24">
            <a:extLst>
              <a:ext uri="{FF2B5EF4-FFF2-40B4-BE49-F238E27FC236}">
                <a16:creationId xmlns:a16="http://schemas.microsoft.com/office/drawing/2014/main" id="{70BACDBD-3864-6D43-8468-C64013F704E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743200" y="28956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76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9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9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 autoUpdateAnimBg="0"/>
      <p:bldP spid="192516" grpId="0" animBg="1" autoUpdateAnimBg="0"/>
      <p:bldP spid="192517" grpId="0" animBg="1" autoUpdateAnimBg="0"/>
      <p:bldP spid="192518" grpId="0" animBg="1" autoUpdateAnimBg="0"/>
      <p:bldP spid="192519" grpId="0" animBg="1" autoUpdateAnimBg="0"/>
      <p:bldP spid="192520" grpId="0" animBg="1" autoUpdateAnimBg="0"/>
      <p:bldP spid="192521" grpId="0" animBg="1" autoUpdateAnimBg="0"/>
      <p:bldP spid="192531" grpId="0" animBg="1" autoUpdateAnimBg="0"/>
      <p:bldP spid="192533" grpId="0" animBg="1"/>
      <p:bldP spid="192535" grpId="0" animBg="1"/>
      <p:bldP spid="1925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EEB272-3F4D-4045-91FD-7F4D4B75A4CE}"/>
              </a:ext>
            </a:extLst>
          </p:cNvPr>
          <p:cNvSpPr/>
          <p:nvPr/>
        </p:nvSpPr>
        <p:spPr>
          <a:xfrm>
            <a:off x="3143597" y="278712"/>
            <a:ext cx="48442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Coping with Drought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6C1643-65D7-9C4A-BD0E-38DFF8F585F4}"/>
              </a:ext>
            </a:extLst>
          </p:cNvPr>
          <p:cNvSpPr/>
          <p:nvPr/>
        </p:nvSpPr>
        <p:spPr>
          <a:xfrm>
            <a:off x="815546" y="1098890"/>
            <a:ext cx="107503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facing future droughts there are four public policy options: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PREPAREDNESS</a:t>
            </a: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ADAPTATION</a:t>
            </a: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MITIGATION</a:t>
            </a:r>
          </a:p>
          <a:p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91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410</Words>
  <Application>Microsoft Macintosh PowerPoint</Application>
  <PresentationFormat>Widescreen</PresentationFormat>
  <Paragraphs>111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2018-09-05T13:41:05Z</dcterms:created>
  <dcterms:modified xsi:type="dcterms:W3CDTF">2018-09-05T18:51:02Z</dcterms:modified>
</cp:coreProperties>
</file>