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80" r:id="rId3"/>
    <p:sldId id="317" r:id="rId4"/>
    <p:sldId id="309" r:id="rId5"/>
    <p:sldId id="318" r:id="rId6"/>
    <p:sldId id="281" r:id="rId7"/>
    <p:sldId id="322" r:id="rId8"/>
    <p:sldId id="286" r:id="rId9"/>
    <p:sldId id="270" r:id="rId10"/>
    <p:sldId id="267" r:id="rId11"/>
    <p:sldId id="287" r:id="rId12"/>
    <p:sldId id="310" r:id="rId13"/>
    <p:sldId id="298" r:id="rId14"/>
    <p:sldId id="299" r:id="rId15"/>
    <p:sldId id="320" r:id="rId16"/>
    <p:sldId id="284" r:id="rId17"/>
    <p:sldId id="257" r:id="rId18"/>
    <p:sldId id="268" r:id="rId19"/>
    <p:sldId id="319" r:id="rId20"/>
    <p:sldId id="283" r:id="rId21"/>
    <p:sldId id="32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20" autoAdjust="0"/>
    <p:restoredTop sz="90393" autoAdjust="0"/>
  </p:normalViewPr>
  <p:slideViewPr>
    <p:cSldViewPr snapToObjects="1" showGuides="1">
      <p:cViewPr varScale="1">
        <p:scale>
          <a:sx n="103" d="100"/>
          <a:sy n="103" d="100"/>
        </p:scale>
        <p:origin x="1248" y="168"/>
      </p:cViewPr>
      <p:guideLst>
        <p:guide orient="horz" pos="1872"/>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2010-11</c:v>
                </c:pt>
              </c:strCache>
            </c:strRef>
          </c:tx>
          <c:invertIfNegative val="0"/>
          <c:cat>
            <c:strRef>
              <c:f>Sheet1!$A$2:$A$5</c:f>
              <c:strCache>
                <c:ptCount val="4"/>
                <c:pt idx="0">
                  <c:v>UTG*</c:v>
                </c:pt>
                <c:pt idx="1">
                  <c:v>URG</c:v>
                </c:pt>
                <c:pt idx="2">
                  <c:v>URDA</c:v>
                </c:pt>
                <c:pt idx="3">
                  <c:v>UCPG</c:v>
                </c:pt>
              </c:strCache>
            </c:strRef>
          </c:cat>
          <c:val>
            <c:numRef>
              <c:f>Sheet1!$B$2:$B$5</c:f>
              <c:numCache>
                <c:formatCode>0%</c:formatCode>
                <c:ptCount val="4"/>
                <c:pt idx="0">
                  <c:v>0.63636363636363635</c:v>
                </c:pt>
                <c:pt idx="1">
                  <c:v>0.92</c:v>
                </c:pt>
                <c:pt idx="2">
                  <c:v>0.3</c:v>
                </c:pt>
                <c:pt idx="3">
                  <c:v>0</c:v>
                </c:pt>
              </c:numCache>
            </c:numRef>
          </c:val>
          <c:extLst>
            <c:ext xmlns:c16="http://schemas.microsoft.com/office/drawing/2014/chart" uri="{C3380CC4-5D6E-409C-BE32-E72D297353CC}">
              <c16:uniqueId val="{00000000-9549-44DD-B6D3-7DAD9F3579D4}"/>
            </c:ext>
          </c:extLst>
        </c:ser>
        <c:ser>
          <c:idx val="1"/>
          <c:order val="1"/>
          <c:tx>
            <c:strRef>
              <c:f>Sheet1!$C$1</c:f>
              <c:strCache>
                <c:ptCount val="1"/>
                <c:pt idx="0">
                  <c:v>2011-12</c:v>
                </c:pt>
              </c:strCache>
            </c:strRef>
          </c:tx>
          <c:invertIfNegative val="0"/>
          <c:cat>
            <c:strRef>
              <c:f>Sheet1!$A$2:$A$5</c:f>
              <c:strCache>
                <c:ptCount val="4"/>
                <c:pt idx="0">
                  <c:v>UTG*</c:v>
                </c:pt>
                <c:pt idx="1">
                  <c:v>URG</c:v>
                </c:pt>
                <c:pt idx="2">
                  <c:v>URDA</c:v>
                </c:pt>
                <c:pt idx="3">
                  <c:v>UCPG</c:v>
                </c:pt>
              </c:strCache>
            </c:strRef>
          </c:cat>
          <c:val>
            <c:numRef>
              <c:f>Sheet1!$C$2:$C$5</c:f>
              <c:numCache>
                <c:formatCode>0%</c:formatCode>
                <c:ptCount val="4"/>
                <c:pt idx="0">
                  <c:v>0.75</c:v>
                </c:pt>
                <c:pt idx="1">
                  <c:v>0.91</c:v>
                </c:pt>
                <c:pt idx="2">
                  <c:v>0.28999999999999998</c:v>
                </c:pt>
                <c:pt idx="3">
                  <c:v>0.5</c:v>
                </c:pt>
              </c:numCache>
            </c:numRef>
          </c:val>
          <c:extLst>
            <c:ext xmlns:c16="http://schemas.microsoft.com/office/drawing/2014/chart" uri="{C3380CC4-5D6E-409C-BE32-E72D297353CC}">
              <c16:uniqueId val="{00000001-9549-44DD-B6D3-7DAD9F3579D4}"/>
            </c:ext>
          </c:extLst>
        </c:ser>
        <c:ser>
          <c:idx val="2"/>
          <c:order val="2"/>
          <c:tx>
            <c:strRef>
              <c:f>Sheet1!$D$1</c:f>
              <c:strCache>
                <c:ptCount val="1"/>
                <c:pt idx="0">
                  <c:v>2012-13</c:v>
                </c:pt>
              </c:strCache>
            </c:strRef>
          </c:tx>
          <c:invertIfNegative val="0"/>
          <c:cat>
            <c:strRef>
              <c:f>Sheet1!$A$2:$A$5</c:f>
              <c:strCache>
                <c:ptCount val="4"/>
                <c:pt idx="0">
                  <c:v>UTG*</c:v>
                </c:pt>
                <c:pt idx="1">
                  <c:v>URG</c:v>
                </c:pt>
                <c:pt idx="2">
                  <c:v>URDA</c:v>
                </c:pt>
                <c:pt idx="3">
                  <c:v>UCPG</c:v>
                </c:pt>
              </c:strCache>
            </c:strRef>
          </c:cat>
          <c:val>
            <c:numRef>
              <c:f>Sheet1!$D$2:$D$5</c:f>
              <c:numCache>
                <c:formatCode>0%</c:formatCode>
                <c:ptCount val="4"/>
                <c:pt idx="0">
                  <c:v>0.86363636363636365</c:v>
                </c:pt>
                <c:pt idx="1">
                  <c:v>0.68</c:v>
                </c:pt>
                <c:pt idx="2">
                  <c:v>0.33</c:v>
                </c:pt>
                <c:pt idx="3">
                  <c:v>1</c:v>
                </c:pt>
              </c:numCache>
            </c:numRef>
          </c:val>
          <c:extLst>
            <c:ext xmlns:c16="http://schemas.microsoft.com/office/drawing/2014/chart" uri="{C3380CC4-5D6E-409C-BE32-E72D297353CC}">
              <c16:uniqueId val="{00000002-9549-44DD-B6D3-7DAD9F3579D4}"/>
            </c:ext>
          </c:extLst>
        </c:ser>
        <c:ser>
          <c:idx val="3"/>
          <c:order val="3"/>
          <c:tx>
            <c:strRef>
              <c:f>Sheet1!$E$1</c:f>
              <c:strCache>
                <c:ptCount val="1"/>
                <c:pt idx="0">
                  <c:v>2013-14</c:v>
                </c:pt>
              </c:strCache>
            </c:strRef>
          </c:tx>
          <c:invertIfNegative val="0"/>
          <c:cat>
            <c:strRef>
              <c:f>Sheet1!$A$2:$A$5</c:f>
              <c:strCache>
                <c:ptCount val="4"/>
                <c:pt idx="0">
                  <c:v>UTG*</c:v>
                </c:pt>
                <c:pt idx="1">
                  <c:v>URG</c:v>
                </c:pt>
                <c:pt idx="2">
                  <c:v>URDA</c:v>
                </c:pt>
                <c:pt idx="3">
                  <c:v>UCPG</c:v>
                </c:pt>
              </c:strCache>
            </c:strRef>
          </c:cat>
          <c:val>
            <c:numRef>
              <c:f>Sheet1!$E$2:$E$5</c:f>
              <c:numCache>
                <c:formatCode>0%</c:formatCode>
                <c:ptCount val="4"/>
                <c:pt idx="0">
                  <c:v>0.78260869565217395</c:v>
                </c:pt>
                <c:pt idx="1">
                  <c:v>0.58823529411764708</c:v>
                </c:pt>
                <c:pt idx="2">
                  <c:v>0.5</c:v>
                </c:pt>
                <c:pt idx="3">
                  <c:v>1</c:v>
                </c:pt>
              </c:numCache>
            </c:numRef>
          </c:val>
          <c:extLst>
            <c:ext xmlns:c16="http://schemas.microsoft.com/office/drawing/2014/chart" uri="{C3380CC4-5D6E-409C-BE32-E72D297353CC}">
              <c16:uniqueId val="{00000003-9549-44DD-B6D3-7DAD9F3579D4}"/>
            </c:ext>
          </c:extLst>
        </c:ser>
        <c:ser>
          <c:idx val="4"/>
          <c:order val="4"/>
          <c:tx>
            <c:strRef>
              <c:f>Sheet1!$F$1</c:f>
              <c:strCache>
                <c:ptCount val="1"/>
                <c:pt idx="0">
                  <c:v>2014-15</c:v>
                </c:pt>
              </c:strCache>
            </c:strRef>
          </c:tx>
          <c:invertIfNegative val="0"/>
          <c:cat>
            <c:strRef>
              <c:f>Sheet1!$A$2:$A$5</c:f>
              <c:strCache>
                <c:ptCount val="4"/>
                <c:pt idx="0">
                  <c:v>UTG*</c:v>
                </c:pt>
                <c:pt idx="1">
                  <c:v>URG</c:v>
                </c:pt>
                <c:pt idx="2">
                  <c:v>URDA</c:v>
                </c:pt>
                <c:pt idx="3">
                  <c:v>UCPG</c:v>
                </c:pt>
              </c:strCache>
            </c:strRef>
          </c:cat>
          <c:val>
            <c:numRef>
              <c:f>Sheet1!$F$2:$F$5</c:f>
              <c:numCache>
                <c:formatCode>0%</c:formatCode>
                <c:ptCount val="4"/>
                <c:pt idx="0">
                  <c:v>0.88888888888888884</c:v>
                </c:pt>
                <c:pt idx="1">
                  <c:v>0.77777777777777779</c:v>
                </c:pt>
                <c:pt idx="2">
                  <c:v>0.2857142857142857</c:v>
                </c:pt>
                <c:pt idx="3">
                  <c:v>1</c:v>
                </c:pt>
              </c:numCache>
            </c:numRef>
          </c:val>
          <c:extLst>
            <c:ext xmlns:c16="http://schemas.microsoft.com/office/drawing/2014/chart" uri="{C3380CC4-5D6E-409C-BE32-E72D297353CC}">
              <c16:uniqueId val="{00000004-9549-44DD-B6D3-7DAD9F3579D4}"/>
            </c:ext>
          </c:extLst>
        </c:ser>
        <c:ser>
          <c:idx val="5"/>
          <c:order val="5"/>
          <c:tx>
            <c:strRef>
              <c:f>Sheet1!$G$1</c:f>
              <c:strCache>
                <c:ptCount val="1"/>
                <c:pt idx="0">
                  <c:v>2015-16</c:v>
                </c:pt>
              </c:strCache>
            </c:strRef>
          </c:tx>
          <c:invertIfNegative val="0"/>
          <c:cat>
            <c:strRef>
              <c:f>Sheet1!$A$2:$A$5</c:f>
              <c:strCache>
                <c:ptCount val="4"/>
                <c:pt idx="0">
                  <c:v>UTG*</c:v>
                </c:pt>
                <c:pt idx="1">
                  <c:v>URG</c:v>
                </c:pt>
                <c:pt idx="2">
                  <c:v>URDA</c:v>
                </c:pt>
                <c:pt idx="3">
                  <c:v>UCPG</c:v>
                </c:pt>
              </c:strCache>
            </c:strRef>
          </c:cat>
          <c:val>
            <c:numRef>
              <c:f>Sheet1!$G$2:$G$5</c:f>
              <c:numCache>
                <c:formatCode>0%</c:formatCode>
                <c:ptCount val="4"/>
                <c:pt idx="0">
                  <c:v>0.96</c:v>
                </c:pt>
                <c:pt idx="1">
                  <c:v>0.70588235294117652</c:v>
                </c:pt>
                <c:pt idx="2">
                  <c:v>0.5</c:v>
                </c:pt>
                <c:pt idx="3">
                  <c:v>1</c:v>
                </c:pt>
              </c:numCache>
            </c:numRef>
          </c:val>
          <c:extLst>
            <c:ext xmlns:c16="http://schemas.microsoft.com/office/drawing/2014/chart" uri="{C3380CC4-5D6E-409C-BE32-E72D297353CC}">
              <c16:uniqueId val="{00000005-9549-44DD-B6D3-7DAD9F3579D4}"/>
            </c:ext>
          </c:extLst>
        </c:ser>
        <c:ser>
          <c:idx val="6"/>
          <c:order val="6"/>
          <c:tx>
            <c:strRef>
              <c:f>Sheet1!$H$1</c:f>
              <c:strCache>
                <c:ptCount val="1"/>
                <c:pt idx="0">
                  <c:v>2016-17</c:v>
                </c:pt>
              </c:strCache>
            </c:strRef>
          </c:tx>
          <c:invertIfNegative val="0"/>
          <c:cat>
            <c:strRef>
              <c:f>Sheet1!$A$2:$A$5</c:f>
              <c:strCache>
                <c:ptCount val="4"/>
                <c:pt idx="0">
                  <c:v>UTG*</c:v>
                </c:pt>
                <c:pt idx="1">
                  <c:v>URG</c:v>
                </c:pt>
                <c:pt idx="2">
                  <c:v>URDA</c:v>
                </c:pt>
                <c:pt idx="3">
                  <c:v>UCPG</c:v>
                </c:pt>
              </c:strCache>
            </c:strRef>
          </c:cat>
          <c:val>
            <c:numRef>
              <c:f>Sheet1!$H$2:$H$5</c:f>
              <c:numCache>
                <c:formatCode>0%</c:formatCode>
                <c:ptCount val="4"/>
                <c:pt idx="0">
                  <c:v>1</c:v>
                </c:pt>
                <c:pt idx="1">
                  <c:v>0.8</c:v>
                </c:pt>
                <c:pt idx="2">
                  <c:v>0</c:v>
                </c:pt>
                <c:pt idx="3">
                  <c:v>1</c:v>
                </c:pt>
              </c:numCache>
            </c:numRef>
          </c:val>
          <c:extLst>
            <c:ext xmlns:c16="http://schemas.microsoft.com/office/drawing/2014/chart" uri="{C3380CC4-5D6E-409C-BE32-E72D297353CC}">
              <c16:uniqueId val="{00000006-9549-44DD-B6D3-7DAD9F3579D4}"/>
            </c:ext>
          </c:extLst>
        </c:ser>
        <c:ser>
          <c:idx val="7"/>
          <c:order val="7"/>
          <c:tx>
            <c:strRef>
              <c:f>Sheet1!$I$1</c:f>
              <c:strCache>
                <c:ptCount val="1"/>
                <c:pt idx="0">
                  <c:v>2017-18</c:v>
                </c:pt>
              </c:strCache>
            </c:strRef>
          </c:tx>
          <c:invertIfNegative val="0"/>
          <c:cat>
            <c:strRef>
              <c:f>Sheet1!$A$2:$A$5</c:f>
              <c:strCache>
                <c:ptCount val="4"/>
                <c:pt idx="0">
                  <c:v>UTG*</c:v>
                </c:pt>
                <c:pt idx="1">
                  <c:v>URG</c:v>
                </c:pt>
                <c:pt idx="2">
                  <c:v>URDA</c:v>
                </c:pt>
                <c:pt idx="3">
                  <c:v>UCPG</c:v>
                </c:pt>
              </c:strCache>
            </c:strRef>
          </c:cat>
          <c:val>
            <c:numRef>
              <c:f>Sheet1!$I$2:$I$5</c:f>
              <c:numCache>
                <c:formatCode>0.00%</c:formatCode>
                <c:ptCount val="4"/>
                <c:pt idx="0">
                  <c:v>0.9</c:v>
                </c:pt>
                <c:pt idx="1">
                  <c:v>0.625</c:v>
                </c:pt>
                <c:pt idx="2">
                  <c:v>0.4</c:v>
                </c:pt>
                <c:pt idx="3">
                  <c:v>0</c:v>
                </c:pt>
              </c:numCache>
            </c:numRef>
          </c:val>
          <c:extLst>
            <c:ext xmlns:c16="http://schemas.microsoft.com/office/drawing/2014/chart" uri="{C3380CC4-5D6E-409C-BE32-E72D297353CC}">
              <c16:uniqueId val="{00000007-9549-44DD-B6D3-7DAD9F3579D4}"/>
            </c:ext>
          </c:extLst>
        </c:ser>
        <c:ser>
          <c:idx val="8"/>
          <c:order val="8"/>
          <c:tx>
            <c:strRef>
              <c:f>Sheet1!$J$1</c:f>
              <c:strCache>
                <c:ptCount val="1"/>
                <c:pt idx="0">
                  <c:v>2018-19</c:v>
                </c:pt>
              </c:strCache>
            </c:strRef>
          </c:tx>
          <c:invertIfNegative val="0"/>
          <c:cat>
            <c:strRef>
              <c:f>Sheet1!$A$2:$A$5</c:f>
              <c:strCache>
                <c:ptCount val="4"/>
                <c:pt idx="0">
                  <c:v>UTG*</c:v>
                </c:pt>
                <c:pt idx="1">
                  <c:v>URG</c:v>
                </c:pt>
                <c:pt idx="2">
                  <c:v>URDA</c:v>
                </c:pt>
                <c:pt idx="3">
                  <c:v>UCPG</c:v>
                </c:pt>
              </c:strCache>
            </c:strRef>
          </c:cat>
          <c:val>
            <c:numRef>
              <c:f>Sheet1!$J$2:$J$5</c:f>
              <c:numCache>
                <c:formatCode>0%</c:formatCode>
                <c:ptCount val="4"/>
                <c:pt idx="0">
                  <c:v>0.875</c:v>
                </c:pt>
                <c:pt idx="1">
                  <c:v>0.64300000000000002</c:v>
                </c:pt>
                <c:pt idx="2">
                  <c:v>0</c:v>
                </c:pt>
                <c:pt idx="3">
                  <c:v>1</c:v>
                </c:pt>
              </c:numCache>
            </c:numRef>
          </c:val>
          <c:extLst>
            <c:ext xmlns:c16="http://schemas.microsoft.com/office/drawing/2014/chart" uri="{C3380CC4-5D6E-409C-BE32-E72D297353CC}">
              <c16:uniqueId val="{00000008-9549-44DD-B6D3-7DAD9F3579D4}"/>
            </c:ext>
          </c:extLst>
        </c:ser>
        <c:ser>
          <c:idx val="9"/>
          <c:order val="9"/>
          <c:tx>
            <c:strRef>
              <c:f>Sheet1!$K$1</c:f>
              <c:strCache>
                <c:ptCount val="1"/>
                <c:pt idx="0">
                  <c:v>2019-20</c:v>
                </c:pt>
              </c:strCache>
            </c:strRef>
          </c:tx>
          <c:invertIfNegative val="0"/>
          <c:cat>
            <c:strRef>
              <c:f>Sheet1!$A$2:$A$5</c:f>
              <c:strCache>
                <c:ptCount val="4"/>
                <c:pt idx="0">
                  <c:v>UTG*</c:v>
                </c:pt>
                <c:pt idx="1">
                  <c:v>URG</c:v>
                </c:pt>
                <c:pt idx="2">
                  <c:v>URDA</c:v>
                </c:pt>
                <c:pt idx="3">
                  <c:v>UCPG</c:v>
                </c:pt>
              </c:strCache>
            </c:strRef>
          </c:cat>
          <c:val>
            <c:numRef>
              <c:f>Sheet1!$K$2:$K$5</c:f>
              <c:numCache>
                <c:formatCode>0%</c:formatCode>
                <c:ptCount val="4"/>
                <c:pt idx="1">
                  <c:v>0.61538461538461542</c:v>
                </c:pt>
                <c:pt idx="2">
                  <c:v>0</c:v>
                </c:pt>
                <c:pt idx="3">
                  <c:v>0</c:v>
                </c:pt>
              </c:numCache>
            </c:numRef>
          </c:val>
          <c:extLst>
            <c:ext xmlns:c16="http://schemas.microsoft.com/office/drawing/2014/chart" uri="{C3380CC4-5D6E-409C-BE32-E72D297353CC}">
              <c16:uniqueId val="{00000000-03CE-4DCF-AE0C-59B98FD65BD4}"/>
            </c:ext>
          </c:extLst>
        </c:ser>
        <c:dLbls>
          <c:showLegendKey val="0"/>
          <c:showVal val="0"/>
          <c:showCatName val="0"/>
          <c:showSerName val="0"/>
          <c:showPercent val="0"/>
          <c:showBubbleSize val="0"/>
        </c:dLbls>
        <c:gapWidth val="150"/>
        <c:axId val="290191984"/>
        <c:axId val="290192544"/>
      </c:barChart>
      <c:catAx>
        <c:axId val="290191984"/>
        <c:scaling>
          <c:orientation val="minMax"/>
        </c:scaling>
        <c:delete val="0"/>
        <c:axPos val="b"/>
        <c:numFmt formatCode="General" sourceLinked="0"/>
        <c:majorTickMark val="out"/>
        <c:minorTickMark val="none"/>
        <c:tickLblPos val="nextTo"/>
        <c:crossAx val="290192544"/>
        <c:crosses val="autoZero"/>
        <c:auto val="1"/>
        <c:lblAlgn val="ctr"/>
        <c:lblOffset val="100"/>
        <c:noMultiLvlLbl val="0"/>
      </c:catAx>
      <c:valAx>
        <c:axId val="290192544"/>
        <c:scaling>
          <c:orientation val="minMax"/>
          <c:max val="1"/>
        </c:scaling>
        <c:delete val="0"/>
        <c:axPos val="l"/>
        <c:majorGridlines/>
        <c:numFmt formatCode="0%" sourceLinked="1"/>
        <c:majorTickMark val="out"/>
        <c:minorTickMark val="none"/>
        <c:tickLblPos val="nextTo"/>
        <c:crossAx val="2901919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6E123-8630-2847-8408-C41BD7E050F9}" type="datetimeFigureOut">
              <a:rPr lang="en-US" smtClean="0"/>
              <a:t>9/16/19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EEC47-91BD-7B40-BE56-AB5530679FEA}" type="slidenum">
              <a:rPr lang="en-US" smtClean="0"/>
              <a:t>‹#›</a:t>
            </a:fld>
            <a:endParaRPr lang="en-US"/>
          </a:p>
        </p:txBody>
      </p:sp>
    </p:spTree>
    <p:extLst>
      <p:ext uri="{BB962C8B-B14F-4D97-AF65-F5344CB8AC3E}">
        <p14:creationId xmlns:p14="http://schemas.microsoft.com/office/powerpoint/2010/main" val="342894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updated</a:t>
            </a:r>
          </a:p>
        </p:txBody>
      </p:sp>
      <p:sp>
        <p:nvSpPr>
          <p:cNvPr id="4" name="Slide Number Placeholder 3"/>
          <p:cNvSpPr>
            <a:spLocks noGrp="1"/>
          </p:cNvSpPr>
          <p:nvPr>
            <p:ph type="sldNum" sz="quarter" idx="10"/>
          </p:nvPr>
        </p:nvSpPr>
        <p:spPr/>
        <p:txBody>
          <a:bodyPr/>
          <a:lstStyle/>
          <a:p>
            <a:fld id="{3501D4A2-DD13-4BD6-B7D6-96B1FEDA6631}" type="slidenum">
              <a:rPr lang="en-US" smtClean="0"/>
              <a:t>7</a:t>
            </a:fld>
            <a:endParaRPr lang="en-US"/>
          </a:p>
        </p:txBody>
      </p:sp>
    </p:spTree>
    <p:extLst>
      <p:ext uri="{BB962C8B-B14F-4D97-AF65-F5344CB8AC3E}">
        <p14:creationId xmlns:p14="http://schemas.microsoft.com/office/powerpoint/2010/main" val="36705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1D4A2-DD13-4BD6-B7D6-96B1FEDA6631}" type="slidenum">
              <a:rPr lang="en-US" smtClean="0"/>
              <a:t>16</a:t>
            </a:fld>
            <a:endParaRPr lang="en-US"/>
          </a:p>
        </p:txBody>
      </p:sp>
    </p:spTree>
    <p:extLst>
      <p:ext uri="{BB962C8B-B14F-4D97-AF65-F5344CB8AC3E}">
        <p14:creationId xmlns:p14="http://schemas.microsoft.com/office/powerpoint/2010/main" val="378110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EDA8AC-E255-8349-BC58-57092FF2904B}" type="datetimeFigureOut">
              <a:rPr lang="en-US" smtClean="0"/>
              <a:pPr/>
              <a:t>9/16/19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A3CCE7-65CB-C14D-ADD6-FA102C2F142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DA8AC-E255-8349-BC58-57092FF2904B}" type="datetimeFigureOut">
              <a:rPr lang="en-US" smtClean="0"/>
              <a:pPr/>
              <a:t>9/16/19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3CCE7-65CB-C14D-ADD6-FA102C2F14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grants@tamiu.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amiu.edu/orsp/index.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459437" y="152400"/>
            <a:ext cx="8088626" cy="1200329"/>
          </a:xfrm>
          <a:prstGeom prst="rect">
            <a:avLst/>
          </a:prstGeom>
          <a:noFill/>
        </p:spPr>
        <p:txBody>
          <a:bodyPr wrap="none" rtlCol="0">
            <a:spAutoFit/>
          </a:bodyPr>
          <a:lstStyle/>
          <a:p>
            <a:pPr algn="ctr"/>
            <a:r>
              <a:rPr lang="en-US" sz="3600" b="1" dirty="0">
                <a:solidFill>
                  <a:srgbClr val="FFFF00"/>
                </a:solidFill>
              </a:rPr>
              <a:t>The TAMIU Research Council:</a:t>
            </a:r>
          </a:p>
          <a:p>
            <a:pPr algn="ctr"/>
            <a:r>
              <a:rPr lang="en-US" sz="3600" b="1" dirty="0">
                <a:solidFill>
                  <a:srgbClr val="FFFF00"/>
                </a:solidFill>
              </a:rPr>
              <a:t>Tips on Crafting a Fundable URG or URDA</a:t>
            </a:r>
            <a:endParaRPr lang="en-US" sz="3600" dirty="0">
              <a:solidFill>
                <a:srgbClr val="FFFF00"/>
              </a:solidFill>
            </a:endParaRPr>
          </a:p>
        </p:txBody>
      </p:sp>
      <p:sp>
        <p:nvSpPr>
          <p:cNvPr id="6" name="Rectangle 5"/>
          <p:cNvSpPr/>
          <p:nvPr/>
        </p:nvSpPr>
        <p:spPr>
          <a:xfrm>
            <a:off x="304800" y="2286000"/>
            <a:ext cx="8534400" cy="2677656"/>
          </a:xfrm>
          <a:prstGeom prst="rect">
            <a:avLst/>
          </a:prstGeom>
        </p:spPr>
        <p:txBody>
          <a:bodyPr wrap="square">
            <a:spAutoFit/>
          </a:bodyPr>
          <a:lstStyle/>
          <a:p>
            <a:pPr algn="ctr"/>
            <a:r>
              <a:rPr lang="en-US" sz="2400" dirty="0">
                <a:solidFill>
                  <a:srgbClr val="FFFF00"/>
                </a:solidFill>
              </a:rPr>
              <a:t> </a:t>
            </a:r>
          </a:p>
          <a:p>
            <a:pPr algn="ctr"/>
            <a:r>
              <a:rPr lang="en-US" sz="3600" b="1" dirty="0">
                <a:solidFill>
                  <a:srgbClr val="FFFF00"/>
                </a:solidFill>
              </a:rPr>
              <a:t>Tobin, K.J.</a:t>
            </a:r>
          </a:p>
          <a:p>
            <a:pPr algn="ctr"/>
            <a:r>
              <a:rPr lang="en-US" sz="3600" b="1" dirty="0">
                <a:solidFill>
                  <a:srgbClr val="FFFF00"/>
                </a:solidFill>
              </a:rPr>
              <a:t>Center for Earth and Environmental Studies Texas A&amp;M International University</a:t>
            </a:r>
          </a:p>
          <a:p>
            <a:pPr algn="ctr"/>
            <a:r>
              <a:rPr lang="en-US" sz="3600" b="1" dirty="0">
                <a:solidFill>
                  <a:srgbClr val="FFFF00"/>
                </a:solidFill>
              </a:rPr>
              <a:t>Laredo, TX 78045</a:t>
            </a:r>
          </a:p>
        </p:txBody>
      </p:sp>
      <p:sp>
        <p:nvSpPr>
          <p:cNvPr id="5" name="TextBox 4"/>
          <p:cNvSpPr txBox="1"/>
          <p:nvPr/>
        </p:nvSpPr>
        <p:spPr>
          <a:xfrm>
            <a:off x="745473" y="6248400"/>
            <a:ext cx="7788927" cy="369332"/>
          </a:xfrm>
          <a:prstGeom prst="rect">
            <a:avLst/>
          </a:prstGeom>
          <a:noFill/>
        </p:spPr>
        <p:txBody>
          <a:bodyPr wrap="none" rtlCol="0">
            <a:spAutoFit/>
          </a:bodyPr>
          <a:lstStyle/>
          <a:p>
            <a:r>
              <a:rPr lang="en-US" b="1" dirty="0">
                <a:solidFill>
                  <a:srgbClr val="FFFF00"/>
                </a:solidFill>
              </a:rPr>
              <a:t>Talk presented on September 13, 2019 at the COAS 2019 Brown Bag Colloquium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a:latin typeface="Bookman Old Style" pitchFamily="18" charset="0"/>
              </a:rPr>
              <a:t>Problems with applications</a:t>
            </a:r>
          </a:p>
        </p:txBody>
      </p:sp>
      <p:sp>
        <p:nvSpPr>
          <p:cNvPr id="3" name="Content Placeholder 2"/>
          <p:cNvSpPr>
            <a:spLocks noGrp="1"/>
          </p:cNvSpPr>
          <p:nvPr>
            <p:ph idx="1"/>
          </p:nvPr>
        </p:nvSpPr>
        <p:spPr>
          <a:xfrm>
            <a:off x="457200" y="1143000"/>
            <a:ext cx="8229600" cy="4800600"/>
          </a:xfrm>
        </p:spPr>
        <p:txBody>
          <a:bodyPr>
            <a:normAutofit fontScale="92500"/>
          </a:bodyPr>
          <a:lstStyle/>
          <a:p>
            <a:r>
              <a:rPr lang="en-US" sz="2400" b="1" dirty="0">
                <a:latin typeface="Bookman Old Style" pitchFamily="18" charset="0"/>
              </a:rPr>
              <a:t>Missing parts </a:t>
            </a:r>
            <a:r>
              <a:rPr lang="en-US" sz="2400" dirty="0">
                <a:latin typeface="Bookman Old Style" pitchFamily="18" charset="0"/>
              </a:rPr>
              <a:t>– must submit both a signed complete hard copy and submit email file(s) to </a:t>
            </a:r>
            <a:r>
              <a:rPr lang="en-US" sz="2400" dirty="0">
                <a:latin typeface="Bookman Old Style" pitchFamily="18" charset="0"/>
                <a:hlinkClick r:id="rId2"/>
              </a:rPr>
              <a:t>grants@tamiu.edu</a:t>
            </a:r>
            <a:r>
              <a:rPr lang="en-US" sz="2400" dirty="0">
                <a:latin typeface="Bookman Old Style" pitchFamily="18" charset="0"/>
              </a:rPr>
              <a:t>, both must be received by 5PM on the deadline date</a:t>
            </a:r>
          </a:p>
          <a:p>
            <a:pPr>
              <a:buNone/>
            </a:pPr>
            <a:endParaRPr lang="en-US" sz="1000" dirty="0">
              <a:latin typeface="Bookman Old Style" pitchFamily="18" charset="0"/>
            </a:endParaRPr>
          </a:p>
          <a:p>
            <a:r>
              <a:rPr lang="en-US" sz="2400" b="1" dirty="0">
                <a:latin typeface="Bookman Old Style" pitchFamily="18" charset="0"/>
              </a:rPr>
              <a:t>Missing signatures </a:t>
            </a:r>
            <a:r>
              <a:rPr lang="en-US" sz="2400" dirty="0">
                <a:latin typeface="Bookman Old Style" pitchFamily="18" charset="0"/>
              </a:rPr>
              <a:t>– if asking for a full-time student, you must have chair and dean’s signatures; if asking for summer pay you need your chair signature only </a:t>
            </a:r>
          </a:p>
          <a:p>
            <a:endParaRPr lang="en-US" sz="1000" dirty="0">
              <a:latin typeface="Bookman Old Style" pitchFamily="18" charset="0"/>
            </a:endParaRPr>
          </a:p>
          <a:p>
            <a:r>
              <a:rPr lang="en-US" sz="2400" b="1" dirty="0">
                <a:latin typeface="Bookman Old Style" pitchFamily="18" charset="0"/>
              </a:rPr>
              <a:t>URDA/URG</a:t>
            </a:r>
            <a:r>
              <a:rPr lang="en-US" sz="2400" dirty="0">
                <a:latin typeface="Bookman Old Style" pitchFamily="18" charset="0"/>
              </a:rPr>
              <a:t> – can’t be in both competitions unless you submit both applications</a:t>
            </a:r>
          </a:p>
          <a:p>
            <a:pPr algn="ctr">
              <a:buNone/>
            </a:pPr>
            <a:r>
              <a:rPr lang="en-US" sz="4400" dirty="0">
                <a:solidFill>
                  <a:srgbClr val="FF0000"/>
                </a:solidFill>
              </a:rPr>
              <a:t>SUBMIT EARLY </a:t>
            </a:r>
          </a:p>
          <a:p>
            <a:pPr>
              <a:buNone/>
            </a:pPr>
            <a:r>
              <a:rPr lang="en-US" dirty="0"/>
              <a:t> </a:t>
            </a:r>
          </a:p>
        </p:txBody>
      </p:sp>
    </p:spTree>
    <p:extLst>
      <p:ext uri="{BB962C8B-B14F-4D97-AF65-F5344CB8AC3E}">
        <p14:creationId xmlns:p14="http://schemas.microsoft.com/office/powerpoint/2010/main" val="243555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2362953" y="95071"/>
            <a:ext cx="4373954" cy="1200329"/>
          </a:xfrm>
          <a:prstGeom prst="rect">
            <a:avLst/>
          </a:prstGeom>
          <a:noFill/>
        </p:spPr>
        <p:txBody>
          <a:bodyPr wrap="none" rtlCol="0">
            <a:spAutoFit/>
          </a:bodyPr>
          <a:lstStyle/>
          <a:p>
            <a:pPr algn="ctr"/>
            <a:r>
              <a:rPr lang="en-US" sz="3600" b="1" dirty="0">
                <a:solidFill>
                  <a:srgbClr val="FFFF00"/>
                </a:solidFill>
              </a:rPr>
              <a:t>THE REVIEW PROCESS</a:t>
            </a:r>
          </a:p>
          <a:p>
            <a:pPr algn="ctr"/>
            <a:r>
              <a:rPr lang="en-US" sz="3600" b="1" dirty="0">
                <a:solidFill>
                  <a:srgbClr val="FFFF00"/>
                </a:solidFill>
              </a:rPr>
              <a:t>The Reviewers</a:t>
            </a:r>
          </a:p>
        </p:txBody>
      </p:sp>
      <p:sp>
        <p:nvSpPr>
          <p:cNvPr id="3" name="TextBox 2"/>
          <p:cNvSpPr txBox="1"/>
          <p:nvPr/>
        </p:nvSpPr>
        <p:spPr>
          <a:xfrm>
            <a:off x="228600" y="1447800"/>
            <a:ext cx="8610600" cy="5262979"/>
          </a:xfrm>
          <a:prstGeom prst="rect">
            <a:avLst/>
          </a:prstGeom>
          <a:noFill/>
        </p:spPr>
        <p:txBody>
          <a:bodyPr wrap="square" rtlCol="0">
            <a:spAutoFit/>
          </a:bodyPr>
          <a:lstStyle/>
          <a:p>
            <a:r>
              <a:rPr lang="en-US" sz="2400" b="1" dirty="0">
                <a:solidFill>
                  <a:srgbClr val="FFFF00"/>
                </a:solidFill>
              </a:rPr>
              <a:t>• Remember my guidance to you to know your audience. For the </a:t>
            </a:r>
          </a:p>
          <a:p>
            <a:r>
              <a:rPr lang="en-US" sz="2400" b="1" dirty="0">
                <a:solidFill>
                  <a:srgbClr val="FFFF00"/>
                </a:solidFill>
              </a:rPr>
              <a:t>internal grant competition it is highly likely that at least one of your reviewers is not in your field.</a:t>
            </a:r>
          </a:p>
          <a:p>
            <a:endParaRPr lang="en-US" sz="2400" b="1" dirty="0">
              <a:solidFill>
                <a:srgbClr val="FFFF00"/>
              </a:solidFill>
            </a:endParaRPr>
          </a:p>
          <a:p>
            <a:r>
              <a:rPr lang="en-US" sz="2400" b="1" dirty="0">
                <a:solidFill>
                  <a:srgbClr val="FFFF00"/>
                </a:solidFill>
              </a:rPr>
              <a:t>• Reviewer assignments are generally made at the level of STEM and Non-STEM.</a:t>
            </a:r>
          </a:p>
          <a:p>
            <a:endParaRPr lang="en-US" sz="2400" b="1" dirty="0">
              <a:solidFill>
                <a:srgbClr val="FFFF00"/>
              </a:solidFill>
            </a:endParaRPr>
          </a:p>
          <a:p>
            <a:r>
              <a:rPr lang="en-US" sz="2400" b="1" dirty="0">
                <a:solidFill>
                  <a:srgbClr val="FFFF00"/>
                </a:solidFill>
              </a:rPr>
              <a:t>• So write your proposal accordingly. Dense, discipline-specific terminology packed prose will not impress the reviewers. Write your grant at the level of an intelligent lay person.</a:t>
            </a:r>
          </a:p>
          <a:p>
            <a:endParaRPr lang="en-US" sz="2400" b="1" dirty="0">
              <a:solidFill>
                <a:srgbClr val="FFFF00"/>
              </a:solidFill>
            </a:endParaRPr>
          </a:p>
          <a:p>
            <a:r>
              <a:rPr lang="en-US" sz="2400" b="1" dirty="0">
                <a:solidFill>
                  <a:srgbClr val="FFFF00"/>
                </a:solidFill>
              </a:rPr>
              <a:t>• Don’t forget about general readability.</a:t>
            </a:r>
          </a:p>
          <a:p>
            <a:endParaRPr lang="en-US" sz="2400" b="1" dirty="0">
              <a:solidFill>
                <a:srgbClr val="FFFF00"/>
              </a:solidFill>
            </a:endParaRPr>
          </a:p>
          <a:p>
            <a:r>
              <a:rPr lang="en-US" sz="2400" b="1" dirty="0">
                <a:solidFill>
                  <a:srgbClr val="FFFF00"/>
                </a:solidFill>
              </a:rPr>
              <a:t>• Make sure there are no obvious grammar or spelling mistakes.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304800" y="1143000"/>
            <a:ext cx="184666" cy="830997"/>
          </a:xfrm>
          <a:prstGeom prst="rect">
            <a:avLst/>
          </a:prstGeom>
          <a:noFill/>
        </p:spPr>
        <p:txBody>
          <a:bodyPr wrap="none" rtlCol="0">
            <a:spAutoFit/>
          </a:bodyPr>
          <a:lstStyle/>
          <a:p>
            <a:endParaRPr lang="en-US" sz="2400" dirty="0">
              <a:solidFill>
                <a:srgbClr val="FFFF00"/>
              </a:solidFill>
            </a:endParaRPr>
          </a:p>
          <a:p>
            <a:r>
              <a:rPr lang="en-US" sz="2400" dirty="0">
                <a:solidFill>
                  <a:srgbClr val="FFFF00"/>
                </a:solidFill>
              </a:rPr>
              <a:t> </a:t>
            </a:r>
          </a:p>
          <a:p>
            <a:endParaRPr lang="en-US" dirty="0"/>
          </a:p>
        </p:txBody>
      </p:sp>
      <p:sp>
        <p:nvSpPr>
          <p:cNvPr id="5" name="TextBox 4"/>
          <p:cNvSpPr txBox="1"/>
          <p:nvPr/>
        </p:nvSpPr>
        <p:spPr>
          <a:xfrm>
            <a:off x="335281" y="18871"/>
            <a:ext cx="8427719" cy="1477328"/>
          </a:xfrm>
          <a:prstGeom prst="rect">
            <a:avLst/>
          </a:prstGeom>
          <a:noFill/>
        </p:spPr>
        <p:txBody>
          <a:bodyPr wrap="square" rtlCol="0">
            <a:spAutoFit/>
          </a:bodyPr>
          <a:lstStyle/>
          <a:p>
            <a:pPr algn="ctr"/>
            <a:r>
              <a:rPr lang="en-US" sz="3600" b="1" dirty="0">
                <a:solidFill>
                  <a:srgbClr val="FFFF00"/>
                </a:solidFill>
              </a:rPr>
              <a:t>THE REVIEW PROCESS</a:t>
            </a:r>
          </a:p>
          <a:p>
            <a:pPr algn="ctr"/>
            <a:r>
              <a:rPr lang="en-US" sz="3600" b="1" dirty="0">
                <a:solidFill>
                  <a:srgbClr val="FFFF00"/>
                </a:solidFill>
              </a:rPr>
              <a:t>The Reviews</a:t>
            </a:r>
          </a:p>
          <a:p>
            <a:endParaRPr lang="en-US" dirty="0"/>
          </a:p>
        </p:txBody>
      </p:sp>
      <p:sp>
        <p:nvSpPr>
          <p:cNvPr id="7" name="TextBox 6"/>
          <p:cNvSpPr txBox="1"/>
          <p:nvPr/>
        </p:nvSpPr>
        <p:spPr>
          <a:xfrm>
            <a:off x="304800" y="1495485"/>
            <a:ext cx="8610600" cy="4524315"/>
          </a:xfrm>
          <a:prstGeom prst="rect">
            <a:avLst/>
          </a:prstGeom>
          <a:noFill/>
        </p:spPr>
        <p:txBody>
          <a:bodyPr wrap="square" rtlCol="0">
            <a:spAutoFit/>
          </a:bodyPr>
          <a:lstStyle/>
          <a:p>
            <a:r>
              <a:rPr lang="en-US" sz="2400" b="1" dirty="0">
                <a:solidFill>
                  <a:srgbClr val="FFFF00"/>
                </a:solidFill>
              </a:rPr>
              <a:t>• Your proposal will be evaluated on a hundred point scale. See</a:t>
            </a:r>
          </a:p>
          <a:p>
            <a:r>
              <a:rPr lang="en-US" sz="2400" b="1" dirty="0">
                <a:solidFill>
                  <a:srgbClr val="FFFF00"/>
                </a:solidFill>
              </a:rPr>
              <a:t>reviewer form in your handout.</a:t>
            </a:r>
          </a:p>
          <a:p>
            <a:endParaRPr lang="en-US" sz="2400" b="1" dirty="0">
              <a:solidFill>
                <a:srgbClr val="FFFF00"/>
              </a:solidFill>
            </a:endParaRPr>
          </a:p>
          <a:p>
            <a:r>
              <a:rPr lang="en-US" sz="2400" b="1" dirty="0">
                <a:solidFill>
                  <a:srgbClr val="FFFF00"/>
                </a:solidFill>
              </a:rPr>
              <a:t>• If two reviewers scores you over 20 points difference than a third reviewer will be added.</a:t>
            </a:r>
          </a:p>
          <a:p>
            <a:endParaRPr lang="en-US" sz="2400" b="1" dirty="0">
              <a:solidFill>
                <a:srgbClr val="FFFF00"/>
              </a:solidFill>
            </a:endParaRPr>
          </a:p>
          <a:p>
            <a:r>
              <a:rPr lang="en-US" sz="2400" b="1" dirty="0">
                <a:solidFill>
                  <a:srgbClr val="FFFF00"/>
                </a:solidFill>
              </a:rPr>
              <a:t>• At the end of the process you will have this form returned to you. The comments can be quite useful in helping with future submissions. </a:t>
            </a:r>
          </a:p>
          <a:p>
            <a:endParaRPr lang="en-US" sz="2400" b="1" dirty="0">
              <a:solidFill>
                <a:srgbClr val="FFFF00"/>
              </a:solidFill>
            </a:endParaRPr>
          </a:p>
          <a:p>
            <a:r>
              <a:rPr lang="en-US" sz="2400" b="1" dirty="0">
                <a:solidFill>
                  <a:srgbClr val="FFFF00"/>
                </a:solidFill>
              </a:rPr>
              <a:t>• Sometimes the funding recommendation can come into play (Recommended, Not Recommended, Conditional)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990600" y="76200"/>
            <a:ext cx="7056119" cy="1477328"/>
          </a:xfrm>
          <a:prstGeom prst="rect">
            <a:avLst/>
          </a:prstGeom>
          <a:noFill/>
        </p:spPr>
        <p:txBody>
          <a:bodyPr wrap="square" rtlCol="0">
            <a:spAutoFit/>
          </a:bodyPr>
          <a:lstStyle/>
          <a:p>
            <a:pPr algn="ctr"/>
            <a:r>
              <a:rPr lang="en-US" sz="3600" b="1" dirty="0">
                <a:solidFill>
                  <a:srgbClr val="FFFF00"/>
                </a:solidFill>
              </a:rPr>
              <a:t>THE REVIEW PROCESS</a:t>
            </a:r>
          </a:p>
          <a:p>
            <a:pPr algn="ctr"/>
            <a:r>
              <a:rPr lang="en-US" sz="3600" b="1" dirty="0">
                <a:solidFill>
                  <a:srgbClr val="FFFF00"/>
                </a:solidFill>
              </a:rPr>
              <a:t>The Big Days</a:t>
            </a:r>
          </a:p>
          <a:p>
            <a:endParaRPr lang="en-US" dirty="0"/>
          </a:p>
        </p:txBody>
      </p:sp>
      <p:sp>
        <p:nvSpPr>
          <p:cNvPr id="3" name="TextBox 2"/>
          <p:cNvSpPr txBox="1"/>
          <p:nvPr/>
        </p:nvSpPr>
        <p:spPr>
          <a:xfrm>
            <a:off x="304800" y="1571685"/>
            <a:ext cx="8686800" cy="4893647"/>
          </a:xfrm>
          <a:prstGeom prst="rect">
            <a:avLst/>
          </a:prstGeom>
          <a:noFill/>
        </p:spPr>
        <p:txBody>
          <a:bodyPr wrap="square" rtlCol="0">
            <a:spAutoFit/>
          </a:bodyPr>
          <a:lstStyle/>
          <a:p>
            <a:r>
              <a:rPr lang="en-US" sz="2400" b="1" dirty="0">
                <a:solidFill>
                  <a:srgbClr val="FFFF00"/>
                </a:solidFill>
              </a:rPr>
              <a:t>• During the fall, the research council will meet twice. The first time to discuss Travel Grants and the second to decide on URDA, UCPG, and URG’s.</a:t>
            </a:r>
          </a:p>
          <a:p>
            <a:endParaRPr lang="en-US" sz="2400" b="1" dirty="0">
              <a:solidFill>
                <a:srgbClr val="FFFF00"/>
              </a:solidFill>
            </a:endParaRPr>
          </a:p>
          <a:p>
            <a:r>
              <a:rPr lang="en-US" sz="2400" b="1" dirty="0">
                <a:solidFill>
                  <a:srgbClr val="FFFF00"/>
                </a:solidFill>
              </a:rPr>
              <a:t>• Typically there is twice as much money in requests for then is available to spend.</a:t>
            </a:r>
          </a:p>
          <a:p>
            <a:endParaRPr lang="en-US" sz="2400" b="1" dirty="0">
              <a:solidFill>
                <a:srgbClr val="FFFF00"/>
              </a:solidFill>
            </a:endParaRPr>
          </a:p>
          <a:p>
            <a:r>
              <a:rPr lang="en-US" sz="2400" b="1" dirty="0">
                <a:solidFill>
                  <a:srgbClr val="FFFF00"/>
                </a:solidFill>
              </a:rPr>
              <a:t>• Most councils will begin by deciding on the URDAs followed by the URGs and UCPGs.</a:t>
            </a:r>
          </a:p>
          <a:p>
            <a:endParaRPr lang="en-US" sz="2400" dirty="0">
              <a:solidFill>
                <a:srgbClr val="FFFF00"/>
              </a:solidFill>
            </a:endParaRPr>
          </a:p>
          <a:p>
            <a:r>
              <a:rPr lang="en-US" sz="2400" b="1" dirty="0">
                <a:solidFill>
                  <a:srgbClr val="FFFF00"/>
                </a:solidFill>
              </a:rPr>
              <a:t>• IMPORTANT: The council has a 50% turn over every year. So not one council ever decides how to allocate the funds in the same way.</a:t>
            </a:r>
            <a:endParaRPr lang="en-US" sz="2400"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041256" y="0"/>
            <a:ext cx="7056119" cy="1477328"/>
          </a:xfrm>
          <a:prstGeom prst="rect">
            <a:avLst/>
          </a:prstGeom>
          <a:noFill/>
        </p:spPr>
        <p:txBody>
          <a:bodyPr wrap="square" rtlCol="0">
            <a:spAutoFit/>
          </a:bodyPr>
          <a:lstStyle/>
          <a:p>
            <a:pPr algn="ctr"/>
            <a:r>
              <a:rPr lang="en-US" sz="3600" b="1" dirty="0">
                <a:solidFill>
                  <a:srgbClr val="FFFF00"/>
                </a:solidFill>
              </a:rPr>
              <a:t>THE REVIEW PROCESS</a:t>
            </a:r>
          </a:p>
          <a:p>
            <a:pPr algn="ctr"/>
            <a:r>
              <a:rPr lang="en-US" sz="3600" b="1" dirty="0">
                <a:solidFill>
                  <a:srgbClr val="FFFF00"/>
                </a:solidFill>
              </a:rPr>
              <a:t>The Big Days</a:t>
            </a:r>
          </a:p>
          <a:p>
            <a:endParaRPr lang="en-US" dirty="0"/>
          </a:p>
        </p:txBody>
      </p:sp>
      <p:sp>
        <p:nvSpPr>
          <p:cNvPr id="3" name="TextBox 2"/>
          <p:cNvSpPr txBox="1"/>
          <p:nvPr/>
        </p:nvSpPr>
        <p:spPr>
          <a:xfrm>
            <a:off x="381000" y="1419285"/>
            <a:ext cx="8458200" cy="4893647"/>
          </a:xfrm>
          <a:prstGeom prst="rect">
            <a:avLst/>
          </a:prstGeom>
          <a:noFill/>
        </p:spPr>
        <p:txBody>
          <a:bodyPr wrap="square" rtlCol="0">
            <a:spAutoFit/>
          </a:bodyPr>
          <a:lstStyle/>
          <a:p>
            <a:r>
              <a:rPr lang="en-US" sz="2400" b="1" dirty="0">
                <a:solidFill>
                  <a:srgbClr val="FFFF00"/>
                </a:solidFill>
              </a:rPr>
              <a:t>• Typically two lines will be drawn. Above the top line URGs and UCPGs will be fully funded and above the second partially funded.</a:t>
            </a:r>
          </a:p>
          <a:p>
            <a:endParaRPr lang="en-US" sz="2400" b="1" dirty="0">
              <a:solidFill>
                <a:srgbClr val="FFFF00"/>
              </a:solidFill>
            </a:endParaRPr>
          </a:p>
          <a:p>
            <a:r>
              <a:rPr lang="en-US" sz="2400" b="1" dirty="0">
                <a:solidFill>
                  <a:srgbClr val="FFFF00"/>
                </a:solidFill>
              </a:rPr>
              <a:t>• To extend the second line down as far as possible the council has looked at removing the following items from proposals:</a:t>
            </a:r>
          </a:p>
          <a:p>
            <a:r>
              <a:rPr lang="en-US" sz="2400" b="1" dirty="0">
                <a:solidFill>
                  <a:srgbClr val="FFFF00"/>
                </a:solidFill>
              </a:rPr>
              <a:t>	-  Course Releases</a:t>
            </a:r>
          </a:p>
          <a:p>
            <a:r>
              <a:rPr lang="en-US" sz="2400" b="1" dirty="0">
                <a:solidFill>
                  <a:srgbClr val="FFFF00"/>
                </a:solidFill>
              </a:rPr>
              <a:t>	-  Summer Salary</a:t>
            </a:r>
          </a:p>
          <a:p>
            <a:r>
              <a:rPr lang="en-US" sz="2400" b="1" dirty="0">
                <a:solidFill>
                  <a:srgbClr val="FFFF00"/>
                </a:solidFill>
              </a:rPr>
              <a:t>	-  Travel (Don’t ask for more than $2000 unless its part of your </a:t>
            </a:r>
          </a:p>
          <a:p>
            <a:r>
              <a:rPr lang="en-US" sz="2400" b="1" dirty="0">
                <a:solidFill>
                  <a:srgbClr val="FFFF00"/>
                </a:solidFill>
              </a:rPr>
              <a:t>	    research)</a:t>
            </a:r>
          </a:p>
          <a:p>
            <a:endParaRPr lang="en-US" sz="2400" b="1" dirty="0">
              <a:solidFill>
                <a:srgbClr val="FFFF00"/>
              </a:solidFill>
            </a:endParaRPr>
          </a:p>
          <a:p>
            <a:r>
              <a:rPr lang="en-US" sz="2400" b="1" dirty="0">
                <a:solidFill>
                  <a:srgbClr val="FFFF00"/>
                </a:solidFill>
              </a:rPr>
              <a:t>• Understand that the council’s goal is to fund as many quality proposals as possible (even if partially funded).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rgbClr val="C00000"/>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041256" y="0"/>
            <a:ext cx="7056119" cy="1477328"/>
          </a:xfrm>
          <a:prstGeom prst="rect">
            <a:avLst/>
          </a:prstGeom>
          <a:noFill/>
        </p:spPr>
        <p:txBody>
          <a:bodyPr wrap="square" rtlCol="0">
            <a:spAutoFit/>
          </a:bodyPr>
          <a:lstStyle/>
          <a:p>
            <a:pPr algn="ctr"/>
            <a:r>
              <a:rPr lang="en-US" sz="3600" b="1" dirty="0">
                <a:solidFill>
                  <a:srgbClr val="FFFF00"/>
                </a:solidFill>
              </a:rPr>
              <a:t>THE POST-AWARD PROCESS</a:t>
            </a:r>
          </a:p>
          <a:p>
            <a:pPr algn="ctr"/>
            <a:r>
              <a:rPr lang="en-US" sz="3600" b="1" dirty="0">
                <a:solidFill>
                  <a:srgbClr val="FFFF00"/>
                </a:solidFill>
              </a:rPr>
              <a:t>Partial Funding and Other Details</a:t>
            </a:r>
          </a:p>
          <a:p>
            <a:endParaRPr lang="en-US" dirty="0"/>
          </a:p>
        </p:txBody>
      </p:sp>
      <p:sp>
        <p:nvSpPr>
          <p:cNvPr id="3" name="TextBox 2"/>
          <p:cNvSpPr txBox="1"/>
          <p:nvPr/>
        </p:nvSpPr>
        <p:spPr>
          <a:xfrm>
            <a:off x="381000" y="1419285"/>
            <a:ext cx="8458200" cy="4524315"/>
          </a:xfrm>
          <a:prstGeom prst="rect">
            <a:avLst/>
          </a:prstGeom>
          <a:noFill/>
        </p:spPr>
        <p:txBody>
          <a:bodyPr wrap="square" rtlCol="0">
            <a:spAutoFit/>
          </a:bodyPr>
          <a:lstStyle/>
          <a:p>
            <a:r>
              <a:rPr lang="en-US" sz="2400" b="1" dirty="0">
                <a:solidFill>
                  <a:srgbClr val="FFFF00"/>
                </a:solidFill>
              </a:rPr>
              <a:t>• Do not be insulted if you are partially funded. As you can see the council has to make some tough decisions.</a:t>
            </a:r>
          </a:p>
          <a:p>
            <a:endParaRPr lang="en-US" sz="2400" b="1" dirty="0">
              <a:solidFill>
                <a:srgbClr val="FFFF00"/>
              </a:solidFill>
            </a:endParaRPr>
          </a:p>
          <a:p>
            <a:r>
              <a:rPr lang="en-US" sz="2400" b="1" dirty="0">
                <a:solidFill>
                  <a:srgbClr val="FFFF00"/>
                </a:solidFill>
              </a:rPr>
              <a:t>• Near the end of the fall semester after the council meets you will receive an award letter. If partially funded you will have the option to modify your proposal or decline. </a:t>
            </a:r>
          </a:p>
          <a:p>
            <a:endParaRPr lang="en-US" sz="2400" b="1" dirty="0">
              <a:solidFill>
                <a:srgbClr val="FFFF00"/>
              </a:solidFill>
            </a:endParaRPr>
          </a:p>
          <a:p>
            <a:r>
              <a:rPr lang="en-US" sz="2400" b="1" dirty="0">
                <a:solidFill>
                  <a:srgbClr val="FFFF00"/>
                </a:solidFill>
              </a:rPr>
              <a:t>• Understand that the performance period of your internal grant will begin on September 1 of the following year (2020).</a:t>
            </a:r>
          </a:p>
          <a:p>
            <a:endParaRPr lang="en-US" sz="2400" b="1" dirty="0">
              <a:solidFill>
                <a:srgbClr val="FFFF00"/>
              </a:solidFill>
            </a:endParaRPr>
          </a:p>
          <a:p>
            <a:r>
              <a:rPr lang="en-US" sz="2400" b="1" dirty="0">
                <a:solidFill>
                  <a:srgbClr val="FFFF00"/>
                </a:solidFill>
              </a:rPr>
              <a:t>• It is always a good idea to get a head start on hiring during the summer as well as lining up quotes for equipment and supplies.	</a:t>
            </a:r>
          </a:p>
        </p:txBody>
      </p:sp>
    </p:spTree>
    <p:extLst>
      <p:ext uri="{BB962C8B-B14F-4D97-AF65-F5344CB8AC3E}">
        <p14:creationId xmlns:p14="http://schemas.microsoft.com/office/powerpoint/2010/main" val="4110653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Success Rates 2010-2019</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76400" y="5026223"/>
            <a:ext cx="609600" cy="307777"/>
          </a:xfrm>
          <a:prstGeom prst="rect">
            <a:avLst/>
          </a:prstGeom>
          <a:solidFill>
            <a:schemeClr val="bg1"/>
          </a:solidFill>
        </p:spPr>
        <p:txBody>
          <a:bodyPr wrap="square" rtlCol="0">
            <a:spAutoFit/>
          </a:bodyPr>
          <a:lstStyle/>
          <a:p>
            <a:r>
              <a:rPr lang="en-US" sz="1400" dirty="0"/>
              <a:t> 82%</a:t>
            </a:r>
          </a:p>
        </p:txBody>
      </p:sp>
      <p:sp>
        <p:nvSpPr>
          <p:cNvPr id="6" name="TextBox 5"/>
          <p:cNvSpPr txBox="1"/>
          <p:nvPr/>
        </p:nvSpPr>
        <p:spPr>
          <a:xfrm>
            <a:off x="3352800" y="5026223"/>
            <a:ext cx="609600" cy="307777"/>
          </a:xfrm>
          <a:prstGeom prst="rect">
            <a:avLst/>
          </a:prstGeom>
          <a:solidFill>
            <a:schemeClr val="bg1"/>
          </a:solidFill>
        </p:spPr>
        <p:txBody>
          <a:bodyPr wrap="square" rtlCol="0">
            <a:spAutoFit/>
          </a:bodyPr>
          <a:lstStyle/>
          <a:p>
            <a:r>
              <a:rPr lang="en-US" sz="1400" dirty="0"/>
              <a:t> 75%</a:t>
            </a:r>
          </a:p>
        </p:txBody>
      </p:sp>
      <p:sp>
        <p:nvSpPr>
          <p:cNvPr id="7" name="TextBox 6"/>
          <p:cNvSpPr txBox="1"/>
          <p:nvPr/>
        </p:nvSpPr>
        <p:spPr>
          <a:xfrm>
            <a:off x="4800600" y="5029200"/>
            <a:ext cx="609600" cy="307777"/>
          </a:xfrm>
          <a:prstGeom prst="rect">
            <a:avLst/>
          </a:prstGeom>
          <a:solidFill>
            <a:schemeClr val="bg1"/>
          </a:solidFill>
        </p:spPr>
        <p:txBody>
          <a:bodyPr wrap="square" rtlCol="0">
            <a:spAutoFit/>
          </a:bodyPr>
          <a:lstStyle/>
          <a:p>
            <a:r>
              <a:rPr lang="en-US" sz="1400" dirty="0"/>
              <a:t> 28%</a:t>
            </a:r>
          </a:p>
        </p:txBody>
      </p:sp>
      <p:sp>
        <p:nvSpPr>
          <p:cNvPr id="8" name="TextBox 7"/>
          <p:cNvSpPr txBox="1"/>
          <p:nvPr/>
        </p:nvSpPr>
        <p:spPr>
          <a:xfrm>
            <a:off x="6324600" y="5029200"/>
            <a:ext cx="609600" cy="307777"/>
          </a:xfrm>
          <a:prstGeom prst="rect">
            <a:avLst/>
          </a:prstGeom>
          <a:solidFill>
            <a:schemeClr val="bg1"/>
          </a:solidFill>
        </p:spPr>
        <p:txBody>
          <a:bodyPr wrap="square" rtlCol="0">
            <a:spAutoFit/>
          </a:bodyPr>
          <a:lstStyle/>
          <a:p>
            <a:r>
              <a:rPr lang="en-US" sz="1400" dirty="0"/>
              <a:t> 69%</a:t>
            </a:r>
          </a:p>
        </p:txBody>
      </p:sp>
      <p:sp>
        <p:nvSpPr>
          <p:cNvPr id="11" name="TextBox 10"/>
          <p:cNvSpPr txBox="1"/>
          <p:nvPr/>
        </p:nvSpPr>
        <p:spPr>
          <a:xfrm>
            <a:off x="762000" y="6183868"/>
            <a:ext cx="7543800" cy="369332"/>
          </a:xfrm>
          <a:prstGeom prst="rect">
            <a:avLst/>
          </a:prstGeom>
          <a:noFill/>
        </p:spPr>
        <p:txBody>
          <a:bodyPr wrap="square" rtlCol="0">
            <a:spAutoFit/>
          </a:bodyPr>
          <a:lstStyle/>
          <a:p>
            <a:r>
              <a:rPr lang="en-US" dirty="0"/>
              <a:t>2018 NSF overall BIO success rate = 24%; 2018 NIH R15 rate = 16.2%</a:t>
            </a:r>
          </a:p>
        </p:txBody>
      </p:sp>
    </p:spTree>
    <p:extLst>
      <p:ext uri="{BB962C8B-B14F-4D97-AF65-F5344CB8AC3E}">
        <p14:creationId xmlns:p14="http://schemas.microsoft.com/office/powerpoint/2010/main" val="137312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sz="3600" dirty="0">
                <a:latin typeface="Bookman Old Style" pitchFamily="18" charset="0"/>
              </a:rPr>
              <a:t>Compliance Issues that </a:t>
            </a:r>
            <a:br>
              <a:rPr lang="en-US" sz="3600" dirty="0">
                <a:latin typeface="Bookman Old Style" pitchFamily="18" charset="0"/>
              </a:rPr>
            </a:br>
            <a:r>
              <a:rPr lang="en-US" sz="3600" u="sng" dirty="0">
                <a:latin typeface="Bookman Old Style" pitchFamily="18" charset="0"/>
              </a:rPr>
              <a:t>can delay release of your funds</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defRPr/>
            </a:pPr>
            <a:r>
              <a:rPr lang="en-US" sz="2400" dirty="0">
                <a:latin typeface="Bookman Old Style" pitchFamily="18" charset="0"/>
              </a:rPr>
              <a:t>Financial Conflict of Interest (FCOI) - private interests that can influence professional actions or decisions (Annual disclosure in MAESTRO, </a:t>
            </a:r>
            <a:r>
              <a:rPr lang="en-US" sz="2400" dirty="0" err="1">
                <a:latin typeface="Bookman Old Style" pitchFamily="18" charset="0"/>
              </a:rPr>
              <a:t>TrainTrac</a:t>
            </a:r>
            <a:r>
              <a:rPr lang="en-US" sz="2400" dirty="0">
                <a:latin typeface="Bookman Old Style" pitchFamily="18" charset="0"/>
              </a:rPr>
              <a:t> training every 4 years)</a:t>
            </a:r>
          </a:p>
          <a:p>
            <a:pPr fontAlgn="auto">
              <a:spcAft>
                <a:spcPts val="0"/>
              </a:spcAft>
              <a:buNone/>
              <a:defRPr/>
            </a:pPr>
            <a:endParaRPr lang="en-US" sz="2400" dirty="0">
              <a:latin typeface="Bookman Old Style" pitchFamily="18" charset="0"/>
            </a:endParaRPr>
          </a:p>
          <a:p>
            <a:pPr fontAlgn="auto">
              <a:spcAft>
                <a:spcPts val="0"/>
              </a:spcAft>
              <a:defRPr/>
            </a:pPr>
            <a:r>
              <a:rPr lang="en-US" sz="2400" dirty="0">
                <a:latin typeface="Bookman Old Style" pitchFamily="18" charset="0"/>
              </a:rPr>
              <a:t>Responsible Conduct of Research (RCR) – research ethics training (CITI training every 4 years)</a:t>
            </a:r>
          </a:p>
          <a:p>
            <a:pPr marL="0" indent="0" fontAlgn="auto">
              <a:spcAft>
                <a:spcPts val="0"/>
              </a:spcAft>
              <a:buNone/>
              <a:defRPr/>
            </a:pPr>
            <a:endParaRPr lang="en-US" sz="2400" dirty="0">
              <a:latin typeface="Bookman Old Style" pitchFamily="18" charset="0"/>
            </a:endParaRPr>
          </a:p>
          <a:p>
            <a:pPr fontAlgn="auto">
              <a:spcAft>
                <a:spcPts val="0"/>
              </a:spcAft>
              <a:defRPr/>
            </a:pPr>
            <a:r>
              <a:rPr lang="en-US" sz="2400" dirty="0">
                <a:latin typeface="Bookman Old Style" pitchFamily="18" charset="0"/>
              </a:rPr>
              <a:t>Institutional Review Board (IRB) - human subject research (CITI training every 3 years)</a:t>
            </a:r>
          </a:p>
          <a:p>
            <a:pPr fontAlgn="auto">
              <a:spcAft>
                <a:spcPts val="0"/>
              </a:spcAft>
              <a:defRPr/>
            </a:pPr>
            <a:endParaRPr lang="en-US" sz="2400" dirty="0">
              <a:latin typeface="Bookman Old Style" pitchFamily="18" charset="0"/>
            </a:endParaRPr>
          </a:p>
          <a:p>
            <a:pPr fontAlgn="auto">
              <a:spcAft>
                <a:spcPts val="0"/>
              </a:spcAft>
              <a:defRPr/>
            </a:pPr>
            <a:r>
              <a:rPr lang="en-US" sz="2400" dirty="0">
                <a:latin typeface="Bookman Old Style" pitchFamily="18" charset="0"/>
              </a:rPr>
              <a:t>Institutional Animal Care and Use Committee (IACUC) - animal subject research (CITI training every 3 years)</a:t>
            </a:r>
          </a:p>
          <a:p>
            <a:pPr marL="0" indent="0" fontAlgn="auto">
              <a:spcAft>
                <a:spcPts val="0"/>
              </a:spcAft>
              <a:buNone/>
              <a:defRPr/>
            </a:pPr>
            <a:endParaRPr lang="en-US" sz="2400" dirty="0">
              <a:latin typeface="Bookman Old Style" pitchFamily="18" charset="0"/>
            </a:endParaRPr>
          </a:p>
          <a:p>
            <a:pPr fontAlgn="auto">
              <a:spcAft>
                <a:spcPts val="0"/>
              </a:spcAft>
              <a:defRPr/>
            </a:pPr>
            <a:r>
              <a:rPr lang="en-US" sz="2400" dirty="0">
                <a:latin typeface="Bookman Old Style" pitchFamily="18" charset="0"/>
              </a:rPr>
              <a:t>Institutional Biosafety Committee (IBC) - biosafety research (CITI training every 3 years)</a:t>
            </a:r>
          </a:p>
          <a:p>
            <a:pPr fontAlgn="auto">
              <a:spcAft>
                <a:spcPts val="0"/>
              </a:spcAft>
              <a:defRPr/>
            </a:pPr>
            <a:endParaRPr lang="en-US" sz="2400" dirty="0">
              <a:latin typeface="Bookman Old Style" pitchFamily="18" charset="0"/>
            </a:endParaRPr>
          </a:p>
          <a:p>
            <a:pPr fontAlgn="auto">
              <a:spcAft>
                <a:spcPts val="0"/>
              </a:spcAft>
              <a:defRPr/>
            </a:pPr>
            <a:endParaRPr lang="en-US" sz="2400" dirty="0">
              <a:latin typeface="Bookman Old Style" pitchFamily="18" charset="0"/>
            </a:endParaRPr>
          </a:p>
          <a:p>
            <a:pPr fontAlgn="auto">
              <a:spcAft>
                <a:spcPts val="0"/>
              </a:spcAft>
              <a:buFont typeface="Arial" pitchFamily="34" charset="0"/>
              <a:buNone/>
              <a:defRPr/>
            </a:pPr>
            <a:endParaRPr lang="en-US" sz="3000" dirty="0">
              <a:latin typeface="Bookman Old Style" pitchFamily="18" charset="0"/>
            </a:endParaRPr>
          </a:p>
          <a:p>
            <a:pPr algn="ctr" fontAlgn="auto">
              <a:spcAft>
                <a:spcPts val="0"/>
              </a:spcAft>
              <a:buFont typeface="Arial" pitchFamily="34" charset="0"/>
              <a:buNone/>
              <a:defRPr/>
            </a:pPr>
            <a:endParaRPr lang="en-US" sz="3000" b="1" dirty="0">
              <a:latin typeface="Bookman Old Style" pitchFamily="18" charset="0"/>
            </a:endParaRPr>
          </a:p>
        </p:txBody>
      </p:sp>
    </p:spTree>
    <p:extLst>
      <p:ext uri="{BB962C8B-B14F-4D97-AF65-F5344CB8AC3E}">
        <p14:creationId xmlns:p14="http://schemas.microsoft.com/office/powerpoint/2010/main" val="2758917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u="sng" dirty="0">
                <a:latin typeface="Bookman Old Style" pitchFamily="18" charset="0"/>
              </a:rPr>
              <a:t>Problems with grant management</a:t>
            </a:r>
          </a:p>
        </p:txBody>
      </p:sp>
      <p:sp>
        <p:nvSpPr>
          <p:cNvPr id="3" name="Content Placeholder 2"/>
          <p:cNvSpPr>
            <a:spLocks noGrp="1"/>
          </p:cNvSpPr>
          <p:nvPr>
            <p:ph idx="1"/>
          </p:nvPr>
        </p:nvSpPr>
        <p:spPr>
          <a:xfrm>
            <a:off x="457200" y="1295400"/>
            <a:ext cx="8229600" cy="4830763"/>
          </a:xfrm>
        </p:spPr>
        <p:txBody>
          <a:bodyPr/>
          <a:lstStyle/>
          <a:p>
            <a:r>
              <a:rPr lang="en-US" sz="2400" dirty="0">
                <a:latin typeface="Bookman Old Style" pitchFamily="18" charset="0"/>
              </a:rPr>
              <a:t>Difficulties finding/hiring student research assistant</a:t>
            </a:r>
          </a:p>
          <a:p>
            <a:pPr>
              <a:buNone/>
            </a:pPr>
            <a:endParaRPr lang="en-US" sz="1100" dirty="0">
              <a:latin typeface="Bookman Old Style" pitchFamily="18" charset="0"/>
            </a:endParaRPr>
          </a:p>
          <a:p>
            <a:r>
              <a:rPr lang="en-US" sz="2400" dirty="0">
                <a:latin typeface="Bookman Old Style" pitchFamily="18" charset="0"/>
              </a:rPr>
              <a:t>Delays in release of funds due to research compliance issues</a:t>
            </a:r>
          </a:p>
          <a:p>
            <a:pPr>
              <a:buNone/>
            </a:pPr>
            <a:endParaRPr lang="en-US" sz="1100" dirty="0">
              <a:latin typeface="Bookman Old Style" pitchFamily="18" charset="0"/>
            </a:endParaRPr>
          </a:p>
          <a:p>
            <a:r>
              <a:rPr lang="en-US" sz="2400" dirty="0">
                <a:latin typeface="Bookman Old Style" pitchFamily="18" charset="0"/>
              </a:rPr>
              <a:t>Difficulty finding external grant when searching not started early in award</a:t>
            </a:r>
          </a:p>
          <a:p>
            <a:endParaRPr lang="en-US" sz="1100" dirty="0">
              <a:latin typeface="Bookman Old Style" pitchFamily="18" charset="0"/>
            </a:endParaRPr>
          </a:p>
          <a:p>
            <a:r>
              <a:rPr lang="en-US" sz="2400" b="1" dirty="0">
                <a:latin typeface="Bookman Old Style" pitchFamily="18" charset="0"/>
              </a:rPr>
              <a:t>If external grant is not applied for and/or final report not submitted, you can’t apply for any intramural grant for 2 yrs</a:t>
            </a:r>
          </a:p>
          <a:p>
            <a:pPr>
              <a:buNone/>
            </a:pPr>
            <a:endParaRPr lang="en-US" sz="2800" dirty="0">
              <a:latin typeface="Bookman Old Style" pitchFamily="18" charset="0"/>
            </a:endParaRPr>
          </a:p>
        </p:txBody>
      </p:sp>
    </p:spTree>
    <p:extLst>
      <p:ext uri="{BB962C8B-B14F-4D97-AF65-F5344CB8AC3E}">
        <p14:creationId xmlns:p14="http://schemas.microsoft.com/office/powerpoint/2010/main" val="163219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23000">
              <a:schemeClr val="accent2">
                <a:lumMod val="95000"/>
                <a:lumOff val="5000"/>
              </a:schemeClr>
            </a:gs>
            <a:gs pos="100000">
              <a:srgbClr val="C00000"/>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041256" y="0"/>
            <a:ext cx="7056119" cy="1477328"/>
          </a:xfrm>
          <a:prstGeom prst="rect">
            <a:avLst/>
          </a:prstGeom>
          <a:noFill/>
        </p:spPr>
        <p:txBody>
          <a:bodyPr wrap="square" rtlCol="0">
            <a:spAutoFit/>
          </a:bodyPr>
          <a:lstStyle/>
          <a:p>
            <a:pPr algn="ctr"/>
            <a:r>
              <a:rPr lang="en-US" sz="3600" b="1" dirty="0">
                <a:solidFill>
                  <a:srgbClr val="FFFF00"/>
                </a:solidFill>
              </a:rPr>
              <a:t>THE POST-AWARD PROCESS</a:t>
            </a:r>
          </a:p>
          <a:p>
            <a:pPr algn="ctr"/>
            <a:r>
              <a:rPr lang="en-US" sz="3600" b="1" dirty="0">
                <a:solidFill>
                  <a:srgbClr val="FFFF00"/>
                </a:solidFill>
              </a:rPr>
              <a:t>Following Through</a:t>
            </a:r>
          </a:p>
          <a:p>
            <a:endParaRPr lang="en-US" dirty="0"/>
          </a:p>
        </p:txBody>
      </p:sp>
      <p:sp>
        <p:nvSpPr>
          <p:cNvPr id="3" name="TextBox 2"/>
          <p:cNvSpPr txBox="1"/>
          <p:nvPr/>
        </p:nvSpPr>
        <p:spPr>
          <a:xfrm>
            <a:off x="381000" y="1419285"/>
            <a:ext cx="8458200" cy="4893647"/>
          </a:xfrm>
          <a:prstGeom prst="rect">
            <a:avLst/>
          </a:prstGeom>
          <a:noFill/>
        </p:spPr>
        <p:txBody>
          <a:bodyPr wrap="square" rtlCol="0">
            <a:spAutoFit/>
          </a:bodyPr>
          <a:lstStyle/>
          <a:p>
            <a:r>
              <a:rPr lang="en-US" sz="2400" b="1" dirty="0">
                <a:solidFill>
                  <a:srgbClr val="FFFF00"/>
                </a:solidFill>
              </a:rPr>
              <a:t>• Remember that besides conducting your research that you need to submit one external grant (URG) or three grants (URDA).</a:t>
            </a:r>
          </a:p>
          <a:p>
            <a:endParaRPr lang="en-US" sz="2400" b="1" dirty="0">
              <a:solidFill>
                <a:srgbClr val="FFFF00"/>
              </a:solidFill>
            </a:endParaRPr>
          </a:p>
          <a:p>
            <a:r>
              <a:rPr lang="en-US" sz="2400" b="1" dirty="0">
                <a:solidFill>
                  <a:srgbClr val="FFFF00"/>
                </a:solidFill>
              </a:rPr>
              <a:t>• Failure to comply with the required submissions will affect your eligibility to submit URG’s and URDA’s in the future. Potentially even after the 2 years that you will barred from submitting an internal grant.</a:t>
            </a:r>
          </a:p>
          <a:p>
            <a:endParaRPr lang="en-US" sz="2400" b="1" dirty="0">
              <a:solidFill>
                <a:srgbClr val="FFFF00"/>
              </a:solidFill>
            </a:endParaRPr>
          </a:p>
          <a:p>
            <a:r>
              <a:rPr lang="en-US" sz="2400" b="1" dirty="0">
                <a:solidFill>
                  <a:srgbClr val="FFFF00"/>
                </a:solidFill>
              </a:rPr>
              <a:t>• If the grant program you want to submit to has a deadline outside of your internal grant’s performance period you can always file for an extension.</a:t>
            </a:r>
          </a:p>
          <a:p>
            <a:endParaRPr lang="en-US" sz="2400" b="1" dirty="0">
              <a:solidFill>
                <a:srgbClr val="FFFF00"/>
              </a:solidFill>
            </a:endParaRPr>
          </a:p>
          <a:p>
            <a:r>
              <a:rPr lang="en-US" sz="2400" b="1" dirty="0">
                <a:solidFill>
                  <a:srgbClr val="FFFF00"/>
                </a:solidFill>
              </a:rPr>
              <a:t>	</a:t>
            </a:r>
          </a:p>
        </p:txBody>
      </p:sp>
    </p:spTree>
    <p:extLst>
      <p:ext uri="{BB962C8B-B14F-4D97-AF65-F5344CB8AC3E}">
        <p14:creationId xmlns:p14="http://schemas.microsoft.com/office/powerpoint/2010/main" val="1419716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371266" y="1066800"/>
            <a:ext cx="8544134" cy="5632311"/>
          </a:xfrm>
          <a:prstGeom prst="rect">
            <a:avLst/>
          </a:prstGeom>
          <a:noFill/>
        </p:spPr>
        <p:txBody>
          <a:bodyPr wrap="none" rtlCol="0">
            <a:spAutoFit/>
          </a:bodyPr>
          <a:lstStyle/>
          <a:p>
            <a:r>
              <a:rPr lang="en-US" sz="2400" b="1" dirty="0">
                <a:solidFill>
                  <a:srgbClr val="FFFF00"/>
                </a:solidFill>
              </a:rPr>
              <a:t>WRITING &amp; SUBMITTING YOUR INTERNAL GRANT</a:t>
            </a:r>
          </a:p>
          <a:p>
            <a:r>
              <a:rPr lang="en-US" sz="2400" b="1" dirty="0">
                <a:solidFill>
                  <a:srgbClr val="FFFF00"/>
                </a:solidFill>
              </a:rPr>
              <a:t>	Project Summary</a:t>
            </a:r>
          </a:p>
          <a:p>
            <a:r>
              <a:rPr lang="en-US" sz="2400" b="1" dirty="0">
                <a:solidFill>
                  <a:srgbClr val="FFFF00"/>
                </a:solidFill>
              </a:rPr>
              <a:t>	Project Narrative</a:t>
            </a:r>
          </a:p>
          <a:p>
            <a:r>
              <a:rPr lang="en-US" sz="2400" b="1" dirty="0">
                <a:solidFill>
                  <a:srgbClr val="FFFF00"/>
                </a:solidFill>
              </a:rPr>
              <a:t>	The Importance of Matching your Narrative with the Rubric</a:t>
            </a:r>
          </a:p>
          <a:p>
            <a:r>
              <a:rPr lang="en-US" sz="2400" b="1" dirty="0">
                <a:solidFill>
                  <a:srgbClr val="FFFF00"/>
                </a:solidFill>
              </a:rPr>
              <a:t>	Decisions, Decisions: URG, URDA, or Both</a:t>
            </a:r>
          </a:p>
          <a:p>
            <a:r>
              <a:rPr lang="en-US" sz="2400" b="1" dirty="0">
                <a:solidFill>
                  <a:srgbClr val="FFFF00"/>
                </a:solidFill>
              </a:rPr>
              <a:t>	Deadlines	</a:t>
            </a:r>
          </a:p>
          <a:p>
            <a:endParaRPr lang="en-US" sz="2400" b="1" dirty="0">
              <a:solidFill>
                <a:srgbClr val="FFFF00"/>
              </a:solidFill>
            </a:endParaRPr>
          </a:p>
          <a:p>
            <a:r>
              <a:rPr lang="en-US" sz="2400" b="1" dirty="0">
                <a:solidFill>
                  <a:srgbClr val="FFFF00"/>
                </a:solidFill>
              </a:rPr>
              <a:t>THE REVIEW PROCESS</a:t>
            </a:r>
          </a:p>
          <a:p>
            <a:r>
              <a:rPr lang="en-US" sz="2400" b="1" dirty="0">
                <a:solidFill>
                  <a:srgbClr val="FFFF00"/>
                </a:solidFill>
              </a:rPr>
              <a:t>	Know your Audience – The Reviewers</a:t>
            </a:r>
          </a:p>
          <a:p>
            <a:r>
              <a:rPr lang="en-US" sz="2400" b="1" dirty="0">
                <a:solidFill>
                  <a:srgbClr val="FFFF00"/>
                </a:solidFill>
              </a:rPr>
              <a:t>	It All Comes Down to Two or Three Numbers</a:t>
            </a:r>
          </a:p>
          <a:p>
            <a:r>
              <a:rPr lang="en-US" sz="2400" b="1" dirty="0">
                <a:solidFill>
                  <a:srgbClr val="FFFF00"/>
                </a:solidFill>
              </a:rPr>
              <a:t>	The Big Days – Hard Decision Times</a:t>
            </a:r>
          </a:p>
          <a:p>
            <a:endParaRPr lang="en-US" sz="2400" b="1" dirty="0">
              <a:solidFill>
                <a:srgbClr val="FFFF00"/>
              </a:solidFill>
            </a:endParaRPr>
          </a:p>
          <a:p>
            <a:r>
              <a:rPr lang="en-US" sz="2400" b="1" dirty="0">
                <a:solidFill>
                  <a:srgbClr val="FFFF00"/>
                </a:solidFill>
              </a:rPr>
              <a:t>THE POST-AWARD PROCESS</a:t>
            </a:r>
          </a:p>
          <a:p>
            <a:r>
              <a:rPr lang="en-US" sz="2400" b="1" dirty="0">
                <a:solidFill>
                  <a:srgbClr val="FFFF00"/>
                </a:solidFill>
              </a:rPr>
              <a:t>	Do not be Insulted if You Are Partially Funded</a:t>
            </a:r>
          </a:p>
          <a:p>
            <a:r>
              <a:rPr lang="en-US" sz="2400" b="1" dirty="0">
                <a:solidFill>
                  <a:srgbClr val="FFFF00"/>
                </a:solidFill>
              </a:rPr>
              <a:t>	Following Through: Make Sure You Submit that External Grant</a:t>
            </a:r>
          </a:p>
        </p:txBody>
      </p:sp>
      <p:sp>
        <p:nvSpPr>
          <p:cNvPr id="5" name="TextBox 4">
            <a:extLst>
              <a:ext uri="{FF2B5EF4-FFF2-40B4-BE49-F238E27FC236}">
                <a16:creationId xmlns:a16="http://schemas.microsoft.com/office/drawing/2014/main" id="{85377F30-CF2F-4044-B06A-2EFCF23B424C}"/>
              </a:ext>
            </a:extLst>
          </p:cNvPr>
          <p:cNvSpPr txBox="1"/>
          <p:nvPr/>
        </p:nvSpPr>
        <p:spPr>
          <a:xfrm>
            <a:off x="2819400" y="152400"/>
            <a:ext cx="2902333" cy="646331"/>
          </a:xfrm>
          <a:prstGeom prst="rect">
            <a:avLst/>
          </a:prstGeom>
          <a:noFill/>
        </p:spPr>
        <p:txBody>
          <a:bodyPr wrap="none" rtlCol="0">
            <a:spAutoFit/>
          </a:bodyPr>
          <a:lstStyle/>
          <a:p>
            <a:r>
              <a:rPr lang="en-US" sz="3600" b="1" dirty="0">
                <a:solidFill>
                  <a:srgbClr val="FFFF00"/>
                </a:solidFill>
              </a:rPr>
              <a:t>TALK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655638"/>
            <a:ext cx="8458200" cy="944562"/>
          </a:xfrm>
        </p:spPr>
        <p:txBody>
          <a:bodyPr/>
          <a:lstStyle/>
          <a:p>
            <a:r>
              <a:rPr lang="en-US" sz="3600" dirty="0">
                <a:latin typeface="Bookman Old Style" pitchFamily="18" charset="0"/>
              </a:rPr>
              <a:t>Grant and Compliance Information</a:t>
            </a:r>
          </a:p>
        </p:txBody>
      </p:sp>
      <p:sp>
        <p:nvSpPr>
          <p:cNvPr id="3" name="Content Placeholder 2"/>
          <p:cNvSpPr>
            <a:spLocks noGrp="1"/>
          </p:cNvSpPr>
          <p:nvPr>
            <p:ph idx="1"/>
          </p:nvPr>
        </p:nvSpPr>
        <p:spPr>
          <a:xfrm>
            <a:off x="457200" y="1600200"/>
            <a:ext cx="8229600" cy="4297363"/>
          </a:xfrm>
        </p:spPr>
        <p:txBody>
          <a:bodyPr rtlCol="0">
            <a:normAutofit/>
          </a:bodyPr>
          <a:lstStyle/>
          <a:p>
            <a:pPr fontAlgn="auto">
              <a:spcAft>
                <a:spcPts val="0"/>
              </a:spcAft>
              <a:defRPr/>
            </a:pPr>
            <a:r>
              <a:rPr lang="en-US" sz="2800" dirty="0">
                <a:latin typeface="Bookman Old Style" pitchFamily="18" charset="0"/>
              </a:rPr>
              <a:t>Visit our webpage:  </a:t>
            </a:r>
            <a:r>
              <a:rPr lang="en-US" sz="2800" dirty="0">
                <a:latin typeface="Bookman Old Style" pitchFamily="18" charset="0"/>
                <a:hlinkClick r:id="rId2"/>
              </a:rPr>
              <a:t>https://www.tamiu.edu/orsp/index.shtml</a:t>
            </a:r>
            <a:endParaRPr lang="en-US" sz="2800" dirty="0">
              <a:latin typeface="Bookman Old Style" pitchFamily="18" charset="0"/>
            </a:endParaRPr>
          </a:p>
          <a:p>
            <a:pPr fontAlgn="auto">
              <a:spcAft>
                <a:spcPts val="0"/>
              </a:spcAft>
              <a:defRPr/>
            </a:pPr>
            <a:endParaRPr lang="en-US" sz="2400" dirty="0">
              <a:latin typeface="Bookman Old Style" pitchFamily="18" charset="0"/>
            </a:endParaRPr>
          </a:p>
          <a:p>
            <a:pPr fontAlgn="auto">
              <a:spcAft>
                <a:spcPts val="0"/>
              </a:spcAft>
              <a:defRPr/>
            </a:pPr>
            <a:r>
              <a:rPr lang="en-US" sz="2800" dirty="0">
                <a:latin typeface="Bookman Old Style" pitchFamily="18" charset="0"/>
              </a:rPr>
              <a:t>Funding sources tab        University Research Council – has intramural grant applications, report forms</a:t>
            </a:r>
          </a:p>
          <a:p>
            <a:pPr fontAlgn="auto">
              <a:spcAft>
                <a:spcPts val="0"/>
              </a:spcAft>
              <a:buNone/>
              <a:defRPr/>
            </a:pPr>
            <a:endParaRPr lang="en-US" sz="2800" dirty="0">
              <a:latin typeface="Bookman Old Style" pitchFamily="18" charset="0"/>
            </a:endParaRPr>
          </a:p>
          <a:p>
            <a:pPr fontAlgn="auto">
              <a:spcAft>
                <a:spcPts val="0"/>
              </a:spcAft>
              <a:defRPr/>
            </a:pPr>
            <a:r>
              <a:rPr lang="en-US" sz="2800" dirty="0">
                <a:latin typeface="Bookman Old Style" pitchFamily="18" charset="0"/>
              </a:rPr>
              <a:t>Research Compliance tab - all compliance areas</a:t>
            </a:r>
          </a:p>
          <a:p>
            <a:pPr fontAlgn="auto">
              <a:spcAft>
                <a:spcPts val="0"/>
              </a:spcAft>
              <a:buFont typeface="Arial" pitchFamily="34" charset="0"/>
              <a:buNone/>
              <a:defRPr/>
            </a:pPr>
            <a:endParaRPr lang="en-US" sz="3000" dirty="0">
              <a:latin typeface="Bookman Old Style" pitchFamily="18" charset="0"/>
            </a:endParaRPr>
          </a:p>
          <a:p>
            <a:pPr fontAlgn="auto">
              <a:spcAft>
                <a:spcPts val="0"/>
              </a:spcAft>
              <a:buFont typeface="Arial" pitchFamily="34" charset="0"/>
              <a:buNone/>
              <a:defRPr/>
            </a:pPr>
            <a:endParaRPr lang="en-US" sz="3000" dirty="0">
              <a:latin typeface="Bookman Old Style" pitchFamily="18" charset="0"/>
            </a:endParaRPr>
          </a:p>
        </p:txBody>
      </p:sp>
      <p:cxnSp>
        <p:nvCxnSpPr>
          <p:cNvPr id="11" name="Straight Arrow Connector 10"/>
          <p:cNvCxnSpPr/>
          <p:nvPr/>
        </p:nvCxnSpPr>
        <p:spPr>
          <a:xfrm>
            <a:off x="4692717" y="3200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05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rgbClr val="C00000"/>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041256" y="0"/>
            <a:ext cx="7056119" cy="923330"/>
          </a:xfrm>
          <a:prstGeom prst="rect">
            <a:avLst/>
          </a:prstGeom>
          <a:noFill/>
        </p:spPr>
        <p:txBody>
          <a:bodyPr wrap="square" rtlCol="0">
            <a:spAutoFit/>
          </a:bodyPr>
          <a:lstStyle/>
          <a:p>
            <a:pPr algn="ctr"/>
            <a:r>
              <a:rPr lang="en-US" sz="3600" b="1" dirty="0">
                <a:solidFill>
                  <a:srgbClr val="FFFF00"/>
                </a:solidFill>
              </a:rPr>
              <a:t>QUESTIONS ??</a:t>
            </a:r>
          </a:p>
          <a:p>
            <a:endParaRPr lang="en-US" dirty="0"/>
          </a:p>
        </p:txBody>
      </p:sp>
      <p:pic>
        <p:nvPicPr>
          <p:cNvPr id="6" name="Picture 5">
            <a:extLst>
              <a:ext uri="{FF2B5EF4-FFF2-40B4-BE49-F238E27FC236}">
                <a16:creationId xmlns:a16="http://schemas.microsoft.com/office/drawing/2014/main" id="{4A9E7084-1607-9642-8036-EB2C7058BCEB}"/>
              </a:ext>
            </a:extLst>
          </p:cNvPr>
          <p:cNvPicPr>
            <a:picLocks noChangeAspect="1"/>
          </p:cNvPicPr>
          <p:nvPr/>
        </p:nvPicPr>
        <p:blipFill>
          <a:blip r:embed="rId2"/>
          <a:stretch>
            <a:fillRect/>
          </a:stretch>
        </p:blipFill>
        <p:spPr>
          <a:xfrm>
            <a:off x="2209800" y="1143000"/>
            <a:ext cx="4572000" cy="4572000"/>
          </a:xfrm>
          <a:prstGeom prst="rect">
            <a:avLst/>
          </a:prstGeom>
        </p:spPr>
      </p:pic>
    </p:spTree>
    <p:extLst>
      <p:ext uri="{BB962C8B-B14F-4D97-AF65-F5344CB8AC3E}">
        <p14:creationId xmlns:p14="http://schemas.microsoft.com/office/powerpoint/2010/main" val="284410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1295400" y="0"/>
            <a:ext cx="6638612" cy="1477328"/>
          </a:xfrm>
          <a:prstGeom prst="rect">
            <a:avLst/>
          </a:prstGeom>
          <a:noFill/>
        </p:spPr>
        <p:txBody>
          <a:bodyPr wrap="none" rtlCol="0">
            <a:spAutoFit/>
          </a:bodyPr>
          <a:lstStyle/>
          <a:p>
            <a:pPr algn="ctr"/>
            <a:r>
              <a:rPr lang="en-US" sz="3600" b="1" dirty="0">
                <a:solidFill>
                  <a:srgbClr val="FFFF00"/>
                </a:solidFill>
              </a:rPr>
              <a:t>WRITING YOUR INTERNAL GRANT</a:t>
            </a:r>
          </a:p>
          <a:p>
            <a:pPr algn="ctr"/>
            <a:r>
              <a:rPr lang="en-US" sz="3600" b="1" dirty="0">
                <a:solidFill>
                  <a:srgbClr val="FFFF00"/>
                </a:solidFill>
              </a:rPr>
              <a:t>Project Summary</a:t>
            </a:r>
          </a:p>
          <a:p>
            <a:endParaRPr lang="en-US" dirty="0"/>
          </a:p>
        </p:txBody>
      </p:sp>
      <p:sp>
        <p:nvSpPr>
          <p:cNvPr id="5" name="Rectangle 4"/>
          <p:cNvSpPr/>
          <p:nvPr/>
        </p:nvSpPr>
        <p:spPr>
          <a:xfrm>
            <a:off x="228600" y="1503348"/>
            <a:ext cx="8686800" cy="5262979"/>
          </a:xfrm>
          <a:prstGeom prst="rect">
            <a:avLst/>
          </a:prstGeom>
        </p:spPr>
        <p:txBody>
          <a:bodyPr wrap="square">
            <a:spAutoFit/>
          </a:bodyPr>
          <a:lstStyle/>
          <a:p>
            <a:r>
              <a:rPr lang="en-US" sz="2400" b="1" dirty="0">
                <a:solidFill>
                  <a:srgbClr val="FFFF00"/>
                </a:solidFill>
              </a:rPr>
              <a:t>• In plain language describe your research objectives and significance of your work.</a:t>
            </a:r>
          </a:p>
          <a:p>
            <a:r>
              <a:rPr lang="en-US" sz="2400" b="1" dirty="0">
                <a:solidFill>
                  <a:srgbClr val="FFFF00"/>
                </a:solidFill>
              </a:rPr>
              <a:t> </a:t>
            </a:r>
          </a:p>
          <a:p>
            <a:r>
              <a:rPr lang="en-US" sz="2400" b="1" dirty="0">
                <a:solidFill>
                  <a:srgbClr val="FFFF00"/>
                </a:solidFill>
              </a:rPr>
              <a:t>• You need to develop a tight story on this one page to convince the reviewers that your idea is worthy of funding.</a:t>
            </a:r>
          </a:p>
          <a:p>
            <a:endParaRPr lang="en-US" sz="2400" b="1" dirty="0">
              <a:solidFill>
                <a:srgbClr val="FFFF00"/>
              </a:solidFill>
            </a:endParaRPr>
          </a:p>
          <a:p>
            <a:r>
              <a:rPr lang="en-US" sz="2400" b="1" dirty="0">
                <a:solidFill>
                  <a:srgbClr val="FFFF00"/>
                </a:solidFill>
              </a:rPr>
              <a:t>• Make sure you proofread this page carefully and focus on readability.</a:t>
            </a:r>
          </a:p>
          <a:p>
            <a:endParaRPr lang="en-US" sz="2400" b="1" dirty="0">
              <a:solidFill>
                <a:srgbClr val="FFFF00"/>
              </a:solidFill>
            </a:endParaRPr>
          </a:p>
          <a:p>
            <a:r>
              <a:rPr lang="en-US" sz="2400" b="1" dirty="0">
                <a:solidFill>
                  <a:srgbClr val="FFFF00"/>
                </a:solidFill>
              </a:rPr>
              <a:t>		Tool:  Hemingway App</a:t>
            </a:r>
          </a:p>
          <a:p>
            <a:endParaRPr lang="en-US" sz="2400" b="1" dirty="0">
              <a:solidFill>
                <a:srgbClr val="FFFF00"/>
              </a:solidFill>
            </a:endParaRPr>
          </a:p>
          <a:p>
            <a:r>
              <a:rPr lang="en-US" sz="2400" b="1" dirty="0">
                <a:solidFill>
                  <a:srgbClr val="FFFF00"/>
                </a:solidFill>
              </a:rPr>
              <a:t>		 http://</a:t>
            </a:r>
            <a:r>
              <a:rPr lang="en-US" sz="2400" b="1" dirty="0" err="1">
                <a:solidFill>
                  <a:srgbClr val="FFFF00"/>
                </a:solidFill>
              </a:rPr>
              <a:t>www.hemingwayapp.com</a:t>
            </a:r>
            <a:r>
              <a:rPr lang="en-US" sz="2400" b="1" dirty="0">
                <a:solidFill>
                  <a:srgbClr val="FFFF00"/>
                </a:solidFill>
              </a:rPr>
              <a:t>/</a:t>
            </a:r>
          </a:p>
          <a:p>
            <a:endParaRPr lang="en-US" sz="2400" b="1" dirty="0">
              <a:solidFill>
                <a:srgbClr val="FFFF00"/>
              </a:solidFill>
            </a:endParaRPr>
          </a:p>
          <a:p>
            <a:endParaRPr lang="en-US" sz="2400"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extBox 4"/>
          <p:cNvSpPr txBox="1"/>
          <p:nvPr/>
        </p:nvSpPr>
        <p:spPr>
          <a:xfrm>
            <a:off x="1283596" y="152400"/>
            <a:ext cx="6638613" cy="1477328"/>
          </a:xfrm>
          <a:prstGeom prst="rect">
            <a:avLst/>
          </a:prstGeom>
          <a:noFill/>
        </p:spPr>
        <p:txBody>
          <a:bodyPr wrap="none" rtlCol="0">
            <a:spAutoFit/>
          </a:bodyPr>
          <a:lstStyle/>
          <a:p>
            <a:pPr algn="ctr"/>
            <a:r>
              <a:rPr lang="en-US" sz="3600" b="1" dirty="0">
                <a:solidFill>
                  <a:srgbClr val="FFFF00"/>
                </a:solidFill>
              </a:rPr>
              <a:t>WRITING YOUR INTERNAL GRANT</a:t>
            </a:r>
          </a:p>
          <a:p>
            <a:pPr algn="ctr"/>
            <a:r>
              <a:rPr lang="en-US" sz="3600" b="1" dirty="0">
                <a:solidFill>
                  <a:srgbClr val="FFFF00"/>
                </a:solidFill>
              </a:rPr>
              <a:t>Project Narrative</a:t>
            </a:r>
          </a:p>
          <a:p>
            <a:endParaRPr lang="en-US" dirty="0"/>
          </a:p>
        </p:txBody>
      </p:sp>
      <p:sp>
        <p:nvSpPr>
          <p:cNvPr id="6" name="Rectangle 5"/>
          <p:cNvSpPr/>
          <p:nvPr/>
        </p:nvSpPr>
        <p:spPr>
          <a:xfrm>
            <a:off x="304800" y="990600"/>
            <a:ext cx="8610600" cy="1846659"/>
          </a:xfrm>
          <a:prstGeom prst="rect">
            <a:avLst/>
          </a:prstGeom>
        </p:spPr>
        <p:txBody>
          <a:bodyPr wrap="square">
            <a:spAutoFit/>
          </a:bodyPr>
          <a:lstStyle/>
          <a:p>
            <a:endParaRPr lang="en-US" sz="2400" b="1" dirty="0">
              <a:solidFill>
                <a:srgbClr val="FFFF00"/>
              </a:solidFill>
            </a:endParaRPr>
          </a:p>
          <a:p>
            <a:endParaRPr lang="en-US" sz="2400" b="1" dirty="0">
              <a:solidFill>
                <a:srgbClr val="FFFF00"/>
              </a:solidFill>
            </a:endParaRPr>
          </a:p>
          <a:p>
            <a:endParaRPr lang="en-US" sz="2400" b="1" dirty="0">
              <a:solidFill>
                <a:srgbClr val="FFFF00"/>
              </a:solidFill>
            </a:endParaRPr>
          </a:p>
          <a:p>
            <a:endParaRPr lang="en-US" sz="2400" b="1" dirty="0">
              <a:solidFill>
                <a:srgbClr val="FFFF00"/>
              </a:solidFill>
            </a:endParaRPr>
          </a:p>
          <a:p>
            <a:endParaRPr lang="en-US" b="1" dirty="0">
              <a:solidFill>
                <a:srgbClr val="FFFF00"/>
              </a:solidFill>
            </a:endParaRPr>
          </a:p>
        </p:txBody>
      </p:sp>
      <p:sp>
        <p:nvSpPr>
          <p:cNvPr id="2" name="Rectangle 1">
            <a:extLst>
              <a:ext uri="{FF2B5EF4-FFF2-40B4-BE49-F238E27FC236}">
                <a16:creationId xmlns:a16="http://schemas.microsoft.com/office/drawing/2014/main" id="{7EA34F43-2FCE-DD4D-9D04-FDF1C24A9754}"/>
              </a:ext>
            </a:extLst>
          </p:cNvPr>
          <p:cNvSpPr/>
          <p:nvPr/>
        </p:nvSpPr>
        <p:spPr>
          <a:xfrm>
            <a:off x="336395" y="1616718"/>
            <a:ext cx="8458200" cy="4893647"/>
          </a:xfrm>
          <a:prstGeom prst="rect">
            <a:avLst/>
          </a:prstGeom>
        </p:spPr>
        <p:txBody>
          <a:bodyPr wrap="square">
            <a:spAutoFit/>
          </a:bodyPr>
          <a:lstStyle/>
          <a:p>
            <a:r>
              <a:rPr lang="en-US" sz="2400" b="1" dirty="0">
                <a:solidFill>
                  <a:srgbClr val="FFFF00"/>
                </a:solidFill>
              </a:rPr>
              <a:t>• Less is better than more. You want your proposal to be inviting</a:t>
            </a:r>
          </a:p>
          <a:p>
            <a:r>
              <a:rPr lang="en-US" sz="2400" b="1" dirty="0">
                <a:solidFill>
                  <a:srgbClr val="FFFF00"/>
                </a:solidFill>
              </a:rPr>
              <a:t>to read. That means no dense text and white space.</a:t>
            </a:r>
          </a:p>
          <a:p>
            <a:r>
              <a:rPr lang="en-US" sz="2400" b="1" dirty="0">
                <a:solidFill>
                  <a:srgbClr val="FFFF00"/>
                </a:solidFill>
              </a:rPr>
              <a:t> </a:t>
            </a:r>
          </a:p>
          <a:p>
            <a:r>
              <a:rPr lang="en-US" sz="2400" b="1" dirty="0">
                <a:solidFill>
                  <a:srgbClr val="FFFF00"/>
                </a:solidFill>
              </a:rPr>
              <a:t>• A picture is worth a thousand words. Tables and Figures are good and are not counted against the page limit.</a:t>
            </a:r>
          </a:p>
          <a:p>
            <a:endParaRPr lang="en-US" sz="2400" b="1" dirty="0">
              <a:solidFill>
                <a:srgbClr val="FFFF00"/>
              </a:solidFill>
            </a:endParaRPr>
          </a:p>
          <a:p>
            <a:r>
              <a:rPr lang="en-US" sz="2400" b="1" dirty="0">
                <a:solidFill>
                  <a:srgbClr val="FFFF00"/>
                </a:solidFill>
              </a:rPr>
              <a:t>• You only have five pages for an URG and ten pages for an URDA. Be concise.</a:t>
            </a:r>
          </a:p>
          <a:p>
            <a:endParaRPr lang="en-US" sz="2400" b="1" dirty="0">
              <a:solidFill>
                <a:srgbClr val="FFFF00"/>
              </a:solidFill>
            </a:endParaRPr>
          </a:p>
          <a:p>
            <a:r>
              <a:rPr lang="en-US" sz="2400" b="1" dirty="0">
                <a:solidFill>
                  <a:srgbClr val="FFFF00"/>
                </a:solidFill>
              </a:rPr>
              <a:t>• Focus more on what you plan to do and not excessively describe the previous work of others. Although obviously you do want to have some references to place your work into an overall context.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extBox 3"/>
          <p:cNvSpPr txBox="1"/>
          <p:nvPr/>
        </p:nvSpPr>
        <p:spPr>
          <a:xfrm>
            <a:off x="843741" y="76200"/>
            <a:ext cx="7218707" cy="1477328"/>
          </a:xfrm>
          <a:prstGeom prst="rect">
            <a:avLst/>
          </a:prstGeom>
          <a:noFill/>
        </p:spPr>
        <p:txBody>
          <a:bodyPr wrap="none" rtlCol="0">
            <a:spAutoFit/>
          </a:bodyPr>
          <a:lstStyle/>
          <a:p>
            <a:pPr algn="ctr"/>
            <a:r>
              <a:rPr lang="en-US" sz="3600" b="1" dirty="0">
                <a:solidFill>
                  <a:srgbClr val="FFFF00"/>
                </a:solidFill>
              </a:rPr>
              <a:t>WRITING YOUR INTERNAL GRANT</a:t>
            </a:r>
          </a:p>
          <a:p>
            <a:pPr algn="ctr"/>
            <a:r>
              <a:rPr lang="en-US" sz="3600" b="1" dirty="0">
                <a:solidFill>
                  <a:srgbClr val="FFFF00"/>
                </a:solidFill>
              </a:rPr>
              <a:t>Matching the Narrative to the Rubric</a:t>
            </a:r>
          </a:p>
          <a:p>
            <a:endParaRPr lang="en-US" dirty="0"/>
          </a:p>
        </p:txBody>
      </p:sp>
      <p:sp>
        <p:nvSpPr>
          <p:cNvPr id="5" name="TextBox 4"/>
          <p:cNvSpPr txBox="1"/>
          <p:nvPr/>
        </p:nvSpPr>
        <p:spPr>
          <a:xfrm>
            <a:off x="304800" y="1553528"/>
            <a:ext cx="8458200" cy="4893647"/>
          </a:xfrm>
          <a:prstGeom prst="rect">
            <a:avLst/>
          </a:prstGeom>
          <a:noFill/>
        </p:spPr>
        <p:txBody>
          <a:bodyPr wrap="square" rtlCol="0">
            <a:spAutoFit/>
          </a:bodyPr>
          <a:lstStyle/>
          <a:p>
            <a:r>
              <a:rPr lang="en-US" sz="2400" b="1" dirty="0">
                <a:solidFill>
                  <a:srgbClr val="FFFF00"/>
                </a:solidFill>
              </a:rPr>
              <a:t>• Examine the URDA/URG/UCPG Rubric handout. This should be your guide when writing your project narrative. </a:t>
            </a:r>
          </a:p>
          <a:p>
            <a:endParaRPr lang="en-US" sz="2400" b="1" dirty="0">
              <a:solidFill>
                <a:srgbClr val="FFFF00"/>
              </a:solidFill>
            </a:endParaRPr>
          </a:p>
          <a:p>
            <a:r>
              <a:rPr lang="en-US" sz="2400" b="1" dirty="0">
                <a:solidFill>
                  <a:srgbClr val="FFFF00"/>
                </a:solidFill>
              </a:rPr>
              <a:t>• Here are some common mistakes that will cost you points.</a:t>
            </a:r>
          </a:p>
          <a:p>
            <a:r>
              <a:rPr lang="en-US" sz="2400" b="1" dirty="0">
                <a:solidFill>
                  <a:srgbClr val="FFFF00"/>
                </a:solidFill>
              </a:rPr>
              <a:t>	-  Not addressing the prospects for external funding.</a:t>
            </a:r>
          </a:p>
          <a:p>
            <a:r>
              <a:rPr lang="en-US" sz="2400" b="1" dirty="0">
                <a:solidFill>
                  <a:srgbClr val="FFFF00"/>
                </a:solidFill>
              </a:rPr>
              <a:t>	-  No or limited details on timeline or work plan provided.</a:t>
            </a:r>
          </a:p>
          <a:p>
            <a:r>
              <a:rPr lang="en-US" sz="2400" b="1" dirty="0">
                <a:solidFill>
                  <a:srgbClr val="FFFF00"/>
                </a:solidFill>
              </a:rPr>
              <a:t>	-  Budget is not consistent between the narrative and the </a:t>
            </a:r>
          </a:p>
          <a:p>
            <a:r>
              <a:rPr lang="en-US" sz="2400" b="1" dirty="0">
                <a:solidFill>
                  <a:srgbClr val="FFFF00"/>
                </a:solidFill>
              </a:rPr>
              <a:t>	budget justification. The more details in the justification the </a:t>
            </a:r>
          </a:p>
          <a:p>
            <a:r>
              <a:rPr lang="en-US" sz="2400" b="1" dirty="0">
                <a:solidFill>
                  <a:srgbClr val="FFFF00"/>
                </a:solidFill>
              </a:rPr>
              <a:t>	better.</a:t>
            </a:r>
          </a:p>
          <a:p>
            <a:r>
              <a:rPr lang="en-US" sz="2400" b="1" dirty="0">
                <a:solidFill>
                  <a:srgbClr val="FFFF00"/>
                </a:solidFill>
              </a:rPr>
              <a:t>	-  The role of outside collaborators, Co-PI’s, and students is </a:t>
            </a:r>
          </a:p>
          <a:p>
            <a:r>
              <a:rPr lang="en-US" sz="2400" b="1" dirty="0">
                <a:solidFill>
                  <a:srgbClr val="FFFF00"/>
                </a:solidFill>
              </a:rPr>
              <a:t>	not well explained.</a:t>
            </a:r>
          </a:p>
          <a:p>
            <a:endParaRPr lang="en-US" sz="2400" b="1" dirty="0">
              <a:solidFill>
                <a:srgbClr val="FFFF00"/>
              </a:solidFill>
            </a:endParaRPr>
          </a:p>
          <a:p>
            <a:r>
              <a:rPr lang="en-US" sz="2400" b="1" dirty="0">
                <a:solidFill>
                  <a:srgbClr val="FFFF00"/>
                </a:solidFill>
              </a:rPr>
              <a:t>• If students are involved in your work you need to highlight this!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1132710" y="76200"/>
            <a:ext cx="6949467" cy="1477328"/>
          </a:xfrm>
          <a:prstGeom prst="rect">
            <a:avLst/>
          </a:prstGeom>
          <a:noFill/>
        </p:spPr>
        <p:txBody>
          <a:bodyPr wrap="none" rtlCol="0">
            <a:spAutoFit/>
          </a:bodyPr>
          <a:lstStyle/>
          <a:p>
            <a:pPr algn="ctr"/>
            <a:r>
              <a:rPr lang="en-US" sz="3600" b="1" dirty="0">
                <a:solidFill>
                  <a:srgbClr val="FFFF00"/>
                </a:solidFill>
              </a:rPr>
              <a:t>WRITING YOUR INTERNAL GRANT</a:t>
            </a:r>
          </a:p>
          <a:p>
            <a:pPr algn="ctr"/>
            <a:r>
              <a:rPr lang="en-US" sz="3600" b="1" dirty="0">
                <a:solidFill>
                  <a:srgbClr val="FFFF00"/>
                </a:solidFill>
              </a:rPr>
              <a:t>URG vs. URDA</a:t>
            </a:r>
          </a:p>
          <a:p>
            <a:endParaRPr lang="en-US" dirty="0"/>
          </a:p>
        </p:txBody>
      </p:sp>
      <p:sp>
        <p:nvSpPr>
          <p:cNvPr id="3" name="TextBox 2"/>
          <p:cNvSpPr txBox="1"/>
          <p:nvPr/>
        </p:nvSpPr>
        <p:spPr>
          <a:xfrm>
            <a:off x="152400" y="1371600"/>
            <a:ext cx="9323771" cy="5262979"/>
          </a:xfrm>
          <a:prstGeom prst="rect">
            <a:avLst/>
          </a:prstGeom>
          <a:noFill/>
        </p:spPr>
        <p:txBody>
          <a:bodyPr wrap="none" rtlCol="0">
            <a:spAutoFit/>
          </a:bodyPr>
          <a:lstStyle/>
          <a:p>
            <a:r>
              <a:rPr lang="en-US" sz="2400" b="1" dirty="0">
                <a:solidFill>
                  <a:srgbClr val="FFFF00"/>
                </a:solidFill>
              </a:rPr>
              <a:t>• An URG is a one-year proposal funded at a maximum of $10,000</a:t>
            </a:r>
          </a:p>
          <a:p>
            <a:r>
              <a:rPr lang="en-US" sz="2400" b="1" dirty="0">
                <a:solidFill>
                  <a:srgbClr val="FFFF00"/>
                </a:solidFill>
              </a:rPr>
              <a:t>• An URDA is a two-year proposal funded at a maximum of $25,000</a:t>
            </a:r>
          </a:p>
          <a:p>
            <a:r>
              <a:rPr lang="en-US" sz="2400" b="1" dirty="0">
                <a:solidFill>
                  <a:srgbClr val="FFFF00"/>
                </a:solidFill>
              </a:rPr>
              <a:t> </a:t>
            </a:r>
          </a:p>
          <a:p>
            <a:r>
              <a:rPr lang="en-US" sz="2400" b="1" dirty="0">
                <a:solidFill>
                  <a:srgbClr val="FFFF00"/>
                </a:solidFill>
              </a:rPr>
              <a:t>• You can only be funded for a URG or URDA, but not both!</a:t>
            </a:r>
          </a:p>
          <a:p>
            <a:endParaRPr lang="en-US" sz="2400" b="1" dirty="0">
              <a:solidFill>
                <a:srgbClr val="FFFF00"/>
              </a:solidFill>
            </a:endParaRPr>
          </a:p>
          <a:p>
            <a:r>
              <a:rPr lang="en-US" sz="2400" b="1" dirty="0">
                <a:solidFill>
                  <a:srgbClr val="FFFF00"/>
                </a:solidFill>
              </a:rPr>
              <a:t>• You can only submit one URG and one URDA.</a:t>
            </a:r>
          </a:p>
          <a:p>
            <a:endParaRPr lang="en-US" sz="2400" b="1" dirty="0">
              <a:solidFill>
                <a:srgbClr val="FFFF00"/>
              </a:solidFill>
            </a:endParaRPr>
          </a:p>
          <a:p>
            <a:r>
              <a:rPr lang="en-US" sz="2400" b="1" dirty="0">
                <a:solidFill>
                  <a:srgbClr val="FFFF00"/>
                </a:solidFill>
              </a:rPr>
              <a:t>• The council generally prefers to fund URG’s over URDA’s</a:t>
            </a:r>
          </a:p>
          <a:p>
            <a:endParaRPr lang="en-US" sz="2400" b="1" dirty="0">
              <a:solidFill>
                <a:srgbClr val="FFFF00"/>
              </a:solidFill>
            </a:endParaRPr>
          </a:p>
          <a:p>
            <a:r>
              <a:rPr lang="en-US" sz="2400" b="1" dirty="0">
                <a:solidFill>
                  <a:srgbClr val="FFFF00"/>
                </a:solidFill>
              </a:rPr>
              <a:t>•  If you are going to write a URDA make sure its</a:t>
            </a:r>
          </a:p>
          <a:p>
            <a:r>
              <a:rPr lang="en-US" sz="2400" b="1" dirty="0">
                <a:solidFill>
                  <a:srgbClr val="FFFF00"/>
                </a:solidFill>
              </a:rPr>
              <a:t>	- Not similar scope of work to URG submitted in same competition</a:t>
            </a:r>
          </a:p>
          <a:p>
            <a:r>
              <a:rPr lang="en-US" sz="2400" b="1" dirty="0">
                <a:solidFill>
                  <a:srgbClr val="FFFF00"/>
                </a:solidFill>
              </a:rPr>
              <a:t>	- Make sure it is really good.</a:t>
            </a:r>
          </a:p>
          <a:p>
            <a:endParaRPr lang="en-US" sz="2400" b="1" dirty="0">
              <a:solidFill>
                <a:srgbClr val="FFFF00"/>
              </a:solidFill>
            </a:endParaRPr>
          </a:p>
          <a:p>
            <a:r>
              <a:rPr lang="en-US" sz="2400" b="1" dirty="0">
                <a:solidFill>
                  <a:srgbClr val="FFFF00"/>
                </a:solidFill>
              </a:rPr>
              <a:t>	MOST YEARS THE COUNCIL OPTS TO FUND ONLY 1 TO 2 URDA’s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0"/>
            <a:ext cx="8001000" cy="1470025"/>
          </a:xfrm>
        </p:spPr>
        <p:txBody>
          <a:bodyPr/>
          <a:lstStyle/>
          <a:p>
            <a:r>
              <a:rPr lang="en-US" sz="3600" dirty="0">
                <a:latin typeface="Bookman Old Style" pitchFamily="18" charset="0"/>
              </a:rPr>
              <a:t>All 4 grants due 10/1/19 by 5PM</a:t>
            </a:r>
          </a:p>
        </p:txBody>
      </p:sp>
      <p:sp>
        <p:nvSpPr>
          <p:cNvPr id="9" name="Subtitle 8"/>
          <p:cNvSpPr>
            <a:spLocks noGrp="1"/>
          </p:cNvSpPr>
          <p:nvPr>
            <p:ph type="subTitle" idx="1"/>
          </p:nvPr>
        </p:nvSpPr>
        <p:spPr/>
        <p:txBody>
          <a:bodyPr/>
          <a:lstStyle/>
          <a:p>
            <a:endParaRPr lang="en-US"/>
          </a:p>
        </p:txBody>
      </p:sp>
      <p:graphicFrame>
        <p:nvGraphicFramePr>
          <p:cNvPr id="5" name="Content Placeholder 4"/>
          <p:cNvGraphicFramePr>
            <a:graphicFrameLocks noGrp="1"/>
          </p:cNvGraphicFramePr>
          <p:nvPr>
            <p:ph idx="4294967295"/>
            <p:extLst/>
          </p:nvPr>
        </p:nvGraphicFramePr>
        <p:xfrm>
          <a:off x="533400" y="1066800"/>
          <a:ext cx="8001000" cy="53340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81000">
                <a:tc>
                  <a:txBody>
                    <a:bodyPr/>
                    <a:lstStyle/>
                    <a:p>
                      <a:pPr algn="ctr"/>
                      <a:r>
                        <a:rPr lang="en-US" sz="1600" dirty="0">
                          <a:latin typeface="Bookman Old Style" pitchFamily="18" charset="0"/>
                        </a:rPr>
                        <a:t>Grant name</a:t>
                      </a:r>
                    </a:p>
                  </a:txBody>
                  <a:tcPr/>
                </a:tc>
                <a:tc>
                  <a:txBody>
                    <a:bodyPr/>
                    <a:lstStyle/>
                    <a:p>
                      <a:pPr algn="ctr"/>
                      <a:r>
                        <a:rPr lang="en-US" sz="1600" dirty="0">
                          <a:latin typeface="Bookman Old Style" pitchFamily="18" charset="0"/>
                        </a:rPr>
                        <a:t>Award Period</a:t>
                      </a:r>
                    </a:p>
                  </a:txBody>
                  <a:tcPr/>
                </a:tc>
                <a:tc>
                  <a:txBody>
                    <a:bodyPr/>
                    <a:lstStyle/>
                    <a:p>
                      <a:pPr algn="ctr"/>
                      <a:r>
                        <a:rPr lang="en-US" sz="1600" dirty="0">
                          <a:latin typeface="Bookman Old Style" pitchFamily="18" charset="0"/>
                        </a:rPr>
                        <a:t>Amount</a:t>
                      </a:r>
                    </a:p>
                  </a:txBody>
                  <a:tcPr/>
                </a:tc>
                <a:tc>
                  <a:txBody>
                    <a:bodyPr/>
                    <a:lstStyle/>
                    <a:p>
                      <a:pPr algn="ctr"/>
                      <a:r>
                        <a:rPr lang="en-US" sz="1600" dirty="0">
                          <a:latin typeface="Bookman Old Style" pitchFamily="18" charset="0"/>
                        </a:rPr>
                        <a:t>Purpose</a:t>
                      </a:r>
                    </a:p>
                  </a:txBody>
                  <a:tcPr/>
                </a:tc>
                <a:tc>
                  <a:txBody>
                    <a:bodyPr/>
                    <a:lstStyle/>
                    <a:p>
                      <a:pPr algn="ctr"/>
                      <a:r>
                        <a:rPr lang="en-US" sz="1600" dirty="0">
                          <a:latin typeface="Bookman Old Style" pitchFamily="18" charset="0"/>
                        </a:rPr>
                        <a:t>Requirements</a:t>
                      </a:r>
                    </a:p>
                  </a:txBody>
                  <a:tcPr/>
                </a:tc>
                <a:extLst>
                  <a:ext uri="{0D108BD9-81ED-4DB2-BD59-A6C34878D82A}">
                    <a16:rowId xmlns:a16="http://schemas.microsoft.com/office/drawing/2014/main" val="10000"/>
                  </a:ext>
                </a:extLst>
              </a:tr>
              <a:tr h="920150">
                <a:tc>
                  <a:txBody>
                    <a:bodyPr/>
                    <a:lstStyle/>
                    <a:p>
                      <a:pPr algn="ctr"/>
                      <a:r>
                        <a:rPr lang="en-US" sz="1600" dirty="0">
                          <a:latin typeface="Bookman Old Style" pitchFamily="18" charset="0"/>
                        </a:rPr>
                        <a:t>University Travel Grant (UTG)</a:t>
                      </a:r>
                    </a:p>
                  </a:txBody>
                  <a:tcPr/>
                </a:tc>
                <a:tc>
                  <a:txBody>
                    <a:bodyPr/>
                    <a:lstStyle/>
                    <a:p>
                      <a:pPr algn="ctr"/>
                      <a:r>
                        <a:rPr lang="en-US" sz="1600" baseline="0" dirty="0">
                          <a:latin typeface="Bookman Old Style" pitchFamily="18" charset="0"/>
                        </a:rPr>
                        <a:t>9/2019 –</a:t>
                      </a:r>
                    </a:p>
                    <a:p>
                      <a:pPr algn="ctr"/>
                      <a:r>
                        <a:rPr lang="en-US" sz="1600" baseline="0" dirty="0">
                          <a:latin typeface="Bookman Old Style" pitchFamily="18" charset="0"/>
                        </a:rPr>
                        <a:t>8/2020</a:t>
                      </a:r>
                      <a:endParaRPr lang="en-US" sz="1600" dirty="0">
                        <a:latin typeface="Bookman Old Style" pitchFamily="18" charset="0"/>
                      </a:endParaRPr>
                    </a:p>
                  </a:txBody>
                  <a:tcPr/>
                </a:tc>
                <a:tc>
                  <a:txBody>
                    <a:bodyPr/>
                    <a:lstStyle/>
                    <a:p>
                      <a:pPr algn="ctr"/>
                      <a:r>
                        <a:rPr lang="en-US" sz="1600" dirty="0">
                          <a:latin typeface="Bookman Old Style" pitchFamily="18" charset="0"/>
                        </a:rPr>
                        <a:t>Maximum $1,000;</a:t>
                      </a:r>
                    </a:p>
                    <a:p>
                      <a:pPr algn="ctr"/>
                      <a:r>
                        <a:rPr lang="en-US" sz="1600" dirty="0">
                          <a:latin typeface="Bookman Old Style" pitchFamily="18" charset="0"/>
                        </a:rPr>
                        <a:t>data collection $2000</a:t>
                      </a:r>
                    </a:p>
                  </a:txBody>
                  <a:tcPr/>
                </a:tc>
                <a:tc>
                  <a:txBody>
                    <a:bodyPr/>
                    <a:lstStyle/>
                    <a:p>
                      <a:pPr algn="ctr"/>
                      <a:r>
                        <a:rPr lang="en-US" sz="1600" dirty="0">
                          <a:latin typeface="Bookman Old Style" pitchFamily="18" charset="0"/>
                        </a:rPr>
                        <a:t>Data collection, Research presentation; performance or exhibit</a:t>
                      </a:r>
                    </a:p>
                  </a:txBody>
                  <a:tcPr/>
                </a:tc>
                <a:tc>
                  <a:txBody>
                    <a:bodyPr/>
                    <a:lstStyle/>
                    <a:p>
                      <a:pPr algn="ctr"/>
                      <a:r>
                        <a:rPr lang="en-US" sz="1600" dirty="0">
                          <a:latin typeface="Bookman Old Style" pitchFamily="18" charset="0"/>
                        </a:rPr>
                        <a:t>1 final</a:t>
                      </a:r>
                      <a:r>
                        <a:rPr lang="en-US" sz="1600" baseline="0" dirty="0">
                          <a:latin typeface="Bookman Old Style" pitchFamily="18" charset="0"/>
                        </a:rPr>
                        <a:t> report </a:t>
                      </a:r>
                      <a:endParaRPr lang="en-US" sz="1600" dirty="0">
                        <a:latin typeface="Bookman Old Style" pitchFamily="18" charset="0"/>
                      </a:endParaRPr>
                    </a:p>
                  </a:txBody>
                  <a:tcPr/>
                </a:tc>
                <a:extLst>
                  <a:ext uri="{0D108BD9-81ED-4DB2-BD59-A6C34878D82A}">
                    <a16:rowId xmlns:a16="http://schemas.microsoft.com/office/drawing/2014/main" val="10001"/>
                  </a:ext>
                </a:extLst>
              </a:tr>
              <a:tr h="920150">
                <a:tc>
                  <a:txBody>
                    <a:bodyPr/>
                    <a:lstStyle/>
                    <a:p>
                      <a:pPr algn="ctr"/>
                      <a:r>
                        <a:rPr lang="en-US" sz="1600" dirty="0">
                          <a:latin typeface="Bookman Old Style" pitchFamily="18" charset="0"/>
                        </a:rPr>
                        <a:t>University Creative Projects Grant (UCPG)</a:t>
                      </a:r>
                    </a:p>
                  </a:txBody>
                  <a:tcPr/>
                </a:tc>
                <a:tc>
                  <a:txBody>
                    <a:bodyPr/>
                    <a:lstStyle/>
                    <a:p>
                      <a:pPr algn="ctr"/>
                      <a:r>
                        <a:rPr lang="en-US" sz="1600" dirty="0">
                          <a:latin typeface="Bookman Old Style" pitchFamily="18" charset="0"/>
                        </a:rPr>
                        <a:t>9/2020</a:t>
                      </a:r>
                    </a:p>
                    <a:p>
                      <a:pPr algn="ctr"/>
                      <a:r>
                        <a:rPr lang="en-US" sz="1600" dirty="0">
                          <a:latin typeface="Bookman Old Style" pitchFamily="18" charset="0"/>
                        </a:rPr>
                        <a:t>-</a:t>
                      </a:r>
                    </a:p>
                    <a:p>
                      <a:pPr algn="ctr"/>
                      <a:r>
                        <a:rPr lang="en-US" sz="1600" dirty="0">
                          <a:latin typeface="Bookman Old Style" pitchFamily="18" charset="0"/>
                        </a:rPr>
                        <a:t>8/2021</a:t>
                      </a:r>
                    </a:p>
                  </a:txBody>
                  <a:tcPr/>
                </a:tc>
                <a:tc>
                  <a:txBody>
                    <a:bodyPr/>
                    <a:lstStyle/>
                    <a:p>
                      <a:pPr algn="ctr"/>
                      <a:r>
                        <a:rPr lang="en-US" sz="1600" dirty="0">
                          <a:latin typeface="Bookman Old Style" pitchFamily="18" charset="0"/>
                        </a:rPr>
                        <a:t>Maximum $5,000</a:t>
                      </a:r>
                    </a:p>
                  </a:txBody>
                  <a:tcPr/>
                </a:tc>
                <a:tc>
                  <a:txBody>
                    <a:bodyPr/>
                    <a:lstStyle/>
                    <a:p>
                      <a:pPr algn="ctr"/>
                      <a:r>
                        <a:rPr lang="en-US" sz="1600" dirty="0">
                          <a:latin typeface="Bookman Old Style" pitchFamily="18" charset="0"/>
                        </a:rPr>
                        <a:t>Creative projects</a:t>
                      </a:r>
                      <a:r>
                        <a:rPr lang="en-US" sz="1600" baseline="0" dirty="0">
                          <a:latin typeface="Bookman Old Style" pitchFamily="18" charset="0"/>
                        </a:rPr>
                        <a:t> with limited external options for funding</a:t>
                      </a:r>
                      <a:endParaRPr lang="en-US" sz="1600" dirty="0">
                        <a:latin typeface="Bookman Old Style" pitchFamily="18" charset="0"/>
                      </a:endParaRPr>
                    </a:p>
                  </a:txBody>
                  <a:tcPr/>
                </a:tc>
                <a:tc>
                  <a:txBody>
                    <a:bodyPr/>
                    <a:lstStyle/>
                    <a:p>
                      <a:pPr algn="ctr"/>
                      <a:r>
                        <a:rPr lang="en-US" sz="1600" dirty="0">
                          <a:latin typeface="Bookman Old Style" pitchFamily="18" charset="0"/>
                        </a:rPr>
                        <a:t>1 final report; external</a:t>
                      </a:r>
                      <a:r>
                        <a:rPr lang="en-US" sz="1600" baseline="0" dirty="0">
                          <a:latin typeface="Bookman Old Style" pitchFamily="18" charset="0"/>
                        </a:rPr>
                        <a:t> grant strongly encouraged</a:t>
                      </a:r>
                      <a:endParaRPr lang="en-US" sz="1600" dirty="0">
                        <a:latin typeface="Bookman Old Style" pitchFamily="18" charset="0"/>
                      </a:endParaRPr>
                    </a:p>
                  </a:txBody>
                  <a:tcPr/>
                </a:tc>
                <a:extLst>
                  <a:ext uri="{0D108BD9-81ED-4DB2-BD59-A6C34878D82A}">
                    <a16:rowId xmlns:a16="http://schemas.microsoft.com/office/drawing/2014/main" val="10002"/>
                  </a:ext>
                </a:extLst>
              </a:tr>
              <a:tr h="920150">
                <a:tc>
                  <a:txBody>
                    <a:bodyPr/>
                    <a:lstStyle/>
                    <a:p>
                      <a:pPr algn="ctr"/>
                      <a:r>
                        <a:rPr lang="en-US" sz="1600" dirty="0">
                          <a:latin typeface="Bookman Old Style" pitchFamily="18" charset="0"/>
                        </a:rPr>
                        <a:t>University Research Grant (URG)</a:t>
                      </a:r>
                    </a:p>
                  </a:txBody>
                  <a:tcPr/>
                </a:tc>
                <a:tc>
                  <a:txBody>
                    <a:bodyPr/>
                    <a:lstStyle/>
                    <a:p>
                      <a:pPr algn="ctr"/>
                      <a:r>
                        <a:rPr lang="en-US" sz="1600" baseline="0" dirty="0">
                          <a:latin typeface="Bookman Old Style" pitchFamily="18" charset="0"/>
                        </a:rPr>
                        <a:t>9/2020 – 8/2021</a:t>
                      </a:r>
                      <a:endParaRPr lang="en-US" sz="1600" dirty="0">
                        <a:latin typeface="Bookman Old Style" pitchFamily="18" charset="0"/>
                      </a:endParaRPr>
                    </a:p>
                  </a:txBody>
                  <a:tcPr/>
                </a:tc>
                <a:tc>
                  <a:txBody>
                    <a:bodyPr/>
                    <a:lstStyle/>
                    <a:p>
                      <a:pPr algn="ctr"/>
                      <a:r>
                        <a:rPr lang="en-US" sz="1600" dirty="0">
                          <a:latin typeface="Bookman Old Style" pitchFamily="18" charset="0"/>
                        </a:rPr>
                        <a:t>Maximum $10,000 (student</a:t>
                      </a:r>
                      <a:r>
                        <a:rPr lang="en-US" sz="1600" baseline="0" dirty="0">
                          <a:latin typeface="Bookman Old Style" pitchFamily="18" charset="0"/>
                        </a:rPr>
                        <a:t> -</a:t>
                      </a:r>
                      <a:r>
                        <a:rPr lang="en-US" sz="1600" dirty="0">
                          <a:latin typeface="Bookman Old Style" pitchFamily="18" charset="0"/>
                        </a:rPr>
                        <a:t> no funds)</a:t>
                      </a:r>
                    </a:p>
                  </a:txBody>
                  <a:tcPr/>
                </a:tc>
                <a:tc>
                  <a:txBody>
                    <a:bodyPr/>
                    <a:lstStyle/>
                    <a:p>
                      <a:pPr algn="ctr"/>
                      <a:r>
                        <a:rPr lang="en-US" sz="1600" dirty="0">
                          <a:latin typeface="Bookman Old Style" pitchFamily="18" charset="0"/>
                        </a:rPr>
                        <a:t>Research</a:t>
                      </a:r>
                      <a:r>
                        <a:rPr lang="en-US" sz="1600" baseline="0" dirty="0">
                          <a:latin typeface="Bookman Old Style" pitchFamily="18" charset="0"/>
                        </a:rPr>
                        <a:t> projects, especially preliminary data collection</a:t>
                      </a:r>
                      <a:endParaRPr lang="en-US" sz="1600" dirty="0">
                        <a:latin typeface="Bookman Old Style" pitchFamily="18" charset="0"/>
                      </a:endParaRPr>
                    </a:p>
                  </a:txBody>
                  <a:tcPr/>
                </a:tc>
                <a:tc>
                  <a:txBody>
                    <a:bodyPr/>
                    <a:lstStyle/>
                    <a:p>
                      <a:pPr algn="ctr"/>
                      <a:r>
                        <a:rPr lang="en-US" sz="1600" dirty="0">
                          <a:latin typeface="Bookman Old Style" pitchFamily="18" charset="0"/>
                        </a:rPr>
                        <a:t>1 external grant; </a:t>
                      </a:r>
                    </a:p>
                    <a:p>
                      <a:pPr algn="ctr"/>
                      <a:r>
                        <a:rPr lang="en-US" sz="1600" dirty="0">
                          <a:latin typeface="Bookman Old Style" pitchFamily="18" charset="0"/>
                        </a:rPr>
                        <a:t>final report</a:t>
                      </a:r>
                    </a:p>
                  </a:txBody>
                  <a:tcPr/>
                </a:tc>
                <a:extLst>
                  <a:ext uri="{0D108BD9-81ED-4DB2-BD59-A6C34878D82A}">
                    <a16:rowId xmlns:a16="http://schemas.microsoft.com/office/drawing/2014/main" val="10003"/>
                  </a:ext>
                </a:extLst>
              </a:tr>
              <a:tr h="1196197">
                <a:tc>
                  <a:txBody>
                    <a:bodyPr/>
                    <a:lstStyle/>
                    <a:p>
                      <a:pPr algn="ctr"/>
                      <a:r>
                        <a:rPr lang="en-US" sz="1600" dirty="0">
                          <a:latin typeface="Bookman Old Style" pitchFamily="18" charset="0"/>
                        </a:rPr>
                        <a:t>University Research Development Award (URDA/URG)</a:t>
                      </a:r>
                    </a:p>
                  </a:txBody>
                  <a:tcPr/>
                </a:tc>
                <a:tc>
                  <a:txBody>
                    <a:bodyPr/>
                    <a:lstStyle/>
                    <a:p>
                      <a:pPr algn="ctr"/>
                      <a:r>
                        <a:rPr lang="en-US" sz="1600" dirty="0">
                          <a:latin typeface="Bookman Old Style" pitchFamily="18" charset="0"/>
                        </a:rPr>
                        <a:t>9/2020 – 8/2022</a:t>
                      </a:r>
                    </a:p>
                  </a:txBody>
                  <a:tcPr/>
                </a:tc>
                <a:tc>
                  <a:txBody>
                    <a:bodyPr/>
                    <a:lstStyle/>
                    <a:p>
                      <a:pPr algn="ctr"/>
                      <a:r>
                        <a:rPr lang="en-US" sz="1600" dirty="0">
                          <a:latin typeface="Bookman Old Style" pitchFamily="18" charset="0"/>
                        </a:rPr>
                        <a:t>Maximum $25,000 + graduate</a:t>
                      </a:r>
                      <a:r>
                        <a:rPr lang="en-US" sz="1600" baseline="0" dirty="0">
                          <a:latin typeface="Bookman Old Style" pitchFamily="18" charset="0"/>
                        </a:rPr>
                        <a:t> assistant</a:t>
                      </a:r>
                      <a:endParaRPr lang="en-US" sz="1600" dirty="0">
                        <a:latin typeface="Bookman Old Style" pitchFamily="18" charset="0"/>
                      </a:endParaRPr>
                    </a:p>
                  </a:txBody>
                  <a:tcPr/>
                </a:tc>
                <a:tc>
                  <a:txBody>
                    <a:bodyPr/>
                    <a:lstStyle/>
                    <a:p>
                      <a:pPr algn="ctr"/>
                      <a:r>
                        <a:rPr lang="en-US" sz="1600" dirty="0">
                          <a:latin typeface="Bookman Old Style" pitchFamily="18" charset="0"/>
                        </a:rPr>
                        <a:t>Research</a:t>
                      </a:r>
                      <a:r>
                        <a:rPr lang="en-US" sz="1600" baseline="0" dirty="0">
                          <a:latin typeface="Bookman Old Style" pitchFamily="18" charset="0"/>
                        </a:rPr>
                        <a:t> projects requiring longer time period or higher dollar amount than URG</a:t>
                      </a:r>
                      <a:endParaRPr lang="en-US" sz="1600" dirty="0">
                        <a:latin typeface="Bookman Old Style" pitchFamily="18" charset="0"/>
                      </a:endParaRPr>
                    </a:p>
                  </a:txBody>
                  <a:tcPr/>
                </a:tc>
                <a:tc>
                  <a:txBody>
                    <a:bodyPr/>
                    <a:lstStyle/>
                    <a:p>
                      <a:pPr algn="ctr"/>
                      <a:r>
                        <a:rPr lang="en-US" sz="1600" dirty="0">
                          <a:latin typeface="Bookman Old Style" pitchFamily="18" charset="0"/>
                        </a:rPr>
                        <a:t>3 external</a:t>
                      </a:r>
                      <a:r>
                        <a:rPr lang="en-US" sz="1600" baseline="0" dirty="0">
                          <a:latin typeface="Bookman Old Style" pitchFamily="18" charset="0"/>
                        </a:rPr>
                        <a:t> grants; </a:t>
                      </a:r>
                    </a:p>
                    <a:p>
                      <a:pPr algn="ctr"/>
                      <a:r>
                        <a:rPr lang="en-US" sz="1600" baseline="0" dirty="0">
                          <a:latin typeface="Bookman Old Style" pitchFamily="18" charset="0"/>
                        </a:rPr>
                        <a:t>progress report; final report</a:t>
                      </a:r>
                      <a:endParaRPr lang="en-US" sz="1600" dirty="0">
                        <a:latin typeface="Bookman Old Style"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099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882291" y="152400"/>
            <a:ext cx="7376828" cy="1200329"/>
          </a:xfrm>
          <a:prstGeom prst="rect">
            <a:avLst/>
          </a:prstGeom>
          <a:noFill/>
        </p:spPr>
        <p:txBody>
          <a:bodyPr wrap="none" rtlCol="0">
            <a:spAutoFit/>
          </a:bodyPr>
          <a:lstStyle/>
          <a:p>
            <a:pPr algn="ctr"/>
            <a:r>
              <a:rPr lang="en-US" sz="3600" b="1" dirty="0">
                <a:solidFill>
                  <a:srgbClr val="FFFF00"/>
                </a:solidFill>
              </a:rPr>
              <a:t>SUBMITTING YOUR INTERNAL GRANT</a:t>
            </a:r>
          </a:p>
          <a:p>
            <a:pPr algn="ctr"/>
            <a:r>
              <a:rPr lang="en-US" sz="3600" b="1" dirty="0">
                <a:solidFill>
                  <a:srgbClr val="FFFF00"/>
                </a:solidFill>
              </a:rPr>
              <a:t>Deadlines</a:t>
            </a:r>
          </a:p>
        </p:txBody>
      </p:sp>
      <p:sp>
        <p:nvSpPr>
          <p:cNvPr id="11" name="TextBox 10"/>
          <p:cNvSpPr txBox="1"/>
          <p:nvPr/>
        </p:nvSpPr>
        <p:spPr>
          <a:xfrm>
            <a:off x="304800" y="1524000"/>
            <a:ext cx="8610600" cy="4893647"/>
          </a:xfrm>
          <a:prstGeom prst="rect">
            <a:avLst/>
          </a:prstGeom>
          <a:noFill/>
        </p:spPr>
        <p:txBody>
          <a:bodyPr wrap="square" rtlCol="0">
            <a:spAutoFit/>
          </a:bodyPr>
          <a:lstStyle/>
          <a:p>
            <a:r>
              <a:rPr lang="en-US" sz="2400" b="1" dirty="0">
                <a:solidFill>
                  <a:srgbClr val="FFFF00"/>
                </a:solidFill>
              </a:rPr>
              <a:t>The announcement for internal grants is typically made later spring or early summer. The proposal deadline is October 1</a:t>
            </a:r>
            <a:r>
              <a:rPr lang="en-US" sz="2400" b="1" baseline="30000" dirty="0">
                <a:solidFill>
                  <a:srgbClr val="FFFF00"/>
                </a:solidFill>
              </a:rPr>
              <a:t>st</a:t>
            </a:r>
            <a:r>
              <a:rPr lang="en-US" sz="2400" b="1" dirty="0">
                <a:solidFill>
                  <a:srgbClr val="FFFF00"/>
                </a:solidFill>
              </a:rPr>
              <a:t> at 5 pm.</a:t>
            </a:r>
          </a:p>
          <a:p>
            <a:endParaRPr lang="en-US" sz="2400" b="1" dirty="0">
              <a:solidFill>
                <a:srgbClr val="FFFF00"/>
              </a:solidFill>
            </a:endParaRPr>
          </a:p>
          <a:p>
            <a:r>
              <a:rPr lang="en-US" sz="2400" b="1" dirty="0">
                <a:solidFill>
                  <a:srgbClr val="FFFF00"/>
                </a:solidFill>
              </a:rPr>
              <a:t>Proposal DON’TS</a:t>
            </a:r>
          </a:p>
          <a:p>
            <a:r>
              <a:rPr lang="en-US" sz="2400" b="1" dirty="0">
                <a:solidFill>
                  <a:srgbClr val="FFFF00"/>
                </a:solidFill>
              </a:rPr>
              <a:t>• Submitting after the deadline (your proposal will be bounced)</a:t>
            </a:r>
          </a:p>
          <a:p>
            <a:r>
              <a:rPr lang="en-US" sz="2400" b="1" dirty="0">
                <a:solidFill>
                  <a:srgbClr val="FFFF00"/>
                </a:solidFill>
              </a:rPr>
              <a:t>• Submitting an incomplete application</a:t>
            </a:r>
          </a:p>
          <a:p>
            <a:endParaRPr lang="en-US" sz="2400" b="1" dirty="0">
              <a:solidFill>
                <a:srgbClr val="FFFF00"/>
              </a:solidFill>
            </a:endParaRPr>
          </a:p>
          <a:p>
            <a:r>
              <a:rPr lang="en-US" sz="2400" b="1" dirty="0">
                <a:solidFill>
                  <a:srgbClr val="FFFF00"/>
                </a:solidFill>
              </a:rPr>
              <a:t>• While submitting the same day as the deadline is acceptable it is not ideal.</a:t>
            </a:r>
          </a:p>
          <a:p>
            <a:endParaRPr lang="en-US" sz="2400" b="1" dirty="0">
              <a:solidFill>
                <a:srgbClr val="FFFF00"/>
              </a:solidFill>
            </a:endParaRPr>
          </a:p>
          <a:p>
            <a:r>
              <a:rPr lang="en-US" sz="2400" b="1" dirty="0">
                <a:solidFill>
                  <a:srgbClr val="FFFF00"/>
                </a:solidFill>
              </a:rPr>
              <a:t>• If you have your proposal ready at least two weeks in advance the grant office will look it over and give you feedback.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Use the checklists!</a:t>
            </a:r>
          </a:p>
        </p:txBody>
      </p:sp>
      <p:pic>
        <p:nvPicPr>
          <p:cNvPr id="5" name="Content Placeholder 4"/>
          <p:cNvPicPr>
            <a:picLocks noGrp="1" noChangeAspect="1"/>
          </p:cNvPicPr>
          <p:nvPr>
            <p:ph idx="1"/>
          </p:nvPr>
        </p:nvPicPr>
        <p:blipFill rotWithShape="1">
          <a:blip r:embed="rId2"/>
          <a:srcRect l="3704" t="25543" r="59259" b="24239"/>
          <a:stretch/>
        </p:blipFill>
        <p:spPr>
          <a:xfrm>
            <a:off x="484472" y="1417638"/>
            <a:ext cx="8255000" cy="4800600"/>
          </a:xfrm>
          <a:prstGeom prst="rect">
            <a:avLst/>
          </a:prstGeom>
        </p:spPr>
      </p:pic>
    </p:spTree>
    <p:extLst>
      <p:ext uri="{BB962C8B-B14F-4D97-AF65-F5344CB8AC3E}">
        <p14:creationId xmlns:p14="http://schemas.microsoft.com/office/powerpoint/2010/main" val="2169249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47992</TotalTime>
  <Words>1452</Words>
  <Application>Microsoft Macintosh PowerPoint</Application>
  <PresentationFormat>On-screen Show (4:3)</PresentationFormat>
  <Paragraphs>227</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Bookman Old Style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All 4 grants due 10/1/19 by 5PM</vt:lpstr>
      <vt:lpstr>PowerPoint Presentation</vt:lpstr>
      <vt:lpstr>Use the checklists!</vt:lpstr>
      <vt:lpstr>Problems with applications</vt:lpstr>
      <vt:lpstr>PowerPoint Presentation</vt:lpstr>
      <vt:lpstr>PowerPoint Presentation</vt:lpstr>
      <vt:lpstr>PowerPoint Presentation</vt:lpstr>
      <vt:lpstr>PowerPoint Presentation</vt:lpstr>
      <vt:lpstr>PowerPoint Presentation</vt:lpstr>
      <vt:lpstr>Funding Success Rates 2010-2019</vt:lpstr>
      <vt:lpstr>Compliance Issues that  can delay release of your funds</vt:lpstr>
      <vt:lpstr>Problems with grant management</vt:lpstr>
      <vt:lpstr>PowerPoint Presentation</vt:lpstr>
      <vt:lpstr>Grant and Compliance Information</vt:lpstr>
      <vt:lpstr>PowerPoint Presentation</vt:lpstr>
    </vt:vector>
  </TitlesOfParts>
  <Company>CEES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Tobin</dc:creator>
  <cp:lastModifiedBy>Microsoft Office User</cp:lastModifiedBy>
  <cp:revision>341</cp:revision>
  <dcterms:created xsi:type="dcterms:W3CDTF">2017-06-28T16:05:30Z</dcterms:created>
  <dcterms:modified xsi:type="dcterms:W3CDTF">2019-09-16T20:40:39Z</dcterms:modified>
</cp:coreProperties>
</file>