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9ACE-3915-4F63-BDC3-A4F8CCBA6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AC08D-C8A5-445B-B458-67B93A0B4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0370F-1F95-4C34-B7C8-7A681AFC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DACA9-981E-40F5-9546-74186AAC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ECE78-EB70-4DB4-9F09-45E669F5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1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C64F-F173-4678-9C0B-91E6B8EA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D2E21-9FBD-40FF-A852-2C1657D2A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1D9DA-850E-4C69-8188-4178AFDA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32084-5EC1-4AFD-80DA-80D1216E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E5FE3-932E-4357-BACD-EA9303BE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4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204EF-3B25-465B-9F71-21639B421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B55FE-40D5-4773-BC79-73B5A58BA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A417C-AA23-4DC5-A010-C6A4064D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D2356-0093-456C-9D29-9291BB33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60524-246D-4B2B-9D6D-DC58C15B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3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92F8-4A88-4FB7-B2FF-76529B34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3DC0-7A1F-4E8C-9C57-47EE3F6B6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06F53-5918-4A60-9564-24712B92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84E21-8B7A-4499-B33F-270E2343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74C07-CED4-4B98-AD97-F48A9CF5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9FE9-BD74-405A-92EE-A0594196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A867C-C88C-41EF-89F5-CD17E8DFA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5D609-587E-47FC-9D89-DACF4C0F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4F88-6E7C-4CD6-876D-3A91F9CA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73853-B746-491C-B530-DE4D47A3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0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ECA4-5AC0-494C-A92D-EAF96C16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9C60E-0C9E-4E09-9CF3-CDBA4872A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78A16-AD74-40FE-8656-F0EA11190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C327C-8A42-4C2C-99F0-9D391191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75629-686D-4D54-ADF2-43EB5879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F8FAD-8513-40DD-9138-EF78A664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C908E-3279-4E6E-B76F-948A149D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9A95E-1DE9-4B98-8637-4CAABC975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D67B3-7458-4190-9FD8-EDCB04BA1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37645-C5E1-4FE2-8B4B-AC288AB8F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064C6-20C4-4558-B04A-C0E04E316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971A5-AF02-40EC-B7B3-47C268D4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C947E3-4C74-4BDC-9353-FC74462C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3C7A9-8CF4-4CA4-BE05-AE07A2D9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5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D281-9AF1-44F2-AA6D-7DC2F0AD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80265-BBDB-46BC-9E74-B7DB99F83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395E9-52BB-4F7F-BECF-2E80EA04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1E355-5A4B-47C1-ABEC-C2C230A8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CE471-1691-4C38-B890-AB0ED344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1CC37-FE69-4847-BA58-6DAEF0BF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7B4CF-2B59-4F6F-B4E5-9EAE4EEF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3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ECCE-DE37-4F41-8B54-21916859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AE49-6E05-4DD7-BAEB-64EA8CAFD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F7BEE-ECDF-4931-BD02-73E93585B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AFCB0-B7BF-493B-A3F7-44DC14BD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6F02-9B4F-4195-ADD8-8516E022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E2E06-511E-4A9D-B209-010CA4AB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7A04-229B-43BA-9CDB-AA548263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83361-5272-48D6-BDD2-9E1B47A5C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4C301-D046-4BBC-9BF3-93CD26727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55FE1-B9D4-452A-8A5A-D5D1236A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8CF41-FB6D-4ED3-8695-4E15ECF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7BA8-85E6-468D-97D7-EA8B1CB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CFBD4-7B8D-42ED-91F8-42A182FB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361BD-B5E3-418E-851E-671B137AC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0CF0-7F7F-4FD8-8385-D372A10A9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3867-8418-4EA5-92FA-439A6DDDD7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DB304-655A-4B72-B9AC-CD0786558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8471C-C099-46EF-A1E8-751F48DC6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2316-57B3-4275-AF68-A17C6E5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dadlipen.wordpress.com/2017/03/15/wadadli-pen-challenge-2017-the-long-list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yssaisreading.wordpress.com/2016/04/04/my-first-qa/" TargetMode="Externa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jstor.org/stable/27702102?seq=4#metadata_info_tab_conten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4E895-D3D2-4512-A11B-293451DCC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/>
              <a:t>How &amp; Where to Publish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140A3-8ED6-4A59-AF56-61973653F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/>
              <a:t>Selecting an Academic Journal to Maximize Chances for Promotion and Tenure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dirty="0"/>
              <a:t>Dr. Kenneth Tobin</a:t>
            </a:r>
          </a:p>
          <a:p>
            <a:pPr algn="l"/>
            <a:r>
              <a:rPr lang="en-US" sz="2000" dirty="0"/>
              <a:t>Dr. John Kilburn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53E08-DABB-4BF0-9029-C927EEDF6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99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460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E03D-20E1-9241-9F00-19A4BE9A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31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Evaluating Journals Within Your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1A5AE-8F10-994F-A7F2-E91E8477B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14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Journal ranking within your discipline (quantile) is more important than impact factor (in my opinion - KT). Less popular fields should not be penalized.</a:t>
            </a:r>
          </a:p>
          <a:p>
            <a:r>
              <a:rPr lang="en-US" dirty="0"/>
              <a:t>You need to make the case that the journal you are publishing in is quality. Realize that many who are evaluating your work are probably not in your field.</a:t>
            </a:r>
          </a:p>
          <a:p>
            <a:r>
              <a:rPr lang="en-US" dirty="0"/>
              <a:t>Some fields publish more conferences papers. Be aware that while these conferences can be found in </a:t>
            </a:r>
            <a:r>
              <a:rPr lang="en-US" dirty="0" err="1"/>
              <a:t>Scimago</a:t>
            </a:r>
            <a:r>
              <a:rPr lang="en-US" dirty="0"/>
              <a:t> they tend to be more sporadically listed then conventional journals.</a:t>
            </a:r>
          </a:p>
          <a:p>
            <a:r>
              <a:rPr lang="en-US" dirty="0"/>
              <a:t>It always safer to publish with a well established publisher </a:t>
            </a:r>
          </a:p>
          <a:p>
            <a:r>
              <a:rPr lang="en-US" dirty="0"/>
              <a:t>Make sure you are publishing in a real and not fake or predatory journal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5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CBEC-353D-C04B-BB61-4B5F0A2E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Journal Red 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7E2D-B110-7843-82A7-19C419B3E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wary of publishing in new start-up journals </a:t>
            </a:r>
          </a:p>
          <a:p>
            <a:r>
              <a:rPr lang="en-US" dirty="0"/>
              <a:t>Look at the editorial board. Are the members well established in the field that you are publishing in.</a:t>
            </a:r>
          </a:p>
          <a:p>
            <a:r>
              <a:rPr lang="en-US" dirty="0"/>
              <a:t>Examine the peer review process within the journal. Is there sufficient rigor to justify this publication being called a peer review paper.</a:t>
            </a:r>
          </a:p>
          <a:p>
            <a:r>
              <a:rPr lang="en-US" dirty="0"/>
              <a:t>Run away from vanity journals that promise very quick publication times for a fee.</a:t>
            </a:r>
          </a:p>
          <a:p>
            <a:r>
              <a:rPr lang="en-US" dirty="0"/>
              <a:t>When in doubt check </a:t>
            </a:r>
            <a:r>
              <a:rPr lang="en-US" dirty="0" err="1"/>
              <a:t>Scimago</a:t>
            </a:r>
            <a:r>
              <a:rPr lang="en-US" dirty="0"/>
              <a:t> or a relevant journal database within you field. If the journal you are considering is not there think twice before submitting to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39BA8B52-31A4-48F9-8B95-46FF5FE2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3040"/>
          <a:stretch/>
        </p:blipFill>
        <p:spPr>
          <a:xfrm>
            <a:off x="643467" y="2139117"/>
            <a:ext cx="5294716" cy="2579763"/>
          </a:xfrm>
          <a:prstGeom prst="rect">
            <a:avLst/>
          </a:prstGeom>
        </p:spPr>
      </p:pic>
      <p:cxnSp>
        <p:nvCxnSpPr>
          <p:cNvPr id="50" name="Straight Connector 4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B40BB3C-90A8-4481-A0E7-C58AD82598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428" r="12064" b="3"/>
          <a:stretch/>
        </p:blipFill>
        <p:spPr>
          <a:xfrm>
            <a:off x="6686386" y="643467"/>
            <a:ext cx="44295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9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FAA78-1E3B-4E56-8F2C-D7EDC960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Glenn Villenmez Scale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A422F2-0D9C-4D47-89B0-9C830D31F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672" y="643466"/>
            <a:ext cx="409798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1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9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C1223-96B0-4DF3-B07A-466BE4690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465" y="637762"/>
            <a:ext cx="4305889" cy="357058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100"/>
              <a:t>Productivity of Graduates of 50 Sociology Department</a:t>
            </a:r>
            <a:br>
              <a:rPr lang="en-US" sz="5100"/>
            </a:br>
            <a:br>
              <a:rPr lang="en-US" sz="5100"/>
            </a:br>
            <a:r>
              <a:rPr lang="en-US" sz="2700">
                <a:hlinkClick r:id="rId2"/>
              </a:rPr>
              <a:t>https://www.jstor.org/stable/27702102?seq=4#metadata_info_tab_contents</a:t>
            </a:r>
            <a:br>
              <a:rPr lang="en-US" sz="5100"/>
            </a:br>
            <a:endParaRPr lang="en-US" sz="5100" dirty="0"/>
          </a:p>
        </p:txBody>
      </p:sp>
      <p:pic>
        <p:nvPicPr>
          <p:cNvPr id="1026" name="Picture 2" descr="Page 172 of The Productivity of Graduates of 50 Sociology Departments">
            <a:extLst>
              <a:ext uri="{FF2B5EF4-FFF2-40B4-BE49-F238E27FC236}">
                <a16:creationId xmlns:a16="http://schemas.microsoft.com/office/drawing/2014/main" id="{465FD0CE-BECB-4637-AAE8-3289DEE9F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r="3" b="4478"/>
          <a:stretch/>
        </p:blipFill>
        <p:spPr bwMode="auto">
          <a:xfrm>
            <a:off x="408214" y="147904"/>
            <a:ext cx="4999083" cy="65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61644-626F-41BD-98FE-5F69AE20B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1" r="-2" b="-2"/>
          <a:stretch/>
        </p:blipFill>
        <p:spPr>
          <a:xfrm rot="21480000">
            <a:off x="1261928" y="759431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8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5160A5-6EA9-40B9-8DAE-449988D4B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66" t="14002" r="59576" b="40863"/>
          <a:stretch/>
        </p:blipFill>
        <p:spPr>
          <a:xfrm rot="21480000">
            <a:off x="2411526" y="905389"/>
            <a:ext cx="7815494" cy="45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50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DEE6AA-ABCF-42B4-9DB6-B00FD24BF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17" t="9705" r="835" b="4686"/>
          <a:stretch/>
        </p:blipFill>
        <p:spPr>
          <a:xfrm rot="21480000">
            <a:off x="2709132" y="854505"/>
            <a:ext cx="7191178" cy="5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15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0139D-4758-4636-BD72-ED623F30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662"/>
            <a:ext cx="3785513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30,891 Publishing Outlets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9ED4F0-5B7F-4314-8FEE-52EFF4B62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52" t="10073" r="8476" b="4285"/>
          <a:stretch/>
        </p:blipFill>
        <p:spPr>
          <a:xfrm>
            <a:off x="4171945" y="302912"/>
            <a:ext cx="7587342" cy="62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8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63E18-727C-401A-B5EB-EE086E8B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7,819 Publishing Outlets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247761-2512-4EDA-A9B1-8A7928424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98" t="9156" r="102" b="4243"/>
          <a:stretch/>
        </p:blipFill>
        <p:spPr>
          <a:xfrm>
            <a:off x="3927477" y="1609429"/>
            <a:ext cx="804136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4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AF4E-8E26-B94A-AFDB-8CCFC631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100"/>
            <a:ext cx="10759068" cy="1325563"/>
          </a:xfrm>
        </p:spPr>
        <p:txBody>
          <a:bodyPr/>
          <a:lstStyle/>
          <a:p>
            <a:pPr algn="ctr"/>
            <a:r>
              <a:rPr lang="en-US" dirty="0"/>
              <a:t>Personal Comments on Faculty Evaluation (KT)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6CD6-BD3C-B248-B83A-43EE392D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302"/>
            <a:ext cx="10515600" cy="4351338"/>
          </a:xfrm>
        </p:spPr>
        <p:txBody>
          <a:bodyPr/>
          <a:lstStyle/>
          <a:p>
            <a:r>
              <a:rPr lang="en-US" dirty="0"/>
              <a:t>Authorship Order</a:t>
            </a:r>
          </a:p>
          <a:p>
            <a:pPr lvl="1"/>
            <a:r>
              <a:rPr lang="en-US" dirty="0"/>
              <a:t>First author is generally best</a:t>
            </a:r>
          </a:p>
          <a:p>
            <a:pPr lvl="1"/>
            <a:r>
              <a:rPr lang="en-US" dirty="0"/>
              <a:t>Any student authors should be clearly indicated and emphasized in any dossier or vita.</a:t>
            </a:r>
          </a:p>
          <a:p>
            <a:pPr marL="457200" lvl="1" indent="0">
              <a:buNone/>
            </a:pPr>
            <a:r>
              <a:rPr lang="en-US" b="1" dirty="0"/>
              <a:t>	This is supportive of the university’s QEP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dirty="0"/>
              <a:t>In </a:t>
            </a:r>
            <a:r>
              <a:rPr lang="en-US" i="1" dirty="0"/>
              <a:t>et al. </a:t>
            </a:r>
            <a:r>
              <a:rPr lang="en-US" dirty="0"/>
              <a:t>papers second and third authorship is also significant but a little less than first author works</a:t>
            </a:r>
          </a:p>
          <a:p>
            <a:pPr lvl="1"/>
            <a:r>
              <a:rPr lang="en-US" dirty="0"/>
              <a:t>In </a:t>
            </a:r>
            <a:r>
              <a:rPr lang="en-US" i="1" dirty="0"/>
              <a:t>et al. </a:t>
            </a:r>
            <a:r>
              <a:rPr lang="en-US" dirty="0"/>
              <a:t>papers n</a:t>
            </a:r>
            <a:r>
              <a:rPr lang="en-US" baseline="30000" dirty="0"/>
              <a:t>th</a:t>
            </a:r>
            <a:r>
              <a:rPr lang="en-US" dirty="0"/>
              <a:t> authorship is less significant (unless it is an exceptional journal)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360</Words>
  <Application>Microsoft Macintosh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Office Theme</vt:lpstr>
      <vt:lpstr>How &amp; Where to Publish</vt:lpstr>
      <vt:lpstr>Glenn Villenmez Scale</vt:lpstr>
      <vt:lpstr>Productivity of Graduates of 50 Sociology Department  https://www.jstor.org/stable/27702102?seq=4#metadata_info_tab_contents </vt:lpstr>
      <vt:lpstr>PowerPoint Presentation</vt:lpstr>
      <vt:lpstr>PowerPoint Presentation</vt:lpstr>
      <vt:lpstr>PowerPoint Presentation</vt:lpstr>
      <vt:lpstr>30,891 Publishing Outlets</vt:lpstr>
      <vt:lpstr>7,819 Publishing Outlets</vt:lpstr>
      <vt:lpstr>Personal Comments on Faculty Evaluation (KT)</vt:lpstr>
      <vt:lpstr>Evaluating Journals Within Your Discipline</vt:lpstr>
      <vt:lpstr>Journal Red Flags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&amp; Where to Publish</dc:title>
  <dc:creator>Martinez, S. Viviana</dc:creator>
  <cp:lastModifiedBy>Microsoft Office User</cp:lastModifiedBy>
  <cp:revision>8</cp:revision>
  <dcterms:created xsi:type="dcterms:W3CDTF">2020-11-09T18:24:13Z</dcterms:created>
  <dcterms:modified xsi:type="dcterms:W3CDTF">2020-11-10T15:41:11Z</dcterms:modified>
</cp:coreProperties>
</file>