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8" r:id="rId5"/>
    <p:sldId id="269" r:id="rId6"/>
    <p:sldId id="257" r:id="rId7"/>
    <p:sldId id="260" r:id="rId8"/>
    <p:sldId id="261" r:id="rId9"/>
    <p:sldId id="258" r:id="rId10"/>
    <p:sldId id="262" r:id="rId11"/>
    <p:sldId id="259" r:id="rId12"/>
    <p:sldId id="263" r:id="rId13"/>
    <p:sldId id="264" r:id="rId14"/>
    <p:sldId id="265"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60"/>
  </p:normalViewPr>
  <p:slideViewPr>
    <p:cSldViewPr snapToGrid="0">
      <p:cViewPr varScale="1">
        <p:scale>
          <a:sx n="47" d="100"/>
          <a:sy n="47" d="100"/>
        </p:scale>
        <p:origin x="4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92A77B-4255-4FF5-9028-F405F4BBFFC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192065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2A77B-4255-4FF5-9028-F405F4BBFFC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386522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2A77B-4255-4FF5-9028-F405F4BBFFC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3454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2A77B-4255-4FF5-9028-F405F4BBFFC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342249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2A77B-4255-4FF5-9028-F405F4BBFFC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4105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2A77B-4255-4FF5-9028-F405F4BBFFC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2758226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2A77B-4255-4FF5-9028-F405F4BBFFC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3983271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2A77B-4255-4FF5-9028-F405F4BBFFC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218965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2A77B-4255-4FF5-9028-F405F4BBFFC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388599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2A77B-4255-4FF5-9028-F405F4BBFFC1}"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299159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92A77B-4255-4FF5-9028-F405F4BBFFC1}"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245347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92A77B-4255-4FF5-9028-F405F4BBFFC1}"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28135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92A77B-4255-4FF5-9028-F405F4BBFFC1}"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208177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2A77B-4255-4FF5-9028-F405F4BBFFC1}"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248539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92A77B-4255-4FF5-9028-F405F4BBFFC1}"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95472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F92A77B-4255-4FF5-9028-F405F4BBFFC1}"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31727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92A77B-4255-4FF5-9028-F405F4BBFFC1}" type="datetimeFigureOut">
              <a:rPr lang="en-US" smtClean="0"/>
              <a:t>8/24/2021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B7F2BDE-675A-42D6-A70A-2EB9B46A966F}" type="slidenum">
              <a:rPr lang="en-US" smtClean="0"/>
              <a:t>‹#›</a:t>
            </a:fld>
            <a:endParaRPr lang="en-US"/>
          </a:p>
        </p:txBody>
      </p:sp>
    </p:spTree>
    <p:extLst>
      <p:ext uri="{BB962C8B-B14F-4D97-AF65-F5344CB8AC3E}">
        <p14:creationId xmlns:p14="http://schemas.microsoft.com/office/powerpoint/2010/main" val="3499554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646" y="2404534"/>
            <a:ext cx="8516357" cy="1646302"/>
          </a:xfrm>
        </p:spPr>
        <p:txBody>
          <a:bodyPr/>
          <a:lstStyle/>
          <a:p>
            <a:r>
              <a:rPr lang="en-US" sz="4400" dirty="0" smtClean="0"/>
              <a:t>Writing </a:t>
            </a:r>
            <a:r>
              <a:rPr lang="en-US" sz="4400" dirty="0" smtClean="0"/>
              <a:t>an </a:t>
            </a:r>
            <a:r>
              <a:rPr lang="en-US" sz="4400" dirty="0" smtClean="0"/>
              <a:t>Assessment Report for </a:t>
            </a:r>
            <a:r>
              <a:rPr lang="en-US" sz="4400" dirty="0" smtClean="0"/>
              <a:t/>
            </a:r>
            <a:br>
              <a:rPr lang="en-US" sz="4400" dirty="0" smtClean="0"/>
            </a:br>
            <a:r>
              <a:rPr lang="en-US" sz="4400" dirty="0" smtClean="0"/>
              <a:t>Institutional Effectiveness (IE) Units </a:t>
            </a:r>
            <a:r>
              <a:rPr lang="en-US" sz="4400" dirty="0" smtClean="0"/>
              <a:t>on </a:t>
            </a:r>
            <a:r>
              <a:rPr lang="en-US" sz="4400" dirty="0" smtClean="0"/>
              <a:t>AEFIS for Accreditation</a:t>
            </a:r>
            <a:endParaRPr lang="en-US" sz="4400" dirty="0"/>
          </a:p>
        </p:txBody>
      </p:sp>
      <p:sp>
        <p:nvSpPr>
          <p:cNvPr id="3" name="Subtitle 2"/>
          <p:cNvSpPr>
            <a:spLocks noGrp="1"/>
          </p:cNvSpPr>
          <p:nvPr>
            <p:ph type="subTitle" idx="1"/>
          </p:nvPr>
        </p:nvSpPr>
        <p:spPr/>
        <p:txBody>
          <a:bodyPr>
            <a:normAutofit lnSpcReduction="10000"/>
          </a:bodyPr>
          <a:lstStyle/>
          <a:p>
            <a:r>
              <a:rPr lang="en-US" dirty="0">
                <a:solidFill>
                  <a:schemeClr val="tx1"/>
                </a:solidFill>
              </a:rPr>
              <a:t>Texas A&amp;M International University</a:t>
            </a:r>
          </a:p>
          <a:p>
            <a:r>
              <a:rPr lang="en-US" dirty="0">
                <a:solidFill>
                  <a:schemeClr val="tx1"/>
                </a:solidFill>
              </a:rPr>
              <a:t>Office of Intuitional Assessment, Research, &amp; Planning</a:t>
            </a:r>
          </a:p>
          <a:p>
            <a:r>
              <a:rPr lang="en-US" dirty="0">
                <a:solidFill>
                  <a:schemeClr val="tx1"/>
                </a:solidFill>
              </a:rPr>
              <a:t>Assessment Specialist – Vanessa Martinez </a:t>
            </a:r>
          </a:p>
          <a:p>
            <a:endParaRPr lang="en-US"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3702805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a:xfrm>
            <a:off x="677334" y="1442132"/>
            <a:ext cx="8596668" cy="5193799"/>
          </a:xfrm>
        </p:spPr>
        <p:txBody>
          <a:bodyPr>
            <a:normAutofit lnSpcReduction="10000"/>
          </a:bodyPr>
          <a:lstStyle/>
          <a:p>
            <a:r>
              <a:rPr lang="en-US" sz="2000" dirty="0" smtClean="0"/>
              <a:t>Who analyzes the data?</a:t>
            </a:r>
          </a:p>
          <a:p>
            <a:pPr lvl="1"/>
            <a:r>
              <a:rPr lang="en-US" sz="1800" dirty="0" smtClean="0"/>
              <a:t>The office assessment team who defined the objectives and measures for the assessment plan should reconvene to look at the data. </a:t>
            </a:r>
          </a:p>
          <a:p>
            <a:pPr lvl="1"/>
            <a:r>
              <a:rPr lang="en-US" sz="1800" dirty="0" smtClean="0"/>
              <a:t>The office assessment team should determine by the raw data if the objective’s target level was met, partially met, or nor met. You will also need to determine if further action is needed. This is the actual “assessment” part of the assessment process. </a:t>
            </a:r>
          </a:p>
          <a:p>
            <a:r>
              <a:rPr lang="en-US" sz="2000" dirty="0" smtClean="0"/>
              <a:t>How do you analyze the data?</a:t>
            </a:r>
          </a:p>
          <a:p>
            <a:pPr lvl="1"/>
            <a:r>
              <a:rPr lang="en-US" sz="1800" dirty="0" smtClean="0"/>
              <a:t>Analysis should involve asking these questions about the results of each measure:</a:t>
            </a:r>
          </a:p>
          <a:p>
            <a:pPr lvl="2"/>
            <a:r>
              <a:rPr lang="en-US" sz="1600" dirty="0" smtClean="0"/>
              <a:t>What specifically did your assessments show regarding proven strengths or progress you made on office objectives?</a:t>
            </a:r>
          </a:p>
          <a:p>
            <a:pPr lvl="2"/>
            <a:r>
              <a:rPr lang="en-US" sz="1600" dirty="0" smtClean="0"/>
              <a:t>What specifically did your assessments show regarding office objectives that will require continued attention? </a:t>
            </a:r>
          </a:p>
          <a:p>
            <a:pPr lvl="2"/>
            <a:r>
              <a:rPr lang="en-US" sz="1600" dirty="0" smtClean="0"/>
              <a:t>What do you now know about the stated office objectives and targets, in terms of how they will contribute to your office?</a:t>
            </a:r>
            <a:endParaRPr lang="en-US" sz="1600" dirty="0" smtClean="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952631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Artifacts</a:t>
            </a:r>
            <a:endParaRPr lang="en-US" dirty="0"/>
          </a:p>
        </p:txBody>
      </p:sp>
      <p:sp>
        <p:nvSpPr>
          <p:cNvPr id="3" name="Content Placeholder 2"/>
          <p:cNvSpPr>
            <a:spLocks noGrp="1"/>
          </p:cNvSpPr>
          <p:nvPr>
            <p:ph idx="1"/>
          </p:nvPr>
        </p:nvSpPr>
        <p:spPr>
          <a:xfrm>
            <a:off x="677334" y="1402944"/>
            <a:ext cx="8596668" cy="5037045"/>
          </a:xfrm>
        </p:spPr>
        <p:txBody>
          <a:bodyPr>
            <a:normAutofit/>
          </a:bodyPr>
          <a:lstStyle/>
          <a:p>
            <a:r>
              <a:rPr lang="en-US" dirty="0" smtClean="0"/>
              <a:t>On the upper right side of your office’s report you will see an image of a desk file organizer. </a:t>
            </a:r>
          </a:p>
          <a:p>
            <a:pPr marL="0" indent="0">
              <a:buNone/>
            </a:pPr>
            <a:endParaRPr lang="en-US" dirty="0" smtClean="0"/>
          </a:p>
          <a:p>
            <a:endParaRPr lang="en-US" dirty="0"/>
          </a:p>
          <a:p>
            <a:pPr marL="0" indent="0">
              <a:buNone/>
            </a:pPr>
            <a:endParaRPr lang="en-US" dirty="0" smtClean="0"/>
          </a:p>
          <a:p>
            <a:r>
              <a:rPr lang="en-US" dirty="0" smtClean="0"/>
              <a:t>Clicking this button allow each user to create: </a:t>
            </a:r>
          </a:p>
          <a:p>
            <a:pPr lvl="1"/>
            <a:r>
              <a:rPr lang="en-US" dirty="0" smtClean="0"/>
              <a:t>Tasks</a:t>
            </a:r>
          </a:p>
          <a:p>
            <a:pPr lvl="1"/>
            <a:r>
              <a:rPr lang="en-US" dirty="0" smtClean="0"/>
              <a:t>Notes</a:t>
            </a:r>
          </a:p>
          <a:p>
            <a:pPr lvl="1"/>
            <a:r>
              <a:rPr lang="en-US" dirty="0" smtClean="0"/>
              <a:t>Add Supporting Documentation </a:t>
            </a:r>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grpSp>
        <p:nvGrpSpPr>
          <p:cNvPr id="7" name="Group 6"/>
          <p:cNvGrpSpPr/>
          <p:nvPr/>
        </p:nvGrpSpPr>
        <p:grpSpPr>
          <a:xfrm>
            <a:off x="523299" y="2292250"/>
            <a:ext cx="8750703" cy="653983"/>
            <a:chOff x="677334" y="2396753"/>
            <a:chExt cx="8750703" cy="653983"/>
          </a:xfrm>
        </p:grpSpPr>
        <p:pic>
          <p:nvPicPr>
            <p:cNvPr id="5" name="Picture 4"/>
            <p:cNvPicPr>
              <a:picLocks noChangeAspect="1"/>
            </p:cNvPicPr>
            <p:nvPr/>
          </p:nvPicPr>
          <p:blipFill>
            <a:blip r:embed="rId3"/>
            <a:stretch>
              <a:fillRect/>
            </a:stretch>
          </p:blipFill>
          <p:spPr>
            <a:xfrm>
              <a:off x="677334" y="2396753"/>
              <a:ext cx="8750703" cy="653982"/>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6740434" y="2396754"/>
              <a:ext cx="522515" cy="653982"/>
            </a:xfrm>
            <a:prstGeom prst="rect">
              <a:avLst/>
            </a:prstGeom>
          </p:spPr>
        </p:pic>
      </p:grpSp>
    </p:spTree>
    <p:extLst>
      <p:ext uri="{BB962C8B-B14F-4D97-AF65-F5344CB8AC3E}">
        <p14:creationId xmlns:p14="http://schemas.microsoft.com/office/powerpoint/2010/main" val="214077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70" y="609600"/>
            <a:ext cx="9219701" cy="1320800"/>
          </a:xfrm>
        </p:spPr>
        <p:txBody>
          <a:bodyPr/>
          <a:lstStyle/>
          <a:p>
            <a:r>
              <a:rPr lang="en-US" dirty="0" smtClean="0"/>
              <a:t>Creating Tasks for Other Assessment Staff </a:t>
            </a:r>
            <a:endParaRPr lang="en-US" dirty="0"/>
          </a:p>
        </p:txBody>
      </p:sp>
      <p:sp>
        <p:nvSpPr>
          <p:cNvPr id="3" name="Content Placeholder 2"/>
          <p:cNvSpPr>
            <a:spLocks noGrp="1"/>
          </p:cNvSpPr>
          <p:nvPr>
            <p:ph idx="1"/>
          </p:nvPr>
        </p:nvSpPr>
        <p:spPr>
          <a:xfrm>
            <a:off x="664269" y="2116183"/>
            <a:ext cx="9232765" cy="3337350"/>
          </a:xfrm>
        </p:spPr>
        <p:txBody>
          <a:bodyPr/>
          <a:lstStyle/>
          <a:p>
            <a:r>
              <a:rPr lang="en-US" dirty="0" smtClean="0"/>
              <a:t>To create a task click + ADD in the pop out Attached Artifacts menu “Tasks” section.</a:t>
            </a:r>
          </a:p>
          <a:p>
            <a:r>
              <a:rPr lang="en-US" dirty="0" smtClean="0"/>
              <a:t>This will activate a pop up where you can enter a task for another assessment staff member to complete. The task will send an email notification to that member. </a:t>
            </a:r>
            <a:endParaRPr lang="en-US"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grpSp>
        <p:nvGrpSpPr>
          <p:cNvPr id="5" name="Group 4"/>
          <p:cNvGrpSpPr/>
          <p:nvPr/>
        </p:nvGrpSpPr>
        <p:grpSpPr>
          <a:xfrm>
            <a:off x="664270" y="1369308"/>
            <a:ext cx="8750703" cy="653983"/>
            <a:chOff x="677334" y="2396753"/>
            <a:chExt cx="8750703" cy="653983"/>
          </a:xfrm>
        </p:grpSpPr>
        <p:pic>
          <p:nvPicPr>
            <p:cNvPr id="6" name="Picture 5"/>
            <p:cNvPicPr>
              <a:picLocks noChangeAspect="1"/>
            </p:cNvPicPr>
            <p:nvPr/>
          </p:nvPicPr>
          <p:blipFill>
            <a:blip r:embed="rId3"/>
            <a:stretch>
              <a:fillRect/>
            </a:stretch>
          </p:blipFill>
          <p:spPr>
            <a:xfrm>
              <a:off x="677334" y="2396753"/>
              <a:ext cx="8750703" cy="653982"/>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6740434" y="2396754"/>
              <a:ext cx="522515" cy="653982"/>
            </a:xfrm>
            <a:prstGeom prst="rect">
              <a:avLst/>
            </a:prstGeom>
          </p:spPr>
        </p:pic>
      </p:grpSp>
      <p:pic>
        <p:nvPicPr>
          <p:cNvPr id="8" name="Picture 7"/>
          <p:cNvPicPr>
            <a:picLocks noChangeAspect="1"/>
          </p:cNvPicPr>
          <p:nvPr/>
        </p:nvPicPr>
        <p:blipFill>
          <a:blip r:embed="rId5"/>
          <a:stretch>
            <a:fillRect/>
          </a:stretch>
        </p:blipFill>
        <p:spPr>
          <a:xfrm>
            <a:off x="4861388" y="3388453"/>
            <a:ext cx="4553585" cy="3210373"/>
          </a:xfrm>
          <a:prstGeom prst="rect">
            <a:avLst/>
          </a:prstGeom>
          <a:ln>
            <a:solidFill>
              <a:schemeClr val="tx1"/>
            </a:solidFill>
          </a:ln>
        </p:spPr>
      </p:pic>
      <p:pic>
        <p:nvPicPr>
          <p:cNvPr id="9" name="Picture 8"/>
          <p:cNvPicPr>
            <a:picLocks noChangeAspect="1"/>
          </p:cNvPicPr>
          <p:nvPr/>
        </p:nvPicPr>
        <p:blipFill>
          <a:blip r:embed="rId6"/>
          <a:stretch>
            <a:fillRect/>
          </a:stretch>
        </p:blipFill>
        <p:spPr>
          <a:xfrm>
            <a:off x="624410" y="3985598"/>
            <a:ext cx="3995947" cy="2016082"/>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3774172" y="3892705"/>
            <a:ext cx="980708" cy="574792"/>
          </a:xfrm>
          <a:prstGeom prst="rect">
            <a:avLst/>
          </a:prstGeom>
        </p:spPr>
      </p:pic>
    </p:spTree>
    <p:extLst>
      <p:ext uri="{BB962C8B-B14F-4D97-AF65-F5344CB8AC3E}">
        <p14:creationId xmlns:p14="http://schemas.microsoft.com/office/powerpoint/2010/main" val="2231910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Supporting Documentation </a:t>
            </a:r>
            <a:endParaRPr lang="en-US" dirty="0"/>
          </a:p>
        </p:txBody>
      </p:sp>
      <p:sp>
        <p:nvSpPr>
          <p:cNvPr id="3" name="Content Placeholder 2"/>
          <p:cNvSpPr>
            <a:spLocks noGrp="1"/>
          </p:cNvSpPr>
          <p:nvPr>
            <p:ph idx="1"/>
          </p:nvPr>
        </p:nvSpPr>
        <p:spPr>
          <a:xfrm>
            <a:off x="677334" y="2155371"/>
            <a:ext cx="8596668" cy="4153989"/>
          </a:xfrm>
        </p:spPr>
        <p:txBody>
          <a:bodyPr/>
          <a:lstStyle/>
          <a:p>
            <a:r>
              <a:rPr lang="en-US" dirty="0"/>
              <a:t>Your office’s report will not be approved without supporting documentation. </a:t>
            </a:r>
          </a:p>
          <a:p>
            <a:r>
              <a:rPr lang="en-US" dirty="0"/>
              <a:t>How to document:</a:t>
            </a:r>
          </a:p>
          <a:p>
            <a:pPr lvl="1"/>
            <a:r>
              <a:rPr lang="en-US" dirty="0"/>
              <a:t>Focus on only your office unit. </a:t>
            </a:r>
          </a:p>
          <a:p>
            <a:pPr lvl="1"/>
            <a:r>
              <a:rPr lang="en-US" dirty="0"/>
              <a:t>Anonymity of all participants in your office’s measure has to be maintained. </a:t>
            </a:r>
          </a:p>
          <a:p>
            <a:pPr lvl="1"/>
            <a:r>
              <a:rPr lang="en-US" dirty="0"/>
              <a:t>Clearly state how the findings were reviewed and the methodology utilized. </a:t>
            </a:r>
          </a:p>
          <a:p>
            <a:r>
              <a:rPr lang="en-US" dirty="0"/>
              <a:t>Examples of documentation:</a:t>
            </a:r>
          </a:p>
          <a:p>
            <a:pPr lvl="1"/>
            <a:r>
              <a:rPr lang="en-US" dirty="0"/>
              <a:t>Copy of surveys, responses to surveys, documented records, logs, reports, tests, evaluations, interviews, simple counting, frequencies rates, percentages, summarizing data, gathering existing statistics, graphics, and charts. </a:t>
            </a:r>
          </a:p>
          <a:p>
            <a:endParaRPr lang="en-US"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grpSp>
        <p:nvGrpSpPr>
          <p:cNvPr id="5" name="Group 4"/>
          <p:cNvGrpSpPr/>
          <p:nvPr/>
        </p:nvGrpSpPr>
        <p:grpSpPr>
          <a:xfrm>
            <a:off x="677334" y="1276417"/>
            <a:ext cx="8750703" cy="653983"/>
            <a:chOff x="677334" y="2396753"/>
            <a:chExt cx="8750703" cy="653983"/>
          </a:xfrm>
        </p:grpSpPr>
        <p:pic>
          <p:nvPicPr>
            <p:cNvPr id="6" name="Picture 5"/>
            <p:cNvPicPr>
              <a:picLocks noChangeAspect="1"/>
            </p:cNvPicPr>
            <p:nvPr/>
          </p:nvPicPr>
          <p:blipFill>
            <a:blip r:embed="rId3"/>
            <a:stretch>
              <a:fillRect/>
            </a:stretch>
          </p:blipFill>
          <p:spPr>
            <a:xfrm>
              <a:off x="677334" y="2396753"/>
              <a:ext cx="8750703" cy="653982"/>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6740434" y="2396754"/>
              <a:ext cx="522515" cy="653982"/>
            </a:xfrm>
            <a:prstGeom prst="rect">
              <a:avLst/>
            </a:prstGeom>
          </p:spPr>
        </p:pic>
      </p:grpSp>
    </p:spTree>
    <p:extLst>
      <p:ext uri="{BB962C8B-B14F-4D97-AF65-F5344CB8AC3E}">
        <p14:creationId xmlns:p14="http://schemas.microsoft.com/office/powerpoint/2010/main" val="3786804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or Sharing</a:t>
            </a:r>
            <a:endParaRPr lang="en-US" dirty="0"/>
          </a:p>
        </p:txBody>
      </p:sp>
      <p:sp>
        <p:nvSpPr>
          <p:cNvPr id="3" name="Content Placeholder 2"/>
          <p:cNvSpPr>
            <a:spLocks noGrp="1"/>
          </p:cNvSpPr>
          <p:nvPr>
            <p:ph idx="1"/>
          </p:nvPr>
        </p:nvSpPr>
        <p:spPr>
          <a:xfrm>
            <a:off x="677334" y="1468257"/>
            <a:ext cx="8596668" cy="3880773"/>
          </a:xfrm>
        </p:spPr>
        <p:txBody>
          <a:bodyPr/>
          <a:lstStyle/>
          <a:p>
            <a:r>
              <a:rPr lang="en-US" dirty="0" smtClean="0"/>
              <a:t>On the upper right side of your plan you will see “Export”</a:t>
            </a:r>
          </a:p>
          <a:p>
            <a:r>
              <a:rPr lang="en-US" dirty="0" smtClean="0"/>
              <a:t>By clicking export you have the option to Print directly or Download as a PDF. </a:t>
            </a:r>
          </a:p>
          <a:p>
            <a:r>
              <a:rPr lang="en-US" dirty="0" smtClean="0"/>
              <a:t>Please be patient as it does take some time to download/print. We suggest to print after submitting. </a:t>
            </a:r>
            <a:endParaRPr lang="en-US"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l="33358" r="2104" b="48889"/>
          <a:stretch/>
        </p:blipFill>
        <p:spPr>
          <a:xfrm>
            <a:off x="3355220" y="4245677"/>
            <a:ext cx="2914952" cy="208663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677334" y="3262400"/>
            <a:ext cx="8750703" cy="653982"/>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7667897" y="3307250"/>
            <a:ext cx="927463" cy="609132"/>
          </a:xfrm>
          <a:prstGeom prst="rect">
            <a:avLst/>
          </a:prstGeom>
        </p:spPr>
      </p:pic>
    </p:spTree>
    <p:extLst>
      <p:ext uri="{BB962C8B-B14F-4D97-AF65-F5344CB8AC3E}">
        <p14:creationId xmlns:p14="http://schemas.microsoft.com/office/powerpoint/2010/main" val="11103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45935" cy="1320800"/>
          </a:xfrm>
        </p:spPr>
        <p:txBody>
          <a:bodyPr>
            <a:normAutofit/>
          </a:bodyPr>
          <a:lstStyle/>
          <a:p>
            <a:r>
              <a:rPr lang="en-US" dirty="0" smtClean="0"/>
              <a:t>Submitting your Office’s Assessment Report</a:t>
            </a:r>
            <a:endParaRPr lang="en-US" dirty="0"/>
          </a:p>
        </p:txBody>
      </p:sp>
      <p:sp>
        <p:nvSpPr>
          <p:cNvPr id="3" name="Content Placeholder 2"/>
          <p:cNvSpPr>
            <a:spLocks noGrp="1"/>
          </p:cNvSpPr>
          <p:nvPr>
            <p:ph idx="1"/>
          </p:nvPr>
        </p:nvSpPr>
        <p:spPr/>
        <p:txBody>
          <a:bodyPr/>
          <a:lstStyle/>
          <a:p>
            <a:r>
              <a:rPr lang="en-US" dirty="0" smtClean="0"/>
              <a:t>Once you are ready to submit simply click “I’m Finished, Submit.” </a:t>
            </a:r>
          </a:p>
          <a:p>
            <a:r>
              <a:rPr lang="en-US" dirty="0" smtClean="0"/>
              <a:t>Please note, AEFIS auto saves, but it is best to save your most recent work by pressing “Continue Later” at the bottom of the page. </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30398" t="28058" r="32664" b="23017"/>
          <a:stretch/>
        </p:blipFill>
        <p:spPr>
          <a:xfrm>
            <a:off x="2866328" y="3696788"/>
            <a:ext cx="4767943" cy="1058092"/>
          </a:xfrm>
          <a:prstGeom prst="rect">
            <a:avLst/>
          </a:prstGeom>
        </p:spPr>
      </p:pic>
      <p:pic>
        <p:nvPicPr>
          <p:cNvPr id="5" name="Picture 4"/>
          <p:cNvPicPr>
            <a:picLocks noChangeAspect="1"/>
          </p:cNvPicPr>
          <p:nvPr/>
        </p:nvPicPr>
        <p:blipFill>
          <a:blip r:embed="rId3"/>
          <a:stretch>
            <a:fillRect/>
          </a:stretch>
        </p:blipFill>
        <p:spPr>
          <a:xfrm>
            <a:off x="4815841" y="3696788"/>
            <a:ext cx="2987040" cy="1078412"/>
          </a:xfrm>
          <a:prstGeom prst="rect">
            <a:avLst/>
          </a:prstGeom>
        </p:spPr>
      </p:pic>
      <p:pic>
        <p:nvPicPr>
          <p:cNvPr id="6" name="Picture 5"/>
          <p:cNvPicPr>
            <a:picLocks noChangeAspect="1"/>
          </p:cNvPicPr>
          <p:nvPr/>
        </p:nvPicPr>
        <p:blipFill>
          <a:blip r:embed="rId4"/>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390439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Submitted Reports</a:t>
            </a:r>
            <a:endParaRPr lang="en-US" dirty="0"/>
          </a:p>
        </p:txBody>
      </p:sp>
      <p:sp>
        <p:nvSpPr>
          <p:cNvPr id="3" name="Content Placeholder 2"/>
          <p:cNvSpPr>
            <a:spLocks noGrp="1"/>
          </p:cNvSpPr>
          <p:nvPr>
            <p:ph idx="1"/>
          </p:nvPr>
        </p:nvSpPr>
        <p:spPr>
          <a:xfrm>
            <a:off x="677334" y="1468257"/>
            <a:ext cx="8923866" cy="3880773"/>
          </a:xfrm>
        </p:spPr>
        <p:txBody>
          <a:bodyPr/>
          <a:lstStyle/>
          <a:p>
            <a:r>
              <a:rPr lang="en-US" sz="2000" dirty="0" smtClean="0"/>
              <a:t>When on the main AEFIS Dashboard (Home Page)</a:t>
            </a:r>
          </a:p>
          <a:p>
            <a:r>
              <a:rPr lang="en-US" sz="2000" dirty="0" smtClean="0"/>
              <a:t>Scroll to the widget titled “My Data Collection Forms”</a:t>
            </a:r>
          </a:p>
          <a:p>
            <a:r>
              <a:rPr lang="en-US" sz="2000" dirty="0" smtClean="0"/>
              <a:t>Once submitted you will have a blank space here. Click on the triple vertical dots (this is a menu button), and select “In Progress Forms”</a:t>
            </a:r>
          </a:p>
          <a:p>
            <a:r>
              <a:rPr lang="en-US" sz="2000" dirty="0" smtClean="0"/>
              <a:t>This will display your recently submitted documents. You can enter it by clicking the blue pencil so that you can print or save your responses. </a:t>
            </a:r>
          </a:p>
          <a:p>
            <a:endParaRPr lang="en-US" dirty="0"/>
          </a:p>
        </p:txBody>
      </p:sp>
      <p:pic>
        <p:nvPicPr>
          <p:cNvPr id="4" name="Picture 3"/>
          <p:cNvPicPr>
            <a:picLocks noChangeAspect="1"/>
          </p:cNvPicPr>
          <p:nvPr/>
        </p:nvPicPr>
        <p:blipFill>
          <a:blip r:embed="rId2"/>
          <a:stretch>
            <a:fillRect/>
          </a:stretch>
        </p:blipFill>
        <p:spPr>
          <a:xfrm>
            <a:off x="2729170" y="4172735"/>
            <a:ext cx="4820193" cy="2352589"/>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656217" y="5159829"/>
            <a:ext cx="1789611" cy="418011"/>
          </a:xfrm>
          <a:prstGeom prst="rect">
            <a:avLst/>
          </a:prstGeom>
        </p:spPr>
      </p:pic>
      <p:pic>
        <p:nvPicPr>
          <p:cNvPr id="6" name="Picture 5"/>
          <p:cNvPicPr>
            <a:picLocks noChangeAspect="1"/>
          </p:cNvPicPr>
          <p:nvPr/>
        </p:nvPicPr>
        <p:blipFill>
          <a:blip r:embed="rId4"/>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1043901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 or Have Additional Questions</a:t>
            </a:r>
            <a:endParaRPr lang="en-US" dirty="0"/>
          </a:p>
        </p:txBody>
      </p:sp>
      <p:sp>
        <p:nvSpPr>
          <p:cNvPr id="3" name="Content Placeholder 2"/>
          <p:cNvSpPr>
            <a:spLocks noGrp="1"/>
          </p:cNvSpPr>
          <p:nvPr>
            <p:ph idx="1"/>
          </p:nvPr>
        </p:nvSpPr>
        <p:spPr>
          <a:xfrm>
            <a:off x="677334" y="1442132"/>
            <a:ext cx="8989180" cy="3880773"/>
          </a:xfrm>
        </p:spPr>
        <p:txBody>
          <a:bodyPr>
            <a:noAutofit/>
          </a:bodyPr>
          <a:lstStyle/>
          <a:p>
            <a:r>
              <a:rPr lang="en-US" sz="2400" dirty="0" smtClean="0"/>
              <a:t>Please reach out to our office if you need any additional assistance or if you have any questions. We are here to help! </a:t>
            </a:r>
          </a:p>
          <a:p>
            <a:pPr lvl="1"/>
            <a:r>
              <a:rPr lang="en-US" sz="2000" dirty="0" smtClean="0"/>
              <a:t>Assessment Specialist for Institutional Effectiveness (IE) Units</a:t>
            </a:r>
          </a:p>
          <a:p>
            <a:pPr lvl="2"/>
            <a:r>
              <a:rPr lang="en-US" sz="1800" dirty="0" smtClean="0"/>
              <a:t>Vanessa Martinez – </a:t>
            </a:r>
            <a:r>
              <a:rPr lang="en-US" sz="1800" dirty="0" smtClean="0">
                <a:solidFill>
                  <a:schemeClr val="accent5">
                    <a:lumMod val="75000"/>
                  </a:schemeClr>
                </a:solidFill>
              </a:rPr>
              <a:t>Vanessa.Martinez@tamiu.edu </a:t>
            </a:r>
            <a:r>
              <a:rPr lang="en-US" sz="1800" dirty="0" smtClean="0"/>
              <a:t> or 956-326-2333</a:t>
            </a:r>
          </a:p>
          <a:p>
            <a:pPr lvl="2"/>
            <a:endParaRPr lang="en-US" sz="1800" dirty="0"/>
          </a:p>
          <a:p>
            <a:r>
              <a:rPr lang="en-US" sz="2400" dirty="0" smtClean="0"/>
              <a:t>Feel free to visit our website for other helpful tips and tutorials</a:t>
            </a:r>
          </a:p>
          <a:p>
            <a:pPr lvl="1"/>
            <a:r>
              <a:rPr lang="en-US" sz="2000" dirty="0">
                <a:solidFill>
                  <a:schemeClr val="accent5">
                    <a:lumMod val="75000"/>
                  </a:schemeClr>
                </a:solidFill>
              </a:rPr>
              <a:t>https://www.tamiu.edu/adminis/ie/Assessment.shtml#ASAssessment</a:t>
            </a:r>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286530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into AEFIS </a:t>
            </a:r>
            <a:endParaRPr lang="en-US" dirty="0"/>
          </a:p>
        </p:txBody>
      </p:sp>
      <p:sp>
        <p:nvSpPr>
          <p:cNvPr id="3" name="Content Placeholder 2"/>
          <p:cNvSpPr>
            <a:spLocks noGrp="1"/>
          </p:cNvSpPr>
          <p:nvPr>
            <p:ph idx="1"/>
          </p:nvPr>
        </p:nvSpPr>
        <p:spPr>
          <a:xfrm>
            <a:off x="677334" y="1438835"/>
            <a:ext cx="8596668" cy="4602527"/>
          </a:xfrm>
        </p:spPr>
        <p:txBody>
          <a:bodyPr/>
          <a:lstStyle/>
          <a:p>
            <a:r>
              <a:rPr lang="en-US" sz="2400" dirty="0" smtClean="0">
                <a:solidFill>
                  <a:schemeClr val="tx1"/>
                </a:solidFill>
              </a:rPr>
              <a:t>Website: Tamiu.aefis.net</a:t>
            </a:r>
          </a:p>
          <a:p>
            <a:r>
              <a:rPr lang="en-US" sz="2400" dirty="0" smtClean="0">
                <a:solidFill>
                  <a:schemeClr val="tx1"/>
                </a:solidFill>
              </a:rPr>
              <a:t>Make sure to have Duo Connect to login. </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5" name="Picture 4"/>
          <p:cNvPicPr>
            <a:picLocks noChangeAspect="1"/>
          </p:cNvPicPr>
          <p:nvPr/>
        </p:nvPicPr>
        <p:blipFill>
          <a:blip r:embed="rId3"/>
          <a:stretch>
            <a:fillRect/>
          </a:stretch>
        </p:blipFill>
        <p:spPr>
          <a:xfrm>
            <a:off x="1428101" y="2566763"/>
            <a:ext cx="7095133" cy="3992543"/>
          </a:xfrm>
          <a:prstGeom prst="rect">
            <a:avLst/>
          </a:prstGeom>
          <a:ln>
            <a:solidFill>
              <a:schemeClr val="tx1"/>
            </a:solidFill>
          </a:ln>
        </p:spPr>
      </p:pic>
    </p:spTree>
    <p:extLst>
      <p:ext uri="{BB962C8B-B14F-4D97-AF65-F5344CB8AC3E}">
        <p14:creationId xmlns:p14="http://schemas.microsoft.com/office/powerpoint/2010/main" val="410601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8937"/>
          </a:xfrm>
        </p:spPr>
        <p:txBody>
          <a:bodyPr/>
          <a:lstStyle/>
          <a:p>
            <a:r>
              <a:rPr lang="en-US" dirty="0" smtClean="0"/>
              <a:t>AEFIS Homepage – Once Entered </a:t>
            </a:r>
            <a:endParaRPr lang="en-US" dirty="0"/>
          </a:p>
        </p:txBody>
      </p:sp>
      <p:sp>
        <p:nvSpPr>
          <p:cNvPr id="6" name="Content Placeholder 2"/>
          <p:cNvSpPr>
            <a:spLocks noGrp="1"/>
          </p:cNvSpPr>
          <p:nvPr>
            <p:ph idx="1"/>
          </p:nvPr>
        </p:nvSpPr>
        <p:spPr>
          <a:xfrm>
            <a:off x="677334" y="1449977"/>
            <a:ext cx="8989180" cy="3789333"/>
          </a:xfrm>
        </p:spPr>
        <p:txBody>
          <a:bodyPr/>
          <a:lstStyle/>
          <a:p>
            <a:r>
              <a:rPr lang="en-US" dirty="0" smtClean="0"/>
              <a:t>This screen shot may have more items presented than yours will when you login.  </a:t>
            </a:r>
            <a:endParaRPr lang="en-US"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5" name="Picture 4"/>
          <p:cNvPicPr>
            <a:picLocks noChangeAspect="1"/>
          </p:cNvPicPr>
          <p:nvPr/>
        </p:nvPicPr>
        <p:blipFill>
          <a:blip r:embed="rId3"/>
          <a:stretch>
            <a:fillRect/>
          </a:stretch>
        </p:blipFill>
        <p:spPr>
          <a:xfrm>
            <a:off x="431609" y="2082003"/>
            <a:ext cx="9088118" cy="4258269"/>
          </a:xfrm>
          <a:prstGeom prst="rect">
            <a:avLst/>
          </a:prstGeom>
          <a:ln>
            <a:solidFill>
              <a:schemeClr val="tx1"/>
            </a:solidFill>
          </a:ln>
        </p:spPr>
      </p:pic>
    </p:spTree>
    <p:extLst>
      <p:ext uri="{BB962C8B-B14F-4D97-AF65-F5344CB8AC3E}">
        <p14:creationId xmlns:p14="http://schemas.microsoft.com/office/powerpoint/2010/main" val="182736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4850"/>
          </a:xfrm>
        </p:spPr>
        <p:txBody>
          <a:bodyPr>
            <a:normAutofit/>
          </a:bodyPr>
          <a:lstStyle/>
          <a:p>
            <a:r>
              <a:rPr lang="en-US" dirty="0" smtClean="0"/>
              <a:t>Entering your Assessment Plan</a:t>
            </a:r>
            <a:endParaRPr lang="en-US" dirty="0"/>
          </a:p>
        </p:txBody>
      </p:sp>
      <p:sp>
        <p:nvSpPr>
          <p:cNvPr id="3" name="Content Placeholder 2"/>
          <p:cNvSpPr>
            <a:spLocks noGrp="1"/>
          </p:cNvSpPr>
          <p:nvPr>
            <p:ph idx="1"/>
          </p:nvPr>
        </p:nvSpPr>
        <p:spPr>
          <a:xfrm>
            <a:off x="677334" y="1405890"/>
            <a:ext cx="8596668" cy="3880773"/>
          </a:xfrm>
        </p:spPr>
        <p:txBody>
          <a:bodyPr>
            <a:normAutofit/>
          </a:bodyPr>
          <a:lstStyle/>
          <a:p>
            <a:r>
              <a:rPr lang="en-US" sz="2000" dirty="0" smtClean="0"/>
              <a:t>When you first enter into AEFIS, your “Action Items” will display on the right side of your screen. To enter your assessment plan click on the blue pencil.</a:t>
            </a:r>
          </a:p>
          <a:p>
            <a:r>
              <a:rPr lang="en-US" sz="2000" dirty="0" smtClean="0"/>
              <a:t>This step </a:t>
            </a:r>
            <a:r>
              <a:rPr lang="en-US" sz="2000" dirty="0"/>
              <a:t>should be entitled </a:t>
            </a:r>
            <a:r>
              <a:rPr lang="en-US" sz="2000" dirty="0" smtClean="0"/>
              <a:t>“6. Program Coordinator Report Submit.”</a:t>
            </a:r>
            <a:endParaRPr lang="en-US" sz="2000" dirty="0"/>
          </a:p>
          <a:p>
            <a:r>
              <a:rPr lang="en-US" sz="2000" dirty="0"/>
              <a:t>If the step is not on </a:t>
            </a:r>
            <a:r>
              <a:rPr lang="en-US" sz="2000" dirty="0" smtClean="0"/>
              <a:t>6 </a:t>
            </a:r>
            <a:r>
              <a:rPr lang="en-US" sz="2000" dirty="0"/>
              <a:t>then it can mean multiple things, and we encourage you to reach out to our assessment office for clarification. </a:t>
            </a:r>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7" name="Picture 6"/>
          <p:cNvPicPr>
            <a:picLocks noChangeAspect="1"/>
          </p:cNvPicPr>
          <p:nvPr/>
        </p:nvPicPr>
        <p:blipFill>
          <a:blip r:embed="rId3"/>
          <a:stretch>
            <a:fillRect/>
          </a:stretch>
        </p:blipFill>
        <p:spPr>
          <a:xfrm>
            <a:off x="1103808" y="3761566"/>
            <a:ext cx="7116638" cy="2712778"/>
          </a:xfrm>
          <a:prstGeom prst="rect">
            <a:avLst/>
          </a:prstGeom>
          <a:ln>
            <a:solidFill>
              <a:schemeClr val="tx1"/>
            </a:solidFill>
          </a:ln>
        </p:spPr>
      </p:pic>
    </p:spTree>
    <p:extLst>
      <p:ext uri="{BB962C8B-B14F-4D97-AF65-F5344CB8AC3E}">
        <p14:creationId xmlns:p14="http://schemas.microsoft.com/office/powerpoint/2010/main" val="388424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Plan Page</a:t>
            </a:r>
            <a:endParaRPr lang="en-US" dirty="0"/>
          </a:p>
        </p:txBody>
      </p:sp>
      <p:sp>
        <p:nvSpPr>
          <p:cNvPr id="3" name="Content Placeholder 2"/>
          <p:cNvSpPr>
            <a:spLocks noGrp="1"/>
          </p:cNvSpPr>
          <p:nvPr>
            <p:ph idx="1"/>
          </p:nvPr>
        </p:nvSpPr>
        <p:spPr>
          <a:xfrm>
            <a:off x="677334" y="1474789"/>
            <a:ext cx="8596668" cy="3880773"/>
          </a:xfrm>
        </p:spPr>
        <p:txBody>
          <a:bodyPr>
            <a:normAutofit/>
          </a:bodyPr>
          <a:lstStyle/>
          <a:p>
            <a:r>
              <a:rPr lang="en-US" sz="2000" dirty="0" smtClean="0"/>
              <a:t>When you enter into your Assessment Plan you should see your office’s name under the blue banner. </a:t>
            </a:r>
            <a:endParaRPr lang="en-US" sz="2000"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7" name="Picture 6"/>
          <p:cNvPicPr>
            <a:picLocks noChangeAspect="1"/>
          </p:cNvPicPr>
          <p:nvPr/>
        </p:nvPicPr>
        <p:blipFill>
          <a:blip r:embed="rId3"/>
          <a:stretch>
            <a:fillRect/>
          </a:stretch>
        </p:blipFill>
        <p:spPr>
          <a:xfrm>
            <a:off x="532389" y="2365411"/>
            <a:ext cx="8741613" cy="3144140"/>
          </a:xfrm>
          <a:prstGeom prst="rect">
            <a:avLst/>
          </a:prstGeom>
          <a:ln>
            <a:solidFill>
              <a:schemeClr val="tx1"/>
            </a:solidFill>
          </a:ln>
        </p:spPr>
      </p:pic>
    </p:spTree>
    <p:extLst>
      <p:ext uri="{BB962C8B-B14F-4D97-AF65-F5344CB8AC3E}">
        <p14:creationId xmlns:p14="http://schemas.microsoft.com/office/powerpoint/2010/main" val="392727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a:xfrm>
            <a:off x="677334" y="1490029"/>
            <a:ext cx="8596668" cy="3880773"/>
          </a:xfrm>
        </p:spPr>
        <p:txBody>
          <a:bodyPr>
            <a:normAutofit/>
          </a:bodyPr>
          <a:lstStyle/>
          <a:p>
            <a:r>
              <a:rPr lang="en-US" sz="2000" dirty="0" smtClean="0"/>
              <a:t>When you enter into the reporting area all of the sections previously accessible in the plan (Mission, Objectives, Measures, Targets, and Strategic Plan Alignments) are no longer editable.</a:t>
            </a:r>
          </a:p>
          <a:p>
            <a:r>
              <a:rPr lang="en-US" sz="2000" dirty="0" smtClean="0"/>
              <a:t>As you continue to scroll down below each measure a new box will be presented entitled “Findings”.  </a:t>
            </a:r>
            <a:endParaRPr lang="en-US" sz="2000"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5" name="Picture 4"/>
          <p:cNvPicPr>
            <a:picLocks noChangeAspect="1"/>
          </p:cNvPicPr>
          <p:nvPr/>
        </p:nvPicPr>
        <p:blipFill rotWithShape="1">
          <a:blip r:embed="rId3"/>
          <a:srcRect l="3739" t="22111" r="1515" b="581"/>
          <a:stretch/>
        </p:blipFill>
        <p:spPr>
          <a:xfrm>
            <a:off x="677334" y="3430415"/>
            <a:ext cx="7786442" cy="2536335"/>
          </a:xfrm>
          <a:prstGeom prst="rect">
            <a:avLst/>
          </a:prstGeom>
          <a:ln>
            <a:solidFill>
              <a:schemeClr val="tx1"/>
            </a:solidFill>
          </a:ln>
        </p:spPr>
      </p:pic>
    </p:spTree>
    <p:extLst>
      <p:ext uri="{BB962C8B-B14F-4D97-AF65-F5344CB8AC3E}">
        <p14:creationId xmlns:p14="http://schemas.microsoft.com/office/powerpoint/2010/main" val="68861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is Important to Collect Data:</a:t>
            </a:r>
            <a:endParaRPr lang="en-US" dirty="0"/>
          </a:p>
        </p:txBody>
      </p:sp>
      <p:sp>
        <p:nvSpPr>
          <p:cNvPr id="3" name="Content Placeholder 2"/>
          <p:cNvSpPr>
            <a:spLocks noGrp="1"/>
          </p:cNvSpPr>
          <p:nvPr>
            <p:ph idx="1"/>
          </p:nvPr>
        </p:nvSpPr>
        <p:spPr>
          <a:xfrm>
            <a:off x="677334" y="1442132"/>
            <a:ext cx="8596668" cy="3880773"/>
          </a:xfrm>
        </p:spPr>
        <p:txBody>
          <a:bodyPr>
            <a:normAutofit/>
          </a:bodyPr>
          <a:lstStyle/>
          <a:p>
            <a:r>
              <a:rPr lang="en-US" sz="2000" dirty="0" smtClean="0"/>
              <a:t>Data can provide credible evidence to show that your office is successful. </a:t>
            </a:r>
          </a:p>
          <a:p>
            <a:r>
              <a:rPr lang="en-US" sz="2000" dirty="0" smtClean="0"/>
              <a:t>The findings may uncover and address limitations. </a:t>
            </a:r>
          </a:p>
          <a:p>
            <a:r>
              <a:rPr lang="en-US" sz="2000" dirty="0" smtClean="0"/>
              <a:t>Data helps with internal quality, efficiency, productivity, funding, etc. </a:t>
            </a:r>
          </a:p>
          <a:p>
            <a:r>
              <a:rPr lang="en-US" sz="2000" dirty="0" smtClean="0"/>
              <a:t>The findings will help grow your office and the institution. </a:t>
            </a:r>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145436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Collect Data?</a:t>
            </a:r>
            <a:endParaRPr lang="en-US" dirty="0"/>
          </a:p>
        </p:txBody>
      </p:sp>
      <p:sp>
        <p:nvSpPr>
          <p:cNvPr id="3" name="Content Placeholder 2"/>
          <p:cNvSpPr>
            <a:spLocks noGrp="1"/>
          </p:cNvSpPr>
          <p:nvPr>
            <p:ph idx="1"/>
          </p:nvPr>
        </p:nvSpPr>
        <p:spPr>
          <a:xfrm>
            <a:off x="677334" y="1546634"/>
            <a:ext cx="8596668" cy="3880773"/>
          </a:xfrm>
        </p:spPr>
        <p:txBody>
          <a:bodyPr>
            <a:normAutofit/>
          </a:bodyPr>
          <a:lstStyle/>
          <a:p>
            <a:r>
              <a:rPr lang="en-US" sz="2000" dirty="0" smtClean="0"/>
              <a:t>Collecting information about your operation/office. </a:t>
            </a:r>
          </a:p>
          <a:p>
            <a:pPr lvl="1"/>
            <a:r>
              <a:rPr lang="en-US" sz="1800" dirty="0" smtClean="0"/>
              <a:t>Administration of services/programs</a:t>
            </a:r>
          </a:p>
          <a:p>
            <a:pPr lvl="1"/>
            <a:r>
              <a:rPr lang="en-US" sz="1800" dirty="0" smtClean="0"/>
              <a:t>Processes involved in delivering services. </a:t>
            </a:r>
          </a:p>
          <a:p>
            <a:pPr lvl="1"/>
            <a:r>
              <a:rPr lang="en-US" sz="1800" dirty="0" smtClean="0"/>
              <a:t>Efficiency/ progress in meeting timelines/ goals. </a:t>
            </a:r>
          </a:p>
          <a:p>
            <a:r>
              <a:rPr lang="en-US" sz="2000" dirty="0" smtClean="0"/>
              <a:t>Using your measures to collect good information. </a:t>
            </a:r>
          </a:p>
          <a:p>
            <a:r>
              <a:rPr lang="en-US" sz="2000" dirty="0" smtClean="0"/>
              <a:t>Organizing data in ways that makes it easier to track, monitor, retrieve, and share. </a:t>
            </a:r>
            <a:endParaRPr lang="en-US" sz="2000"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154930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Your Office’s Findings</a:t>
            </a:r>
            <a:endParaRPr lang="en-US" dirty="0"/>
          </a:p>
        </p:txBody>
      </p:sp>
      <p:sp>
        <p:nvSpPr>
          <p:cNvPr id="3" name="Content Placeholder 2"/>
          <p:cNvSpPr>
            <a:spLocks noGrp="1"/>
          </p:cNvSpPr>
          <p:nvPr>
            <p:ph idx="1"/>
          </p:nvPr>
        </p:nvSpPr>
        <p:spPr>
          <a:xfrm>
            <a:off x="677333" y="1446911"/>
            <a:ext cx="9119809" cy="3880773"/>
          </a:xfrm>
        </p:spPr>
        <p:txBody>
          <a:bodyPr/>
          <a:lstStyle/>
          <a:p>
            <a:r>
              <a:rPr lang="en-US" dirty="0" smtClean="0"/>
              <a:t>For each measure you will need to select from the dropdown menu whether your findings measure was met or not met. </a:t>
            </a:r>
          </a:p>
          <a:p>
            <a:r>
              <a:rPr lang="en-US" dirty="0" smtClean="0"/>
              <a:t>Below the dropdown menu is a text box where your office will enter your findings. It is best practice to match your initial sentence to the target sentence used for the measure. For example:</a:t>
            </a:r>
          </a:p>
          <a:p>
            <a:pPr lvl="1"/>
            <a:r>
              <a:rPr lang="en-US" dirty="0" smtClean="0"/>
              <a:t>Target: 80% of respondents will identify our services as a 3 or higher using a Likert scale. </a:t>
            </a:r>
          </a:p>
          <a:p>
            <a:pPr lvl="1"/>
            <a:r>
              <a:rPr lang="en-US" dirty="0" smtClean="0"/>
              <a:t>Findings: 87% of respondents rated our services as a 3 or higher using a Likert scale. </a:t>
            </a:r>
          </a:p>
          <a:p>
            <a:r>
              <a:rPr lang="en-US" dirty="0" smtClean="0"/>
              <a:t>After the initial findings sentence your office can then go into further detail about the findings and the details that are important (mean, n number, highest count, lowest count, etc.). </a:t>
            </a:r>
            <a:endParaRPr lang="en-US" dirty="0" smtClean="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5" name="Picture 4"/>
          <p:cNvPicPr>
            <a:picLocks noChangeAspect="1"/>
          </p:cNvPicPr>
          <p:nvPr/>
        </p:nvPicPr>
        <p:blipFill rotWithShape="1">
          <a:blip r:embed="rId3"/>
          <a:srcRect t="23512" r="5190" b="13871"/>
          <a:stretch/>
        </p:blipFill>
        <p:spPr>
          <a:xfrm>
            <a:off x="1616561" y="4759760"/>
            <a:ext cx="7241351" cy="1901513"/>
          </a:xfrm>
          <a:prstGeom prst="rect">
            <a:avLst/>
          </a:prstGeom>
          <a:ln>
            <a:solidFill>
              <a:schemeClr val="tx1"/>
            </a:solidFill>
          </a:ln>
        </p:spPr>
      </p:pic>
      <p:pic>
        <p:nvPicPr>
          <p:cNvPr id="6" name="Picture 5"/>
          <p:cNvPicPr>
            <a:picLocks noChangeAspect="1"/>
          </p:cNvPicPr>
          <p:nvPr/>
        </p:nvPicPr>
        <p:blipFill rotWithShape="1">
          <a:blip r:embed="rId4"/>
          <a:srcRect l="1042" t="1097" r="28973" b="20968"/>
          <a:stretch/>
        </p:blipFill>
        <p:spPr>
          <a:xfrm>
            <a:off x="9797142" y="1446911"/>
            <a:ext cx="2183701" cy="2313453"/>
          </a:xfrm>
          <a:prstGeom prst="rect">
            <a:avLst/>
          </a:prstGeom>
          <a:ln>
            <a:solidFill>
              <a:schemeClr val="tx1"/>
            </a:solidFill>
          </a:ln>
        </p:spPr>
      </p:pic>
    </p:spTree>
    <p:extLst>
      <p:ext uri="{BB962C8B-B14F-4D97-AF65-F5344CB8AC3E}">
        <p14:creationId xmlns:p14="http://schemas.microsoft.com/office/powerpoint/2010/main" val="465789392"/>
      </p:ext>
    </p:extLst>
  </p:cSld>
  <p:clrMapOvr>
    <a:masterClrMapping/>
  </p:clrMapOvr>
</p:sld>
</file>

<file path=ppt/theme/theme1.xml><?xml version="1.0" encoding="utf-8"?>
<a:theme xmlns:a="http://schemas.openxmlformats.org/drawingml/2006/main" name="Facet">
  <a:themeElements>
    <a:clrScheme name="Custom 3">
      <a:dk1>
        <a:sysClr val="windowText" lastClr="000000"/>
      </a:dk1>
      <a:lt1>
        <a:sysClr val="window" lastClr="FFFFFF"/>
      </a:lt1>
      <a:dk2>
        <a:srgbClr val="2C3C43"/>
      </a:dk2>
      <a:lt2>
        <a:srgbClr val="EBEBEB"/>
      </a:lt2>
      <a:accent1>
        <a:srgbClr val="810523"/>
      </a:accent1>
      <a:accent2>
        <a:srgbClr val="5C0419"/>
      </a:accent2>
      <a:accent3>
        <a:srgbClr val="E76618"/>
      </a:accent3>
      <a:accent4>
        <a:srgbClr val="F5C1A2"/>
      </a:accent4>
      <a:accent5>
        <a:srgbClr val="810523"/>
      </a:accent5>
      <a:accent6>
        <a:srgbClr val="5C0419"/>
      </a:accent6>
      <a:hlink>
        <a:srgbClr val="E6B91E"/>
      </a:hlink>
      <a:folHlink>
        <a:srgbClr val="810523"/>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1494</TotalTime>
  <Words>1058</Words>
  <Application>Microsoft Office PowerPoint</Application>
  <PresentationFormat>Widescreen</PresentationFormat>
  <Paragraphs>84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Writing an Assessment Report for  Institutional Effectiveness (IE) Units on AEFIS for Accreditation</vt:lpstr>
      <vt:lpstr>Logging into AEFIS </vt:lpstr>
      <vt:lpstr>AEFIS Homepage – Once Entered </vt:lpstr>
      <vt:lpstr>Entering your Assessment Plan</vt:lpstr>
      <vt:lpstr>Assessment Plan Page</vt:lpstr>
      <vt:lpstr>Findings</vt:lpstr>
      <vt:lpstr>Why it is Important to Collect Data:</vt:lpstr>
      <vt:lpstr>How Do We Collect Data?</vt:lpstr>
      <vt:lpstr>Entering Your Office’s Findings</vt:lpstr>
      <vt:lpstr>Data Analysis</vt:lpstr>
      <vt:lpstr>Managing Artifacts</vt:lpstr>
      <vt:lpstr>Creating Tasks for Other Assessment Staff </vt:lpstr>
      <vt:lpstr>Uploading Supporting Documentation </vt:lpstr>
      <vt:lpstr>Printing or Sharing</vt:lpstr>
      <vt:lpstr>Submitting your Office’s Assessment Report</vt:lpstr>
      <vt:lpstr>How to Find Submitted Reports</vt:lpstr>
      <vt:lpstr>Need Help or Have Additional Questions</vt:lpstr>
    </vt:vector>
  </TitlesOfParts>
  <Company>TAMIU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Martinez, Vanessa F.</dc:creator>
  <cp:lastModifiedBy>Martinez, Vanessa F.</cp:lastModifiedBy>
  <cp:revision>28</cp:revision>
  <dcterms:created xsi:type="dcterms:W3CDTF">2021-08-24T19:15:00Z</dcterms:created>
  <dcterms:modified xsi:type="dcterms:W3CDTF">2021-08-25T20:20:19Z</dcterms:modified>
</cp:coreProperties>
</file>