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82" r:id="rId10"/>
    <p:sldId id="283" r:id="rId11"/>
    <p:sldId id="284" r:id="rId12"/>
    <p:sldId id="267" r:id="rId13"/>
    <p:sldId id="26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B0B0A-90AD-4D3D-88F6-403219A9B56B}" v="9" dt="2022-03-29T02:31:43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 Batey" userId="ba3fb4a3-6260-46db-992c-03e91b0865d3" providerId="ADAL" clId="{A98B0B0A-90AD-4D3D-88F6-403219A9B56B}"/>
    <pc:docChg chg="custSel modSld">
      <pc:chgData name="Karol Batey" userId="ba3fb4a3-6260-46db-992c-03e91b0865d3" providerId="ADAL" clId="{A98B0B0A-90AD-4D3D-88F6-403219A9B56B}" dt="2022-03-29T02:32:58.225" v="29" actId="27636"/>
      <pc:docMkLst>
        <pc:docMk/>
      </pc:docMkLst>
      <pc:sldChg chg="addSp delSp modSp mod">
        <pc:chgData name="Karol Batey" userId="ba3fb4a3-6260-46db-992c-03e91b0865d3" providerId="ADAL" clId="{A98B0B0A-90AD-4D3D-88F6-403219A9B56B}" dt="2022-03-29T02:25:05.815" v="3" actId="1076"/>
        <pc:sldMkLst>
          <pc:docMk/>
          <pc:sldMk cId="2348745405" sldId="258"/>
        </pc:sldMkLst>
        <pc:picChg chg="add mod">
          <ac:chgData name="Karol Batey" userId="ba3fb4a3-6260-46db-992c-03e91b0865d3" providerId="ADAL" clId="{A98B0B0A-90AD-4D3D-88F6-403219A9B56B}" dt="2022-03-29T02:25:05.815" v="3" actId="1076"/>
          <ac:picMkLst>
            <pc:docMk/>
            <pc:sldMk cId="2348745405" sldId="258"/>
            <ac:picMk id="4" creationId="{A6E87F94-B353-48CF-A90E-26B15F42F332}"/>
          </ac:picMkLst>
        </pc:picChg>
        <pc:picChg chg="del">
          <ac:chgData name="Karol Batey" userId="ba3fb4a3-6260-46db-992c-03e91b0865d3" providerId="ADAL" clId="{A98B0B0A-90AD-4D3D-88F6-403219A9B56B}" dt="2022-03-29T02:25:02.953" v="2" actId="478"/>
          <ac:picMkLst>
            <pc:docMk/>
            <pc:sldMk cId="2348745405" sldId="258"/>
            <ac:picMk id="8" creationId="{ABA4B3DA-E294-4E75-90D8-14F2B4308035}"/>
          </ac:picMkLst>
        </pc:picChg>
      </pc:sldChg>
      <pc:sldChg chg="addSp delSp modSp">
        <pc:chgData name="Karol Batey" userId="ba3fb4a3-6260-46db-992c-03e91b0865d3" providerId="ADAL" clId="{A98B0B0A-90AD-4D3D-88F6-403219A9B56B}" dt="2022-03-29T02:25:23.555" v="5"/>
        <pc:sldMkLst>
          <pc:docMk/>
          <pc:sldMk cId="580411037" sldId="259"/>
        </pc:sldMkLst>
        <pc:picChg chg="add mod">
          <ac:chgData name="Karol Batey" userId="ba3fb4a3-6260-46db-992c-03e91b0865d3" providerId="ADAL" clId="{A98B0B0A-90AD-4D3D-88F6-403219A9B56B}" dt="2022-03-29T02:25:23.555" v="5"/>
          <ac:picMkLst>
            <pc:docMk/>
            <pc:sldMk cId="580411037" sldId="259"/>
            <ac:picMk id="5" creationId="{0A230833-B8C4-44CB-9901-C77838BA2EED}"/>
          </ac:picMkLst>
        </pc:picChg>
        <pc:picChg chg="del">
          <ac:chgData name="Karol Batey" userId="ba3fb4a3-6260-46db-992c-03e91b0865d3" providerId="ADAL" clId="{A98B0B0A-90AD-4D3D-88F6-403219A9B56B}" dt="2022-03-29T02:25:23.146" v="4" actId="478"/>
          <ac:picMkLst>
            <pc:docMk/>
            <pc:sldMk cId="580411037" sldId="259"/>
            <ac:picMk id="1028" creationId="{520A9876-6EAD-48AE-818D-926F15927F7E}"/>
          </ac:picMkLst>
        </pc:picChg>
      </pc:sldChg>
      <pc:sldChg chg="addSp delSp modSp mod">
        <pc:chgData name="Karol Batey" userId="ba3fb4a3-6260-46db-992c-03e91b0865d3" providerId="ADAL" clId="{A98B0B0A-90AD-4D3D-88F6-403219A9B56B}" dt="2022-03-29T02:25:52.697" v="11" actId="962"/>
        <pc:sldMkLst>
          <pc:docMk/>
          <pc:sldMk cId="2835917591" sldId="260"/>
        </pc:sldMkLst>
        <pc:spChg chg="mod">
          <ac:chgData name="Karol Batey" userId="ba3fb4a3-6260-46db-992c-03e91b0865d3" providerId="ADAL" clId="{A98B0B0A-90AD-4D3D-88F6-403219A9B56B}" dt="2022-03-29T02:25:49.727" v="9" actId="26606"/>
          <ac:spMkLst>
            <pc:docMk/>
            <pc:sldMk cId="2835917591" sldId="260"/>
            <ac:spMk id="2" creationId="{00000000-0000-0000-0000-000000000000}"/>
          </ac:spMkLst>
        </pc:spChg>
        <pc:spChg chg="add del mod">
          <ac:chgData name="Karol Batey" userId="ba3fb4a3-6260-46db-992c-03e91b0865d3" providerId="ADAL" clId="{A98B0B0A-90AD-4D3D-88F6-403219A9B56B}" dt="2022-03-29T02:25:49.727" v="9" actId="26606"/>
          <ac:spMkLst>
            <pc:docMk/>
            <pc:sldMk cId="2835917591" sldId="260"/>
            <ac:spMk id="4" creationId="{94417978-2419-4386-9C65-DAC9FC587300}"/>
          </ac:spMkLst>
        </pc:spChg>
        <pc:picChg chg="add mod">
          <ac:chgData name="Karol Batey" userId="ba3fb4a3-6260-46db-992c-03e91b0865d3" providerId="ADAL" clId="{A98B0B0A-90AD-4D3D-88F6-403219A9B56B}" dt="2022-03-29T02:25:52.697" v="11" actId="962"/>
          <ac:picMkLst>
            <pc:docMk/>
            <pc:sldMk cId="2835917591" sldId="260"/>
            <ac:picMk id="6" creationId="{71782E44-ECD2-4AA3-AAD4-8DB085DE76F8}"/>
          </ac:picMkLst>
        </pc:picChg>
        <pc:picChg chg="del">
          <ac:chgData name="Karol Batey" userId="ba3fb4a3-6260-46db-992c-03e91b0865d3" providerId="ADAL" clId="{A98B0B0A-90AD-4D3D-88F6-403219A9B56B}" dt="2022-03-29T02:25:42.596" v="6" actId="478"/>
          <ac:picMkLst>
            <pc:docMk/>
            <pc:sldMk cId="2835917591" sldId="260"/>
            <ac:picMk id="8" creationId="{EF1F9E33-8CB0-4348-93D9-B8599A376647}"/>
          </ac:picMkLst>
        </pc:picChg>
      </pc:sldChg>
      <pc:sldChg chg="addSp delSp modSp mod delAnim">
        <pc:chgData name="Karol Batey" userId="ba3fb4a3-6260-46db-992c-03e91b0865d3" providerId="ADAL" clId="{A98B0B0A-90AD-4D3D-88F6-403219A9B56B}" dt="2022-03-29T02:29:47.640" v="14" actId="14100"/>
        <pc:sldMkLst>
          <pc:docMk/>
          <pc:sldMk cId="2360921136" sldId="262"/>
        </pc:sldMkLst>
        <pc:picChg chg="del">
          <ac:chgData name="Karol Batey" userId="ba3fb4a3-6260-46db-992c-03e91b0865d3" providerId="ADAL" clId="{A98B0B0A-90AD-4D3D-88F6-403219A9B56B}" dt="2022-03-29T02:29:42.516" v="12" actId="478"/>
          <ac:picMkLst>
            <pc:docMk/>
            <pc:sldMk cId="2360921136" sldId="262"/>
            <ac:picMk id="6" creationId="{39A5D5DD-F691-442F-8EC6-0225CE72AA43}"/>
          </ac:picMkLst>
        </pc:picChg>
        <pc:picChg chg="add mod">
          <ac:chgData name="Karol Batey" userId="ba3fb4a3-6260-46db-992c-03e91b0865d3" providerId="ADAL" clId="{A98B0B0A-90AD-4D3D-88F6-403219A9B56B}" dt="2022-03-29T02:29:47.640" v="14" actId="14100"/>
          <ac:picMkLst>
            <pc:docMk/>
            <pc:sldMk cId="2360921136" sldId="262"/>
            <ac:picMk id="9" creationId="{E3DE82C9-9A80-4491-AD21-91C3E9BDB28B}"/>
          </ac:picMkLst>
        </pc:picChg>
      </pc:sldChg>
      <pc:sldChg chg="addSp delSp modSp mod">
        <pc:chgData name="Karol Batey" userId="ba3fb4a3-6260-46db-992c-03e91b0865d3" providerId="ADAL" clId="{A98B0B0A-90AD-4D3D-88F6-403219A9B56B}" dt="2022-03-29T02:31:43.824" v="25" actId="1076"/>
        <pc:sldMkLst>
          <pc:docMk/>
          <pc:sldMk cId="3761638807" sldId="281"/>
        </pc:sldMkLst>
        <pc:picChg chg="mod">
          <ac:chgData name="Karol Batey" userId="ba3fb4a3-6260-46db-992c-03e91b0865d3" providerId="ADAL" clId="{A98B0B0A-90AD-4D3D-88F6-403219A9B56B}" dt="2022-03-29T02:31:43.824" v="25" actId="1076"/>
          <ac:picMkLst>
            <pc:docMk/>
            <pc:sldMk cId="3761638807" sldId="281"/>
            <ac:picMk id="5" creationId="{ACD32EBB-1305-4254-B4EB-657ED14C64F1}"/>
          </ac:picMkLst>
        </pc:picChg>
        <pc:picChg chg="del">
          <ac:chgData name="Karol Batey" userId="ba3fb4a3-6260-46db-992c-03e91b0865d3" providerId="ADAL" clId="{A98B0B0A-90AD-4D3D-88F6-403219A9B56B}" dt="2022-03-29T02:29:58.608" v="15" actId="478"/>
          <ac:picMkLst>
            <pc:docMk/>
            <pc:sldMk cId="3761638807" sldId="281"/>
            <ac:picMk id="7" creationId="{51708B48-F147-4751-ACD8-EC7E11D9822F}"/>
          </ac:picMkLst>
        </pc:picChg>
        <pc:picChg chg="mod">
          <ac:chgData name="Karol Batey" userId="ba3fb4a3-6260-46db-992c-03e91b0865d3" providerId="ADAL" clId="{A98B0B0A-90AD-4D3D-88F6-403219A9B56B}" dt="2022-03-29T02:31:30.826" v="24" actId="1076"/>
          <ac:picMkLst>
            <pc:docMk/>
            <pc:sldMk cId="3761638807" sldId="281"/>
            <ac:picMk id="8" creationId="{3683EC76-66EA-4746-B645-826FDB85E499}"/>
          </ac:picMkLst>
        </pc:picChg>
        <pc:picChg chg="add mod ord">
          <ac:chgData name="Karol Batey" userId="ba3fb4a3-6260-46db-992c-03e91b0865d3" providerId="ADAL" clId="{A98B0B0A-90AD-4D3D-88F6-403219A9B56B}" dt="2022-03-29T02:31:23.994" v="22" actId="1076"/>
          <ac:picMkLst>
            <pc:docMk/>
            <pc:sldMk cId="3761638807" sldId="281"/>
            <ac:picMk id="10" creationId="{FCA5B2D7-1160-45EB-B44C-DFEE3B66F30A}"/>
          </ac:picMkLst>
        </pc:picChg>
      </pc:sldChg>
      <pc:sldChg chg="modSp mod">
        <pc:chgData name="Karol Batey" userId="ba3fb4a3-6260-46db-992c-03e91b0865d3" providerId="ADAL" clId="{A98B0B0A-90AD-4D3D-88F6-403219A9B56B}" dt="2022-03-29T02:32:58.225" v="29" actId="27636"/>
        <pc:sldMkLst>
          <pc:docMk/>
          <pc:sldMk cId="1506158677" sldId="284"/>
        </pc:sldMkLst>
        <pc:spChg chg="mod">
          <ac:chgData name="Karol Batey" userId="ba3fb4a3-6260-46db-992c-03e91b0865d3" providerId="ADAL" clId="{A98B0B0A-90AD-4D3D-88F6-403219A9B56B}" dt="2022-03-29T02:32:58.225" v="29" actId="27636"/>
          <ac:spMkLst>
            <pc:docMk/>
            <pc:sldMk cId="1506158677" sldId="284"/>
            <ac:spMk id="3" creationId="{F0469D20-6148-4882-987D-90B86FE36A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92"/>
            <a:ext cx="9144000" cy="685660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GRAPHICS_GOBEYOND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5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7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7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3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8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1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9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5B97-18B7-5A4C-9AD0-BB9A8E5C633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8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5448" y="274638"/>
            <a:ext cx="70713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0623"/>
            <a:ext cx="8229600" cy="416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95B97-18B7-5A4C-9AD0-BB9A8E5C6332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BF122-B9EE-9744-AAD8-D1B3840A1AC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GRAPHICS_GOBEYOND-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2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miu.edu/adminis/ie/Assessment.shtml#WINAssessm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860" y="467877"/>
            <a:ext cx="6731340" cy="3132574"/>
          </a:xfrm>
        </p:spPr>
        <p:txBody>
          <a:bodyPr>
            <a:normAutofit/>
          </a:bodyPr>
          <a:lstStyle/>
          <a:p>
            <a:r>
              <a:rPr lang="en-US" sz="4800" dirty="0"/>
              <a:t>Using AEFIS for Linking an Assignment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6860" y="3886200"/>
            <a:ext cx="6731340" cy="1752600"/>
          </a:xfrm>
        </p:spPr>
        <p:txBody>
          <a:bodyPr/>
          <a:lstStyle/>
          <a:p>
            <a:pPr algn="r"/>
            <a:r>
              <a:rPr lang="en-US" dirty="0"/>
              <a:t>Texas A&amp;M International University</a:t>
            </a:r>
          </a:p>
          <a:p>
            <a:pPr algn="r"/>
            <a:r>
              <a:rPr lang="en-US" dirty="0"/>
              <a:t>Office of Institutional Assessment, Research &amp;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1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F1EED52-B928-4F16-AAA4-C938CA0E2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8" y="1777999"/>
            <a:ext cx="4223923" cy="4434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Linking 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Appropriate Rubrics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69D20-6148-4882-987D-90B86FE36A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criteria will appear below the assignment.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Select the </a:t>
            </a:r>
            <a:r>
              <a:rPr lang="en-US" sz="2800" u="sng" dirty="0"/>
              <a:t>proper criteria for the outcome being tested</a:t>
            </a:r>
            <a:r>
              <a:rPr lang="en-US" sz="2800" dirty="0"/>
              <a:t>. (e.g., Testing WIN Grammar as in this image only the “Grammar &amp; Mechanics” criteria should be selected)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369AE8-3ED9-46FB-BAC0-92BFCD8B3D25}"/>
              </a:ext>
            </a:extLst>
          </p:cNvPr>
          <p:cNvGrpSpPr/>
          <p:nvPr/>
        </p:nvGrpSpPr>
        <p:grpSpPr>
          <a:xfrm>
            <a:off x="220198" y="2199964"/>
            <a:ext cx="425352" cy="1972073"/>
            <a:chOff x="220198" y="2199964"/>
            <a:chExt cx="425352" cy="1972073"/>
          </a:xfrm>
        </p:grpSpPr>
        <p:pic>
          <p:nvPicPr>
            <p:cNvPr id="7" name="Picture 8" descr="Pointing Click Sticker by Imaginie">
              <a:extLst>
                <a:ext uri="{FF2B5EF4-FFF2-40B4-BE49-F238E27FC236}">
                  <a16:creationId xmlns:a16="http://schemas.microsoft.com/office/drawing/2014/main" id="{71D4F691-D67A-4CEC-AAFD-0092C5BFB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16397">
              <a:off x="342896" y="3869383"/>
              <a:ext cx="329541" cy="27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Pointing Click Sticker by Imaginie">
              <a:extLst>
                <a:ext uri="{FF2B5EF4-FFF2-40B4-BE49-F238E27FC236}">
                  <a16:creationId xmlns:a16="http://schemas.microsoft.com/office/drawing/2014/main" id="{455A4C72-AF30-4E91-9AC3-9C4D0FCD30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16397">
              <a:off x="193311" y="2226851"/>
              <a:ext cx="329541" cy="27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536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57F14C-42B5-4561-B01F-BB9B41AE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7" y="2039698"/>
            <a:ext cx="4280832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Linking 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Appropriate Rubrics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69D20-6148-4882-987D-90B86FE36A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When you’re linking the assignment to the </a:t>
            </a:r>
            <a:r>
              <a:rPr lang="en-US" sz="2800" u="sng" dirty="0"/>
              <a:t>overall outcome</a:t>
            </a:r>
            <a:r>
              <a:rPr lang="en-US" sz="2800" dirty="0"/>
              <a:t>, select all rubric domains appropriate to that outcome. 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</a:pPr>
            <a:r>
              <a:rPr lang="en-US" sz="2800" b="1" u="sng" dirty="0"/>
              <a:t>Common Mistake</a:t>
            </a:r>
            <a:r>
              <a:rPr lang="en-US" sz="2800" dirty="0"/>
              <a:t>: If you’re testing two outcomes with one assignment. </a:t>
            </a:r>
            <a:r>
              <a:rPr lang="en-US" sz="2800"/>
              <a:t>Make sure and select ONLY those rubric domains that pertain to that outcome. 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8" descr="Pointing Click Sticker by Imaginie">
            <a:extLst>
              <a:ext uri="{FF2B5EF4-FFF2-40B4-BE49-F238E27FC236}">
                <a16:creationId xmlns:a16="http://schemas.microsoft.com/office/drawing/2014/main" id="{71D4F691-D67A-4CEC-AAFD-0092C5BFB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326">
            <a:off x="334164" y="3783424"/>
            <a:ext cx="329541" cy="2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ointing Click Sticker by Imaginie">
            <a:extLst>
              <a:ext uri="{FF2B5EF4-FFF2-40B4-BE49-F238E27FC236}">
                <a16:creationId xmlns:a16="http://schemas.microsoft.com/office/drawing/2014/main" id="{455A4C72-AF30-4E91-9AC3-9C4D0FCD3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6397">
            <a:off x="142999" y="2549601"/>
            <a:ext cx="329541" cy="2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ointing Click Sticker by Imaginie">
            <a:extLst>
              <a:ext uri="{FF2B5EF4-FFF2-40B4-BE49-F238E27FC236}">
                <a16:creationId xmlns:a16="http://schemas.microsoft.com/office/drawing/2014/main" id="{22F16152-C134-40A7-8293-06F763EE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326">
            <a:off x="342627" y="4189819"/>
            <a:ext cx="329541" cy="2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Pointing Click Sticker by Imaginie">
            <a:extLst>
              <a:ext uri="{FF2B5EF4-FFF2-40B4-BE49-F238E27FC236}">
                <a16:creationId xmlns:a16="http://schemas.microsoft.com/office/drawing/2014/main" id="{E5E854B2-4C15-4D2E-AA5B-BEC92AF12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326">
            <a:off x="342627" y="4554826"/>
            <a:ext cx="329541" cy="2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5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8" y="274638"/>
            <a:ext cx="7071351" cy="1143000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Linking Assignments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3FB97-6E53-45BE-8B2C-2625B08C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447" y="1207089"/>
            <a:ext cx="7071352" cy="4165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selecting all criteria necessary click “Save” at the bottom. </a:t>
            </a:r>
          </a:p>
          <a:p>
            <a:pPr marL="0" indent="0" algn="ctr">
              <a:buNone/>
            </a:pP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Do not change Total Score Rubric Settings. This is set at the institutional level.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</p:txBody>
      </p:sp>
      <p:pic>
        <p:nvPicPr>
          <p:cNvPr id="6" name="Picture 5" descr="Screen shot of Saving Linked Assignments">
            <a:extLst>
              <a:ext uri="{FF2B5EF4-FFF2-40B4-BE49-F238E27FC236}">
                <a16:creationId xmlns:a16="http://schemas.microsoft.com/office/drawing/2014/main" id="{F4A210F4-DD5B-4196-9255-98F4DC8F2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67" y="2672725"/>
            <a:ext cx="5370092" cy="4032875"/>
          </a:xfrm>
          <a:prstGeom prst="rect">
            <a:avLst/>
          </a:prstGeom>
        </p:spPr>
      </p:pic>
      <p:pic>
        <p:nvPicPr>
          <p:cNvPr id="7" name="Picture 8" descr="Pointing Click Sticker by Imaginie">
            <a:extLst>
              <a:ext uri="{FF2B5EF4-FFF2-40B4-BE49-F238E27FC236}">
                <a16:creationId xmlns:a16="http://schemas.microsoft.com/office/drawing/2014/main" id="{997ABC91-E3F7-4034-9204-256CA27C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72961" y="6305080"/>
            <a:ext cx="329541" cy="2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16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8" y="274638"/>
            <a:ext cx="7071351" cy="1143000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Linking Assignments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3FB97-6E53-45BE-8B2C-2625B08C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447" y="1207089"/>
            <a:ext cx="7071352" cy="416554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Once you are finished linking you will see your linked assignments below the outcome. You are now finished linking your assignments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7E850A-76FE-449B-95B4-A0C736CEE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67" y="3289859"/>
            <a:ext cx="6449160" cy="347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3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B4DEAD-2E7F-42B7-93B7-083F0919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732" y="270933"/>
            <a:ext cx="6968067" cy="58552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You have finished linking an assignment!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following step in the process may still be necessary:</a:t>
            </a:r>
          </a:p>
          <a:p>
            <a:pPr lvl="1"/>
            <a:r>
              <a:rPr lang="en-US" dirty="0"/>
              <a:t>Scoring your Assignment</a:t>
            </a:r>
          </a:p>
          <a:p>
            <a:pPr marL="57150" indent="0">
              <a:buNone/>
            </a:pPr>
            <a:endParaRPr lang="en-US" sz="2800" dirty="0"/>
          </a:p>
          <a:p>
            <a:pPr marL="57150" indent="0">
              <a:buNone/>
            </a:pPr>
            <a:r>
              <a:rPr lang="en-US" sz="2800" dirty="0"/>
              <a:t>Please reach out to our office if you need any additional assistance or if you have any questions. We are here to help!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Feel free to visit our website for other helpful tips and tutorials </a:t>
            </a:r>
            <a:r>
              <a:rPr lang="en-US" sz="2800" dirty="0">
                <a:hlinkClick r:id="rId2"/>
              </a:rPr>
              <a:t>https://www.tamiu.edu/adminis/ie/Assessment.shtml#WINAssessment</a:t>
            </a:r>
            <a:r>
              <a:rPr lang="en-US" sz="28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8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8" y="274638"/>
            <a:ext cx="7071351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Logging into AEFIS</a:t>
            </a:r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02F3F73-D753-45F7-B065-961940C726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5595" r="28451" b="1"/>
          <a:stretch/>
        </p:blipFill>
        <p:spPr>
          <a:xfrm>
            <a:off x="533400" y="1871133"/>
            <a:ext cx="4038600" cy="4525963"/>
          </a:xfrm>
          <a:prstGeom prst="rect">
            <a:avLst/>
          </a:pr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2F82F-F65E-4C0E-B83D-71F330E9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4533" y="1871133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Website: Tamiu.aefis.net</a:t>
            </a:r>
          </a:p>
          <a:p>
            <a:endParaRPr lang="en-US" dirty="0"/>
          </a:p>
          <a:p>
            <a:r>
              <a:rPr lang="en-US" dirty="0"/>
              <a:t>Make sure and have Duo Connect to login.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8" y="274638"/>
            <a:ext cx="7071351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AEFIS Homepage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87F94-B353-48CF-A90E-26B15F42F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10" r="-1080"/>
          <a:stretch/>
        </p:blipFill>
        <p:spPr>
          <a:xfrm>
            <a:off x="627580" y="2025618"/>
            <a:ext cx="8229600" cy="3715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74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8" y="274638"/>
            <a:ext cx="7071351" cy="1143000"/>
          </a:xfrm>
        </p:spPr>
        <p:txBody>
          <a:bodyPr anchor="ctr">
            <a:normAutofit/>
          </a:bodyPr>
          <a:lstStyle/>
          <a:p>
            <a:r>
              <a:rPr lang="en-US" b="1"/>
              <a:t>Entering Course Home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6A4BF5A-0486-A8B6-91D4-15A5EAA52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Hover your mouse over the three dots of the course section you wish to enter. 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Click on the house icon to enter the main page of your course section.</a:t>
            </a:r>
            <a:endParaRPr lang="en-US" dirty="0"/>
          </a:p>
        </p:txBody>
      </p:sp>
      <p:pic>
        <p:nvPicPr>
          <p:cNvPr id="5" name="Picture 2" descr="How-Tos GIF">
            <a:extLst>
              <a:ext uri="{FF2B5EF4-FFF2-40B4-BE49-F238E27FC236}">
                <a16:creationId xmlns:a16="http://schemas.microsoft.com/office/drawing/2014/main" id="{0A230833-B8C4-44CB-9901-C77838BA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8" y="1554163"/>
            <a:ext cx="27241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1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8" y="274638"/>
            <a:ext cx="7071351" cy="1143000"/>
          </a:xfrm>
        </p:spPr>
        <p:txBody>
          <a:bodyPr anchor="ctr">
            <a:normAutofit/>
          </a:bodyPr>
          <a:lstStyle/>
          <a:p>
            <a:r>
              <a:rPr lang="en-US" b="1"/>
              <a:t>Course Section Page</a:t>
            </a:r>
            <a:endParaRPr lang="en-US" dirty="0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782E44-ECD2-4AA3-AAD4-8DB085DE7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73" r="-369"/>
          <a:stretch/>
        </p:blipFill>
        <p:spPr>
          <a:xfrm>
            <a:off x="457200" y="2163175"/>
            <a:ext cx="8229600" cy="3760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91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8" y="274638"/>
            <a:ext cx="7071351" cy="1143000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Assignments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3FB97-6E53-45BE-8B2C-2625B08C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447" y="1630423"/>
            <a:ext cx="7071352" cy="416554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 the left-hand menu, select the menu item “Assignments Linking”:</a:t>
            </a:r>
          </a:p>
        </p:txBody>
      </p:sp>
      <p:pic>
        <p:nvPicPr>
          <p:cNvPr id="1026" name="Picture 2" descr="Animated GIF">
            <a:extLst>
              <a:ext uri="{FF2B5EF4-FFF2-40B4-BE49-F238E27FC236}">
                <a16:creationId xmlns:a16="http://schemas.microsoft.com/office/drawing/2014/main" id="{C8CC4B2E-D28B-48E9-8D37-B6114A01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66" y="2783347"/>
            <a:ext cx="5088467" cy="258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0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8" y="274638"/>
            <a:ext cx="7071351" cy="1143000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Assignments Linking Page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05367-E22A-451E-AE31-549E2CC9C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2" y="1444958"/>
            <a:ext cx="6993467" cy="416554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are now on your assignments linking page. Your preselected outcomes are displayed here.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DE82C9-9A80-4491-AD21-91C3E9BDB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08" r="-383"/>
          <a:stretch/>
        </p:blipFill>
        <p:spPr>
          <a:xfrm>
            <a:off x="838200" y="3063711"/>
            <a:ext cx="7427096" cy="33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2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CA5B2D7-1160-45EB-B44C-DFEE3B66F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76" y="3040648"/>
            <a:ext cx="6993467" cy="3136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8" y="274638"/>
            <a:ext cx="7071351" cy="1143000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Linking Assignments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05367-E22A-451E-AE31-549E2CC9C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2" y="1444958"/>
            <a:ext cx="6993467" cy="416554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link your assignment to the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corresponding outcome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click the blue pencil in the corner of that outcome.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8" descr="Pointing Click Sticker by Imaginie">
            <a:extLst>
              <a:ext uri="{FF2B5EF4-FFF2-40B4-BE49-F238E27FC236}">
                <a16:creationId xmlns:a16="http://schemas.microsoft.com/office/drawing/2014/main" id="{ACD32EBB-1305-4254-B4EB-657ED14C6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248" y="3318178"/>
            <a:ext cx="500823" cy="4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ointing Click Sticker by Imaginie">
            <a:extLst>
              <a:ext uri="{FF2B5EF4-FFF2-40B4-BE49-F238E27FC236}">
                <a16:creationId xmlns:a16="http://schemas.microsoft.com/office/drawing/2014/main" id="{3683EC76-66EA-4746-B645-826FDB85E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76" y="5896317"/>
            <a:ext cx="500823" cy="4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3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Linking Assignments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69D20-6148-4882-987D-90B86FE36A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800" dirty="0"/>
              <a:t>A new selection box will appear with your assignments. You must select the hyperlink “Link Rubrics” to select the appropriate rubric domain.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**</a:t>
            </a:r>
            <a:r>
              <a:rPr lang="en-US" sz="2800" dirty="0">
                <a:solidFill>
                  <a:srgbClr val="FF0000"/>
                </a:solidFill>
              </a:rPr>
              <a:t>Special Note**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800" i="1" dirty="0"/>
              <a:t>If you do not see “Link Rubrics” you did not set up the scoring criteria correctly. Please return to converting or creating assignment to add the scoring criteria</a:t>
            </a:r>
          </a:p>
          <a:p>
            <a:endParaRPr lang="en-US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B65A2D-25BF-409A-BC51-DA06517D8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7" y="1857936"/>
            <a:ext cx="4561953" cy="3877660"/>
          </a:xfrm>
          <a:prstGeom prst="rect">
            <a:avLst/>
          </a:prstGeom>
          <a:effectLst/>
        </p:spPr>
      </p:pic>
      <p:pic>
        <p:nvPicPr>
          <p:cNvPr id="10" name="Picture 8" descr="Pointing Click Sticker by Imaginie">
            <a:extLst>
              <a:ext uri="{FF2B5EF4-FFF2-40B4-BE49-F238E27FC236}">
                <a16:creationId xmlns:a16="http://schemas.microsoft.com/office/drawing/2014/main" id="{EDF01329-9739-48DB-9749-895E9CA6D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54" y="2789209"/>
            <a:ext cx="500823" cy="4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15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424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Using AEFIS for Linking an Assignment</vt:lpstr>
      <vt:lpstr>Logging into AEFIS</vt:lpstr>
      <vt:lpstr>AEFIS Homepage</vt:lpstr>
      <vt:lpstr>Entering Course Home</vt:lpstr>
      <vt:lpstr>Course Section Page</vt:lpstr>
      <vt:lpstr>Assignments</vt:lpstr>
      <vt:lpstr>Assignments Linking Page</vt:lpstr>
      <vt:lpstr>Linking Assignments</vt:lpstr>
      <vt:lpstr>Linking Assignments</vt:lpstr>
      <vt:lpstr>Linking the Appropriate Rubrics</vt:lpstr>
      <vt:lpstr>Linking the Appropriate Rubrics</vt:lpstr>
      <vt:lpstr>Linking Assignments</vt:lpstr>
      <vt:lpstr>Linking Assignments</vt:lpstr>
      <vt:lpstr>PowerPoint Presentation</vt:lpstr>
    </vt:vector>
  </TitlesOfParts>
  <Company>TAMIU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Clamont</dc:creator>
  <cp:lastModifiedBy>Karol Batey</cp:lastModifiedBy>
  <cp:revision>13</cp:revision>
  <dcterms:created xsi:type="dcterms:W3CDTF">2014-03-24T21:03:07Z</dcterms:created>
  <dcterms:modified xsi:type="dcterms:W3CDTF">2022-03-29T02:33:03Z</dcterms:modified>
</cp:coreProperties>
</file>