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7" r:id="rId4"/>
    <p:sldId id="268" r:id="rId5"/>
    <p:sldId id="269" r:id="rId6"/>
    <p:sldId id="270" r:id="rId7"/>
    <p:sldId id="273" r:id="rId8"/>
    <p:sldId id="271" r:id="rId9"/>
    <p:sldId id="272" r:id="rId10"/>
    <p:sldId id="274" r:id="rId11"/>
    <p:sldId id="257" r:id="rId12"/>
    <p:sldId id="260" r:id="rId13"/>
    <p:sldId id="258" r:id="rId14"/>
    <p:sldId id="263" r:id="rId15"/>
    <p:sldId id="259" r:id="rId16"/>
    <p:sldId id="275" r:id="rId17"/>
    <p:sldId id="276" r:id="rId18"/>
    <p:sldId id="277" r:id="rId19"/>
    <p:sldId id="278" r:id="rId20"/>
    <p:sldId id="279" r:id="rId21"/>
    <p:sldId id="280"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73" d="100"/>
          <a:sy n="73" d="100"/>
        </p:scale>
        <p:origin x="6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92A77B-4255-4FF5-9028-F405F4BBFFC1}"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192065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2A77B-4255-4FF5-9028-F405F4BBFFC1}"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386522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2A77B-4255-4FF5-9028-F405F4BBFFC1}"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53454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2A77B-4255-4FF5-9028-F405F4BBFFC1}"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342249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2A77B-4255-4FF5-9028-F405F4BBFFC1}"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4105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2A77B-4255-4FF5-9028-F405F4BBFFC1}"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2758226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2A77B-4255-4FF5-9028-F405F4BBFFC1}"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3983271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2A77B-4255-4FF5-9028-F405F4BBFFC1}"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218965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2A77B-4255-4FF5-9028-F405F4BBFFC1}"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388599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92A77B-4255-4FF5-9028-F405F4BBFFC1}"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299159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92A77B-4255-4FF5-9028-F405F4BBFFC1}"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245347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92A77B-4255-4FF5-9028-F405F4BBFFC1}" type="datetimeFigureOut">
              <a:rPr lang="en-US" smtClean="0"/>
              <a:t>8/25/2021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28135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92A77B-4255-4FF5-9028-F405F4BBFFC1}" type="datetimeFigureOut">
              <a:rPr lang="en-US" smtClean="0"/>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208177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2A77B-4255-4FF5-9028-F405F4BBFFC1}" type="datetimeFigureOut">
              <a:rPr lang="en-US" smtClean="0"/>
              <a:t>8/25/2021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2485397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92A77B-4255-4FF5-9028-F405F4BBFFC1}"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95472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F92A77B-4255-4FF5-9028-F405F4BBFFC1}"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7F2BDE-675A-42D6-A70A-2EB9B46A966F}" type="slidenum">
              <a:rPr lang="en-US" smtClean="0"/>
              <a:t>‹#›</a:t>
            </a:fld>
            <a:endParaRPr lang="en-US"/>
          </a:p>
        </p:txBody>
      </p:sp>
    </p:spTree>
    <p:extLst>
      <p:ext uri="{BB962C8B-B14F-4D97-AF65-F5344CB8AC3E}">
        <p14:creationId xmlns:p14="http://schemas.microsoft.com/office/powerpoint/2010/main" val="317275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92A77B-4255-4FF5-9028-F405F4BBFFC1}" type="datetimeFigureOut">
              <a:rPr lang="en-US" smtClean="0"/>
              <a:t>8/25/2021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B7F2BDE-675A-42D6-A70A-2EB9B46A966F}" type="slidenum">
              <a:rPr lang="en-US" smtClean="0"/>
              <a:t>‹#›</a:t>
            </a:fld>
            <a:endParaRPr lang="en-US"/>
          </a:p>
        </p:txBody>
      </p:sp>
    </p:spTree>
    <p:extLst>
      <p:ext uri="{BB962C8B-B14F-4D97-AF65-F5344CB8AC3E}">
        <p14:creationId xmlns:p14="http://schemas.microsoft.com/office/powerpoint/2010/main" val="3499554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4450" y="2404534"/>
            <a:ext cx="7959553" cy="1646302"/>
          </a:xfrm>
        </p:spPr>
        <p:txBody>
          <a:bodyPr/>
          <a:lstStyle/>
          <a:p>
            <a:r>
              <a:rPr lang="en-US" sz="4400" dirty="0" smtClean="0"/>
              <a:t>Writing </a:t>
            </a:r>
            <a:r>
              <a:rPr lang="en-US" sz="4400" dirty="0" smtClean="0"/>
              <a:t>an Assessment Report for Administrative </a:t>
            </a:r>
            <a:r>
              <a:rPr lang="en-US" sz="4400" dirty="0" smtClean="0"/>
              <a:t>Educational Support (AES) Units on </a:t>
            </a:r>
            <a:r>
              <a:rPr lang="en-US" sz="4400" dirty="0" smtClean="0"/>
              <a:t>AEFIS for Accreditation</a:t>
            </a:r>
            <a:endParaRPr lang="en-US" sz="4400" dirty="0"/>
          </a:p>
        </p:txBody>
      </p:sp>
      <p:sp>
        <p:nvSpPr>
          <p:cNvPr id="3" name="Subtitle 2"/>
          <p:cNvSpPr>
            <a:spLocks noGrp="1"/>
          </p:cNvSpPr>
          <p:nvPr>
            <p:ph type="subTitle" idx="1"/>
          </p:nvPr>
        </p:nvSpPr>
        <p:spPr/>
        <p:txBody>
          <a:bodyPr>
            <a:normAutofit lnSpcReduction="10000"/>
          </a:bodyPr>
          <a:lstStyle/>
          <a:p>
            <a:r>
              <a:rPr lang="en-US" dirty="0">
                <a:solidFill>
                  <a:schemeClr val="tx1"/>
                </a:solidFill>
              </a:rPr>
              <a:t>Texas A&amp;M International University</a:t>
            </a:r>
          </a:p>
          <a:p>
            <a:r>
              <a:rPr lang="en-US" dirty="0">
                <a:solidFill>
                  <a:schemeClr val="tx1"/>
                </a:solidFill>
              </a:rPr>
              <a:t>Office of Intuitional Assessment, Research, &amp; Planning</a:t>
            </a:r>
          </a:p>
          <a:p>
            <a:r>
              <a:rPr lang="en-US" dirty="0">
                <a:solidFill>
                  <a:schemeClr val="tx1"/>
                </a:solidFill>
              </a:rPr>
              <a:t>Assessment Specialist – Vanessa Martinez </a:t>
            </a:r>
          </a:p>
          <a:p>
            <a:endParaRPr lang="en-US"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spTree>
    <p:extLst>
      <p:ext uri="{BB962C8B-B14F-4D97-AF65-F5344CB8AC3E}">
        <p14:creationId xmlns:p14="http://schemas.microsoft.com/office/powerpoint/2010/main" val="3702805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a:xfrm>
            <a:off x="677334" y="1442132"/>
            <a:ext cx="8596668" cy="5193799"/>
          </a:xfrm>
        </p:spPr>
        <p:txBody>
          <a:bodyPr>
            <a:normAutofit lnSpcReduction="10000"/>
          </a:bodyPr>
          <a:lstStyle/>
          <a:p>
            <a:r>
              <a:rPr lang="en-US" sz="2000" dirty="0" smtClean="0"/>
              <a:t>Who analyzes the data?</a:t>
            </a:r>
          </a:p>
          <a:p>
            <a:pPr lvl="1"/>
            <a:r>
              <a:rPr lang="en-US" sz="1800" dirty="0" smtClean="0"/>
              <a:t>The office assessment team who defined the objectives and measures for the assessment plan should reconvene to look at the data. </a:t>
            </a:r>
          </a:p>
          <a:p>
            <a:pPr lvl="1"/>
            <a:r>
              <a:rPr lang="en-US" sz="1800" dirty="0" smtClean="0"/>
              <a:t>The office assessment team should determine by the raw data if the objective’s target level was met, partially met, or nor met. You will also need to determine if further action is needed. This is the actual “assessment” part of the assessment process. </a:t>
            </a:r>
          </a:p>
          <a:p>
            <a:r>
              <a:rPr lang="en-US" sz="2000" dirty="0" smtClean="0"/>
              <a:t>How do you analyze the data?</a:t>
            </a:r>
          </a:p>
          <a:p>
            <a:pPr lvl="1"/>
            <a:r>
              <a:rPr lang="en-US" sz="1800" dirty="0" smtClean="0"/>
              <a:t>Analysis should involve asking these questions about the results of each measure:</a:t>
            </a:r>
          </a:p>
          <a:p>
            <a:pPr lvl="2"/>
            <a:r>
              <a:rPr lang="en-US" sz="1600" dirty="0" smtClean="0"/>
              <a:t>What specifically did your assessments show regarding proven strengths or progress you made on office objectives?</a:t>
            </a:r>
          </a:p>
          <a:p>
            <a:pPr lvl="2"/>
            <a:r>
              <a:rPr lang="en-US" sz="1600" dirty="0" smtClean="0"/>
              <a:t>What specifically did your assessments show regarding office objectives that will require continued attention? </a:t>
            </a:r>
          </a:p>
          <a:p>
            <a:pPr lvl="2"/>
            <a:r>
              <a:rPr lang="en-US" sz="1600" dirty="0" smtClean="0"/>
              <a:t>What do you now know about the stated office objectives and targets, in terms of how they will contribute to your office?</a:t>
            </a:r>
            <a:endParaRPr lang="en-US" sz="1600" dirty="0" smtClean="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spTree>
    <p:extLst>
      <p:ext uri="{BB962C8B-B14F-4D97-AF65-F5344CB8AC3E}">
        <p14:creationId xmlns:p14="http://schemas.microsoft.com/office/powerpoint/2010/main" val="314857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smtClean="0"/>
              <a:t>What Does Using Results for Improvement Mean?</a:t>
            </a:r>
            <a:endParaRPr lang="en-US" dirty="0"/>
          </a:p>
        </p:txBody>
      </p:sp>
      <p:sp>
        <p:nvSpPr>
          <p:cNvPr id="3" name="Content Placeholder 2"/>
          <p:cNvSpPr>
            <a:spLocks noGrp="1"/>
          </p:cNvSpPr>
          <p:nvPr>
            <p:ph idx="1"/>
          </p:nvPr>
        </p:nvSpPr>
        <p:spPr/>
        <p:txBody>
          <a:bodyPr/>
          <a:lstStyle/>
          <a:p>
            <a:r>
              <a:rPr lang="en-US" dirty="0" smtClean="0"/>
              <a:t>This is when administrators and staff work together closely and look at assessment findings and specify what improvements need to be made. </a:t>
            </a:r>
          </a:p>
          <a:p>
            <a:r>
              <a:rPr lang="en-US" dirty="0" smtClean="0"/>
              <a:t>The use of results also helps:</a:t>
            </a:r>
          </a:p>
          <a:p>
            <a:pPr lvl="1"/>
            <a:r>
              <a:rPr lang="en-US" dirty="0" smtClean="0"/>
              <a:t>Drive decision-making</a:t>
            </a:r>
          </a:p>
          <a:p>
            <a:pPr lvl="1"/>
            <a:r>
              <a:rPr lang="en-US" dirty="0" smtClean="0"/>
              <a:t>Refine goals, objectives, and outcomes, and </a:t>
            </a:r>
          </a:p>
          <a:p>
            <a:pPr lvl="1"/>
            <a:r>
              <a:rPr lang="en-US" dirty="0" smtClean="0"/>
              <a:t>Improve the assessment process, if need be. </a:t>
            </a:r>
          </a:p>
          <a:p>
            <a:r>
              <a:rPr lang="en-US" dirty="0" smtClean="0"/>
              <a:t>The first step in using our results is to create your unit’s actions plans. </a:t>
            </a:r>
            <a:endParaRPr lang="en-US"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spTree>
    <p:extLst>
      <p:ext uri="{BB962C8B-B14F-4D97-AF65-F5344CB8AC3E}">
        <p14:creationId xmlns:p14="http://schemas.microsoft.com/office/powerpoint/2010/main" val="688614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Plans</a:t>
            </a:r>
            <a:endParaRPr lang="en-US" dirty="0"/>
          </a:p>
        </p:txBody>
      </p:sp>
      <p:sp>
        <p:nvSpPr>
          <p:cNvPr id="3" name="Content Placeholder 2"/>
          <p:cNvSpPr>
            <a:spLocks noGrp="1"/>
          </p:cNvSpPr>
          <p:nvPr>
            <p:ph idx="1"/>
          </p:nvPr>
        </p:nvSpPr>
        <p:spPr>
          <a:xfrm>
            <a:off x="677334" y="1429069"/>
            <a:ext cx="8596668" cy="3880773"/>
          </a:xfrm>
        </p:spPr>
        <p:txBody>
          <a:bodyPr>
            <a:normAutofit/>
          </a:bodyPr>
          <a:lstStyle/>
          <a:p>
            <a:r>
              <a:rPr lang="en-US" dirty="0" smtClean="0"/>
              <a:t>An action plan is the follow-up to the assessment just conducted. Actions must be identified for each objective, even if that action is to replace the objective with another one. Actions should be as specific as possible, and should show that the team has thought through the results. </a:t>
            </a:r>
          </a:p>
          <a:p>
            <a:endParaRPr lang="en-US" sz="2400"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sp>
        <p:nvSpPr>
          <p:cNvPr id="5" name="Content Placeholder 2"/>
          <p:cNvSpPr txBox="1">
            <a:spLocks/>
          </p:cNvSpPr>
          <p:nvPr/>
        </p:nvSpPr>
        <p:spPr>
          <a:xfrm>
            <a:off x="677334" y="2977227"/>
            <a:ext cx="8897740"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A commonly reported use of results is to refine the assessment process itself: </a:t>
            </a:r>
          </a:p>
          <a:p>
            <a:pPr lvl="1"/>
            <a:r>
              <a:rPr lang="en-US" dirty="0" smtClean="0"/>
              <a:t>New or refined instruments</a:t>
            </a:r>
          </a:p>
          <a:p>
            <a:pPr lvl="1"/>
            <a:r>
              <a:rPr lang="en-US" dirty="0" smtClean="0"/>
              <a:t>Improved methods of data collection (instructions, incentives, timing, setting, etc.)</a:t>
            </a:r>
          </a:p>
          <a:p>
            <a:pPr lvl="1"/>
            <a:r>
              <a:rPr lang="en-US" dirty="0" smtClean="0"/>
              <a:t>Changes in participant samples</a:t>
            </a:r>
            <a:endParaRPr lang="en-US" dirty="0"/>
          </a:p>
        </p:txBody>
      </p:sp>
    </p:spTree>
    <p:extLst>
      <p:ext uri="{BB962C8B-B14F-4D97-AF65-F5344CB8AC3E}">
        <p14:creationId xmlns:p14="http://schemas.microsoft.com/office/powerpoint/2010/main" val="1454364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840377"/>
          </a:xfrm>
        </p:spPr>
        <p:txBody>
          <a:bodyPr>
            <a:normAutofit/>
          </a:bodyPr>
          <a:lstStyle/>
          <a:p>
            <a:r>
              <a:rPr lang="en-US" dirty="0" smtClean="0"/>
              <a:t>Entering in your Office’s Action Plan</a:t>
            </a:r>
            <a:endParaRPr lang="en-US" dirty="0"/>
          </a:p>
        </p:txBody>
      </p:sp>
      <p:sp>
        <p:nvSpPr>
          <p:cNvPr id="3" name="Content Placeholder 2"/>
          <p:cNvSpPr>
            <a:spLocks noGrp="1"/>
          </p:cNvSpPr>
          <p:nvPr>
            <p:ph idx="1"/>
          </p:nvPr>
        </p:nvSpPr>
        <p:spPr>
          <a:xfrm>
            <a:off x="677334" y="1449976"/>
            <a:ext cx="9054496" cy="5199018"/>
          </a:xfrm>
        </p:spPr>
        <p:txBody>
          <a:bodyPr>
            <a:normAutofit/>
          </a:bodyPr>
          <a:lstStyle/>
          <a:p>
            <a:r>
              <a:rPr lang="en-US" dirty="0" smtClean="0"/>
              <a:t>Below the findings description is the text box to enter in your action plan based on your results. In order to help our AES units we have included 5 questions to answer based on your results to the measure. All 5 questions must be answered, feel free to include any other commentary you feel is important in regards to the measure and its data. </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Your office can choose the best way to respond to all 5 action plan questions, either in general paragraph response or separated and identified numerically. </a:t>
            </a:r>
            <a:endParaRPr lang="en-US"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5" name="Picture 4"/>
          <p:cNvPicPr>
            <a:picLocks noChangeAspect="1"/>
          </p:cNvPicPr>
          <p:nvPr/>
        </p:nvPicPr>
        <p:blipFill>
          <a:blip r:embed="rId3"/>
          <a:stretch>
            <a:fillRect/>
          </a:stretch>
        </p:blipFill>
        <p:spPr>
          <a:xfrm>
            <a:off x="471584" y="2997929"/>
            <a:ext cx="9260246" cy="2564860"/>
          </a:xfrm>
          <a:prstGeom prst="rect">
            <a:avLst/>
          </a:prstGeom>
          <a:ln>
            <a:solidFill>
              <a:schemeClr val="tx1"/>
            </a:solidFill>
          </a:ln>
        </p:spPr>
      </p:pic>
    </p:spTree>
    <p:extLst>
      <p:ext uri="{BB962C8B-B14F-4D97-AF65-F5344CB8AC3E}">
        <p14:creationId xmlns:p14="http://schemas.microsoft.com/office/powerpoint/2010/main" val="46578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Action Plans</a:t>
            </a:r>
            <a:endParaRPr lang="en-US" dirty="0"/>
          </a:p>
        </p:txBody>
      </p:sp>
      <p:sp>
        <p:nvSpPr>
          <p:cNvPr id="3" name="Content Placeholder 2"/>
          <p:cNvSpPr>
            <a:spLocks noGrp="1"/>
          </p:cNvSpPr>
          <p:nvPr>
            <p:ph idx="1"/>
          </p:nvPr>
        </p:nvSpPr>
        <p:spPr>
          <a:xfrm>
            <a:off x="677334" y="1460413"/>
            <a:ext cx="3581158" cy="4579845"/>
          </a:xfrm>
        </p:spPr>
        <p:txBody>
          <a:bodyPr>
            <a:normAutofit/>
          </a:bodyPr>
          <a:lstStyle/>
          <a:p>
            <a:r>
              <a:rPr lang="en-US" dirty="0" smtClean="0"/>
              <a:t>Process Changes</a:t>
            </a:r>
          </a:p>
          <a:p>
            <a:pPr lvl="1"/>
            <a:r>
              <a:rPr lang="en-US" dirty="0" smtClean="0"/>
              <a:t>Changing intake</a:t>
            </a:r>
          </a:p>
          <a:p>
            <a:pPr lvl="1"/>
            <a:r>
              <a:rPr lang="en-US" dirty="0" smtClean="0"/>
              <a:t>Communication Procedures</a:t>
            </a:r>
          </a:p>
          <a:p>
            <a:pPr lvl="1"/>
            <a:r>
              <a:rPr lang="en-US" dirty="0" smtClean="0"/>
              <a:t>Developing/Revising Forms</a:t>
            </a:r>
          </a:p>
          <a:p>
            <a:pPr lvl="1"/>
            <a:r>
              <a:rPr lang="en-US" dirty="0" smtClean="0"/>
              <a:t>Going Electronic</a:t>
            </a:r>
          </a:p>
          <a:p>
            <a:pPr lvl="1"/>
            <a:r>
              <a:rPr lang="en-US" dirty="0" smtClean="0"/>
              <a:t>Creating Work Flow/Charts</a:t>
            </a:r>
          </a:p>
          <a:p>
            <a:pPr lvl="1"/>
            <a:r>
              <a:rPr lang="en-US" dirty="0" smtClean="0"/>
              <a:t>Expanding a Service </a:t>
            </a:r>
          </a:p>
          <a:p>
            <a:pPr lvl="1"/>
            <a:r>
              <a:rPr lang="en-US" dirty="0" smtClean="0"/>
              <a:t>Eliminating Redundancy </a:t>
            </a:r>
            <a:endParaRPr lang="en-US" dirty="0" smtClean="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sp>
        <p:nvSpPr>
          <p:cNvPr id="6" name="Content Placeholder 2"/>
          <p:cNvSpPr txBox="1">
            <a:spLocks/>
          </p:cNvSpPr>
          <p:nvPr/>
        </p:nvSpPr>
        <p:spPr>
          <a:xfrm>
            <a:off x="4601797" y="1455195"/>
            <a:ext cx="5068443" cy="42663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Employee Support</a:t>
            </a:r>
          </a:p>
          <a:p>
            <a:pPr lvl="1"/>
            <a:r>
              <a:rPr lang="en-US" dirty="0" smtClean="0"/>
              <a:t>Office Retreat</a:t>
            </a:r>
          </a:p>
          <a:p>
            <a:pPr lvl="1"/>
            <a:r>
              <a:rPr lang="en-US" dirty="0" smtClean="0"/>
              <a:t>Professional Development</a:t>
            </a:r>
          </a:p>
          <a:p>
            <a:pPr lvl="1"/>
            <a:r>
              <a:rPr lang="en-US" dirty="0" smtClean="0"/>
              <a:t>Trainings/ Workshops</a:t>
            </a:r>
          </a:p>
          <a:p>
            <a:pPr lvl="1"/>
            <a:r>
              <a:rPr lang="en-US" dirty="0" smtClean="0"/>
              <a:t>Technology Assistance</a:t>
            </a:r>
          </a:p>
          <a:p>
            <a:pPr marL="457200" lvl="1" indent="0">
              <a:buNone/>
            </a:pPr>
            <a:endParaRPr lang="en-US" dirty="0" smtClean="0"/>
          </a:p>
          <a:p>
            <a:r>
              <a:rPr lang="en-US" dirty="0" smtClean="0"/>
              <a:t>Customer Service Changes</a:t>
            </a:r>
          </a:p>
          <a:p>
            <a:pPr lvl="1"/>
            <a:r>
              <a:rPr lang="en-US" dirty="0" smtClean="0"/>
              <a:t>Developing Communication Protocols</a:t>
            </a:r>
          </a:p>
          <a:p>
            <a:pPr lvl="1"/>
            <a:r>
              <a:rPr lang="en-US" dirty="0" smtClean="0"/>
              <a:t> Automated Response/ Follow-Up </a:t>
            </a:r>
          </a:p>
          <a:p>
            <a:pPr lvl="1"/>
            <a:r>
              <a:rPr lang="en-US" dirty="0" smtClean="0"/>
              <a:t>Adding Web-Based Services</a:t>
            </a:r>
          </a:p>
          <a:p>
            <a:pPr lvl="1"/>
            <a:r>
              <a:rPr lang="en-US" dirty="0" smtClean="0"/>
              <a:t>Developing/ Revising Handbooks/Manuals </a:t>
            </a:r>
          </a:p>
          <a:p>
            <a:pPr lvl="1"/>
            <a:endParaRPr lang="en-US" dirty="0"/>
          </a:p>
        </p:txBody>
      </p:sp>
    </p:spTree>
    <p:extLst>
      <p:ext uri="{BB962C8B-B14F-4D97-AF65-F5344CB8AC3E}">
        <p14:creationId xmlns:p14="http://schemas.microsoft.com/office/powerpoint/2010/main" val="2231910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with Assessment Data</a:t>
            </a:r>
            <a:endParaRPr lang="en-US" dirty="0"/>
          </a:p>
        </p:txBody>
      </p:sp>
      <p:sp>
        <p:nvSpPr>
          <p:cNvPr id="3" name="Content Placeholder 2"/>
          <p:cNvSpPr>
            <a:spLocks noGrp="1"/>
          </p:cNvSpPr>
          <p:nvPr>
            <p:ph idx="1"/>
          </p:nvPr>
        </p:nvSpPr>
        <p:spPr>
          <a:xfrm>
            <a:off x="677334" y="1416007"/>
            <a:ext cx="8596668" cy="5115422"/>
          </a:xfrm>
        </p:spPr>
        <p:txBody>
          <a:bodyPr>
            <a:normAutofit fontScale="92500" lnSpcReduction="10000"/>
          </a:bodyPr>
          <a:lstStyle/>
          <a:p>
            <a:r>
              <a:rPr lang="en-US" dirty="0" smtClean="0"/>
              <a:t>Results are difficult to interpret:</a:t>
            </a:r>
          </a:p>
          <a:p>
            <a:pPr lvl="1"/>
            <a:r>
              <a:rPr lang="en-US" dirty="0" smtClean="0"/>
              <a:t>Review the assessment method selected. It maybe necessary to change the assessment instrument/tool (change the measure). </a:t>
            </a:r>
          </a:p>
          <a:p>
            <a:r>
              <a:rPr lang="en-US" dirty="0" smtClean="0"/>
              <a:t>Results can be interpreted but do not provide sufficient detail to inform a meaningful decision:</a:t>
            </a:r>
          </a:p>
          <a:p>
            <a:pPr lvl="1"/>
            <a:r>
              <a:rPr lang="en-US" dirty="0" smtClean="0"/>
              <a:t>Additional measures may need to be added. It may be necessary to revise the measure to provide more meaningful information (i.e. change survey items). </a:t>
            </a:r>
          </a:p>
          <a:p>
            <a:r>
              <a:rPr lang="en-US" dirty="0" smtClean="0"/>
              <a:t>The target was not achieved:</a:t>
            </a:r>
          </a:p>
          <a:p>
            <a:pPr lvl="1"/>
            <a:r>
              <a:rPr lang="en-US" dirty="0" smtClean="0"/>
              <a:t>Consider adding action steps (e.g., professional development, revision of content) that increase the likelihood of attaining the desired outcome target. Adjust the target level if needed. </a:t>
            </a:r>
          </a:p>
          <a:p>
            <a:r>
              <a:rPr lang="en-US" dirty="0" smtClean="0"/>
              <a:t>The target was achieved:</a:t>
            </a:r>
          </a:p>
          <a:p>
            <a:pPr lvl="1"/>
            <a:r>
              <a:rPr lang="en-US" dirty="0" smtClean="0"/>
              <a:t>Celebrate your achievement and determine if the target should be adjusted to a higher standard or if sustainability efforts should be put into place to maintain the level of performance noted. </a:t>
            </a:r>
          </a:p>
          <a:p>
            <a:r>
              <a:rPr lang="en-US" dirty="0" smtClean="0"/>
              <a:t>Target is achieved consistently (over more than one cycle):</a:t>
            </a:r>
          </a:p>
          <a:p>
            <a:pPr lvl="1"/>
            <a:r>
              <a:rPr lang="en-US" dirty="0" smtClean="0"/>
              <a:t>Consider removing the expected outcome/measure from your AES plan and replacing with another outcome/measure with a new corresponding target. </a:t>
            </a:r>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spTree>
    <p:extLst>
      <p:ext uri="{BB962C8B-B14F-4D97-AF65-F5344CB8AC3E}">
        <p14:creationId xmlns:p14="http://schemas.microsoft.com/office/powerpoint/2010/main" val="214077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Artifacts</a:t>
            </a:r>
            <a:endParaRPr lang="en-US" dirty="0"/>
          </a:p>
        </p:txBody>
      </p:sp>
      <p:sp>
        <p:nvSpPr>
          <p:cNvPr id="3" name="Content Placeholder 2"/>
          <p:cNvSpPr>
            <a:spLocks noGrp="1"/>
          </p:cNvSpPr>
          <p:nvPr>
            <p:ph idx="1"/>
          </p:nvPr>
        </p:nvSpPr>
        <p:spPr>
          <a:xfrm>
            <a:off x="677334" y="1402944"/>
            <a:ext cx="8596668" cy="5037045"/>
          </a:xfrm>
        </p:spPr>
        <p:txBody>
          <a:bodyPr>
            <a:normAutofit/>
          </a:bodyPr>
          <a:lstStyle/>
          <a:p>
            <a:r>
              <a:rPr lang="en-US" dirty="0" smtClean="0"/>
              <a:t>On the upper right side of your office’s report you will see an image of a desk file organizer. </a:t>
            </a:r>
          </a:p>
          <a:p>
            <a:pPr marL="0" indent="0">
              <a:buNone/>
            </a:pPr>
            <a:endParaRPr lang="en-US" dirty="0" smtClean="0"/>
          </a:p>
          <a:p>
            <a:endParaRPr lang="en-US" dirty="0"/>
          </a:p>
          <a:p>
            <a:pPr marL="0" indent="0">
              <a:buNone/>
            </a:pPr>
            <a:endParaRPr lang="en-US" dirty="0" smtClean="0"/>
          </a:p>
          <a:p>
            <a:r>
              <a:rPr lang="en-US" dirty="0" smtClean="0"/>
              <a:t>Clicking this button allow each user to create: </a:t>
            </a:r>
          </a:p>
          <a:p>
            <a:pPr lvl="1"/>
            <a:r>
              <a:rPr lang="en-US" dirty="0" smtClean="0"/>
              <a:t>Tasks</a:t>
            </a:r>
          </a:p>
          <a:p>
            <a:pPr lvl="1"/>
            <a:r>
              <a:rPr lang="en-US" dirty="0" smtClean="0"/>
              <a:t>Notes</a:t>
            </a:r>
          </a:p>
          <a:p>
            <a:pPr lvl="1"/>
            <a:r>
              <a:rPr lang="en-US" dirty="0" smtClean="0"/>
              <a:t>Add Supporting Documentation </a:t>
            </a:r>
          </a:p>
          <a:p>
            <a:pPr marL="0" indent="0">
              <a:buNone/>
            </a:pPr>
            <a:endParaRPr lang="en-US" dirty="0"/>
          </a:p>
          <a:p>
            <a:pPr marL="0" indent="0">
              <a:buNone/>
            </a:pPr>
            <a:endParaRPr lang="en-US" dirty="0" smtClean="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8" name="Picture 7"/>
          <p:cNvPicPr>
            <a:picLocks noChangeAspect="1"/>
          </p:cNvPicPr>
          <p:nvPr/>
        </p:nvPicPr>
        <p:blipFill>
          <a:blip r:embed="rId3"/>
          <a:stretch>
            <a:fillRect/>
          </a:stretch>
        </p:blipFill>
        <p:spPr>
          <a:xfrm>
            <a:off x="677334" y="2265660"/>
            <a:ext cx="9526282" cy="795374"/>
          </a:xfrm>
          <a:prstGeom prst="rect">
            <a:avLst/>
          </a:prstGeom>
        </p:spPr>
      </p:pic>
      <p:pic>
        <p:nvPicPr>
          <p:cNvPr id="6" name="Picture 5"/>
          <p:cNvPicPr>
            <a:picLocks noChangeAspect="1"/>
          </p:cNvPicPr>
          <p:nvPr/>
        </p:nvPicPr>
        <p:blipFill>
          <a:blip r:embed="rId4"/>
          <a:stretch>
            <a:fillRect/>
          </a:stretch>
        </p:blipFill>
        <p:spPr>
          <a:xfrm>
            <a:off x="7721777" y="2265660"/>
            <a:ext cx="488773" cy="727743"/>
          </a:xfrm>
          <a:prstGeom prst="rect">
            <a:avLst/>
          </a:prstGeom>
        </p:spPr>
      </p:pic>
    </p:spTree>
    <p:extLst>
      <p:ext uri="{BB962C8B-B14F-4D97-AF65-F5344CB8AC3E}">
        <p14:creationId xmlns:p14="http://schemas.microsoft.com/office/powerpoint/2010/main" val="924969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270" y="609600"/>
            <a:ext cx="9219701" cy="1320800"/>
          </a:xfrm>
        </p:spPr>
        <p:txBody>
          <a:bodyPr/>
          <a:lstStyle/>
          <a:p>
            <a:r>
              <a:rPr lang="en-US" dirty="0" smtClean="0"/>
              <a:t>Creating Tasks for Other Assessment Staff </a:t>
            </a:r>
            <a:endParaRPr lang="en-US" dirty="0"/>
          </a:p>
        </p:txBody>
      </p:sp>
      <p:sp>
        <p:nvSpPr>
          <p:cNvPr id="3" name="Content Placeholder 2"/>
          <p:cNvSpPr>
            <a:spLocks noGrp="1"/>
          </p:cNvSpPr>
          <p:nvPr>
            <p:ph idx="1"/>
          </p:nvPr>
        </p:nvSpPr>
        <p:spPr>
          <a:xfrm>
            <a:off x="664269" y="2116183"/>
            <a:ext cx="9232765" cy="3337350"/>
          </a:xfrm>
        </p:spPr>
        <p:txBody>
          <a:bodyPr/>
          <a:lstStyle/>
          <a:p>
            <a:r>
              <a:rPr lang="en-US" dirty="0" smtClean="0"/>
              <a:t>To create a task click + ADD in the pop out Attached Artifacts menu “Tasks” section.</a:t>
            </a:r>
          </a:p>
          <a:p>
            <a:r>
              <a:rPr lang="en-US" dirty="0" smtClean="0"/>
              <a:t>This will activate a pop up where you can enter a task for another assessment staff member to complete. The task will send an email notification to that member. </a:t>
            </a:r>
            <a:endParaRPr lang="en-US"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8" name="Picture 7"/>
          <p:cNvPicPr>
            <a:picLocks noChangeAspect="1"/>
          </p:cNvPicPr>
          <p:nvPr/>
        </p:nvPicPr>
        <p:blipFill>
          <a:blip r:embed="rId3"/>
          <a:stretch>
            <a:fillRect/>
          </a:stretch>
        </p:blipFill>
        <p:spPr>
          <a:xfrm>
            <a:off x="4861388" y="3388453"/>
            <a:ext cx="4553585" cy="3210373"/>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624410" y="3985598"/>
            <a:ext cx="3995947" cy="2016082"/>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3774172" y="3892705"/>
            <a:ext cx="980708" cy="574792"/>
          </a:xfrm>
          <a:prstGeom prst="rect">
            <a:avLst/>
          </a:prstGeom>
        </p:spPr>
      </p:pic>
      <p:pic>
        <p:nvPicPr>
          <p:cNvPr id="13" name="Picture 12"/>
          <p:cNvPicPr>
            <a:picLocks noChangeAspect="1"/>
          </p:cNvPicPr>
          <p:nvPr/>
        </p:nvPicPr>
        <p:blipFill>
          <a:blip r:embed="rId6"/>
          <a:stretch>
            <a:fillRect/>
          </a:stretch>
        </p:blipFill>
        <p:spPr>
          <a:xfrm>
            <a:off x="624410" y="1274363"/>
            <a:ext cx="9526282" cy="795374"/>
          </a:xfrm>
          <a:prstGeom prst="rect">
            <a:avLst/>
          </a:prstGeom>
        </p:spPr>
      </p:pic>
      <p:pic>
        <p:nvPicPr>
          <p:cNvPr id="14" name="Picture 13"/>
          <p:cNvPicPr>
            <a:picLocks noChangeAspect="1"/>
          </p:cNvPicPr>
          <p:nvPr/>
        </p:nvPicPr>
        <p:blipFill>
          <a:blip r:embed="rId5"/>
          <a:stretch>
            <a:fillRect/>
          </a:stretch>
        </p:blipFill>
        <p:spPr>
          <a:xfrm>
            <a:off x="7658100" y="1356029"/>
            <a:ext cx="457200" cy="658521"/>
          </a:xfrm>
          <a:prstGeom prst="rect">
            <a:avLst/>
          </a:prstGeom>
        </p:spPr>
      </p:pic>
    </p:spTree>
    <p:extLst>
      <p:ext uri="{BB962C8B-B14F-4D97-AF65-F5344CB8AC3E}">
        <p14:creationId xmlns:p14="http://schemas.microsoft.com/office/powerpoint/2010/main" val="569788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Supporting Documentation </a:t>
            </a:r>
            <a:endParaRPr lang="en-US" dirty="0"/>
          </a:p>
        </p:txBody>
      </p:sp>
      <p:sp>
        <p:nvSpPr>
          <p:cNvPr id="3" name="Content Placeholder 2"/>
          <p:cNvSpPr>
            <a:spLocks noGrp="1"/>
          </p:cNvSpPr>
          <p:nvPr>
            <p:ph idx="1"/>
          </p:nvPr>
        </p:nvSpPr>
        <p:spPr>
          <a:xfrm>
            <a:off x="677334" y="2155371"/>
            <a:ext cx="8596668" cy="4153989"/>
          </a:xfrm>
        </p:spPr>
        <p:txBody>
          <a:bodyPr/>
          <a:lstStyle/>
          <a:p>
            <a:r>
              <a:rPr lang="en-US" dirty="0"/>
              <a:t>Your office’s report will not be approved without supporting documentation. </a:t>
            </a:r>
          </a:p>
          <a:p>
            <a:r>
              <a:rPr lang="en-US" dirty="0"/>
              <a:t>How to document:</a:t>
            </a:r>
          </a:p>
          <a:p>
            <a:pPr lvl="1"/>
            <a:r>
              <a:rPr lang="en-US" dirty="0"/>
              <a:t>Focus on only your office unit. </a:t>
            </a:r>
          </a:p>
          <a:p>
            <a:pPr lvl="1"/>
            <a:r>
              <a:rPr lang="en-US" dirty="0"/>
              <a:t>Anonymity of all participants in your office’s measure has to be maintained. </a:t>
            </a:r>
          </a:p>
          <a:p>
            <a:pPr lvl="1"/>
            <a:r>
              <a:rPr lang="en-US" dirty="0"/>
              <a:t>Clearly state how the findings were reviewed and the methodology utilized. </a:t>
            </a:r>
          </a:p>
          <a:p>
            <a:r>
              <a:rPr lang="en-US" dirty="0"/>
              <a:t>Examples of documentation:</a:t>
            </a:r>
          </a:p>
          <a:p>
            <a:pPr lvl="1"/>
            <a:r>
              <a:rPr lang="en-US" dirty="0"/>
              <a:t>Copy of surveys, responses to surveys, documented records, logs, reports, tests, evaluations, interviews, simple counting, frequencies rates, percentages, summarizing data, gathering existing statistics, graphics, and charts. </a:t>
            </a:r>
          </a:p>
          <a:p>
            <a:endParaRPr lang="en-US"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8" name="Picture 7"/>
          <p:cNvPicPr>
            <a:picLocks noChangeAspect="1"/>
          </p:cNvPicPr>
          <p:nvPr/>
        </p:nvPicPr>
        <p:blipFill>
          <a:blip r:embed="rId3"/>
          <a:stretch>
            <a:fillRect/>
          </a:stretch>
        </p:blipFill>
        <p:spPr>
          <a:xfrm>
            <a:off x="677334" y="1247512"/>
            <a:ext cx="9526282" cy="795374"/>
          </a:xfrm>
          <a:prstGeom prst="rect">
            <a:avLst/>
          </a:prstGeom>
        </p:spPr>
      </p:pic>
      <p:pic>
        <p:nvPicPr>
          <p:cNvPr id="9" name="Picture 8"/>
          <p:cNvPicPr>
            <a:picLocks noChangeAspect="1"/>
          </p:cNvPicPr>
          <p:nvPr/>
        </p:nvPicPr>
        <p:blipFill>
          <a:blip r:embed="rId4"/>
          <a:stretch>
            <a:fillRect/>
          </a:stretch>
        </p:blipFill>
        <p:spPr>
          <a:xfrm>
            <a:off x="7763147" y="1340633"/>
            <a:ext cx="371203" cy="609132"/>
          </a:xfrm>
          <a:prstGeom prst="rect">
            <a:avLst/>
          </a:prstGeom>
        </p:spPr>
      </p:pic>
    </p:spTree>
    <p:extLst>
      <p:ext uri="{BB962C8B-B14F-4D97-AF65-F5344CB8AC3E}">
        <p14:creationId xmlns:p14="http://schemas.microsoft.com/office/powerpoint/2010/main" val="2728172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or Sharing</a:t>
            </a:r>
            <a:endParaRPr lang="en-US" dirty="0"/>
          </a:p>
        </p:txBody>
      </p:sp>
      <p:sp>
        <p:nvSpPr>
          <p:cNvPr id="3" name="Content Placeholder 2"/>
          <p:cNvSpPr>
            <a:spLocks noGrp="1"/>
          </p:cNvSpPr>
          <p:nvPr>
            <p:ph idx="1"/>
          </p:nvPr>
        </p:nvSpPr>
        <p:spPr>
          <a:xfrm>
            <a:off x="677334" y="1468257"/>
            <a:ext cx="8596668" cy="3880773"/>
          </a:xfrm>
        </p:spPr>
        <p:txBody>
          <a:bodyPr/>
          <a:lstStyle/>
          <a:p>
            <a:r>
              <a:rPr lang="en-US" dirty="0" smtClean="0"/>
              <a:t>On the upper right side of your plan you will see “Export”</a:t>
            </a:r>
          </a:p>
          <a:p>
            <a:r>
              <a:rPr lang="en-US" dirty="0" smtClean="0"/>
              <a:t>By clicking export you have the option to Print directly or Download as a PDF. </a:t>
            </a:r>
          </a:p>
          <a:p>
            <a:r>
              <a:rPr lang="en-US" dirty="0" smtClean="0"/>
              <a:t>Please be patient as it does take some time to download/print. We suggest to print after submitting. </a:t>
            </a:r>
            <a:endParaRPr lang="en-US"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l="33358" r="2104" b="48889"/>
          <a:stretch/>
        </p:blipFill>
        <p:spPr>
          <a:xfrm>
            <a:off x="3355220" y="4245677"/>
            <a:ext cx="2914952" cy="2086630"/>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677334" y="3066078"/>
            <a:ext cx="9526282" cy="795374"/>
          </a:xfrm>
          <a:prstGeom prst="rect">
            <a:avLst/>
          </a:prstGeom>
        </p:spPr>
      </p:pic>
      <p:pic>
        <p:nvPicPr>
          <p:cNvPr id="7" name="Picture 6"/>
          <p:cNvPicPr>
            <a:picLocks noChangeAspect="1"/>
          </p:cNvPicPr>
          <p:nvPr/>
        </p:nvPicPr>
        <p:blipFill>
          <a:blip r:embed="rId5"/>
          <a:stretch>
            <a:fillRect/>
          </a:stretch>
        </p:blipFill>
        <p:spPr>
          <a:xfrm>
            <a:off x="8516854" y="3103198"/>
            <a:ext cx="927463" cy="721133"/>
          </a:xfrm>
          <a:prstGeom prst="rect">
            <a:avLst/>
          </a:prstGeom>
        </p:spPr>
      </p:pic>
    </p:spTree>
    <p:extLst>
      <p:ext uri="{BB962C8B-B14F-4D97-AF65-F5344CB8AC3E}">
        <p14:creationId xmlns:p14="http://schemas.microsoft.com/office/powerpoint/2010/main" val="752960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 into AEFIS </a:t>
            </a:r>
            <a:endParaRPr lang="en-US" dirty="0"/>
          </a:p>
        </p:txBody>
      </p:sp>
      <p:sp>
        <p:nvSpPr>
          <p:cNvPr id="3" name="Content Placeholder 2"/>
          <p:cNvSpPr>
            <a:spLocks noGrp="1"/>
          </p:cNvSpPr>
          <p:nvPr>
            <p:ph idx="1"/>
          </p:nvPr>
        </p:nvSpPr>
        <p:spPr>
          <a:xfrm>
            <a:off x="677334" y="1438835"/>
            <a:ext cx="8596668" cy="4602527"/>
          </a:xfrm>
        </p:spPr>
        <p:txBody>
          <a:bodyPr/>
          <a:lstStyle/>
          <a:p>
            <a:r>
              <a:rPr lang="en-US" sz="2400" dirty="0" smtClean="0">
                <a:solidFill>
                  <a:schemeClr val="tx1"/>
                </a:solidFill>
              </a:rPr>
              <a:t>Website: Tamiu.aefis.net</a:t>
            </a:r>
          </a:p>
          <a:p>
            <a:r>
              <a:rPr lang="en-US" sz="2400" dirty="0" smtClean="0">
                <a:solidFill>
                  <a:schemeClr val="tx1"/>
                </a:solidFill>
              </a:rPr>
              <a:t>Make sure to have Duo Connect to login. </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5" name="Picture 4"/>
          <p:cNvPicPr>
            <a:picLocks noChangeAspect="1"/>
          </p:cNvPicPr>
          <p:nvPr/>
        </p:nvPicPr>
        <p:blipFill>
          <a:blip r:embed="rId3"/>
          <a:stretch>
            <a:fillRect/>
          </a:stretch>
        </p:blipFill>
        <p:spPr>
          <a:xfrm>
            <a:off x="1428101" y="2566763"/>
            <a:ext cx="7095133" cy="3992543"/>
          </a:xfrm>
          <a:prstGeom prst="rect">
            <a:avLst/>
          </a:prstGeom>
        </p:spPr>
      </p:pic>
    </p:spTree>
    <p:extLst>
      <p:ext uri="{BB962C8B-B14F-4D97-AF65-F5344CB8AC3E}">
        <p14:creationId xmlns:p14="http://schemas.microsoft.com/office/powerpoint/2010/main" val="4106019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45935" cy="1320800"/>
          </a:xfrm>
        </p:spPr>
        <p:txBody>
          <a:bodyPr>
            <a:normAutofit/>
          </a:bodyPr>
          <a:lstStyle/>
          <a:p>
            <a:r>
              <a:rPr lang="en-US" dirty="0" smtClean="0"/>
              <a:t>Submitting your Office’s Assessment Report</a:t>
            </a:r>
            <a:endParaRPr lang="en-US" dirty="0"/>
          </a:p>
        </p:txBody>
      </p:sp>
      <p:sp>
        <p:nvSpPr>
          <p:cNvPr id="3" name="Content Placeholder 2"/>
          <p:cNvSpPr>
            <a:spLocks noGrp="1"/>
          </p:cNvSpPr>
          <p:nvPr>
            <p:ph idx="1"/>
          </p:nvPr>
        </p:nvSpPr>
        <p:spPr/>
        <p:txBody>
          <a:bodyPr/>
          <a:lstStyle/>
          <a:p>
            <a:r>
              <a:rPr lang="en-US" dirty="0" smtClean="0"/>
              <a:t>Once you are ready to submit simply click “I’m Finished, Submit.” </a:t>
            </a:r>
          </a:p>
          <a:p>
            <a:r>
              <a:rPr lang="en-US" dirty="0" smtClean="0"/>
              <a:t>Please note, AEFIS auto saves, but it is best to save your most recent work by pressing “Continue Later” at the bottom of the page. </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30398" t="28058" r="32664" b="23017"/>
          <a:stretch/>
        </p:blipFill>
        <p:spPr>
          <a:xfrm>
            <a:off x="2866328" y="3696788"/>
            <a:ext cx="4767943" cy="1058092"/>
          </a:xfrm>
          <a:prstGeom prst="rect">
            <a:avLst/>
          </a:prstGeom>
        </p:spPr>
      </p:pic>
      <p:pic>
        <p:nvPicPr>
          <p:cNvPr id="5" name="Picture 4"/>
          <p:cNvPicPr>
            <a:picLocks noChangeAspect="1"/>
          </p:cNvPicPr>
          <p:nvPr/>
        </p:nvPicPr>
        <p:blipFill>
          <a:blip r:embed="rId3"/>
          <a:stretch>
            <a:fillRect/>
          </a:stretch>
        </p:blipFill>
        <p:spPr>
          <a:xfrm>
            <a:off x="4815841" y="3696788"/>
            <a:ext cx="2987040" cy="1078412"/>
          </a:xfrm>
          <a:prstGeom prst="rect">
            <a:avLst/>
          </a:prstGeom>
        </p:spPr>
      </p:pic>
      <p:pic>
        <p:nvPicPr>
          <p:cNvPr id="6" name="Picture 5"/>
          <p:cNvPicPr>
            <a:picLocks noChangeAspect="1"/>
          </p:cNvPicPr>
          <p:nvPr/>
        </p:nvPicPr>
        <p:blipFill>
          <a:blip r:embed="rId4"/>
          <a:stretch>
            <a:fillRect/>
          </a:stretch>
        </p:blipFill>
        <p:spPr>
          <a:xfrm>
            <a:off x="9897035" y="4563035"/>
            <a:ext cx="2294964" cy="2294964"/>
          </a:xfrm>
          <a:prstGeom prst="rect">
            <a:avLst/>
          </a:prstGeom>
        </p:spPr>
      </p:pic>
    </p:spTree>
    <p:extLst>
      <p:ext uri="{BB962C8B-B14F-4D97-AF65-F5344CB8AC3E}">
        <p14:creationId xmlns:p14="http://schemas.microsoft.com/office/powerpoint/2010/main" val="269445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Submitted Reports</a:t>
            </a:r>
            <a:endParaRPr lang="en-US" dirty="0"/>
          </a:p>
        </p:txBody>
      </p:sp>
      <p:sp>
        <p:nvSpPr>
          <p:cNvPr id="3" name="Content Placeholder 2"/>
          <p:cNvSpPr>
            <a:spLocks noGrp="1"/>
          </p:cNvSpPr>
          <p:nvPr>
            <p:ph idx="1"/>
          </p:nvPr>
        </p:nvSpPr>
        <p:spPr>
          <a:xfrm>
            <a:off x="677334" y="1468257"/>
            <a:ext cx="8923866" cy="3880773"/>
          </a:xfrm>
        </p:spPr>
        <p:txBody>
          <a:bodyPr/>
          <a:lstStyle/>
          <a:p>
            <a:r>
              <a:rPr lang="en-US" sz="2000" dirty="0" smtClean="0"/>
              <a:t>When on the main AEFIS Dashboard (Home Page)</a:t>
            </a:r>
          </a:p>
          <a:p>
            <a:r>
              <a:rPr lang="en-US" sz="2000" dirty="0" smtClean="0"/>
              <a:t>Scroll to the widget titled “My Data Collection Forms”</a:t>
            </a:r>
          </a:p>
          <a:p>
            <a:r>
              <a:rPr lang="en-US" sz="2000" dirty="0" smtClean="0"/>
              <a:t>Once submitted you will have a blank space here. Click on the triple vertical dots (this is a menu button), and select “In Progress Forms”</a:t>
            </a:r>
          </a:p>
          <a:p>
            <a:r>
              <a:rPr lang="en-US" sz="2000" dirty="0" smtClean="0"/>
              <a:t>This will display your recently submitted documents. You can enter it by clicking the blue pencil so that you can print or save your responses. </a:t>
            </a:r>
          </a:p>
          <a:p>
            <a:endParaRPr lang="en-US" dirty="0"/>
          </a:p>
        </p:txBody>
      </p:sp>
      <p:pic>
        <p:nvPicPr>
          <p:cNvPr id="4" name="Picture 3"/>
          <p:cNvPicPr>
            <a:picLocks noChangeAspect="1"/>
          </p:cNvPicPr>
          <p:nvPr/>
        </p:nvPicPr>
        <p:blipFill>
          <a:blip r:embed="rId2"/>
          <a:stretch>
            <a:fillRect/>
          </a:stretch>
        </p:blipFill>
        <p:spPr>
          <a:xfrm>
            <a:off x="2729170" y="4172735"/>
            <a:ext cx="4820193" cy="2352589"/>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5656217" y="5159829"/>
            <a:ext cx="1789611" cy="418011"/>
          </a:xfrm>
          <a:prstGeom prst="rect">
            <a:avLst/>
          </a:prstGeom>
        </p:spPr>
      </p:pic>
      <p:pic>
        <p:nvPicPr>
          <p:cNvPr id="6" name="Picture 5"/>
          <p:cNvPicPr>
            <a:picLocks noChangeAspect="1"/>
          </p:cNvPicPr>
          <p:nvPr/>
        </p:nvPicPr>
        <p:blipFill>
          <a:blip r:embed="rId4"/>
          <a:stretch>
            <a:fillRect/>
          </a:stretch>
        </p:blipFill>
        <p:spPr>
          <a:xfrm>
            <a:off x="9897035" y="4563035"/>
            <a:ext cx="2294964" cy="2294964"/>
          </a:xfrm>
          <a:prstGeom prst="rect">
            <a:avLst/>
          </a:prstGeom>
        </p:spPr>
      </p:pic>
    </p:spTree>
    <p:extLst>
      <p:ext uri="{BB962C8B-B14F-4D97-AF65-F5344CB8AC3E}">
        <p14:creationId xmlns:p14="http://schemas.microsoft.com/office/powerpoint/2010/main" val="2052222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 or Have Additional Questions</a:t>
            </a:r>
            <a:endParaRPr lang="en-US" dirty="0"/>
          </a:p>
        </p:txBody>
      </p:sp>
      <p:sp>
        <p:nvSpPr>
          <p:cNvPr id="3" name="Content Placeholder 2"/>
          <p:cNvSpPr>
            <a:spLocks noGrp="1"/>
          </p:cNvSpPr>
          <p:nvPr>
            <p:ph idx="1"/>
          </p:nvPr>
        </p:nvSpPr>
        <p:spPr>
          <a:xfrm>
            <a:off x="677334" y="1442132"/>
            <a:ext cx="8989180" cy="3880773"/>
          </a:xfrm>
        </p:spPr>
        <p:txBody>
          <a:bodyPr>
            <a:noAutofit/>
          </a:bodyPr>
          <a:lstStyle/>
          <a:p>
            <a:r>
              <a:rPr lang="en-US" sz="2400" dirty="0" smtClean="0"/>
              <a:t>Please reach out to our office if you need any additional assistance or if you have any questions. We are here to help! </a:t>
            </a:r>
          </a:p>
          <a:p>
            <a:pPr lvl="1"/>
            <a:r>
              <a:rPr lang="en-US" sz="2000" dirty="0" smtClean="0"/>
              <a:t>Assessment Specialist for Academic Educational Support (AES) Units</a:t>
            </a:r>
          </a:p>
          <a:p>
            <a:pPr lvl="2"/>
            <a:r>
              <a:rPr lang="en-US" sz="1800" dirty="0" smtClean="0"/>
              <a:t>Vanessa Martinez – </a:t>
            </a:r>
            <a:r>
              <a:rPr lang="en-US" sz="1800" dirty="0" smtClean="0">
                <a:solidFill>
                  <a:schemeClr val="accent5">
                    <a:lumMod val="75000"/>
                  </a:schemeClr>
                </a:solidFill>
              </a:rPr>
              <a:t>Vanessa.Martinez@tamiu.edu </a:t>
            </a:r>
            <a:r>
              <a:rPr lang="en-US" sz="1800" dirty="0" smtClean="0"/>
              <a:t> or 956-326-2333</a:t>
            </a:r>
          </a:p>
          <a:p>
            <a:pPr lvl="2"/>
            <a:endParaRPr lang="en-US" sz="1800" dirty="0"/>
          </a:p>
          <a:p>
            <a:r>
              <a:rPr lang="en-US" sz="2400" dirty="0" smtClean="0"/>
              <a:t>Feel free to visit our website for other helpful tips and tutorials</a:t>
            </a:r>
          </a:p>
          <a:p>
            <a:pPr lvl="1"/>
            <a:r>
              <a:rPr lang="en-US" sz="2000" dirty="0">
                <a:solidFill>
                  <a:schemeClr val="accent5">
                    <a:lumMod val="75000"/>
                  </a:schemeClr>
                </a:solidFill>
              </a:rPr>
              <a:t>https://www.tamiu.edu/adminis/ie/Assessment.shtml#ASAssessment</a:t>
            </a:r>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spTree>
    <p:extLst>
      <p:ext uri="{BB962C8B-B14F-4D97-AF65-F5344CB8AC3E}">
        <p14:creationId xmlns:p14="http://schemas.microsoft.com/office/powerpoint/2010/main" val="189574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8937"/>
          </a:xfrm>
        </p:spPr>
        <p:txBody>
          <a:bodyPr/>
          <a:lstStyle/>
          <a:p>
            <a:r>
              <a:rPr lang="en-US" dirty="0" smtClean="0"/>
              <a:t>AEFIS Homepage – Once Entered </a:t>
            </a:r>
            <a:endParaRPr lang="en-US" dirty="0"/>
          </a:p>
        </p:txBody>
      </p:sp>
      <p:sp>
        <p:nvSpPr>
          <p:cNvPr id="6" name="Content Placeholder 2"/>
          <p:cNvSpPr>
            <a:spLocks noGrp="1"/>
          </p:cNvSpPr>
          <p:nvPr>
            <p:ph idx="1"/>
          </p:nvPr>
        </p:nvSpPr>
        <p:spPr>
          <a:xfrm>
            <a:off x="677334" y="1449977"/>
            <a:ext cx="8989180" cy="3789333"/>
          </a:xfrm>
        </p:spPr>
        <p:txBody>
          <a:bodyPr/>
          <a:lstStyle/>
          <a:p>
            <a:r>
              <a:rPr lang="en-US" dirty="0" smtClean="0"/>
              <a:t>This screen shot may have more items presented than yours will when you login.  </a:t>
            </a:r>
            <a:endParaRPr lang="en-US"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5" name="Picture 4"/>
          <p:cNvPicPr>
            <a:picLocks noChangeAspect="1"/>
          </p:cNvPicPr>
          <p:nvPr/>
        </p:nvPicPr>
        <p:blipFill>
          <a:blip r:embed="rId3"/>
          <a:stretch>
            <a:fillRect/>
          </a:stretch>
        </p:blipFill>
        <p:spPr>
          <a:xfrm>
            <a:off x="431609" y="2082003"/>
            <a:ext cx="9088118" cy="4258269"/>
          </a:xfrm>
          <a:prstGeom prst="rect">
            <a:avLst/>
          </a:prstGeom>
          <a:ln>
            <a:solidFill>
              <a:schemeClr val="tx1"/>
            </a:solidFill>
          </a:ln>
        </p:spPr>
      </p:pic>
    </p:spTree>
    <p:extLst>
      <p:ext uri="{BB962C8B-B14F-4D97-AF65-F5344CB8AC3E}">
        <p14:creationId xmlns:p14="http://schemas.microsoft.com/office/powerpoint/2010/main" val="182736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4850"/>
          </a:xfrm>
        </p:spPr>
        <p:txBody>
          <a:bodyPr>
            <a:normAutofit/>
          </a:bodyPr>
          <a:lstStyle/>
          <a:p>
            <a:r>
              <a:rPr lang="en-US" dirty="0" smtClean="0"/>
              <a:t>Entering your Assessment Plan</a:t>
            </a:r>
            <a:endParaRPr lang="en-US" dirty="0"/>
          </a:p>
        </p:txBody>
      </p:sp>
      <p:sp>
        <p:nvSpPr>
          <p:cNvPr id="3" name="Content Placeholder 2"/>
          <p:cNvSpPr>
            <a:spLocks noGrp="1"/>
          </p:cNvSpPr>
          <p:nvPr>
            <p:ph idx="1"/>
          </p:nvPr>
        </p:nvSpPr>
        <p:spPr>
          <a:xfrm>
            <a:off x="677334" y="1638300"/>
            <a:ext cx="8596668" cy="3880773"/>
          </a:xfrm>
        </p:spPr>
        <p:txBody>
          <a:bodyPr/>
          <a:lstStyle/>
          <a:p>
            <a:r>
              <a:rPr lang="en-US" dirty="0" smtClean="0"/>
              <a:t>When you first enter into AEFIS, your “Action Items” will display on the right side of your screen. To enter your assessment plan click on the blue pencil.</a:t>
            </a:r>
          </a:p>
          <a:p>
            <a:r>
              <a:rPr lang="en-US" dirty="0" smtClean="0"/>
              <a:t>This step </a:t>
            </a:r>
            <a:r>
              <a:rPr lang="en-US" dirty="0"/>
              <a:t>should be entitled “5. Program Coordinator Plan Submit.”</a:t>
            </a:r>
          </a:p>
          <a:p>
            <a:r>
              <a:rPr lang="en-US" dirty="0"/>
              <a:t>If the step is not on 5 then it can mean multiple things, and we encourage you to reach out to our assessment office for clarification. </a:t>
            </a:r>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5" name="Picture 4"/>
          <p:cNvPicPr>
            <a:picLocks noChangeAspect="1"/>
          </p:cNvPicPr>
          <p:nvPr/>
        </p:nvPicPr>
        <p:blipFill>
          <a:blip r:embed="rId3"/>
          <a:stretch>
            <a:fillRect/>
          </a:stretch>
        </p:blipFill>
        <p:spPr>
          <a:xfrm>
            <a:off x="1083213" y="3507234"/>
            <a:ext cx="7160456" cy="2738873"/>
          </a:xfrm>
          <a:prstGeom prst="rect">
            <a:avLst/>
          </a:prstGeom>
          <a:ln>
            <a:solidFill>
              <a:schemeClr val="tx1"/>
            </a:solidFill>
          </a:ln>
        </p:spPr>
      </p:pic>
    </p:spTree>
    <p:extLst>
      <p:ext uri="{BB962C8B-B14F-4D97-AF65-F5344CB8AC3E}">
        <p14:creationId xmlns:p14="http://schemas.microsoft.com/office/powerpoint/2010/main" val="3884240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Plan Page</a:t>
            </a:r>
            <a:endParaRPr lang="en-US" dirty="0"/>
          </a:p>
        </p:txBody>
      </p:sp>
      <p:sp>
        <p:nvSpPr>
          <p:cNvPr id="3" name="Content Placeholder 2"/>
          <p:cNvSpPr>
            <a:spLocks noGrp="1"/>
          </p:cNvSpPr>
          <p:nvPr>
            <p:ph idx="1"/>
          </p:nvPr>
        </p:nvSpPr>
        <p:spPr>
          <a:xfrm>
            <a:off x="677334" y="1474789"/>
            <a:ext cx="8596668" cy="3880773"/>
          </a:xfrm>
        </p:spPr>
        <p:txBody>
          <a:bodyPr/>
          <a:lstStyle/>
          <a:p>
            <a:r>
              <a:rPr lang="en-US" dirty="0" smtClean="0"/>
              <a:t>When you enter into your Assessment Plan you should see your office’s name under the blue banner. </a:t>
            </a:r>
            <a:endParaRPr lang="en-US"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6" name="Picture 5"/>
          <p:cNvPicPr>
            <a:picLocks noChangeAspect="1"/>
          </p:cNvPicPr>
          <p:nvPr/>
        </p:nvPicPr>
        <p:blipFill>
          <a:blip r:embed="rId3"/>
          <a:stretch>
            <a:fillRect/>
          </a:stretch>
        </p:blipFill>
        <p:spPr>
          <a:xfrm>
            <a:off x="677334" y="2399338"/>
            <a:ext cx="8796888" cy="3164812"/>
          </a:xfrm>
          <a:prstGeom prst="rect">
            <a:avLst/>
          </a:prstGeom>
          <a:ln>
            <a:solidFill>
              <a:schemeClr val="tx1"/>
            </a:solidFill>
          </a:ln>
        </p:spPr>
      </p:pic>
    </p:spTree>
    <p:extLst>
      <p:ext uri="{BB962C8B-B14F-4D97-AF65-F5344CB8AC3E}">
        <p14:creationId xmlns:p14="http://schemas.microsoft.com/office/powerpoint/2010/main" val="392727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a:xfrm>
            <a:off x="677334" y="1490029"/>
            <a:ext cx="8596668" cy="3880773"/>
          </a:xfrm>
        </p:spPr>
        <p:txBody>
          <a:bodyPr>
            <a:normAutofit/>
          </a:bodyPr>
          <a:lstStyle/>
          <a:p>
            <a:r>
              <a:rPr lang="en-US" sz="2000" dirty="0" smtClean="0"/>
              <a:t>When you enter into the reporting area all of the sections previously accessible in the plan (Mission, Objectives, Measures, Targets, and Strategic Plan Alignments) are no longer editable.</a:t>
            </a:r>
          </a:p>
          <a:p>
            <a:r>
              <a:rPr lang="en-US" sz="2000" dirty="0" smtClean="0"/>
              <a:t>As you continue to scroll down below each measure a new box will be presented entitled “Findings”.  </a:t>
            </a:r>
            <a:endParaRPr lang="en-US" sz="2000"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5" name="Picture 4"/>
          <p:cNvPicPr>
            <a:picLocks noChangeAspect="1"/>
          </p:cNvPicPr>
          <p:nvPr/>
        </p:nvPicPr>
        <p:blipFill rotWithShape="1">
          <a:blip r:embed="rId3"/>
          <a:srcRect l="3739" t="22111" r="1515" b="581"/>
          <a:stretch/>
        </p:blipFill>
        <p:spPr>
          <a:xfrm>
            <a:off x="677334" y="3430415"/>
            <a:ext cx="7786442" cy="2536335"/>
          </a:xfrm>
          <a:prstGeom prst="rect">
            <a:avLst/>
          </a:prstGeom>
          <a:ln>
            <a:solidFill>
              <a:schemeClr val="tx1"/>
            </a:solidFill>
          </a:ln>
        </p:spPr>
      </p:pic>
    </p:spTree>
    <p:extLst>
      <p:ext uri="{BB962C8B-B14F-4D97-AF65-F5344CB8AC3E}">
        <p14:creationId xmlns:p14="http://schemas.microsoft.com/office/powerpoint/2010/main" val="249798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Your Office’s Findings</a:t>
            </a:r>
            <a:endParaRPr lang="en-US" dirty="0"/>
          </a:p>
        </p:txBody>
      </p:sp>
      <p:sp>
        <p:nvSpPr>
          <p:cNvPr id="3" name="Content Placeholder 2"/>
          <p:cNvSpPr>
            <a:spLocks noGrp="1"/>
          </p:cNvSpPr>
          <p:nvPr>
            <p:ph idx="1"/>
          </p:nvPr>
        </p:nvSpPr>
        <p:spPr>
          <a:xfrm>
            <a:off x="677334" y="1446911"/>
            <a:ext cx="9215090" cy="3880773"/>
          </a:xfrm>
        </p:spPr>
        <p:txBody>
          <a:bodyPr/>
          <a:lstStyle/>
          <a:p>
            <a:r>
              <a:rPr lang="en-US" dirty="0" smtClean="0"/>
              <a:t>For each measure you will need to select from the dropdown menu whether your findings measure was met or not met. </a:t>
            </a:r>
          </a:p>
          <a:p>
            <a:r>
              <a:rPr lang="en-US" dirty="0" smtClean="0"/>
              <a:t>Below the dropdown menu is a text box where your office will enter your findings. It is best practice to match your initial sentence to the target sentence used for the measure. For example:</a:t>
            </a:r>
          </a:p>
          <a:p>
            <a:pPr lvl="1"/>
            <a:r>
              <a:rPr lang="en-US" dirty="0"/>
              <a:t>Target: 80% of respondents will identify our services as a 3 or higher using a Likert scale. </a:t>
            </a:r>
          </a:p>
          <a:p>
            <a:pPr lvl="1"/>
            <a:r>
              <a:rPr lang="en-US" dirty="0"/>
              <a:t>Findings: 87% of respondents rated our services as a 3 or higher using a Likert scale. </a:t>
            </a:r>
          </a:p>
          <a:p>
            <a:r>
              <a:rPr lang="en-US" dirty="0" smtClean="0"/>
              <a:t>After the initial findings sentence your office can then go into further detail about the findings and the details that are important (mean, n number, highest count, lowest count, etc.). </a:t>
            </a:r>
            <a:endParaRPr lang="en-US" dirty="0" smtClean="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pic>
        <p:nvPicPr>
          <p:cNvPr id="5" name="Picture 4"/>
          <p:cNvPicPr>
            <a:picLocks noChangeAspect="1"/>
          </p:cNvPicPr>
          <p:nvPr/>
        </p:nvPicPr>
        <p:blipFill rotWithShape="1">
          <a:blip r:embed="rId3"/>
          <a:srcRect t="23512" r="5190" b="13871"/>
          <a:stretch/>
        </p:blipFill>
        <p:spPr>
          <a:xfrm>
            <a:off x="1676151" y="4762898"/>
            <a:ext cx="7217455" cy="1895238"/>
          </a:xfrm>
          <a:prstGeom prst="rect">
            <a:avLst/>
          </a:prstGeom>
          <a:ln>
            <a:solidFill>
              <a:schemeClr val="tx1"/>
            </a:solidFill>
          </a:ln>
        </p:spPr>
      </p:pic>
      <p:pic>
        <p:nvPicPr>
          <p:cNvPr id="6" name="Picture 5"/>
          <p:cNvPicPr>
            <a:picLocks noChangeAspect="1"/>
          </p:cNvPicPr>
          <p:nvPr/>
        </p:nvPicPr>
        <p:blipFill rotWithShape="1">
          <a:blip r:embed="rId4"/>
          <a:srcRect l="1042" t="1097" r="28973" b="20968"/>
          <a:stretch/>
        </p:blipFill>
        <p:spPr>
          <a:xfrm>
            <a:off x="9892424" y="1446911"/>
            <a:ext cx="2183701" cy="2313453"/>
          </a:xfrm>
          <a:prstGeom prst="rect">
            <a:avLst/>
          </a:prstGeom>
          <a:ln>
            <a:solidFill>
              <a:schemeClr val="tx1"/>
            </a:solidFill>
          </a:ln>
        </p:spPr>
      </p:pic>
    </p:spTree>
    <p:extLst>
      <p:ext uri="{BB962C8B-B14F-4D97-AF65-F5344CB8AC3E}">
        <p14:creationId xmlns:p14="http://schemas.microsoft.com/office/powerpoint/2010/main" val="550781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is Important to Collect Data:</a:t>
            </a:r>
            <a:endParaRPr lang="en-US" dirty="0"/>
          </a:p>
        </p:txBody>
      </p:sp>
      <p:sp>
        <p:nvSpPr>
          <p:cNvPr id="3" name="Content Placeholder 2"/>
          <p:cNvSpPr>
            <a:spLocks noGrp="1"/>
          </p:cNvSpPr>
          <p:nvPr>
            <p:ph idx="1"/>
          </p:nvPr>
        </p:nvSpPr>
        <p:spPr>
          <a:xfrm>
            <a:off x="677334" y="1442132"/>
            <a:ext cx="8596668" cy="3880773"/>
          </a:xfrm>
        </p:spPr>
        <p:txBody>
          <a:bodyPr>
            <a:normAutofit/>
          </a:bodyPr>
          <a:lstStyle/>
          <a:p>
            <a:r>
              <a:rPr lang="en-US" sz="2000" dirty="0" smtClean="0"/>
              <a:t>Data can provide credible evidence to show that your office is successful. </a:t>
            </a:r>
          </a:p>
          <a:p>
            <a:r>
              <a:rPr lang="en-US" sz="2000" dirty="0" smtClean="0"/>
              <a:t>The findings may uncover and address limitations. </a:t>
            </a:r>
          </a:p>
          <a:p>
            <a:r>
              <a:rPr lang="en-US" sz="2000" dirty="0" smtClean="0"/>
              <a:t>Data helps with internal quality, efficiency, productivity, funding, etc. </a:t>
            </a:r>
          </a:p>
          <a:p>
            <a:r>
              <a:rPr lang="en-US" sz="2000" dirty="0" smtClean="0"/>
              <a:t>The findings will help grow your office and the institution. </a:t>
            </a:r>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sp>
        <p:nvSpPr>
          <p:cNvPr id="5" name="Title 1"/>
          <p:cNvSpPr txBox="1">
            <a:spLocks/>
          </p:cNvSpPr>
          <p:nvPr/>
        </p:nvSpPr>
        <p:spPr>
          <a:xfrm>
            <a:off x="677334" y="3675017"/>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Most Importantly:</a:t>
            </a:r>
            <a:endParaRPr lang="en-US" dirty="0"/>
          </a:p>
        </p:txBody>
      </p:sp>
      <p:sp>
        <p:nvSpPr>
          <p:cNvPr id="6" name="Content Placeholder 2"/>
          <p:cNvSpPr txBox="1">
            <a:spLocks/>
          </p:cNvSpPr>
          <p:nvPr/>
        </p:nvSpPr>
        <p:spPr>
          <a:xfrm>
            <a:off x="677334" y="4563035"/>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We need to use our findings to:</a:t>
            </a:r>
          </a:p>
          <a:p>
            <a:pPr lvl="1"/>
            <a:r>
              <a:rPr lang="en-US" sz="1800" dirty="0" smtClean="0"/>
              <a:t>Plan, Strategize, and Improve</a:t>
            </a:r>
          </a:p>
          <a:p>
            <a:r>
              <a:rPr lang="en-US" sz="2000" dirty="0" smtClean="0"/>
              <a:t>All of this finishes our current cycle while simultaneously laying the foundation and groundwork for the next assessment cycle. </a:t>
            </a:r>
            <a:endParaRPr lang="en-US" sz="2000" dirty="0" smtClean="0"/>
          </a:p>
        </p:txBody>
      </p:sp>
    </p:spTree>
    <p:extLst>
      <p:ext uri="{BB962C8B-B14F-4D97-AF65-F5344CB8AC3E}">
        <p14:creationId xmlns:p14="http://schemas.microsoft.com/office/powerpoint/2010/main" val="1545432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Collect Data?</a:t>
            </a:r>
            <a:endParaRPr lang="en-US" dirty="0"/>
          </a:p>
        </p:txBody>
      </p:sp>
      <p:sp>
        <p:nvSpPr>
          <p:cNvPr id="3" name="Content Placeholder 2"/>
          <p:cNvSpPr>
            <a:spLocks noGrp="1"/>
          </p:cNvSpPr>
          <p:nvPr>
            <p:ph idx="1"/>
          </p:nvPr>
        </p:nvSpPr>
        <p:spPr>
          <a:xfrm>
            <a:off x="677334" y="1546634"/>
            <a:ext cx="8596668" cy="3880773"/>
          </a:xfrm>
        </p:spPr>
        <p:txBody>
          <a:bodyPr>
            <a:normAutofit/>
          </a:bodyPr>
          <a:lstStyle/>
          <a:p>
            <a:r>
              <a:rPr lang="en-US" sz="2000" dirty="0" smtClean="0"/>
              <a:t>Collecting information about your operation/office. </a:t>
            </a:r>
          </a:p>
          <a:p>
            <a:pPr lvl="1"/>
            <a:r>
              <a:rPr lang="en-US" sz="1800" dirty="0" smtClean="0"/>
              <a:t>Administration of services/programs</a:t>
            </a:r>
          </a:p>
          <a:p>
            <a:pPr lvl="1"/>
            <a:r>
              <a:rPr lang="en-US" sz="1800" dirty="0" smtClean="0"/>
              <a:t>Processes involved in delivering services. </a:t>
            </a:r>
          </a:p>
          <a:p>
            <a:pPr lvl="1"/>
            <a:r>
              <a:rPr lang="en-US" sz="1800" dirty="0" smtClean="0"/>
              <a:t>Efficiency/ progress in meeting timelines/ goals. </a:t>
            </a:r>
          </a:p>
          <a:p>
            <a:r>
              <a:rPr lang="en-US" sz="2000" dirty="0" smtClean="0"/>
              <a:t>Using your measures to collect good information. </a:t>
            </a:r>
          </a:p>
          <a:p>
            <a:r>
              <a:rPr lang="en-US" sz="2000" dirty="0" smtClean="0"/>
              <a:t>Organizing data in ways that makes it easier to track, monitor, retrieve, and share. </a:t>
            </a:r>
            <a:endParaRPr lang="en-US" sz="2000" dirty="0"/>
          </a:p>
        </p:txBody>
      </p:sp>
      <p:pic>
        <p:nvPicPr>
          <p:cNvPr id="4" name="Picture 3"/>
          <p:cNvPicPr>
            <a:picLocks noChangeAspect="1"/>
          </p:cNvPicPr>
          <p:nvPr/>
        </p:nvPicPr>
        <p:blipFill>
          <a:blip r:embed="rId2"/>
          <a:stretch>
            <a:fillRect/>
          </a:stretch>
        </p:blipFill>
        <p:spPr>
          <a:xfrm>
            <a:off x="9897035" y="4563035"/>
            <a:ext cx="2294964" cy="2294964"/>
          </a:xfrm>
          <a:prstGeom prst="rect">
            <a:avLst/>
          </a:prstGeom>
        </p:spPr>
      </p:pic>
    </p:spTree>
    <p:extLst>
      <p:ext uri="{BB962C8B-B14F-4D97-AF65-F5344CB8AC3E}">
        <p14:creationId xmlns:p14="http://schemas.microsoft.com/office/powerpoint/2010/main" val="3203349673"/>
      </p:ext>
    </p:extLst>
  </p:cSld>
  <p:clrMapOvr>
    <a:masterClrMapping/>
  </p:clrMapOvr>
</p:sld>
</file>

<file path=ppt/theme/theme1.xml><?xml version="1.0" encoding="utf-8"?>
<a:theme xmlns:a="http://schemas.openxmlformats.org/drawingml/2006/main" name="Facet">
  <a:themeElements>
    <a:clrScheme name="Custom 3">
      <a:dk1>
        <a:sysClr val="windowText" lastClr="000000"/>
      </a:dk1>
      <a:lt1>
        <a:sysClr val="window" lastClr="FFFFFF"/>
      </a:lt1>
      <a:dk2>
        <a:srgbClr val="2C3C43"/>
      </a:dk2>
      <a:lt2>
        <a:srgbClr val="EBEBEB"/>
      </a:lt2>
      <a:accent1>
        <a:srgbClr val="810523"/>
      </a:accent1>
      <a:accent2>
        <a:srgbClr val="5C0419"/>
      </a:accent2>
      <a:accent3>
        <a:srgbClr val="E76618"/>
      </a:accent3>
      <a:accent4>
        <a:srgbClr val="F5C1A2"/>
      </a:accent4>
      <a:accent5>
        <a:srgbClr val="810523"/>
      </a:accent5>
      <a:accent6>
        <a:srgbClr val="5C0419"/>
      </a:accent6>
      <a:hlink>
        <a:srgbClr val="E6B91E"/>
      </a:hlink>
      <a:folHlink>
        <a:srgbClr val="810523"/>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1165</TotalTime>
  <Words>1593</Words>
  <Application>Microsoft Office PowerPoint</Application>
  <PresentationFormat>Widescreen</PresentationFormat>
  <Paragraphs>142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Trebuchet MS</vt:lpstr>
      <vt:lpstr>Wingdings 3</vt:lpstr>
      <vt:lpstr>Facet</vt:lpstr>
      <vt:lpstr>Writing an Assessment Report for Administrative Educational Support (AES) Units on AEFIS for Accreditation</vt:lpstr>
      <vt:lpstr>Logging into AEFIS </vt:lpstr>
      <vt:lpstr>AEFIS Homepage – Once Entered </vt:lpstr>
      <vt:lpstr>Entering your Assessment Plan</vt:lpstr>
      <vt:lpstr>Assessment Plan Page</vt:lpstr>
      <vt:lpstr>Findings</vt:lpstr>
      <vt:lpstr>Entering Your Office’s Findings</vt:lpstr>
      <vt:lpstr>Why it is Important to Collect Data:</vt:lpstr>
      <vt:lpstr>How Do We Collect Data?</vt:lpstr>
      <vt:lpstr>Data Analysis</vt:lpstr>
      <vt:lpstr>What Does Using Results for Improvement Mean?</vt:lpstr>
      <vt:lpstr>Action Plans</vt:lpstr>
      <vt:lpstr>Entering in your Office’s Action Plan</vt:lpstr>
      <vt:lpstr>Examples of Action Plans</vt:lpstr>
      <vt:lpstr>Troubleshooting with Assessment Data</vt:lpstr>
      <vt:lpstr>Managing Artifacts</vt:lpstr>
      <vt:lpstr>Creating Tasks for Other Assessment Staff </vt:lpstr>
      <vt:lpstr>Uploading Supporting Documentation </vt:lpstr>
      <vt:lpstr>Printing or Sharing</vt:lpstr>
      <vt:lpstr>Submitting your Office’s Assessment Report</vt:lpstr>
      <vt:lpstr>How to Find Submitted Reports</vt:lpstr>
      <vt:lpstr>Need Help or Have Additional Questions</vt:lpstr>
    </vt:vector>
  </TitlesOfParts>
  <Company>TAMIU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Martinez, Vanessa F.</dc:creator>
  <cp:lastModifiedBy>Martinez, Vanessa F.</cp:lastModifiedBy>
  <cp:revision>14</cp:revision>
  <dcterms:created xsi:type="dcterms:W3CDTF">2021-08-24T19:15:00Z</dcterms:created>
  <dcterms:modified xsi:type="dcterms:W3CDTF">2021-08-26T14:32:21Z</dcterms:modified>
</cp:coreProperties>
</file>