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312" r:id="rId21"/>
    <p:sldId id="275" r:id="rId22"/>
    <p:sldId id="276" r:id="rId23"/>
    <p:sldId id="277" r:id="rId24"/>
    <p:sldId id="278" r:id="rId25"/>
    <p:sldId id="279" r:id="rId26"/>
    <p:sldId id="28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C3334-E4ED-47C1-B4E0-26588E09693E}" v="9" dt="2022-03-28T21:39:48.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3" d="100"/>
          <a:sy n="113" d="100"/>
        </p:scale>
        <p:origin x="155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 Batey" userId="ba3fb4a3-6260-46db-992c-03e91b0865d3" providerId="ADAL" clId="{32BC3334-E4ED-47C1-B4E0-26588E09693E}"/>
    <pc:docChg chg="undo custSel addSld delSld modSld">
      <pc:chgData name="Karol Batey" userId="ba3fb4a3-6260-46db-992c-03e91b0865d3" providerId="ADAL" clId="{32BC3334-E4ED-47C1-B4E0-26588E09693E}" dt="2022-03-28T21:40:29" v="31" actId="1076"/>
      <pc:docMkLst>
        <pc:docMk/>
      </pc:docMkLst>
      <pc:sldChg chg="addSp delSp modSp mod">
        <pc:chgData name="Karol Batey" userId="ba3fb4a3-6260-46db-992c-03e91b0865d3" providerId="ADAL" clId="{32BC3334-E4ED-47C1-B4E0-26588E09693E}" dt="2022-03-28T21:09:56.383" v="16" actId="478"/>
        <pc:sldMkLst>
          <pc:docMk/>
          <pc:sldMk cId="2348745405" sldId="258"/>
        </pc:sldMkLst>
        <pc:picChg chg="add del">
          <ac:chgData name="Karol Batey" userId="ba3fb4a3-6260-46db-992c-03e91b0865d3" providerId="ADAL" clId="{32BC3334-E4ED-47C1-B4E0-26588E09693E}" dt="2022-03-28T21:09:56.383" v="16" actId="478"/>
          <ac:picMkLst>
            <pc:docMk/>
            <pc:sldMk cId="2348745405" sldId="258"/>
            <ac:picMk id="4" creationId="{159A0196-DACA-41F4-9567-1642BC85C3E2}"/>
          </ac:picMkLst>
        </pc:picChg>
        <pc:picChg chg="add del mod">
          <ac:chgData name="Karol Batey" userId="ba3fb4a3-6260-46db-992c-03e91b0865d3" providerId="ADAL" clId="{32BC3334-E4ED-47C1-B4E0-26588E09693E}" dt="2022-03-28T21:09:56.382" v="15" actId="931"/>
          <ac:picMkLst>
            <pc:docMk/>
            <pc:sldMk cId="2348745405" sldId="258"/>
            <ac:picMk id="6" creationId="{F58A6879-0277-46CB-BCBB-A10A1D40A651}"/>
          </ac:picMkLst>
        </pc:picChg>
      </pc:sldChg>
      <pc:sldChg chg="addSp delSp modSp modAnim">
        <pc:chgData name="Karol Batey" userId="ba3fb4a3-6260-46db-992c-03e91b0865d3" providerId="ADAL" clId="{32BC3334-E4ED-47C1-B4E0-26588E09693E}" dt="2022-03-28T21:09:56.365" v="10" actId="478"/>
        <pc:sldMkLst>
          <pc:docMk/>
          <pc:sldMk cId="580411037" sldId="259"/>
        </pc:sldMkLst>
        <pc:picChg chg="add mod">
          <ac:chgData name="Karol Batey" userId="ba3fb4a3-6260-46db-992c-03e91b0865d3" providerId="ADAL" clId="{32BC3334-E4ED-47C1-B4E0-26588E09693E}" dt="2022-03-28T21:09:56.364" v="9"/>
          <ac:picMkLst>
            <pc:docMk/>
            <pc:sldMk cId="580411037" sldId="259"/>
            <ac:picMk id="8" creationId="{7FC05E09-C479-47DF-95E0-04D9DF158EF4}"/>
          </ac:picMkLst>
        </pc:picChg>
        <pc:picChg chg="add del">
          <ac:chgData name="Karol Batey" userId="ba3fb4a3-6260-46db-992c-03e91b0865d3" providerId="ADAL" clId="{32BC3334-E4ED-47C1-B4E0-26588E09693E}" dt="2022-03-28T21:09:56.365" v="10" actId="478"/>
          <ac:picMkLst>
            <pc:docMk/>
            <pc:sldMk cId="580411037" sldId="259"/>
            <ac:picMk id="1026" creationId="{8C94EA05-65DE-42FE-9C73-852E52A6913B}"/>
          </ac:picMkLst>
        </pc:picChg>
      </pc:sldChg>
      <pc:sldChg chg="modSp add del mod">
        <pc:chgData name="Karol Batey" userId="ba3fb4a3-6260-46db-992c-03e91b0865d3" providerId="ADAL" clId="{32BC3334-E4ED-47C1-B4E0-26588E09693E}" dt="2022-03-28T21:39:34.718" v="20"/>
        <pc:sldMkLst>
          <pc:docMk/>
          <pc:sldMk cId="1537536355" sldId="297"/>
        </pc:sldMkLst>
        <pc:spChg chg="mod">
          <ac:chgData name="Karol Batey" userId="ba3fb4a3-6260-46db-992c-03e91b0865d3" providerId="ADAL" clId="{32BC3334-E4ED-47C1-B4E0-26588E09693E}" dt="2022-03-28T21:39:34.718" v="20"/>
          <ac:spMkLst>
            <pc:docMk/>
            <pc:sldMk cId="1537536355" sldId="297"/>
            <ac:spMk id="2" creationId="{00000000-0000-0000-0000-000000000000}"/>
          </ac:spMkLst>
        </pc:spChg>
      </pc:sldChg>
      <pc:sldChg chg="addSp delSp modSp add mod chgLayout">
        <pc:chgData name="Karol Batey" userId="ba3fb4a3-6260-46db-992c-03e91b0865d3" providerId="ADAL" clId="{32BC3334-E4ED-47C1-B4E0-26588E09693E}" dt="2022-03-28T21:40:29" v="31" actId="1076"/>
        <pc:sldMkLst>
          <pc:docMk/>
          <pc:sldMk cId="4081701668" sldId="312"/>
        </pc:sldMkLst>
        <pc:spChg chg="mod ord">
          <ac:chgData name="Karol Batey" userId="ba3fb4a3-6260-46db-992c-03e91b0865d3" providerId="ADAL" clId="{32BC3334-E4ED-47C1-B4E0-26588E09693E}" dt="2022-03-28T21:40:25.539" v="30" actId="120"/>
          <ac:spMkLst>
            <pc:docMk/>
            <pc:sldMk cId="4081701668" sldId="312"/>
            <ac:spMk id="2" creationId="{00000000-0000-0000-0000-000000000000}"/>
          </ac:spMkLst>
        </pc:spChg>
        <pc:spChg chg="add del mod ord">
          <ac:chgData name="Karol Batey" userId="ba3fb4a3-6260-46db-992c-03e91b0865d3" providerId="ADAL" clId="{32BC3334-E4ED-47C1-B4E0-26588E09693E}" dt="2022-03-28T21:39:59.772" v="23" actId="478"/>
          <ac:spMkLst>
            <pc:docMk/>
            <pc:sldMk cId="4081701668" sldId="312"/>
            <ac:spMk id="3" creationId="{AD736DD1-999E-4ED6-8EAE-21EDFE70E6DE}"/>
          </ac:spMkLst>
        </pc:spChg>
        <pc:spChg chg="mod ord">
          <ac:chgData name="Karol Batey" userId="ba3fb4a3-6260-46db-992c-03e91b0865d3" providerId="ADAL" clId="{32BC3334-E4ED-47C1-B4E0-26588E09693E}" dt="2022-03-28T21:39:55.410" v="22" actId="700"/>
          <ac:spMkLst>
            <pc:docMk/>
            <pc:sldMk cId="4081701668" sldId="312"/>
            <ac:spMk id="4" creationId="{00000000-0000-0000-0000-000000000000}"/>
          </ac:spMkLst>
        </pc:spChg>
        <pc:spChg chg="mod ord">
          <ac:chgData name="Karol Batey" userId="ba3fb4a3-6260-46db-992c-03e91b0865d3" providerId="ADAL" clId="{32BC3334-E4ED-47C1-B4E0-26588E09693E}" dt="2022-03-28T21:39:55.410" v="22" actId="700"/>
          <ac:spMkLst>
            <pc:docMk/>
            <pc:sldMk cId="4081701668" sldId="312"/>
            <ac:spMk id="5" creationId="{00000000-0000-0000-0000-000000000000}"/>
          </ac:spMkLst>
        </pc:spChg>
        <pc:spChg chg="mod">
          <ac:chgData name="Karol Batey" userId="ba3fb4a3-6260-46db-992c-03e91b0865d3" providerId="ADAL" clId="{32BC3334-E4ED-47C1-B4E0-26588E09693E}" dt="2022-03-28T21:40:29" v="31" actId="1076"/>
          <ac:spMkLst>
            <pc:docMk/>
            <pc:sldMk cId="4081701668" sldId="312"/>
            <ac:spMk id="8"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095B97-18B7-5A4C-9AD0-BB9A8E5C6332}"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F122-B9EE-9744-AAD8-D1B3840A1AC2}" type="slidenum">
              <a:rPr lang="en-US" smtClean="0"/>
              <a:t>‹#›</a:t>
            </a:fld>
            <a:endParaRPr lang="en-US"/>
          </a:p>
        </p:txBody>
      </p:sp>
      <p:sp>
        <p:nvSpPr>
          <p:cNvPr id="8" name="Rectangle 7"/>
          <p:cNvSpPr/>
          <p:nvPr/>
        </p:nvSpPr>
        <p:spPr>
          <a:xfrm>
            <a:off x="0" y="1392"/>
            <a:ext cx="9144000" cy="6856608"/>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GRAPHICS_GOBEYOND-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9110957" cy="6858000"/>
          </a:xfrm>
          <a:prstGeom prst="rect">
            <a:avLst/>
          </a:prstGeom>
        </p:spPr>
      </p:pic>
    </p:spTree>
    <p:extLst>
      <p:ext uri="{BB962C8B-B14F-4D97-AF65-F5344CB8AC3E}">
        <p14:creationId xmlns:p14="http://schemas.microsoft.com/office/powerpoint/2010/main" val="138035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095B97-18B7-5A4C-9AD0-BB9A8E5C6332}"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268622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095B97-18B7-5A4C-9AD0-BB9A8E5C6332}"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348197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095B97-18B7-5A4C-9AD0-BB9A8E5C6332}"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159117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095B97-18B7-5A4C-9AD0-BB9A8E5C6332}"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391323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095B97-18B7-5A4C-9AD0-BB9A8E5C6332}"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187258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095B97-18B7-5A4C-9AD0-BB9A8E5C6332}" type="datetimeFigureOut">
              <a:rPr lang="en-US" smtClean="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15564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095B97-18B7-5A4C-9AD0-BB9A8E5C6332}" type="datetimeFigureOut">
              <a:rPr lang="en-US" smtClean="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348921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95B97-18B7-5A4C-9AD0-BB9A8E5C6332}"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188479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095B97-18B7-5A4C-9AD0-BB9A8E5C6332}"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2839905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095B97-18B7-5A4C-9AD0-BB9A8E5C6332}"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F122-B9EE-9744-AAD8-D1B3840A1AC2}" type="slidenum">
              <a:rPr lang="en-US" smtClean="0"/>
              <a:t>‹#›</a:t>
            </a:fld>
            <a:endParaRPr lang="en-US"/>
          </a:p>
        </p:txBody>
      </p:sp>
    </p:spTree>
    <p:extLst>
      <p:ext uri="{BB962C8B-B14F-4D97-AF65-F5344CB8AC3E}">
        <p14:creationId xmlns:p14="http://schemas.microsoft.com/office/powerpoint/2010/main" val="220928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448" y="274638"/>
            <a:ext cx="707135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60623"/>
            <a:ext cx="8229600" cy="41655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95B97-18B7-5A4C-9AD0-BB9A8E5C6332}" type="datetimeFigureOut">
              <a:rPr lang="en-US" smtClean="0"/>
              <a:t>3/28/2022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BF122-B9EE-9744-AAD8-D1B3840A1AC2}" type="slidenum">
              <a:rPr lang="en-US" smtClean="0"/>
              <a:t>‹#›</a:t>
            </a:fld>
            <a:endParaRPr lang="en-US"/>
          </a:p>
        </p:txBody>
      </p:sp>
      <p:pic>
        <p:nvPicPr>
          <p:cNvPr id="9" name="Picture 8" descr="GRAPHICS_GOBEYOND-01.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00" y="0"/>
            <a:ext cx="9110957" cy="6858000"/>
          </a:xfrm>
          <a:prstGeom prst="rect">
            <a:avLst/>
          </a:prstGeom>
        </p:spPr>
      </p:pic>
    </p:spTree>
    <p:extLst>
      <p:ext uri="{BB962C8B-B14F-4D97-AF65-F5344CB8AC3E}">
        <p14:creationId xmlns:p14="http://schemas.microsoft.com/office/powerpoint/2010/main" val="1972426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tmp"/><Relationship Id="rId7" Type="http://schemas.openxmlformats.org/officeDocument/2006/relationships/image" Target="../media/image19.gif"/><Relationship Id="rId2" Type="http://schemas.openxmlformats.org/officeDocument/2006/relationships/image" Target="../media/image13.gif"/><Relationship Id="rId1" Type="http://schemas.openxmlformats.org/officeDocument/2006/relationships/slideLayout" Target="../slideLayouts/slideLayout4.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hyperlink" Target="https://www.tamiu.edu/adminis/ie/core-curriculum-rubrics.pdf" TargetMode="Externa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hyperlink" Target="https://www.tamiu.edu/adminis/ie/core-curriculum-rubrics.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3.tmp"/><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26.xml.rels><?xml version="1.0" encoding="UTF-8" standalone="yes"?>
<Relationships xmlns="http://schemas.openxmlformats.org/package/2006/relationships"><Relationship Id="rId2" Type="http://schemas.openxmlformats.org/officeDocument/2006/relationships/hyperlink" Target="https://www.tamiu.edu/adminis/ie/Assessment.shtml#AAssessmen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tmp"/><Relationship Id="rId1" Type="http://schemas.openxmlformats.org/officeDocument/2006/relationships/slideLayout" Target="../slideLayouts/slideLayout4.xml"/><Relationship Id="rId5" Type="http://schemas.openxmlformats.org/officeDocument/2006/relationships/image" Target="../media/image14.gif"/><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6860" y="467877"/>
            <a:ext cx="6731340" cy="3132574"/>
          </a:xfrm>
        </p:spPr>
        <p:txBody>
          <a:bodyPr>
            <a:normAutofit/>
          </a:bodyPr>
          <a:lstStyle/>
          <a:p>
            <a:r>
              <a:rPr lang="en-US" sz="4800" dirty="0"/>
              <a:t>Using AEFIS for Creating an Assignment</a:t>
            </a:r>
          </a:p>
        </p:txBody>
      </p:sp>
      <p:sp>
        <p:nvSpPr>
          <p:cNvPr id="3" name="Subtitle 2"/>
          <p:cNvSpPr>
            <a:spLocks noGrp="1"/>
          </p:cNvSpPr>
          <p:nvPr>
            <p:ph type="subTitle" idx="1"/>
          </p:nvPr>
        </p:nvSpPr>
        <p:spPr>
          <a:xfrm>
            <a:off x="1726860" y="3886200"/>
            <a:ext cx="6731340" cy="1752600"/>
          </a:xfrm>
        </p:spPr>
        <p:txBody>
          <a:bodyPr/>
          <a:lstStyle/>
          <a:p>
            <a:pPr algn="r"/>
            <a:r>
              <a:rPr lang="en-US" dirty="0"/>
              <a:t>Texas A&amp;M International University</a:t>
            </a:r>
          </a:p>
          <a:p>
            <a:pPr algn="r"/>
            <a:r>
              <a:rPr lang="en-US" dirty="0"/>
              <a:t>Office of Institutional Assessment, Research &amp; Planning</a:t>
            </a:r>
          </a:p>
          <a:p>
            <a:endParaRPr lang="en-US" dirty="0"/>
          </a:p>
        </p:txBody>
      </p:sp>
    </p:spTree>
    <p:extLst>
      <p:ext uri="{BB962C8B-B14F-4D97-AF65-F5344CB8AC3E}">
        <p14:creationId xmlns:p14="http://schemas.microsoft.com/office/powerpoint/2010/main" val="2017711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fontScale="90000"/>
          </a:bodyPr>
          <a:lstStyle/>
          <a:p>
            <a:r>
              <a:rPr lang="en-US" b="1" dirty="0">
                <a:latin typeface="Arial" panose="020B0604020202020204" pitchFamily="34" charset="0"/>
                <a:cs typeface="Arial" panose="020B0604020202020204" pitchFamily="34" charset="0"/>
              </a:rPr>
              <a:t>Creating a New Assignment to Link</a:t>
            </a:r>
            <a:endParaRPr lang="en-US" dirty="0"/>
          </a:p>
        </p:txBody>
      </p:sp>
      <p:sp>
        <p:nvSpPr>
          <p:cNvPr id="10" name="Content Placeholder 3">
            <a:extLst>
              <a:ext uri="{FF2B5EF4-FFF2-40B4-BE49-F238E27FC236}">
                <a16:creationId xmlns:a16="http://schemas.microsoft.com/office/drawing/2014/main" id="{96A4BF5A-0486-A8B6-91D4-15A5EAA5215D}"/>
              </a:ext>
            </a:extLst>
          </p:cNvPr>
          <p:cNvSpPr>
            <a:spLocks noGrp="1"/>
          </p:cNvSpPr>
          <p:nvPr>
            <p:ph sz="half" idx="2"/>
          </p:nvPr>
        </p:nvSpPr>
        <p:spPr>
          <a:xfrm>
            <a:off x="4648199" y="1871949"/>
            <a:ext cx="4038600" cy="4525963"/>
          </a:xfrm>
        </p:spPr>
        <p:txBody>
          <a:bodyPr>
            <a:normAutofit fontScale="77500" lnSpcReduction="20000"/>
          </a:bodyPr>
          <a:lstStyle/>
          <a:p>
            <a:pPr marL="0" indent="0">
              <a:buNone/>
            </a:pPr>
            <a:r>
              <a:rPr lang="en-US" sz="2400" dirty="0">
                <a:latin typeface="Arial" panose="020B0604020202020204" pitchFamily="34" charset="0"/>
                <a:cs typeface="Arial" panose="020B0604020202020204" pitchFamily="34" charset="0"/>
              </a:rPr>
              <a:t>The New Assignment Box will appear. You will fill out the following:</a:t>
            </a:r>
          </a:p>
          <a:p>
            <a:endParaRPr lang="en-US" sz="2400" dirty="0">
              <a:latin typeface="Arial" panose="020B0604020202020204" pitchFamily="34" charset="0"/>
              <a:cs typeface="Arial" panose="020B0604020202020204" pitchFamily="34" charset="0"/>
            </a:endParaRPr>
          </a:p>
          <a:p>
            <a:pPr marL="457200" indent="-457200">
              <a:buFont typeface="+mj-lt"/>
              <a:buAutoNum type="arabicPeriod" startAt="4"/>
            </a:pPr>
            <a:r>
              <a:rPr lang="en-US" sz="2400" dirty="0">
                <a:latin typeface="Arial" panose="020B0604020202020204" pitchFamily="34" charset="0"/>
                <a:cs typeface="Arial" panose="020B0604020202020204" pitchFamily="34" charset="0"/>
              </a:rPr>
              <a:t>Assignment Type = No Submission in AEFIS</a:t>
            </a:r>
          </a:p>
          <a:p>
            <a:pPr marL="457200" indent="-457200">
              <a:buFont typeface="+mj-lt"/>
              <a:buAutoNum type="arabicPeriod" startAt="4"/>
            </a:pPr>
            <a:r>
              <a:rPr lang="en-US" sz="2400" dirty="0">
                <a:latin typeface="Arial" panose="020B0604020202020204" pitchFamily="34" charset="0"/>
                <a:cs typeface="Arial" panose="020B0604020202020204" pitchFamily="34" charset="0"/>
              </a:rPr>
              <a:t>Rubric Visibility for students = Display final score and points with the rubric levels</a:t>
            </a:r>
          </a:p>
          <a:p>
            <a:pPr marL="457200" indent="-457200">
              <a:buFont typeface="+mj-lt"/>
              <a:buAutoNum type="arabicPeriod" startAt="4"/>
            </a:pPr>
            <a:r>
              <a:rPr lang="en-US" sz="2400" dirty="0">
                <a:latin typeface="Arial" panose="020B0604020202020204" pitchFamily="34" charset="0"/>
                <a:cs typeface="Arial" panose="020B0604020202020204" pitchFamily="34" charset="0"/>
              </a:rPr>
              <a:t>Start Date: Select today’s date</a:t>
            </a:r>
          </a:p>
          <a:p>
            <a:pPr marL="457200" indent="-457200">
              <a:buFont typeface="+mj-lt"/>
              <a:buAutoNum type="arabicPeriod" startAt="4"/>
            </a:pPr>
            <a:r>
              <a:rPr lang="en-US" sz="2400" dirty="0">
                <a:latin typeface="Arial" panose="020B0604020202020204" pitchFamily="34" charset="0"/>
                <a:cs typeface="Arial" panose="020B0604020202020204" pitchFamily="34" charset="0"/>
              </a:rPr>
              <a:t>Due Date: Select tomorrow’s date</a:t>
            </a:r>
          </a:p>
          <a:p>
            <a:pPr marL="457200" indent="-457200">
              <a:buFont typeface="+mj-lt"/>
              <a:buAutoNum type="arabicPeriod" startAt="4"/>
            </a:pPr>
            <a:r>
              <a:rPr lang="en-US" sz="2400" dirty="0">
                <a:latin typeface="Arial" panose="020B0604020202020204" pitchFamily="34" charset="0"/>
                <a:cs typeface="Arial" panose="020B0604020202020204" pitchFamily="34" charset="0"/>
              </a:rPr>
              <a:t>Grading Due Date: Last day of submission</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Once you have finished click Save</a:t>
            </a:r>
          </a:p>
        </p:txBody>
      </p:sp>
      <p:pic>
        <p:nvPicPr>
          <p:cNvPr id="4104" name="Picture 8" descr="Orange Number Sticker">
            <a:extLst>
              <a:ext uri="{FF2B5EF4-FFF2-40B4-BE49-F238E27FC236}">
                <a16:creationId xmlns:a16="http://schemas.microsoft.com/office/drawing/2014/main" id="{33CA2007-8A2F-4A52-B759-7A6C0450D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784" y="340270"/>
            <a:ext cx="48115" cy="481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 email&#10;&#10;Description automatically generated">
            <a:extLst>
              <a:ext uri="{FF2B5EF4-FFF2-40B4-BE49-F238E27FC236}">
                <a16:creationId xmlns:a16="http://schemas.microsoft.com/office/drawing/2014/main" id="{6F81E9DF-4B3B-4EF0-9168-C76EA464B3D9}"/>
              </a:ext>
            </a:extLst>
          </p:cNvPr>
          <p:cNvPicPr>
            <a:picLocks noChangeAspect="1"/>
          </p:cNvPicPr>
          <p:nvPr/>
        </p:nvPicPr>
        <p:blipFill>
          <a:blip r:embed="rId3"/>
          <a:stretch>
            <a:fillRect/>
          </a:stretch>
        </p:blipFill>
        <p:spPr>
          <a:xfrm>
            <a:off x="339484" y="1871949"/>
            <a:ext cx="4232516" cy="4469583"/>
          </a:xfrm>
          <a:prstGeom prst="rect">
            <a:avLst/>
          </a:prstGeom>
        </p:spPr>
      </p:pic>
      <p:pic>
        <p:nvPicPr>
          <p:cNvPr id="6146" name="Picture 2" descr="Orange Number Sticker">
            <a:extLst>
              <a:ext uri="{FF2B5EF4-FFF2-40B4-BE49-F238E27FC236}">
                <a16:creationId xmlns:a16="http://schemas.microsoft.com/office/drawing/2014/main" id="{25F76D51-5937-47B9-A0B1-15C98F1A6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3420529"/>
            <a:ext cx="524930" cy="5249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range Number Sticker">
            <a:extLst>
              <a:ext uri="{FF2B5EF4-FFF2-40B4-BE49-F238E27FC236}">
                <a16:creationId xmlns:a16="http://schemas.microsoft.com/office/drawing/2014/main" id="{3DC7D3DE-BC13-4794-82A1-42F627155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932" y="3369727"/>
            <a:ext cx="626534" cy="6265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Orange Number Sticker">
            <a:extLst>
              <a:ext uri="{FF2B5EF4-FFF2-40B4-BE49-F238E27FC236}">
                <a16:creationId xmlns:a16="http://schemas.microsoft.com/office/drawing/2014/main" id="{256C901B-4042-4581-A286-9FFDBBAA31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3897343"/>
            <a:ext cx="524930" cy="52493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Orange Number Sticker">
            <a:extLst>
              <a:ext uri="{FF2B5EF4-FFF2-40B4-BE49-F238E27FC236}">
                <a16:creationId xmlns:a16="http://schemas.microsoft.com/office/drawing/2014/main" id="{E9DF77A9-BF0A-424D-8B7A-666E1B97C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1082" y="3910564"/>
            <a:ext cx="448732" cy="44873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Orange Number Sticker">
            <a:extLst>
              <a:ext uri="{FF2B5EF4-FFF2-40B4-BE49-F238E27FC236}">
                <a16:creationId xmlns:a16="http://schemas.microsoft.com/office/drawing/2014/main" id="{408C5409-8953-40D2-9064-1BF64BFB51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6696" y="3884128"/>
            <a:ext cx="524931" cy="52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6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fontScale="90000"/>
          </a:bodyPr>
          <a:lstStyle/>
          <a:p>
            <a:r>
              <a:rPr lang="en-US" b="1" dirty="0">
                <a:latin typeface="Arial" panose="020B0604020202020204" pitchFamily="34" charset="0"/>
                <a:cs typeface="Arial" panose="020B0604020202020204" pitchFamily="34" charset="0"/>
              </a:rPr>
              <a:t>Creating a New Assignment to Link</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630423"/>
            <a:ext cx="7071352" cy="4165540"/>
          </a:xfrm>
        </p:spPr>
        <p:txBody>
          <a:bodyPr/>
          <a:lstStyle/>
          <a:p>
            <a:pPr marL="0" indent="0">
              <a:buNone/>
            </a:pPr>
            <a:r>
              <a:rPr lang="en-US" sz="3200" dirty="0">
                <a:latin typeface="Arial" panose="020B0604020202020204" pitchFamily="34" charset="0"/>
                <a:cs typeface="Arial" panose="020B0604020202020204" pitchFamily="34" charset="0"/>
              </a:rPr>
              <a:t>This will take you back to your Assignment Homepage. Find the new assignment you have created.</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86F5CD40-7468-411A-A1F3-8EE26629D893}"/>
              </a:ext>
            </a:extLst>
          </p:cNvPr>
          <p:cNvPicPr>
            <a:picLocks noChangeAspect="1"/>
          </p:cNvPicPr>
          <p:nvPr/>
        </p:nvPicPr>
        <p:blipFill>
          <a:blip r:embed="rId2"/>
          <a:stretch>
            <a:fillRect/>
          </a:stretch>
        </p:blipFill>
        <p:spPr>
          <a:xfrm>
            <a:off x="753534" y="3151470"/>
            <a:ext cx="7364314" cy="2644493"/>
          </a:xfrm>
          <a:prstGeom prst="rect">
            <a:avLst/>
          </a:prstGeom>
        </p:spPr>
      </p:pic>
      <p:pic>
        <p:nvPicPr>
          <p:cNvPr id="7170" name="Picture 2" descr="This Way Arrow Sticker by Rafs Design">
            <a:extLst>
              <a:ext uri="{FF2B5EF4-FFF2-40B4-BE49-F238E27FC236}">
                <a16:creationId xmlns:a16="http://schemas.microsoft.com/office/drawing/2014/main" id="{C8D8D623-E357-41E0-BF9D-73B471F44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53" y="4473716"/>
            <a:ext cx="897466" cy="89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5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8B4C-588B-4209-831B-0E9DEF2AB3D2}"/>
              </a:ext>
            </a:extLst>
          </p:cNvPr>
          <p:cNvSpPr>
            <a:spLocks noGrp="1"/>
          </p:cNvSpPr>
          <p:nvPr>
            <p:ph type="title"/>
          </p:nvPr>
        </p:nvSpPr>
        <p:spPr>
          <a:xfrm>
            <a:off x="1515533" y="4406900"/>
            <a:ext cx="6979180" cy="1362075"/>
          </a:xfrm>
        </p:spPr>
        <p:txBody>
          <a:bodyPr/>
          <a:lstStyle/>
          <a:p>
            <a:r>
              <a:rPr lang="en-US" dirty="0"/>
              <a:t>Adding Rubric to your created Assignment</a:t>
            </a:r>
          </a:p>
        </p:txBody>
      </p:sp>
      <p:sp>
        <p:nvSpPr>
          <p:cNvPr id="3" name="Text Placeholder 2">
            <a:extLst>
              <a:ext uri="{FF2B5EF4-FFF2-40B4-BE49-F238E27FC236}">
                <a16:creationId xmlns:a16="http://schemas.microsoft.com/office/drawing/2014/main" id="{DC335679-FF99-46D7-95A7-703CCD5422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720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lstStyle/>
          <a:p>
            <a:pPr marL="0" indent="0">
              <a:buNone/>
            </a:pPr>
            <a:r>
              <a:rPr lang="en-US" sz="3200" dirty="0">
                <a:latin typeface="Arial" panose="020B0604020202020204" pitchFamily="34" charset="0"/>
                <a:cs typeface="Arial" panose="020B0604020202020204" pitchFamily="34" charset="0"/>
              </a:rPr>
              <a:t>Hover over the Blue button with three white vertical dots and select the Home Image “Go to Assignment Home”</a:t>
            </a:r>
          </a:p>
        </p:txBody>
      </p:sp>
      <p:pic>
        <p:nvPicPr>
          <p:cNvPr id="8194" name="Picture 2" descr="Howtos GIF">
            <a:extLst>
              <a:ext uri="{FF2B5EF4-FFF2-40B4-BE49-F238E27FC236}">
                <a16:creationId xmlns:a16="http://schemas.microsoft.com/office/drawing/2014/main" id="{C7186DCB-BB98-4CD0-9EFF-83CB119DC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667" y="3429000"/>
            <a:ext cx="6708586" cy="190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6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lstStyle/>
          <a:p>
            <a:pPr marL="0" indent="0">
              <a:buNone/>
            </a:pPr>
            <a:r>
              <a:rPr lang="en-US" sz="3200" dirty="0">
                <a:latin typeface="Arial" panose="020B0604020202020204" pitchFamily="34" charset="0"/>
                <a:cs typeface="Arial" panose="020B0604020202020204" pitchFamily="34" charset="0"/>
              </a:rPr>
              <a:t>Select “Scoring Criteria” on the left menu. </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3358BAFA-D8A9-44B0-95C4-2E4158009C9C}"/>
              </a:ext>
            </a:extLst>
          </p:cNvPr>
          <p:cNvPicPr>
            <a:picLocks noChangeAspect="1"/>
          </p:cNvPicPr>
          <p:nvPr/>
        </p:nvPicPr>
        <p:blipFill>
          <a:blip r:embed="rId2"/>
          <a:stretch>
            <a:fillRect/>
          </a:stretch>
        </p:blipFill>
        <p:spPr>
          <a:xfrm>
            <a:off x="550332" y="2457185"/>
            <a:ext cx="8136467" cy="2764860"/>
          </a:xfrm>
          <a:prstGeom prst="rect">
            <a:avLst/>
          </a:prstGeom>
        </p:spPr>
      </p:pic>
      <p:pic>
        <p:nvPicPr>
          <p:cNvPr id="7" name="Picture 8" descr="Pointing Click Sticker by Imaginie">
            <a:extLst>
              <a:ext uri="{FF2B5EF4-FFF2-40B4-BE49-F238E27FC236}">
                <a16:creationId xmlns:a16="http://schemas.microsoft.com/office/drawing/2014/main" id="{BFCA2AB0-33B3-4353-A53A-19B3EFF3B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23" y="3344313"/>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39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lstStyle/>
          <a:p>
            <a:pPr marL="0" indent="0">
              <a:buNone/>
            </a:pPr>
            <a:r>
              <a:rPr lang="en-US" sz="3200" dirty="0">
                <a:latin typeface="Arial" panose="020B0604020202020204" pitchFamily="34" charset="0"/>
                <a:cs typeface="Arial" panose="020B0604020202020204" pitchFamily="34" charset="0"/>
              </a:rPr>
              <a:t>Click the edit button to select the appropriate rubric. </a:t>
            </a:r>
          </a:p>
        </p:txBody>
      </p:sp>
      <p:pic>
        <p:nvPicPr>
          <p:cNvPr id="6" name="Picture 5" descr="Graphical user interface, text, application&#10;&#10;Description automatically generated">
            <a:extLst>
              <a:ext uri="{FF2B5EF4-FFF2-40B4-BE49-F238E27FC236}">
                <a16:creationId xmlns:a16="http://schemas.microsoft.com/office/drawing/2014/main" id="{BA4D5711-2328-4A85-90F4-7BB368EC3AA7}"/>
              </a:ext>
            </a:extLst>
          </p:cNvPr>
          <p:cNvPicPr>
            <a:picLocks noChangeAspect="1"/>
          </p:cNvPicPr>
          <p:nvPr/>
        </p:nvPicPr>
        <p:blipFill>
          <a:blip r:embed="rId2"/>
          <a:stretch>
            <a:fillRect/>
          </a:stretch>
        </p:blipFill>
        <p:spPr>
          <a:xfrm>
            <a:off x="70336" y="2683933"/>
            <a:ext cx="8853530" cy="2550001"/>
          </a:xfrm>
          <a:prstGeom prst="rect">
            <a:avLst/>
          </a:prstGeom>
        </p:spPr>
      </p:pic>
      <p:pic>
        <p:nvPicPr>
          <p:cNvPr id="7" name="Picture 8" descr="Pointing Click Sticker by Imaginie">
            <a:extLst>
              <a:ext uri="{FF2B5EF4-FFF2-40B4-BE49-F238E27FC236}">
                <a16:creationId xmlns:a16="http://schemas.microsoft.com/office/drawing/2014/main" id="{BFCA2AB0-33B3-4353-A53A-19B3EFF3B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165" y="3729010"/>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3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lstStyle/>
          <a:p>
            <a:pPr marL="0" indent="0">
              <a:buNone/>
            </a:pPr>
            <a:r>
              <a:rPr lang="en-US" sz="3200" dirty="0">
                <a:latin typeface="Arial" panose="020B0604020202020204" pitchFamily="34" charset="0"/>
                <a:cs typeface="Arial" panose="020B0604020202020204" pitchFamily="34" charset="0"/>
              </a:rPr>
              <a:t>Click the “+ADD RUBRIC CRITERIA” button</a:t>
            </a:r>
          </a:p>
          <a:p>
            <a:pPr marL="0" indent="0">
              <a:buNone/>
            </a:pPr>
            <a:r>
              <a:rPr lang="en-US" sz="3200" dirty="0">
                <a:latin typeface="Arial" panose="020B0604020202020204" pitchFamily="34" charset="0"/>
                <a:cs typeface="Arial" panose="020B0604020202020204" pitchFamily="34" charset="0"/>
              </a:rPr>
              <a:t> </a:t>
            </a:r>
          </a:p>
        </p:txBody>
      </p:sp>
      <p:pic>
        <p:nvPicPr>
          <p:cNvPr id="5" name="Picture 4" descr="Graphical user interface, text, application&#10;&#10;Description automatically generated">
            <a:extLst>
              <a:ext uri="{FF2B5EF4-FFF2-40B4-BE49-F238E27FC236}">
                <a16:creationId xmlns:a16="http://schemas.microsoft.com/office/drawing/2014/main" id="{3ED600FF-DC90-4CB1-8DBD-29FAE1FDBF81}"/>
              </a:ext>
            </a:extLst>
          </p:cNvPr>
          <p:cNvPicPr>
            <a:picLocks noChangeAspect="1"/>
          </p:cNvPicPr>
          <p:nvPr/>
        </p:nvPicPr>
        <p:blipFill>
          <a:blip r:embed="rId2"/>
          <a:stretch>
            <a:fillRect/>
          </a:stretch>
        </p:blipFill>
        <p:spPr>
          <a:xfrm>
            <a:off x="457201" y="2690110"/>
            <a:ext cx="8161867" cy="2077799"/>
          </a:xfrm>
          <a:prstGeom prst="rect">
            <a:avLst/>
          </a:prstGeom>
        </p:spPr>
      </p:pic>
      <p:pic>
        <p:nvPicPr>
          <p:cNvPr id="7" name="Picture 8" descr="Pointing Click Sticker by Imaginie">
            <a:extLst>
              <a:ext uri="{FF2B5EF4-FFF2-40B4-BE49-F238E27FC236}">
                <a16:creationId xmlns:a16="http://schemas.microsoft.com/office/drawing/2014/main" id="{BFCA2AB0-33B3-4353-A53A-19B3EFF3B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22" y="2758845"/>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9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lstStyle/>
          <a:p>
            <a:pPr marL="0" indent="0">
              <a:buNone/>
            </a:pPr>
            <a:r>
              <a:rPr lang="en-US" sz="3200" dirty="0">
                <a:latin typeface="Arial" panose="020B0604020202020204" pitchFamily="34" charset="0"/>
                <a:cs typeface="Arial" panose="020B0604020202020204" pitchFamily="34" charset="0"/>
              </a:rPr>
              <a:t>Click the “+ADD FROM LIBRARY” button</a:t>
            </a:r>
          </a:p>
          <a:p>
            <a:pPr marL="0" indent="0">
              <a:buNone/>
            </a:pPr>
            <a:r>
              <a:rPr lang="en-US" sz="3200" dirty="0">
                <a:latin typeface="Arial" panose="020B0604020202020204" pitchFamily="34" charset="0"/>
                <a:cs typeface="Arial" panose="020B0604020202020204" pitchFamily="34" charset="0"/>
              </a:rPr>
              <a:t> </a:t>
            </a:r>
          </a:p>
        </p:txBody>
      </p:sp>
      <p:pic>
        <p:nvPicPr>
          <p:cNvPr id="8" name="Picture 7" descr="Graphical user interface, text, application&#10;&#10;Description automatically generated">
            <a:extLst>
              <a:ext uri="{FF2B5EF4-FFF2-40B4-BE49-F238E27FC236}">
                <a16:creationId xmlns:a16="http://schemas.microsoft.com/office/drawing/2014/main" id="{4390F4FE-C08B-4A55-9216-1DABC0731709}"/>
              </a:ext>
            </a:extLst>
          </p:cNvPr>
          <p:cNvPicPr>
            <a:picLocks noChangeAspect="1"/>
          </p:cNvPicPr>
          <p:nvPr/>
        </p:nvPicPr>
        <p:blipFill>
          <a:blip r:embed="rId2"/>
          <a:stretch>
            <a:fillRect/>
          </a:stretch>
        </p:blipFill>
        <p:spPr>
          <a:xfrm>
            <a:off x="1590045" y="2164186"/>
            <a:ext cx="5237802" cy="4165540"/>
          </a:xfrm>
          <a:prstGeom prst="rect">
            <a:avLst/>
          </a:prstGeom>
        </p:spPr>
      </p:pic>
      <p:pic>
        <p:nvPicPr>
          <p:cNvPr id="7" name="Picture 8" descr="Pointing Click Sticker by Imaginie">
            <a:extLst>
              <a:ext uri="{FF2B5EF4-FFF2-40B4-BE49-F238E27FC236}">
                <a16:creationId xmlns:a16="http://schemas.microsoft.com/office/drawing/2014/main" id="{BFCA2AB0-33B3-4353-A53A-19B3EFF3B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426" y="3592810"/>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27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normAutofit/>
          </a:bodyPr>
          <a:lstStyle/>
          <a:p>
            <a:pPr marL="0" indent="0">
              <a:buNone/>
            </a:pPr>
            <a:r>
              <a:rPr lang="en-US" sz="2400" dirty="0">
                <a:latin typeface="Arial" panose="020B0604020202020204" pitchFamily="34" charset="0"/>
                <a:cs typeface="Arial" panose="020B0604020202020204" pitchFamily="34" charset="0"/>
              </a:rPr>
              <a:t>Use the “Keyword Search” to locate your outcome </a:t>
            </a:r>
            <a:r>
              <a:rPr lang="en-US" sz="2400" dirty="0">
                <a:latin typeface="Arial" panose="020B0604020202020204" pitchFamily="34" charset="0"/>
                <a:cs typeface="Arial" panose="020B0604020202020204" pitchFamily="34" charset="0"/>
                <a:hlinkClick r:id="rId2"/>
              </a:rPr>
              <a:t>domains</a:t>
            </a:r>
            <a:r>
              <a:rPr lang="en-US" sz="2400" dirty="0">
                <a:latin typeface="Arial" panose="020B0604020202020204" pitchFamily="34" charset="0"/>
                <a:cs typeface="Arial" panose="020B0604020202020204" pitchFamily="34" charset="0"/>
              </a:rPr>
              <a:t> (e.g. type CC: Communication)</a:t>
            </a:r>
          </a:p>
        </p:txBody>
      </p:sp>
      <p:pic>
        <p:nvPicPr>
          <p:cNvPr id="5" name="Picture 4" descr="Graphical user interface, text, application, email&#10;&#10;Description automatically generated">
            <a:extLst>
              <a:ext uri="{FF2B5EF4-FFF2-40B4-BE49-F238E27FC236}">
                <a16:creationId xmlns:a16="http://schemas.microsoft.com/office/drawing/2014/main" id="{B0119DF2-501F-49B9-8D45-00AE9AACD653}"/>
              </a:ext>
            </a:extLst>
          </p:cNvPr>
          <p:cNvPicPr>
            <a:picLocks noChangeAspect="1"/>
          </p:cNvPicPr>
          <p:nvPr/>
        </p:nvPicPr>
        <p:blipFill>
          <a:blip r:embed="rId3"/>
          <a:stretch>
            <a:fillRect/>
          </a:stretch>
        </p:blipFill>
        <p:spPr>
          <a:xfrm>
            <a:off x="1686883" y="2313040"/>
            <a:ext cx="5640160" cy="4270322"/>
          </a:xfrm>
          <a:prstGeom prst="rect">
            <a:avLst/>
          </a:prstGeom>
        </p:spPr>
      </p:pic>
      <p:pic>
        <p:nvPicPr>
          <p:cNvPr id="9" name="Picture 8" descr="Pointing Click Sticker by Imaginie">
            <a:extLst>
              <a:ext uri="{FF2B5EF4-FFF2-40B4-BE49-F238E27FC236}">
                <a16:creationId xmlns:a16="http://schemas.microsoft.com/office/drawing/2014/main" id="{F3F0C855-700A-47CC-98F8-F7855D355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159" y="2766485"/>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2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7" y="84727"/>
            <a:ext cx="7071351" cy="1143000"/>
          </a:xfrm>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207089"/>
            <a:ext cx="7071352" cy="4165540"/>
          </a:xfrm>
        </p:spPr>
        <p:txBody>
          <a:bodyPr>
            <a:normAutofit/>
          </a:bodyPr>
          <a:lstStyle/>
          <a:p>
            <a:pPr marL="0" indent="0">
              <a:buNone/>
            </a:pPr>
            <a:r>
              <a:rPr lang="en-US" sz="1600" dirty="0">
                <a:latin typeface="Arial" panose="020B0604020202020204" pitchFamily="34" charset="0"/>
                <a:cs typeface="Arial" panose="020B0604020202020204" pitchFamily="34" charset="0"/>
              </a:rPr>
              <a:t>This keyword will bring about the Core Curriculum Rubric entered in the system. Please select every domain as appropriate for the rubric. If you are unaware of what those are, you must reference the </a:t>
            </a:r>
            <a:r>
              <a:rPr lang="en-US" sz="1600" dirty="0">
                <a:latin typeface="Arial" panose="020B0604020202020204" pitchFamily="34" charset="0"/>
                <a:cs typeface="Arial" panose="020B0604020202020204" pitchFamily="34" charset="0"/>
                <a:hlinkClick r:id="rId4"/>
              </a:rPr>
              <a:t>rubric</a:t>
            </a:r>
            <a:r>
              <a:rPr lang="en-US" sz="1600" dirty="0">
                <a:latin typeface="Arial" panose="020B0604020202020204" pitchFamily="34" charset="0"/>
                <a:cs typeface="Arial" panose="020B0604020202020204" pitchFamily="34" charset="0"/>
              </a:rPr>
              <a:t>. Once you have selected all the appropriate rubric areas scroll to the bottom and click the blue button “ADD CRITERIA” and then after added notification appears Click “CLOSE”</a:t>
            </a:r>
          </a:p>
          <a:p>
            <a:pPr marL="0" indent="0">
              <a:buNone/>
            </a:pPr>
            <a:endParaRPr lang="en-US" sz="1800" dirty="0">
              <a:latin typeface="Arial" panose="020B0604020202020204" pitchFamily="34" charset="0"/>
              <a:cs typeface="Arial" panose="020B0604020202020204" pitchFamily="34" charset="0"/>
            </a:endParaRPr>
          </a:p>
        </p:txBody>
      </p:sp>
      <p:pic>
        <p:nvPicPr>
          <p:cNvPr id="3" name="Screen Recording 2">
            <a:hlinkClick r:id="" action="ppaction://media"/>
            <a:extLst>
              <a:ext uri="{FF2B5EF4-FFF2-40B4-BE49-F238E27FC236}">
                <a16:creationId xmlns:a16="http://schemas.microsoft.com/office/drawing/2014/main" id="{31432B7B-4375-4820-9306-FC9F20B11D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93987"/>
            <a:ext cx="9144000" cy="4164013"/>
          </a:xfrm>
          <a:prstGeom prst="rect">
            <a:avLst/>
          </a:prstGeom>
        </p:spPr>
      </p:pic>
    </p:spTree>
    <p:extLst>
      <p:ext uri="{BB962C8B-B14F-4D97-AF65-F5344CB8AC3E}">
        <p14:creationId xmlns:p14="http://schemas.microsoft.com/office/powerpoint/2010/main" val="10653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t>Logging into AEFIS</a:t>
            </a:r>
            <a:endParaRPr lang="en-US" dirty="0"/>
          </a:p>
        </p:txBody>
      </p:sp>
      <p:pic>
        <p:nvPicPr>
          <p:cNvPr id="6" name="Content Placeholder 6">
            <a:extLst>
              <a:ext uri="{FF2B5EF4-FFF2-40B4-BE49-F238E27FC236}">
                <a16:creationId xmlns:a16="http://schemas.microsoft.com/office/drawing/2014/main" id="{E02F3F73-D753-45F7-B065-961940C72633}"/>
              </a:ext>
            </a:extLst>
          </p:cNvPr>
          <p:cNvPicPr>
            <a:picLocks noGrp="1" noChangeAspect="1"/>
          </p:cNvPicPr>
          <p:nvPr>
            <p:ph sz="half" idx="1"/>
          </p:nvPr>
        </p:nvPicPr>
        <p:blipFill rotWithShape="1">
          <a:blip r:embed="rId2"/>
          <a:srcRect l="25595" r="28451" b="1"/>
          <a:stretch/>
        </p:blipFill>
        <p:spPr>
          <a:xfrm>
            <a:off x="533400" y="1871133"/>
            <a:ext cx="4038600" cy="4525963"/>
          </a:xfrm>
          <a:prstGeom prst="rect">
            <a:avLst/>
          </a:prstGeom>
          <a:noFill/>
        </p:spPr>
      </p:pic>
      <p:sp>
        <p:nvSpPr>
          <p:cNvPr id="5" name="Text Placeholder 4">
            <a:extLst>
              <a:ext uri="{FF2B5EF4-FFF2-40B4-BE49-F238E27FC236}">
                <a16:creationId xmlns:a16="http://schemas.microsoft.com/office/drawing/2014/main" id="{A462F82F-F65E-4C0E-B83D-71F330E9F961}"/>
              </a:ext>
            </a:extLst>
          </p:cNvPr>
          <p:cNvSpPr>
            <a:spLocks noGrp="1"/>
          </p:cNvSpPr>
          <p:nvPr>
            <p:ph sz="half" idx="2"/>
          </p:nvPr>
        </p:nvSpPr>
        <p:spPr>
          <a:xfrm>
            <a:off x="4944533" y="1871133"/>
            <a:ext cx="4038600" cy="4525963"/>
          </a:xfrm>
        </p:spPr>
        <p:txBody>
          <a:bodyPr>
            <a:normAutofit/>
          </a:bodyPr>
          <a:lstStyle/>
          <a:p>
            <a:r>
              <a:rPr lang="en-US" dirty="0"/>
              <a:t>Website: Tamiu.aefis.net</a:t>
            </a:r>
          </a:p>
          <a:p>
            <a:endParaRPr lang="en-US" dirty="0"/>
          </a:p>
          <a:p>
            <a:r>
              <a:rPr lang="en-US" dirty="0"/>
              <a:t>Make sure and have Duo Connect to login.</a:t>
            </a:r>
          </a:p>
          <a:p>
            <a:endParaRPr lang="en-US" dirty="0"/>
          </a:p>
        </p:txBody>
      </p:sp>
    </p:spTree>
    <p:extLst>
      <p:ext uri="{BB962C8B-B14F-4D97-AF65-F5344CB8AC3E}">
        <p14:creationId xmlns:p14="http://schemas.microsoft.com/office/powerpoint/2010/main" val="205414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b="1" dirty="0">
                <a:latin typeface="Arial" panose="020B0604020202020204" pitchFamily="34" charset="0"/>
                <a:cs typeface="Arial" panose="020B0604020202020204" pitchFamily="34" charset="0"/>
              </a:rPr>
              <a:t>Adding Rubric </a:t>
            </a:r>
          </a:p>
        </p:txBody>
      </p:sp>
      <p:sp>
        <p:nvSpPr>
          <p:cNvPr id="4" name="Footer Placeholder 3"/>
          <p:cNvSpPr>
            <a:spLocks noGrp="1"/>
          </p:cNvSpPr>
          <p:nvPr>
            <p:ph type="ftr" sz="quarter" idx="11"/>
          </p:nvPr>
        </p:nvSpPr>
        <p:spPr/>
        <p:txBody>
          <a:bodyPr/>
          <a:lstStyle/>
          <a:p>
            <a:r>
              <a:rPr lang="en-US"/>
              <a:t>Created by TAMIU OIARP, Fall 2020</a:t>
            </a:r>
          </a:p>
        </p:txBody>
      </p:sp>
      <p:sp>
        <p:nvSpPr>
          <p:cNvPr id="5" name="Slide Number Placeholder 4"/>
          <p:cNvSpPr>
            <a:spLocks noGrp="1"/>
          </p:cNvSpPr>
          <p:nvPr>
            <p:ph type="sldNum" sz="quarter" idx="12"/>
          </p:nvPr>
        </p:nvSpPr>
        <p:spPr/>
        <p:txBody>
          <a:bodyPr/>
          <a:lstStyle/>
          <a:p>
            <a:fld id="{C4AB040D-FF9E-4765-A961-30E0E811DAF5}" type="slidenum">
              <a:rPr lang="en-US" smtClean="0"/>
              <a:t>20</a:t>
            </a:fld>
            <a:endParaRPr lang="en-US" dirty="0"/>
          </a:p>
        </p:txBody>
      </p:sp>
      <p:sp>
        <p:nvSpPr>
          <p:cNvPr id="8" name="TextBox 7"/>
          <p:cNvSpPr txBox="1"/>
          <p:nvPr/>
        </p:nvSpPr>
        <p:spPr>
          <a:xfrm>
            <a:off x="1543888" y="1417638"/>
            <a:ext cx="7363045" cy="3416320"/>
          </a:xfrm>
          <a:prstGeom prst="rect">
            <a:avLst/>
          </a:prstGeom>
          <a:noFill/>
        </p:spPr>
        <p:txBody>
          <a:bodyPr wrap="square" rtlCol="0">
            <a:spAutoFit/>
          </a:bodyPr>
          <a:lstStyle/>
          <a:p>
            <a:pPr algn="ctr"/>
            <a:r>
              <a:rPr lang="en-US" sz="3600" dirty="0">
                <a:solidFill>
                  <a:srgbClr val="FF0000"/>
                </a:solidFill>
                <a:latin typeface="Arial" panose="020B0604020202020204" pitchFamily="34" charset="0"/>
                <a:cs typeface="Arial" panose="020B0604020202020204" pitchFamily="34" charset="0"/>
              </a:rPr>
              <a:t>Special Note:</a:t>
            </a:r>
          </a:p>
          <a:p>
            <a:r>
              <a:rPr lang="en-US" sz="3600" dirty="0">
                <a:latin typeface="Arial" panose="020B0604020202020204" pitchFamily="34" charset="0"/>
                <a:cs typeface="Arial" panose="020B0604020202020204" pitchFamily="34" charset="0"/>
              </a:rPr>
              <a:t>If you are using one assignment to score </a:t>
            </a:r>
            <a:r>
              <a:rPr lang="en-US" sz="3600" b="1" dirty="0">
                <a:latin typeface="Arial" panose="020B0604020202020204" pitchFamily="34" charset="0"/>
                <a:cs typeface="Arial" panose="020B0604020202020204" pitchFamily="34" charset="0"/>
              </a:rPr>
              <a:t>multiple</a:t>
            </a:r>
            <a:r>
              <a:rPr lang="en-US" sz="3600" dirty="0">
                <a:latin typeface="Arial" panose="020B0604020202020204" pitchFamily="34" charset="0"/>
                <a:cs typeface="Arial" panose="020B0604020202020204" pitchFamily="34" charset="0"/>
              </a:rPr>
              <a:t> outcomes. You must add rubric criteria one by one. But all rubric can be assigned to this one assignment. </a:t>
            </a:r>
          </a:p>
        </p:txBody>
      </p:sp>
    </p:spTree>
    <p:extLst>
      <p:ext uri="{BB962C8B-B14F-4D97-AF65-F5344CB8AC3E}">
        <p14:creationId xmlns:p14="http://schemas.microsoft.com/office/powerpoint/2010/main" val="408170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latin typeface="Arial" panose="020B0604020202020204" pitchFamily="34" charset="0"/>
                <a:cs typeface="Arial" panose="020B0604020202020204" pitchFamily="34" charset="0"/>
              </a:rPr>
              <a:t>Adding Rubric </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8" y="2031999"/>
            <a:ext cx="7071352" cy="4094163"/>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At this point your assignment now has the proper rubric for scoring assessment. Click “EXIT” (top right) to return to assignment home. You must now publish your assignment to grade it.</a:t>
            </a:r>
          </a:p>
        </p:txBody>
      </p:sp>
      <p:pic>
        <p:nvPicPr>
          <p:cNvPr id="11" name="Content Placeholder 10" descr="Graphical user interface, text, application&#10;&#10;Description automatically generated">
            <a:extLst>
              <a:ext uri="{FF2B5EF4-FFF2-40B4-BE49-F238E27FC236}">
                <a16:creationId xmlns:a16="http://schemas.microsoft.com/office/drawing/2014/main" id="{73688F28-D311-41FF-A2ED-21A66ED2196B}"/>
              </a:ext>
            </a:extLst>
          </p:cNvPr>
          <p:cNvPicPr>
            <a:picLocks noGrp="1" noChangeAspect="1"/>
          </p:cNvPicPr>
          <p:nvPr>
            <p:ph sz="half" idx="4294967295"/>
          </p:nvPr>
        </p:nvPicPr>
        <p:blipFill>
          <a:blip r:embed="rId2"/>
          <a:stretch>
            <a:fillRect/>
          </a:stretch>
        </p:blipFill>
        <p:spPr>
          <a:xfrm>
            <a:off x="1025616" y="3826934"/>
            <a:ext cx="7356384" cy="1917172"/>
          </a:xfrm>
        </p:spPr>
      </p:pic>
      <p:pic>
        <p:nvPicPr>
          <p:cNvPr id="9" name="Picture 8" descr="Pointing Click Sticker by Imaginie">
            <a:extLst>
              <a:ext uri="{FF2B5EF4-FFF2-40B4-BE49-F238E27FC236}">
                <a16:creationId xmlns:a16="http://schemas.microsoft.com/office/drawing/2014/main" id="{F3F0C855-700A-47CC-98F8-F7855D355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588" y="3826934"/>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6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B459-C7E3-440F-AC0A-84A2206C9006}"/>
              </a:ext>
            </a:extLst>
          </p:cNvPr>
          <p:cNvSpPr>
            <a:spLocks noGrp="1"/>
          </p:cNvSpPr>
          <p:nvPr>
            <p:ph type="title"/>
          </p:nvPr>
        </p:nvSpPr>
        <p:spPr>
          <a:xfrm>
            <a:off x="1642533" y="4406900"/>
            <a:ext cx="6852180" cy="1362075"/>
          </a:xfrm>
        </p:spPr>
        <p:txBody>
          <a:bodyPr/>
          <a:lstStyle/>
          <a:p>
            <a:r>
              <a:rPr lang="en-US" dirty="0"/>
              <a:t>Publish &amp; start your Assignment</a:t>
            </a:r>
          </a:p>
        </p:txBody>
      </p:sp>
      <p:sp>
        <p:nvSpPr>
          <p:cNvPr id="3" name="Text Placeholder 2">
            <a:extLst>
              <a:ext uri="{FF2B5EF4-FFF2-40B4-BE49-F238E27FC236}">
                <a16:creationId xmlns:a16="http://schemas.microsoft.com/office/drawing/2014/main" id="{E11AA674-C3E2-4F5A-82F4-F2B4A23125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75823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399F-2B7C-496E-8207-4C3D662C7E70}"/>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Publishing your Assignment</a:t>
            </a:r>
            <a:endParaRPr lang="en-US" dirty="0"/>
          </a:p>
        </p:txBody>
      </p:sp>
      <p:sp>
        <p:nvSpPr>
          <p:cNvPr id="3" name="Content Placeholder 2">
            <a:extLst>
              <a:ext uri="{FF2B5EF4-FFF2-40B4-BE49-F238E27FC236}">
                <a16:creationId xmlns:a16="http://schemas.microsoft.com/office/drawing/2014/main" id="{9511726B-1164-4049-9404-530293E5EB8D}"/>
              </a:ext>
            </a:extLst>
          </p:cNvPr>
          <p:cNvSpPr>
            <a:spLocks noGrp="1"/>
          </p:cNvSpPr>
          <p:nvPr>
            <p:ph idx="1"/>
          </p:nvPr>
        </p:nvSpPr>
        <p:spPr>
          <a:xfrm>
            <a:off x="1615448" y="1761067"/>
            <a:ext cx="7071352" cy="4365096"/>
          </a:xfrm>
        </p:spPr>
        <p:txBody>
          <a:bodyPr/>
          <a:lstStyle/>
          <a:p>
            <a:pPr marL="0" indent="0">
              <a:buNone/>
            </a:pPr>
            <a:r>
              <a:rPr lang="en-US" sz="3200" dirty="0">
                <a:latin typeface="Arial" panose="020B0604020202020204" pitchFamily="34" charset="0"/>
                <a:cs typeface="Arial" panose="020B0604020202020204" pitchFamily="34" charset="0"/>
              </a:rPr>
              <a:t>Now that we have selected the proper rubric, we are ready to publish the assignment. Click the Blue “Publish” button</a:t>
            </a:r>
          </a:p>
        </p:txBody>
      </p:sp>
      <p:pic>
        <p:nvPicPr>
          <p:cNvPr id="5" name="Picture 4" descr="Graphical user interface, text, application, email&#10;&#10;Description automatically generated">
            <a:extLst>
              <a:ext uri="{FF2B5EF4-FFF2-40B4-BE49-F238E27FC236}">
                <a16:creationId xmlns:a16="http://schemas.microsoft.com/office/drawing/2014/main" id="{532471B3-B38F-478F-8120-4BB957446753}"/>
              </a:ext>
            </a:extLst>
          </p:cNvPr>
          <p:cNvPicPr>
            <a:picLocks noChangeAspect="1"/>
          </p:cNvPicPr>
          <p:nvPr/>
        </p:nvPicPr>
        <p:blipFill>
          <a:blip r:embed="rId2"/>
          <a:stretch>
            <a:fillRect/>
          </a:stretch>
        </p:blipFill>
        <p:spPr>
          <a:xfrm>
            <a:off x="266700" y="3780703"/>
            <a:ext cx="8610600" cy="2264755"/>
          </a:xfrm>
          <a:prstGeom prst="rect">
            <a:avLst/>
          </a:prstGeom>
        </p:spPr>
      </p:pic>
      <p:pic>
        <p:nvPicPr>
          <p:cNvPr id="6" name="Picture 5" descr="Pointing Click Sticker by Imaginie">
            <a:extLst>
              <a:ext uri="{FF2B5EF4-FFF2-40B4-BE49-F238E27FC236}">
                <a16:creationId xmlns:a16="http://schemas.microsoft.com/office/drawing/2014/main" id="{50D23F47-44EE-43FA-B3DD-897C5C036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492" y="4282018"/>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31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399F-2B7C-496E-8207-4C3D662C7E70}"/>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Publishing your Assignment</a:t>
            </a:r>
            <a:endParaRPr lang="en-US" dirty="0"/>
          </a:p>
        </p:txBody>
      </p:sp>
      <p:sp>
        <p:nvSpPr>
          <p:cNvPr id="3" name="Content Placeholder 2">
            <a:extLst>
              <a:ext uri="{FF2B5EF4-FFF2-40B4-BE49-F238E27FC236}">
                <a16:creationId xmlns:a16="http://schemas.microsoft.com/office/drawing/2014/main" id="{9511726B-1164-4049-9404-530293E5EB8D}"/>
              </a:ext>
            </a:extLst>
          </p:cNvPr>
          <p:cNvSpPr>
            <a:spLocks noGrp="1"/>
          </p:cNvSpPr>
          <p:nvPr>
            <p:ph idx="1"/>
          </p:nvPr>
        </p:nvSpPr>
        <p:spPr>
          <a:xfrm>
            <a:off x="1615448" y="1761067"/>
            <a:ext cx="7071352" cy="4365096"/>
          </a:xfrm>
        </p:spPr>
        <p:txBody>
          <a:bodyPr/>
          <a:lstStyle/>
          <a:p>
            <a:pPr marL="0" indent="0">
              <a:buNone/>
            </a:pPr>
            <a:r>
              <a:rPr lang="en-US" sz="3200" dirty="0">
                <a:latin typeface="Arial" panose="020B0604020202020204" pitchFamily="34" charset="0"/>
                <a:cs typeface="Arial" panose="020B0604020202020204" pitchFamily="34" charset="0"/>
              </a:rPr>
              <a:t>Double check the start, due, and grading due dates for the assignment/ Click “Publish” again. </a:t>
            </a:r>
          </a:p>
        </p:txBody>
      </p:sp>
      <p:pic>
        <p:nvPicPr>
          <p:cNvPr id="7" name="Picture 6" descr="Graphical user interface, application&#10;&#10;Description automatically generated">
            <a:extLst>
              <a:ext uri="{FF2B5EF4-FFF2-40B4-BE49-F238E27FC236}">
                <a16:creationId xmlns:a16="http://schemas.microsoft.com/office/drawing/2014/main" id="{359B81A5-9730-468D-A164-3853448A687B}"/>
              </a:ext>
            </a:extLst>
          </p:cNvPr>
          <p:cNvPicPr>
            <a:picLocks noChangeAspect="1"/>
          </p:cNvPicPr>
          <p:nvPr/>
        </p:nvPicPr>
        <p:blipFill>
          <a:blip r:embed="rId2"/>
          <a:stretch>
            <a:fillRect/>
          </a:stretch>
        </p:blipFill>
        <p:spPr>
          <a:xfrm>
            <a:off x="1856419" y="3344333"/>
            <a:ext cx="4270995" cy="3314504"/>
          </a:xfrm>
          <a:prstGeom prst="rect">
            <a:avLst/>
          </a:prstGeom>
        </p:spPr>
      </p:pic>
      <p:pic>
        <p:nvPicPr>
          <p:cNvPr id="6" name="Picture 5" descr="Pointing Click Sticker by Imaginie">
            <a:extLst>
              <a:ext uri="{FF2B5EF4-FFF2-40B4-BE49-F238E27FC236}">
                <a16:creationId xmlns:a16="http://schemas.microsoft.com/office/drawing/2014/main" id="{50D23F47-44EE-43FA-B3DD-897C5C036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711" y="5916613"/>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048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399F-2B7C-496E-8207-4C3D662C7E70}"/>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Starting your Assignment</a:t>
            </a:r>
            <a:endParaRPr lang="en-US" dirty="0"/>
          </a:p>
        </p:txBody>
      </p:sp>
      <p:sp>
        <p:nvSpPr>
          <p:cNvPr id="3" name="Content Placeholder 2">
            <a:extLst>
              <a:ext uri="{FF2B5EF4-FFF2-40B4-BE49-F238E27FC236}">
                <a16:creationId xmlns:a16="http://schemas.microsoft.com/office/drawing/2014/main" id="{9511726B-1164-4049-9404-530293E5EB8D}"/>
              </a:ext>
            </a:extLst>
          </p:cNvPr>
          <p:cNvSpPr>
            <a:spLocks noGrp="1"/>
          </p:cNvSpPr>
          <p:nvPr>
            <p:ph idx="1"/>
          </p:nvPr>
        </p:nvSpPr>
        <p:spPr>
          <a:xfrm>
            <a:off x="1615448" y="1246452"/>
            <a:ext cx="7071352" cy="4365096"/>
          </a:xfrm>
        </p:spPr>
        <p:txBody>
          <a:bodyPr/>
          <a:lstStyle/>
          <a:p>
            <a:pPr marL="0" indent="0">
              <a:buNone/>
            </a:pPr>
            <a:r>
              <a:rPr lang="en-US" sz="3200" dirty="0">
                <a:latin typeface="Arial" panose="020B0604020202020204" pitchFamily="34" charset="0"/>
                <a:cs typeface="Arial" panose="020B0604020202020204" pitchFamily="34" charset="0"/>
              </a:rPr>
              <a:t>Click the Green “Start” button</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Click “Start”</a:t>
            </a:r>
          </a:p>
        </p:txBody>
      </p:sp>
      <p:pic>
        <p:nvPicPr>
          <p:cNvPr id="5" name="Picture 4" descr="Graphical user interface, text, application&#10;&#10;Description automatically generated">
            <a:extLst>
              <a:ext uri="{FF2B5EF4-FFF2-40B4-BE49-F238E27FC236}">
                <a16:creationId xmlns:a16="http://schemas.microsoft.com/office/drawing/2014/main" id="{A2350D2B-F2D2-4EF0-9729-34C0D32A907A}"/>
              </a:ext>
            </a:extLst>
          </p:cNvPr>
          <p:cNvPicPr>
            <a:picLocks noChangeAspect="1"/>
          </p:cNvPicPr>
          <p:nvPr/>
        </p:nvPicPr>
        <p:blipFill>
          <a:blip r:embed="rId2"/>
          <a:stretch>
            <a:fillRect/>
          </a:stretch>
        </p:blipFill>
        <p:spPr>
          <a:xfrm>
            <a:off x="0" y="1899524"/>
            <a:ext cx="9144000" cy="2466284"/>
          </a:xfrm>
          <a:prstGeom prst="rect">
            <a:avLst/>
          </a:prstGeom>
        </p:spPr>
      </p:pic>
      <p:pic>
        <p:nvPicPr>
          <p:cNvPr id="6" name="Picture 5" descr="Pointing Click Sticker by Imaginie">
            <a:extLst>
              <a:ext uri="{FF2B5EF4-FFF2-40B4-BE49-F238E27FC236}">
                <a16:creationId xmlns:a16="http://schemas.microsoft.com/office/drawing/2014/main" id="{50D23F47-44EE-43FA-B3DD-897C5C036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311" y="2389452"/>
            <a:ext cx="500823" cy="4190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 text, application&#10;&#10;Description automatically generated">
            <a:extLst>
              <a:ext uri="{FF2B5EF4-FFF2-40B4-BE49-F238E27FC236}">
                <a16:creationId xmlns:a16="http://schemas.microsoft.com/office/drawing/2014/main" id="{7E78DA40-5436-481F-A47C-79135A699562}"/>
              </a:ext>
            </a:extLst>
          </p:cNvPr>
          <p:cNvPicPr>
            <a:picLocks noChangeAspect="1"/>
          </p:cNvPicPr>
          <p:nvPr/>
        </p:nvPicPr>
        <p:blipFill>
          <a:blip r:embed="rId4"/>
          <a:stretch>
            <a:fillRect/>
          </a:stretch>
        </p:blipFill>
        <p:spPr>
          <a:xfrm>
            <a:off x="4195582" y="4693860"/>
            <a:ext cx="3854729" cy="1540558"/>
          </a:xfrm>
          <a:prstGeom prst="rect">
            <a:avLst/>
          </a:prstGeom>
        </p:spPr>
      </p:pic>
      <p:pic>
        <p:nvPicPr>
          <p:cNvPr id="10" name="Picture 9" descr="Pointing Click Sticker by Imaginie">
            <a:extLst>
              <a:ext uri="{FF2B5EF4-FFF2-40B4-BE49-F238E27FC236}">
                <a16:creationId xmlns:a16="http://schemas.microsoft.com/office/drawing/2014/main" id="{181F5E7C-A3E3-4E97-A1E6-36CFEDE5B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044" y="5745202"/>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121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B4DEAD-2E7F-42B7-93B7-083F0919BDD2}"/>
              </a:ext>
            </a:extLst>
          </p:cNvPr>
          <p:cNvSpPr>
            <a:spLocks noGrp="1"/>
          </p:cNvSpPr>
          <p:nvPr>
            <p:ph idx="1"/>
          </p:nvPr>
        </p:nvSpPr>
        <p:spPr>
          <a:xfrm>
            <a:off x="1718732" y="270933"/>
            <a:ext cx="6968067" cy="5855230"/>
          </a:xfrm>
        </p:spPr>
        <p:txBody>
          <a:bodyPr>
            <a:normAutofit fontScale="92500" lnSpcReduction="20000"/>
          </a:bodyPr>
          <a:lstStyle/>
          <a:p>
            <a:pPr marL="0" indent="0">
              <a:buNone/>
            </a:pPr>
            <a:r>
              <a:rPr lang="en-US" sz="2800" dirty="0"/>
              <a:t>You have finished creating an assignment! </a:t>
            </a:r>
          </a:p>
          <a:p>
            <a:pPr marL="0" indent="0">
              <a:buNone/>
            </a:pPr>
            <a:endParaRPr lang="en-US" sz="2800" dirty="0"/>
          </a:p>
          <a:p>
            <a:pPr marL="0" indent="0">
              <a:buNone/>
            </a:pPr>
            <a:r>
              <a:rPr lang="en-US" sz="2800" dirty="0"/>
              <a:t>The following steps in the process may still be necessary:</a:t>
            </a:r>
          </a:p>
          <a:p>
            <a:pPr lvl="1"/>
            <a:r>
              <a:rPr lang="en-US" dirty="0"/>
              <a:t>Linking your assignment to all outcomes</a:t>
            </a:r>
          </a:p>
          <a:p>
            <a:pPr lvl="1"/>
            <a:r>
              <a:rPr lang="en-US" dirty="0"/>
              <a:t>Scoring your Assignment</a:t>
            </a:r>
          </a:p>
          <a:p>
            <a:pPr marL="57150" indent="0">
              <a:buNone/>
            </a:pPr>
            <a:endParaRPr lang="en-US" sz="2800" dirty="0"/>
          </a:p>
          <a:p>
            <a:pPr marL="57150" indent="0">
              <a:buNone/>
            </a:pPr>
            <a:r>
              <a:rPr lang="en-US" sz="2800" dirty="0"/>
              <a:t>Please reach out to our office if you need any additional assistance or if you have any questions. We are here to help! </a:t>
            </a:r>
            <a:br>
              <a:rPr lang="en-US" sz="2800" dirty="0"/>
            </a:br>
            <a:br>
              <a:rPr lang="en-US" sz="2800" dirty="0"/>
            </a:br>
            <a:r>
              <a:rPr lang="en-US" sz="2800" dirty="0"/>
              <a:t>Feel free to visit our website for other helpful tips and tutorials </a:t>
            </a:r>
            <a:r>
              <a:rPr lang="en-US" sz="2800" dirty="0">
                <a:hlinkClick r:id="rId2"/>
              </a:rPr>
              <a:t>https://www.tamiu.edu/adminis/ie/Assessment.shtml#GECAssessment</a:t>
            </a:r>
            <a:endParaRPr lang="en-US" sz="2800" dirty="0"/>
          </a:p>
          <a:p>
            <a:pPr lvl="1"/>
            <a:endParaRPr lang="en-US" dirty="0"/>
          </a:p>
        </p:txBody>
      </p:sp>
    </p:spTree>
    <p:extLst>
      <p:ext uri="{BB962C8B-B14F-4D97-AF65-F5344CB8AC3E}">
        <p14:creationId xmlns:p14="http://schemas.microsoft.com/office/powerpoint/2010/main" val="1415380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t>AEFIS Homepage</a:t>
            </a:r>
            <a:endParaRPr lang="en-US" dirty="0"/>
          </a:p>
        </p:txBody>
      </p:sp>
      <p:pic>
        <p:nvPicPr>
          <p:cNvPr id="4" name="Picture 3">
            <a:extLst>
              <a:ext uri="{FF2B5EF4-FFF2-40B4-BE49-F238E27FC236}">
                <a16:creationId xmlns:a16="http://schemas.microsoft.com/office/drawing/2014/main" id="{159A0196-DACA-41F4-9567-1642BC85C3E2}"/>
              </a:ext>
            </a:extLst>
          </p:cNvPr>
          <p:cNvPicPr>
            <a:picLocks noChangeAspect="1"/>
          </p:cNvPicPr>
          <p:nvPr/>
        </p:nvPicPr>
        <p:blipFill rotWithShape="1">
          <a:blip r:embed="rId2"/>
          <a:srcRect t="14310" r="-1080"/>
          <a:stretch/>
        </p:blipFill>
        <p:spPr>
          <a:xfrm>
            <a:off x="457200" y="2185874"/>
            <a:ext cx="8229600" cy="3715038"/>
          </a:xfrm>
          <a:prstGeom prst="rect">
            <a:avLst/>
          </a:prstGeom>
          <a:noFill/>
        </p:spPr>
      </p:pic>
    </p:spTree>
    <p:extLst>
      <p:ext uri="{BB962C8B-B14F-4D97-AF65-F5344CB8AC3E}">
        <p14:creationId xmlns:p14="http://schemas.microsoft.com/office/powerpoint/2010/main" val="234874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a:t>Entering Course Home</a:t>
            </a:r>
            <a:endParaRPr lang="en-US" dirty="0"/>
          </a:p>
        </p:txBody>
      </p:sp>
      <p:sp>
        <p:nvSpPr>
          <p:cNvPr id="10" name="Content Placeholder 3">
            <a:extLst>
              <a:ext uri="{FF2B5EF4-FFF2-40B4-BE49-F238E27FC236}">
                <a16:creationId xmlns:a16="http://schemas.microsoft.com/office/drawing/2014/main" id="{96A4BF5A-0486-A8B6-91D4-15A5EAA5215D}"/>
              </a:ext>
            </a:extLst>
          </p:cNvPr>
          <p:cNvSpPr>
            <a:spLocks noGrp="1"/>
          </p:cNvSpPr>
          <p:nvPr>
            <p:ph sz="half" idx="2"/>
          </p:nvPr>
        </p:nvSpPr>
        <p:spPr>
          <a:xfrm>
            <a:off x="4648200" y="1600200"/>
            <a:ext cx="4038600" cy="4525963"/>
          </a:xfrm>
        </p:spPr>
        <p:txBody>
          <a:bodyPr/>
          <a:lstStyle/>
          <a:p>
            <a:r>
              <a:rPr lang="en-US" sz="2800" dirty="0">
                <a:latin typeface="Arial" panose="020B0604020202020204" pitchFamily="34" charset="0"/>
                <a:cs typeface="Arial" panose="020B0604020202020204" pitchFamily="34" charset="0"/>
              </a:rPr>
              <a:t>Hover your mouse over the three dots of the course section you wish to enter.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Click on the house icon to enter the main page of your course section.</a:t>
            </a:r>
            <a:endParaRPr lang="en-US" dirty="0"/>
          </a:p>
        </p:txBody>
      </p:sp>
      <p:pic>
        <p:nvPicPr>
          <p:cNvPr id="1026" name="Picture 2" descr="How-Tos GIF">
            <a:extLst>
              <a:ext uri="{FF2B5EF4-FFF2-40B4-BE49-F238E27FC236}">
                <a16:creationId xmlns:a16="http://schemas.microsoft.com/office/drawing/2014/main" id="{8C94EA05-65DE-42FE-9C73-852E52A69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448" y="1554163"/>
            <a:ext cx="27241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11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Course Section Page</a:t>
            </a:r>
            <a:endParaRPr lang="en-US" dirty="0"/>
          </a:p>
        </p:txBody>
      </p:sp>
      <p:pic>
        <p:nvPicPr>
          <p:cNvPr id="5" name="Content Placeholder 5">
            <a:extLst>
              <a:ext uri="{FF2B5EF4-FFF2-40B4-BE49-F238E27FC236}">
                <a16:creationId xmlns:a16="http://schemas.microsoft.com/office/drawing/2014/main" id="{229A3466-2234-4077-9FCE-CF0FA43B51D6}"/>
              </a:ext>
            </a:extLst>
          </p:cNvPr>
          <p:cNvPicPr>
            <a:picLocks noGrp="1" noChangeAspect="1"/>
          </p:cNvPicPr>
          <p:nvPr>
            <p:ph idx="1"/>
          </p:nvPr>
        </p:nvPicPr>
        <p:blipFill rotWithShape="1">
          <a:blip r:embed="rId2"/>
          <a:srcRect t="13873" r="-369"/>
          <a:stretch/>
        </p:blipFill>
        <p:spPr>
          <a:xfrm>
            <a:off x="1271481" y="2142067"/>
            <a:ext cx="7759283" cy="3548449"/>
          </a:xfrm>
          <a:prstGeom prst="rect">
            <a:avLst/>
          </a:prstGeom>
        </p:spPr>
      </p:pic>
    </p:spTree>
    <p:extLst>
      <p:ext uri="{BB962C8B-B14F-4D97-AF65-F5344CB8AC3E}">
        <p14:creationId xmlns:p14="http://schemas.microsoft.com/office/powerpoint/2010/main" val="283591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Assignments</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630423"/>
            <a:ext cx="7071352" cy="4165540"/>
          </a:xfrm>
        </p:spPr>
        <p:txBody>
          <a:bodyPr/>
          <a:lstStyle/>
          <a:p>
            <a:pPr marL="0" indent="0">
              <a:buNone/>
            </a:pPr>
            <a:r>
              <a:rPr lang="en-US" sz="3200" dirty="0">
                <a:latin typeface="Arial" panose="020B0604020202020204" pitchFamily="34" charset="0"/>
                <a:cs typeface="Arial" panose="020B0604020202020204" pitchFamily="34" charset="0"/>
              </a:rPr>
              <a:t>On the left-hand menu, select the menu item “Assignments”:</a:t>
            </a:r>
          </a:p>
        </p:txBody>
      </p:sp>
      <p:pic>
        <p:nvPicPr>
          <p:cNvPr id="2054" name="Picture 6" descr="How-Tos GIF">
            <a:extLst>
              <a:ext uri="{FF2B5EF4-FFF2-40B4-BE49-F238E27FC236}">
                <a16:creationId xmlns:a16="http://schemas.microsoft.com/office/drawing/2014/main" id="{C0CA1D79-E126-464B-B260-408A6BB3B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867" y="2980266"/>
            <a:ext cx="2828142" cy="368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0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a:bodyPr>
          <a:lstStyle/>
          <a:p>
            <a:r>
              <a:rPr lang="en-US" b="1" dirty="0">
                <a:latin typeface="Arial" panose="020B0604020202020204" pitchFamily="34" charset="0"/>
                <a:cs typeface="Arial" panose="020B0604020202020204" pitchFamily="34" charset="0"/>
              </a:rPr>
              <a:t>Assignments Homepage</a:t>
            </a:r>
            <a:endParaRPr lang="en-US" dirty="0"/>
          </a:p>
        </p:txBody>
      </p:sp>
      <p:sp>
        <p:nvSpPr>
          <p:cNvPr id="4" name="Content Placeholder 3">
            <a:extLst>
              <a:ext uri="{FF2B5EF4-FFF2-40B4-BE49-F238E27FC236}">
                <a16:creationId xmlns:a16="http://schemas.microsoft.com/office/drawing/2014/main" id="{A0C05367-E22A-451E-AE31-549E2CC9CE1D}"/>
              </a:ext>
            </a:extLst>
          </p:cNvPr>
          <p:cNvSpPr>
            <a:spLocks noGrp="1"/>
          </p:cNvSpPr>
          <p:nvPr>
            <p:ph idx="1"/>
          </p:nvPr>
        </p:nvSpPr>
        <p:spPr>
          <a:xfrm>
            <a:off x="1693332" y="1444958"/>
            <a:ext cx="6993467" cy="4165540"/>
          </a:xfrm>
        </p:spPr>
        <p:txBody>
          <a:bodyPr/>
          <a:lstStyle/>
          <a:p>
            <a:pPr marL="0" indent="0">
              <a:buNone/>
            </a:pPr>
            <a:r>
              <a:rPr lang="en-US" sz="3200" dirty="0">
                <a:latin typeface="Arial" panose="020B0604020202020204" pitchFamily="34" charset="0"/>
                <a:cs typeface="Arial" panose="020B0604020202020204" pitchFamily="34" charset="0"/>
              </a:rPr>
              <a:t>You are now on your assignments page. Your assignments from Blackboard should be displayed here. </a:t>
            </a:r>
          </a:p>
          <a:p>
            <a:pPr marL="0" indent="0">
              <a:buNone/>
            </a:pPr>
            <a:endParaRPr lang="en-US" dirty="0"/>
          </a:p>
        </p:txBody>
      </p:sp>
      <p:pic>
        <p:nvPicPr>
          <p:cNvPr id="8" name="Picture 7" descr="Graphical user interface, text, application&#10;&#10;Description automatically generated">
            <a:extLst>
              <a:ext uri="{FF2B5EF4-FFF2-40B4-BE49-F238E27FC236}">
                <a16:creationId xmlns:a16="http://schemas.microsoft.com/office/drawing/2014/main" id="{0230EC90-1D77-4746-A113-0B4C906AE2C3}"/>
              </a:ext>
            </a:extLst>
          </p:cNvPr>
          <p:cNvPicPr>
            <a:picLocks noChangeAspect="1"/>
          </p:cNvPicPr>
          <p:nvPr/>
        </p:nvPicPr>
        <p:blipFill>
          <a:blip r:embed="rId2"/>
          <a:stretch>
            <a:fillRect/>
          </a:stretch>
        </p:blipFill>
        <p:spPr>
          <a:xfrm>
            <a:off x="846666" y="3157416"/>
            <a:ext cx="7450668" cy="2346451"/>
          </a:xfrm>
          <a:prstGeom prst="rect">
            <a:avLst/>
          </a:prstGeom>
        </p:spPr>
      </p:pic>
    </p:spTree>
    <p:extLst>
      <p:ext uri="{BB962C8B-B14F-4D97-AF65-F5344CB8AC3E}">
        <p14:creationId xmlns:p14="http://schemas.microsoft.com/office/powerpoint/2010/main" val="236092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fontScale="90000"/>
          </a:bodyPr>
          <a:lstStyle/>
          <a:p>
            <a:r>
              <a:rPr lang="en-US" b="1" dirty="0">
                <a:latin typeface="Arial" panose="020B0604020202020204" pitchFamily="34" charset="0"/>
                <a:cs typeface="Arial" panose="020B0604020202020204" pitchFamily="34" charset="0"/>
              </a:rPr>
              <a:t>Creating a New Assignment to Link</a:t>
            </a:r>
            <a:endParaRPr lang="en-US" dirty="0"/>
          </a:p>
        </p:txBody>
      </p:sp>
      <p:sp>
        <p:nvSpPr>
          <p:cNvPr id="4" name="Content Placeholder 3">
            <a:extLst>
              <a:ext uri="{FF2B5EF4-FFF2-40B4-BE49-F238E27FC236}">
                <a16:creationId xmlns:a16="http://schemas.microsoft.com/office/drawing/2014/main" id="{5243FB97-6E53-45BE-8B2C-2625B08C252F}"/>
              </a:ext>
            </a:extLst>
          </p:cNvPr>
          <p:cNvSpPr>
            <a:spLocks noGrp="1"/>
          </p:cNvSpPr>
          <p:nvPr>
            <p:ph idx="1"/>
          </p:nvPr>
        </p:nvSpPr>
        <p:spPr>
          <a:xfrm>
            <a:off x="1615447" y="1630423"/>
            <a:ext cx="7071352" cy="4165540"/>
          </a:xfrm>
        </p:spPr>
        <p:txBody>
          <a:bodyPr/>
          <a:lstStyle/>
          <a:p>
            <a:pPr marL="0" indent="0">
              <a:buNone/>
            </a:pPr>
            <a:r>
              <a:rPr lang="en-US" sz="3200" dirty="0">
                <a:latin typeface="Arial" panose="020B0604020202020204" pitchFamily="34" charset="0"/>
                <a:cs typeface="Arial" panose="020B0604020202020204" pitchFamily="34" charset="0"/>
              </a:rPr>
              <a:t>If you will be creating a new assignment to link to the assessment process, click the blue +ADD ASSIGNMENT button. </a:t>
            </a:r>
          </a:p>
        </p:txBody>
      </p:sp>
      <p:pic>
        <p:nvPicPr>
          <p:cNvPr id="10" name="Picture 9" descr="Graphical user interface, application&#10;&#10;Description automatically generated">
            <a:extLst>
              <a:ext uri="{FF2B5EF4-FFF2-40B4-BE49-F238E27FC236}">
                <a16:creationId xmlns:a16="http://schemas.microsoft.com/office/drawing/2014/main" id="{BFDDC805-D4C0-4845-AA2A-843E6C32D19D}"/>
              </a:ext>
            </a:extLst>
          </p:cNvPr>
          <p:cNvPicPr>
            <a:picLocks noChangeAspect="1"/>
          </p:cNvPicPr>
          <p:nvPr/>
        </p:nvPicPr>
        <p:blipFill>
          <a:blip r:embed="rId2"/>
          <a:stretch>
            <a:fillRect/>
          </a:stretch>
        </p:blipFill>
        <p:spPr>
          <a:xfrm>
            <a:off x="294678" y="3603127"/>
            <a:ext cx="8554644" cy="2695951"/>
          </a:xfrm>
          <a:prstGeom prst="rect">
            <a:avLst/>
          </a:prstGeom>
        </p:spPr>
      </p:pic>
      <p:pic>
        <p:nvPicPr>
          <p:cNvPr id="3080" name="Picture 8" descr="Pointing Click Sticker by Imaginie">
            <a:extLst>
              <a:ext uri="{FF2B5EF4-FFF2-40B4-BE49-F238E27FC236}">
                <a16:creationId xmlns:a16="http://schemas.microsoft.com/office/drawing/2014/main" id="{157A1391-750C-4862-BD7D-4325839F8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669" y="4855044"/>
            <a:ext cx="500823" cy="4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679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8" y="274638"/>
            <a:ext cx="7071351" cy="1143000"/>
          </a:xfrm>
        </p:spPr>
        <p:txBody>
          <a:bodyPr anchor="ctr">
            <a:normAutofit fontScale="90000"/>
          </a:bodyPr>
          <a:lstStyle/>
          <a:p>
            <a:r>
              <a:rPr lang="en-US" b="1" dirty="0">
                <a:latin typeface="Arial" panose="020B0604020202020204" pitchFamily="34" charset="0"/>
                <a:cs typeface="Arial" panose="020B0604020202020204" pitchFamily="34" charset="0"/>
              </a:rPr>
              <a:t>Creating a New Assignment to Link</a:t>
            </a:r>
            <a:endParaRPr lang="en-US" dirty="0"/>
          </a:p>
        </p:txBody>
      </p:sp>
      <p:sp>
        <p:nvSpPr>
          <p:cNvPr id="10" name="Content Placeholder 3">
            <a:extLst>
              <a:ext uri="{FF2B5EF4-FFF2-40B4-BE49-F238E27FC236}">
                <a16:creationId xmlns:a16="http://schemas.microsoft.com/office/drawing/2014/main" id="{96A4BF5A-0486-A8B6-91D4-15A5EAA5215D}"/>
              </a:ext>
            </a:extLst>
          </p:cNvPr>
          <p:cNvSpPr>
            <a:spLocks noGrp="1"/>
          </p:cNvSpPr>
          <p:nvPr>
            <p:ph sz="half" idx="2"/>
          </p:nvPr>
        </p:nvSpPr>
        <p:spPr>
          <a:xfrm>
            <a:off x="4648200" y="1600200"/>
            <a:ext cx="4038600" cy="4525963"/>
          </a:xfrm>
        </p:spPr>
        <p:txBody>
          <a:bodyPr>
            <a:normAutofit fontScale="70000" lnSpcReduction="20000"/>
          </a:bodyPr>
          <a:lstStyle/>
          <a:p>
            <a:pPr marL="0" indent="0">
              <a:buNone/>
            </a:pPr>
            <a:r>
              <a:rPr lang="en-US" sz="2400" dirty="0">
                <a:latin typeface="Arial" panose="020B0604020202020204" pitchFamily="34" charset="0"/>
                <a:cs typeface="Arial" panose="020B0604020202020204" pitchFamily="34" charset="0"/>
              </a:rPr>
              <a:t>The New Assignment Box will appear. You will fill out the following:</a:t>
            </a:r>
          </a:p>
          <a:p>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Name of Assignment </a:t>
            </a:r>
          </a:p>
          <a:p>
            <a:pPr marL="457200" indent="-457200">
              <a:buFont typeface="+mj-lt"/>
              <a:buAutoNum type="arabicPeriod"/>
            </a:pPr>
            <a:r>
              <a:rPr lang="en-US" sz="2400" dirty="0">
                <a:latin typeface="Arial" panose="020B0604020202020204" pitchFamily="34" charset="0"/>
                <a:cs typeface="Arial" panose="020B0604020202020204" pitchFamily="34" charset="0"/>
              </a:rPr>
              <a:t>Maximum Score dependent on Rubric Criteria:</a:t>
            </a:r>
          </a:p>
          <a:p>
            <a:pPr marL="914400" lvl="1" indent="-457200">
              <a:buFont typeface="+mj-lt"/>
              <a:buAutoNum type="alphaLcParenR"/>
            </a:pPr>
            <a:r>
              <a:rPr lang="en-US" sz="2400" dirty="0">
                <a:latin typeface="Arial" panose="020B0604020202020204" pitchFamily="34" charset="0"/>
                <a:cs typeface="Arial" panose="020B0604020202020204" pitchFamily="34" charset="0"/>
              </a:rPr>
              <a:t>Social Responsibility = 16</a:t>
            </a:r>
          </a:p>
          <a:p>
            <a:pPr marL="914400" lvl="1" indent="-457200">
              <a:buFont typeface="+mj-lt"/>
              <a:buAutoNum type="alphaLcParenR"/>
            </a:pPr>
            <a:r>
              <a:rPr lang="en-US" sz="2400" dirty="0">
                <a:latin typeface="Arial" panose="020B0604020202020204" pitchFamily="34" charset="0"/>
                <a:cs typeface="Arial" panose="020B0604020202020204" pitchFamily="34" charset="0"/>
              </a:rPr>
              <a:t>Teamwork = 20</a:t>
            </a:r>
          </a:p>
          <a:p>
            <a:pPr marL="914400" lvl="1" indent="-457200">
              <a:buFont typeface="+mj-lt"/>
              <a:buAutoNum type="alphaLcParenR"/>
            </a:pPr>
            <a:r>
              <a:rPr lang="en-US" sz="2400" dirty="0">
                <a:latin typeface="Arial" panose="020B0604020202020204" pitchFamily="34" charset="0"/>
                <a:cs typeface="Arial" panose="020B0604020202020204" pitchFamily="34" charset="0"/>
              </a:rPr>
              <a:t>Communication for Dance, Art, Theatre Composition = 12</a:t>
            </a:r>
          </a:p>
          <a:p>
            <a:pPr marL="914400" lvl="1" indent="-457200">
              <a:buFont typeface="+mj-lt"/>
              <a:buAutoNum type="alphaLcParenR"/>
            </a:pPr>
            <a:r>
              <a:rPr lang="en-US" sz="2400" dirty="0">
                <a:latin typeface="Arial" panose="020B0604020202020204" pitchFamily="34" charset="0"/>
                <a:cs typeface="Arial" panose="020B0604020202020204" pitchFamily="34" charset="0"/>
              </a:rPr>
              <a:t>Communication = 20</a:t>
            </a:r>
          </a:p>
          <a:p>
            <a:pPr marL="914400" lvl="1" indent="-457200">
              <a:buFont typeface="+mj-lt"/>
              <a:buAutoNum type="alphaLcParenR"/>
            </a:pPr>
            <a:r>
              <a:rPr lang="en-US" sz="2400" dirty="0">
                <a:latin typeface="Arial" panose="020B0604020202020204" pitchFamily="34" charset="0"/>
                <a:cs typeface="Arial" panose="020B0604020202020204" pitchFamily="34" charset="0"/>
              </a:rPr>
              <a:t>Critical Thinking = 16</a:t>
            </a:r>
          </a:p>
          <a:p>
            <a:pPr marL="914400" lvl="1" indent="-457200">
              <a:buFont typeface="+mj-lt"/>
              <a:buAutoNum type="alphaLcParenR"/>
            </a:pPr>
            <a:r>
              <a:rPr lang="en-US" sz="2400" dirty="0">
                <a:latin typeface="Arial" panose="020B0604020202020204" pitchFamily="34" charset="0"/>
                <a:cs typeface="Arial" panose="020B0604020202020204" pitchFamily="34" charset="0"/>
              </a:rPr>
              <a:t>Empirical &amp; Quantitative = 24</a:t>
            </a:r>
          </a:p>
          <a:p>
            <a:pPr marL="914400" lvl="1" indent="-457200">
              <a:buFont typeface="+mj-lt"/>
              <a:buAutoNum type="alphaLcParenR"/>
            </a:pPr>
            <a:r>
              <a:rPr lang="en-US" sz="2400" dirty="0">
                <a:latin typeface="Arial" panose="020B0604020202020204" pitchFamily="34" charset="0"/>
                <a:cs typeface="Arial" panose="020B0604020202020204" pitchFamily="34" charset="0"/>
              </a:rPr>
              <a:t>Personal Responsibility = 16</a:t>
            </a:r>
          </a:p>
          <a:p>
            <a:pPr marL="457200" indent="-457200">
              <a:buFont typeface="+mj-lt"/>
              <a:buAutoNum type="arabicPeriod"/>
            </a:pPr>
            <a:r>
              <a:rPr lang="en-US" sz="2400" dirty="0">
                <a:latin typeface="Arial" panose="020B0604020202020204" pitchFamily="34" charset="0"/>
                <a:cs typeface="Arial" panose="020B0604020202020204" pitchFamily="34" charset="0"/>
              </a:rPr>
              <a:t> Assignment Description: Re-enter your title</a:t>
            </a:r>
          </a:p>
        </p:txBody>
      </p:sp>
      <p:pic>
        <p:nvPicPr>
          <p:cNvPr id="4" name="Picture 3" descr="Graphical user interface, text, application, email&#10;&#10;Description automatically generated">
            <a:extLst>
              <a:ext uri="{FF2B5EF4-FFF2-40B4-BE49-F238E27FC236}">
                <a16:creationId xmlns:a16="http://schemas.microsoft.com/office/drawing/2014/main" id="{AA3EF398-C9A2-4D56-8B81-855D8040BF18}"/>
              </a:ext>
            </a:extLst>
          </p:cNvPr>
          <p:cNvPicPr>
            <a:picLocks noChangeAspect="1"/>
          </p:cNvPicPr>
          <p:nvPr/>
        </p:nvPicPr>
        <p:blipFill>
          <a:blip r:embed="rId2"/>
          <a:stretch>
            <a:fillRect/>
          </a:stretch>
        </p:blipFill>
        <p:spPr>
          <a:xfrm>
            <a:off x="161768" y="1873514"/>
            <a:ext cx="4257833" cy="3979333"/>
          </a:xfrm>
          <a:prstGeom prst="rect">
            <a:avLst/>
          </a:prstGeom>
        </p:spPr>
      </p:pic>
      <p:pic>
        <p:nvPicPr>
          <p:cNvPr id="4102" name="Picture 6" descr="Orange Number Sticker">
            <a:extLst>
              <a:ext uri="{FF2B5EF4-FFF2-40B4-BE49-F238E27FC236}">
                <a16:creationId xmlns:a16="http://schemas.microsoft.com/office/drawing/2014/main" id="{32D6D3A0-AE4A-458C-A57A-60019A7AB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9" y="2243667"/>
            <a:ext cx="516465" cy="5164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range Number Sticker">
            <a:extLst>
              <a:ext uri="{FF2B5EF4-FFF2-40B4-BE49-F238E27FC236}">
                <a16:creationId xmlns:a16="http://schemas.microsoft.com/office/drawing/2014/main" id="{33CA2007-8A2F-4A52-B759-7A6C0450D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784" y="340270"/>
            <a:ext cx="48115" cy="481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Orange Number Sticker">
            <a:extLst>
              <a:ext uri="{FF2B5EF4-FFF2-40B4-BE49-F238E27FC236}">
                <a16:creationId xmlns:a16="http://schemas.microsoft.com/office/drawing/2014/main" id="{33053AC8-FDF3-4202-A81B-9490A99EE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034" y="2917317"/>
            <a:ext cx="425935" cy="42593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Orange Number Sticker">
            <a:extLst>
              <a:ext uri="{FF2B5EF4-FFF2-40B4-BE49-F238E27FC236}">
                <a16:creationId xmlns:a16="http://schemas.microsoft.com/office/drawing/2014/main" id="{10302B10-0091-40A0-BF81-B72B69CF6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935" y="2235200"/>
            <a:ext cx="524932" cy="52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50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TotalTime>
  <Words>708</Words>
  <Application>Microsoft Office PowerPoint</Application>
  <PresentationFormat>On-screen Show (4:3)</PresentationFormat>
  <Paragraphs>88</Paragraphs>
  <Slides>26</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Using AEFIS for Creating an Assignment</vt:lpstr>
      <vt:lpstr>Logging into AEFIS</vt:lpstr>
      <vt:lpstr>AEFIS Homepage</vt:lpstr>
      <vt:lpstr>Entering Course Home</vt:lpstr>
      <vt:lpstr>Course Section Page</vt:lpstr>
      <vt:lpstr>Assignments</vt:lpstr>
      <vt:lpstr>Assignments Homepage</vt:lpstr>
      <vt:lpstr>Creating a New Assignment to Link</vt:lpstr>
      <vt:lpstr>Creating a New Assignment to Link</vt:lpstr>
      <vt:lpstr>Creating a New Assignment to Link</vt:lpstr>
      <vt:lpstr>Creating a New Assignment to Link</vt:lpstr>
      <vt:lpstr>Adding Rubric to your created Assignment</vt:lpstr>
      <vt:lpstr>Adding Rubric </vt:lpstr>
      <vt:lpstr>Adding Rubric </vt:lpstr>
      <vt:lpstr>Adding Rubric </vt:lpstr>
      <vt:lpstr>Adding Rubric </vt:lpstr>
      <vt:lpstr>Adding Rubric </vt:lpstr>
      <vt:lpstr>Adding Rubric </vt:lpstr>
      <vt:lpstr>Adding Rubric </vt:lpstr>
      <vt:lpstr>Adding Rubric </vt:lpstr>
      <vt:lpstr>Adding Rubric </vt:lpstr>
      <vt:lpstr>Publish &amp; start your Assignment</vt:lpstr>
      <vt:lpstr>Publishing your Assignment</vt:lpstr>
      <vt:lpstr>Publishing your Assignment</vt:lpstr>
      <vt:lpstr>Starting your Assignment</vt:lpstr>
      <vt:lpstr>PowerPoint Presentation</vt:lpstr>
    </vt:vector>
  </TitlesOfParts>
  <Company>TAMIU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Clamont</dc:creator>
  <cp:lastModifiedBy>Karol Batey</cp:lastModifiedBy>
  <cp:revision>10</cp:revision>
  <dcterms:created xsi:type="dcterms:W3CDTF">2014-03-24T21:03:07Z</dcterms:created>
  <dcterms:modified xsi:type="dcterms:W3CDTF">2022-03-28T21:40:36Z</dcterms:modified>
</cp:coreProperties>
</file>