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85CDDE-D0D9-4DBE-BD9E-44B47793CC9C}" type="datetimeFigureOut">
              <a:rPr lang="en-US" smtClean="0"/>
              <a:t>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B63CE-4E37-442B-A0A3-DBD622BB7309}" type="slidenum">
              <a:rPr lang="en-US" smtClean="0"/>
              <a:t>‹#›</a:t>
            </a:fld>
            <a:endParaRPr lang="en-US"/>
          </a:p>
        </p:txBody>
      </p:sp>
    </p:spTree>
    <p:extLst>
      <p:ext uri="{BB962C8B-B14F-4D97-AF65-F5344CB8AC3E}">
        <p14:creationId xmlns:p14="http://schemas.microsoft.com/office/powerpoint/2010/main" val="386551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Nothing</a:t>
            </a:r>
            <a:r>
              <a:rPr lang="en-US" baseline="0" dirty="0" smtClean="0"/>
              <a:t> </a:t>
            </a:r>
          </a:p>
          <a:p>
            <a:pPr marL="228600" indent="-228600">
              <a:buAutoNum type="arabicPeriod"/>
            </a:pPr>
            <a:r>
              <a:rPr lang="en-US" baseline="0" dirty="0" smtClean="0"/>
              <a:t>Action plans target areas of student performance that met targets, and identify steps to sustain successful initiatives and/or improve these initiatives to improve students learning in the next cycle(s). </a:t>
            </a:r>
            <a:r>
              <a:rPr lang="en-US" b="1" baseline="0" dirty="0" smtClean="0"/>
              <a:t>When we achieve our goals, we will still want to continuously improve. </a:t>
            </a:r>
          </a:p>
          <a:p>
            <a:pPr marL="228600" indent="-228600">
              <a:buAutoNum type="arabicPeriod"/>
            </a:pPr>
            <a:r>
              <a:rPr lang="en-US" baseline="0" dirty="0" smtClean="0"/>
              <a:t>Ask yourself what the data suggest you do next. The connection b/n data and decisions must be obvious! We should be able to connect the dots. The same reader should be able to read your assessment report and see an obvious connection between your assessment results and the action plan(s) you develop. </a:t>
            </a:r>
          </a:p>
          <a:p>
            <a:pPr marL="228600" indent="-228600">
              <a:buAutoNum type="arabicPeriod"/>
            </a:pPr>
            <a:r>
              <a:rPr lang="en-US" baseline="0" dirty="0" smtClean="0"/>
              <a:t>Well-defined action plans will provide the short and long term strategies you will use to make needed corrections. No deadline, as long as you demonstrate good faith efforts towards continuous improvement. </a:t>
            </a:r>
          </a:p>
          <a:p>
            <a:pPr marL="228600" indent="-228600">
              <a:buAutoNum type="arabicPeriod"/>
            </a:pPr>
            <a:r>
              <a:rPr lang="en-US" baseline="0" dirty="0" smtClean="0"/>
              <a:t>Often plans are mistaken for general recommendations. Your unit may have resource needs, such as personnel or technology you want. “Updating technological resources” is not an action plan; it is a general recommendation. What are the needed resources? Why are they needed? How will you identify them? How will you identify/select the best product? How much will it cost? Who will do this work? When will they get each step done?</a:t>
            </a:r>
          </a:p>
        </p:txBody>
      </p:sp>
      <p:sp>
        <p:nvSpPr>
          <p:cNvPr id="4" name="Slide Number Placeholder 3"/>
          <p:cNvSpPr>
            <a:spLocks noGrp="1"/>
          </p:cNvSpPr>
          <p:nvPr>
            <p:ph type="sldNum" sz="quarter" idx="10"/>
          </p:nvPr>
        </p:nvSpPr>
        <p:spPr/>
        <p:txBody>
          <a:bodyPr/>
          <a:lstStyle/>
          <a:p>
            <a:fld id="{6CF06CC0-2966-4B0C-9E03-D4F849648A3A}" type="slidenum">
              <a:rPr lang="en-US" smtClean="0"/>
              <a:t>6</a:t>
            </a:fld>
            <a:endParaRPr lang="en-US"/>
          </a:p>
        </p:txBody>
      </p:sp>
    </p:spTree>
    <p:extLst>
      <p:ext uri="{BB962C8B-B14F-4D97-AF65-F5344CB8AC3E}">
        <p14:creationId xmlns:p14="http://schemas.microsoft.com/office/powerpoint/2010/main" val="3195838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Insufficient time has passed for any meaningful</a:t>
            </a:r>
            <a:r>
              <a:rPr lang="en-US" baseline="0" dirty="0" smtClean="0"/>
              <a:t> changes to appear could be a cause of the second bullet. F.E. Changes occurred in lower-level course offerings and those students have not reached data collection point. These may require more time to assess. </a:t>
            </a:r>
          </a:p>
          <a:p>
            <a:endParaRPr lang="en-US" baseline="0" dirty="0" smtClean="0"/>
          </a:p>
        </p:txBody>
      </p:sp>
      <p:sp>
        <p:nvSpPr>
          <p:cNvPr id="4" name="Slide Number Placeholder 3"/>
          <p:cNvSpPr>
            <a:spLocks noGrp="1"/>
          </p:cNvSpPr>
          <p:nvPr>
            <p:ph type="sldNum" sz="quarter" idx="10"/>
          </p:nvPr>
        </p:nvSpPr>
        <p:spPr/>
        <p:txBody>
          <a:bodyPr/>
          <a:lstStyle/>
          <a:p>
            <a:fld id="{6CF06CC0-2966-4B0C-9E03-D4F849648A3A}" type="slidenum">
              <a:rPr lang="en-US" smtClean="0"/>
              <a:t>8</a:t>
            </a:fld>
            <a:endParaRPr lang="en-US"/>
          </a:p>
        </p:txBody>
      </p:sp>
    </p:spTree>
    <p:extLst>
      <p:ext uri="{BB962C8B-B14F-4D97-AF65-F5344CB8AC3E}">
        <p14:creationId xmlns:p14="http://schemas.microsoft.com/office/powerpoint/2010/main" val="42073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remedy the students admitted -&gt;</a:t>
            </a:r>
            <a:r>
              <a:rPr lang="en-US" baseline="0" dirty="0" smtClean="0"/>
              <a:t> implement a rigorous program of remediation and monitoring to help students succeed in the program. Consider revising admission standards</a:t>
            </a:r>
          </a:p>
          <a:p>
            <a:endParaRPr lang="en-US" dirty="0" smtClean="0"/>
          </a:p>
          <a:p>
            <a:r>
              <a:rPr lang="en-US" dirty="0" smtClean="0"/>
              <a:t>Examine the curriculum and identify</a:t>
            </a:r>
            <a:r>
              <a:rPr lang="en-US" baseline="0" dirty="0" smtClean="0"/>
              <a:t> the specific points at which students were introduced to the troublesome content, where they rec’d reinforcement, and where they had opportunities to apply their learning prior to the assessment measurement point. </a:t>
            </a:r>
            <a:endParaRPr lang="en-US" dirty="0" smtClean="0"/>
          </a:p>
          <a:p>
            <a:endParaRPr lang="en-US" dirty="0"/>
          </a:p>
        </p:txBody>
      </p:sp>
      <p:sp>
        <p:nvSpPr>
          <p:cNvPr id="4" name="Slide Number Placeholder 3"/>
          <p:cNvSpPr>
            <a:spLocks noGrp="1"/>
          </p:cNvSpPr>
          <p:nvPr>
            <p:ph type="sldNum" sz="quarter" idx="10"/>
          </p:nvPr>
        </p:nvSpPr>
        <p:spPr/>
        <p:txBody>
          <a:bodyPr/>
          <a:lstStyle/>
          <a:p>
            <a:fld id="{6CF06CC0-2966-4B0C-9E03-D4F849648A3A}" type="slidenum">
              <a:rPr lang="en-US" smtClean="0"/>
              <a:t>9</a:t>
            </a:fld>
            <a:endParaRPr lang="en-US"/>
          </a:p>
        </p:txBody>
      </p:sp>
    </p:spTree>
    <p:extLst>
      <p:ext uri="{BB962C8B-B14F-4D97-AF65-F5344CB8AC3E}">
        <p14:creationId xmlns:p14="http://schemas.microsoft.com/office/powerpoint/2010/main" val="230055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F06CC0-2966-4B0C-9E03-D4F849648A3A}" type="slidenum">
              <a:rPr lang="en-US" smtClean="0"/>
              <a:t>13</a:t>
            </a:fld>
            <a:endParaRPr lang="en-US"/>
          </a:p>
        </p:txBody>
      </p:sp>
    </p:spTree>
    <p:extLst>
      <p:ext uri="{BB962C8B-B14F-4D97-AF65-F5344CB8AC3E}">
        <p14:creationId xmlns:p14="http://schemas.microsoft.com/office/powerpoint/2010/main" val="385802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1/10/2020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1/10/2020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1/10/2020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counciloakassessmen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Using your Assessment Results for </a:t>
            </a:r>
            <a:r>
              <a:rPr lang="en-US" dirty="0" smtClean="0"/>
              <a:t>Improvement</a:t>
            </a:r>
            <a:endParaRPr lang="en-US" dirty="0"/>
          </a:p>
        </p:txBody>
      </p:sp>
    </p:spTree>
    <p:extLst>
      <p:ext uri="{BB962C8B-B14F-4D97-AF65-F5344CB8AC3E}">
        <p14:creationId xmlns:p14="http://schemas.microsoft.com/office/powerpoint/2010/main" val="58893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Documentation</a:t>
            </a:r>
            <a:endParaRPr lang="en-US" sz="4200" dirty="0"/>
          </a:p>
        </p:txBody>
      </p:sp>
      <p:sp>
        <p:nvSpPr>
          <p:cNvPr id="3" name="Content Placeholder 2"/>
          <p:cNvSpPr>
            <a:spLocks noGrp="1"/>
          </p:cNvSpPr>
          <p:nvPr>
            <p:ph idx="1"/>
          </p:nvPr>
        </p:nvSpPr>
        <p:spPr/>
        <p:txBody>
          <a:bodyPr>
            <a:normAutofit/>
          </a:bodyPr>
          <a:lstStyle/>
          <a:p>
            <a:pPr marL="0" indent="0">
              <a:buNone/>
            </a:pPr>
            <a:r>
              <a:rPr lang="en-US" sz="2800" dirty="0"/>
              <a:t>If our activities/data/decisions/strategies and </a:t>
            </a:r>
            <a:r>
              <a:rPr lang="en-US" sz="2800" b="1" dirty="0"/>
              <a:t>resulting changes for improvement</a:t>
            </a:r>
            <a:r>
              <a:rPr lang="en-US" sz="2800" dirty="0"/>
              <a:t> are not documented… </a:t>
            </a:r>
            <a:endParaRPr lang="en-US" sz="2800" dirty="0" smtClean="0"/>
          </a:p>
          <a:p>
            <a:pPr marL="0" indent="0">
              <a:buNone/>
            </a:pPr>
            <a:endParaRPr lang="en-US" sz="2800" dirty="0"/>
          </a:p>
          <a:p>
            <a:pPr marL="0" indent="0" algn="r">
              <a:buNone/>
            </a:pPr>
            <a:r>
              <a:rPr lang="en-US" sz="2800" dirty="0" smtClean="0"/>
              <a:t>…</a:t>
            </a:r>
            <a:r>
              <a:rPr lang="en-US" sz="2800" b="1" dirty="0"/>
              <a:t>then SACSCOC will think they don’t exist!</a:t>
            </a:r>
          </a:p>
        </p:txBody>
      </p:sp>
      <p:sp>
        <p:nvSpPr>
          <p:cNvPr id="4" name="Footer Placeholder 3"/>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257981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How to document</a:t>
            </a:r>
            <a:endParaRPr lang="en-US" sz="4200" dirty="0"/>
          </a:p>
        </p:txBody>
      </p:sp>
      <p:sp>
        <p:nvSpPr>
          <p:cNvPr id="3" name="Content Placeholder 2"/>
          <p:cNvSpPr>
            <a:spLocks noGrp="1"/>
          </p:cNvSpPr>
          <p:nvPr>
            <p:ph idx="1"/>
          </p:nvPr>
        </p:nvSpPr>
        <p:spPr/>
        <p:txBody>
          <a:bodyPr>
            <a:normAutofit fontScale="92500"/>
          </a:bodyPr>
          <a:lstStyle/>
          <a:p>
            <a:r>
              <a:rPr lang="en-US" sz="3200" dirty="0" smtClean="0"/>
              <a:t> </a:t>
            </a:r>
            <a:r>
              <a:rPr lang="en-US" sz="3200" dirty="0"/>
              <a:t>We focus on the </a:t>
            </a:r>
            <a:r>
              <a:rPr lang="en-US" sz="3200" dirty="0" smtClean="0"/>
              <a:t>program only</a:t>
            </a:r>
            <a:endParaRPr lang="en-US" sz="3200" dirty="0" smtClean="0"/>
          </a:p>
          <a:p>
            <a:r>
              <a:rPr lang="en-US" sz="3200" dirty="0" smtClean="0"/>
              <a:t>Anonymity </a:t>
            </a:r>
            <a:r>
              <a:rPr lang="en-US" sz="3200" dirty="0"/>
              <a:t>of all </a:t>
            </a:r>
            <a:r>
              <a:rPr lang="en-US" sz="3200" dirty="0" smtClean="0"/>
              <a:t>participants in our measures </a:t>
            </a:r>
            <a:r>
              <a:rPr lang="en-US" sz="3200" dirty="0"/>
              <a:t>has to be maintained - never identify anyone </a:t>
            </a:r>
            <a:endParaRPr lang="en-US" sz="3200" dirty="0" smtClean="0"/>
          </a:p>
          <a:p>
            <a:r>
              <a:rPr lang="en-US" sz="3200" dirty="0" smtClean="0"/>
              <a:t>Clearly </a:t>
            </a:r>
            <a:r>
              <a:rPr lang="en-US" sz="3200" dirty="0"/>
              <a:t>state how findings were reviewed </a:t>
            </a:r>
            <a:endParaRPr lang="en-US" sz="3200" dirty="0" smtClean="0"/>
          </a:p>
          <a:p>
            <a:r>
              <a:rPr lang="en-US" sz="3200" dirty="0" smtClean="0"/>
              <a:t>Clearly </a:t>
            </a:r>
            <a:r>
              <a:rPr lang="en-US" sz="3200" dirty="0"/>
              <a:t>state the changes implemented as a result of the </a:t>
            </a:r>
            <a:r>
              <a:rPr lang="en-US" sz="3200" dirty="0" smtClean="0"/>
              <a:t>findings and </a:t>
            </a:r>
            <a:r>
              <a:rPr lang="en-US" sz="3200" b="1" dirty="0" smtClean="0"/>
              <a:t>who or whom </a:t>
            </a:r>
            <a:r>
              <a:rPr lang="en-US" sz="3200" dirty="0" smtClean="0"/>
              <a:t>will be implementing these changes</a:t>
            </a:r>
            <a:endParaRPr lang="en-US" sz="3200" dirty="0"/>
          </a:p>
        </p:txBody>
      </p:sp>
      <p:sp>
        <p:nvSpPr>
          <p:cNvPr id="4" name="Footer Placeholder 3"/>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1213676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200" dirty="0" smtClean="0"/>
              <a:t>Most importantly</a:t>
            </a:r>
            <a:endParaRPr lang="en-US" sz="4200" dirty="0"/>
          </a:p>
        </p:txBody>
      </p:sp>
      <p:sp>
        <p:nvSpPr>
          <p:cNvPr id="6" name="Content Placeholder 5"/>
          <p:cNvSpPr>
            <a:spLocks noGrp="1"/>
          </p:cNvSpPr>
          <p:nvPr>
            <p:ph idx="1"/>
          </p:nvPr>
        </p:nvSpPr>
        <p:spPr/>
        <p:txBody>
          <a:bodyPr>
            <a:normAutofit fontScale="77500" lnSpcReduction="20000"/>
          </a:bodyPr>
          <a:lstStyle/>
          <a:p>
            <a:pPr marL="0" indent="0" algn="ctr">
              <a:buNone/>
            </a:pPr>
            <a:r>
              <a:rPr lang="en-US" sz="4000" dirty="0"/>
              <a:t>We need to use our findings to: </a:t>
            </a:r>
            <a:endParaRPr lang="en-US" sz="4000" dirty="0" smtClean="0"/>
          </a:p>
          <a:p>
            <a:pPr lvl="1" algn="ctr"/>
            <a:r>
              <a:rPr lang="en-US" sz="3800" dirty="0" smtClean="0"/>
              <a:t>Plan</a:t>
            </a:r>
            <a:r>
              <a:rPr lang="en-US" sz="3800" dirty="0"/>
              <a:t>, </a:t>
            </a:r>
            <a:endParaRPr lang="en-US" sz="3800" dirty="0" smtClean="0"/>
          </a:p>
          <a:p>
            <a:pPr lvl="1" algn="ctr"/>
            <a:r>
              <a:rPr lang="en-US" sz="3800" dirty="0" smtClean="0"/>
              <a:t>Strategize</a:t>
            </a:r>
            <a:r>
              <a:rPr lang="en-US" sz="3800" dirty="0"/>
              <a:t>, </a:t>
            </a:r>
            <a:endParaRPr lang="en-US" sz="3800" dirty="0" smtClean="0"/>
          </a:p>
          <a:p>
            <a:pPr lvl="1" algn="ctr"/>
            <a:r>
              <a:rPr lang="en-US" sz="3800" dirty="0" smtClean="0"/>
              <a:t>and </a:t>
            </a:r>
            <a:r>
              <a:rPr lang="en-US" sz="3800" dirty="0"/>
              <a:t>Improve</a:t>
            </a:r>
            <a:r>
              <a:rPr lang="en-US" sz="3800" dirty="0" smtClean="0"/>
              <a:t>.</a:t>
            </a:r>
          </a:p>
          <a:p>
            <a:pPr marL="324000" lvl="1" indent="0" algn="ctr">
              <a:buNone/>
            </a:pPr>
            <a:endParaRPr lang="en-US" sz="3800" dirty="0"/>
          </a:p>
          <a:p>
            <a:pPr marL="324000" lvl="1" indent="0" algn="ctr">
              <a:buNone/>
            </a:pPr>
            <a:r>
              <a:rPr lang="en-US" sz="3800" dirty="0" smtClean="0"/>
              <a:t>All of this finishes our current cycle while simultaneously laying the foundation and groundwork for the next assessment cycle.</a:t>
            </a:r>
            <a:endParaRPr lang="en-US" sz="3800" dirty="0"/>
          </a:p>
        </p:txBody>
      </p:sp>
      <p:sp>
        <p:nvSpPr>
          <p:cNvPr id="7" name="Footer Placeholder 6"/>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1935908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58" y="662151"/>
            <a:ext cx="11029615" cy="3268717"/>
          </a:xfrm>
        </p:spPr>
        <p:txBody>
          <a:bodyPr>
            <a:normAutofit fontScale="90000"/>
          </a:bodyPr>
          <a:lstStyle/>
          <a:p>
            <a:pPr>
              <a:lnSpc>
                <a:spcPct val="150000"/>
              </a:lnSpc>
            </a:pPr>
            <a:r>
              <a:rPr lang="en-US" cap="none" dirty="0" smtClean="0"/>
              <a:t>Assessment, when done well, occurs within the normal course of the academic cycle. It is not meaningless and time consuming work done solely to satisfy administrative requirements. </a:t>
            </a:r>
            <a:endParaRPr lang="en-US" cap="none" dirty="0"/>
          </a:p>
        </p:txBody>
      </p:sp>
      <p:sp>
        <p:nvSpPr>
          <p:cNvPr id="4" name="Footer Placeholder 3"/>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1776192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References</a:t>
            </a:r>
            <a:endParaRPr lang="en-US" sz="4200" dirty="0"/>
          </a:p>
        </p:txBody>
      </p:sp>
      <p:sp>
        <p:nvSpPr>
          <p:cNvPr id="3" name="Content Placeholder 2"/>
          <p:cNvSpPr>
            <a:spLocks noGrp="1"/>
          </p:cNvSpPr>
          <p:nvPr>
            <p:ph idx="1"/>
          </p:nvPr>
        </p:nvSpPr>
        <p:spPr/>
        <p:txBody>
          <a:bodyPr>
            <a:normAutofit/>
          </a:bodyPr>
          <a:lstStyle/>
          <a:p>
            <a:r>
              <a:rPr lang="en-US" dirty="0"/>
              <a:t>Baker, W. (2012). </a:t>
            </a:r>
            <a:r>
              <a:rPr lang="en-US" i="1" dirty="0"/>
              <a:t>Assessment 101: Academic Assessment Five Steps to Continuous Improvement of Student Learning</a:t>
            </a:r>
            <a:r>
              <a:rPr lang="en-US" dirty="0"/>
              <a:t>. </a:t>
            </a:r>
            <a:r>
              <a:rPr lang="en-US" dirty="0"/>
              <a:t>	</a:t>
            </a:r>
            <a:r>
              <a:rPr lang="en-US" dirty="0" smtClean="0"/>
              <a:t> </a:t>
            </a:r>
            <a:r>
              <a:rPr lang="en-US" dirty="0">
                <a:hlinkClick r:id="rId2"/>
              </a:rPr>
              <a:t>http://www.counciloakassessment.com</a:t>
            </a:r>
            <a:r>
              <a:rPr lang="en-US" dirty="0" smtClean="0">
                <a:hlinkClick r:id="rId2"/>
              </a:rPr>
              <a:t>/</a:t>
            </a:r>
            <a:endParaRPr lang="en-US" sz="1400" dirty="0"/>
          </a:p>
          <a:p>
            <a:r>
              <a:rPr lang="en-US" i="1" dirty="0" smtClean="0"/>
              <a:t>Resources</a:t>
            </a:r>
            <a:r>
              <a:rPr lang="en-US" dirty="0"/>
              <a:t>, https://elpaso.ttuhsc.edu/oire/Resources.aspx</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CREATED BY THE OFFICE OF INSTITUTIONAL ASSESSMENT, RESEARCH, AND PLANNING (fall 2019)</a:t>
            </a:r>
            <a:endParaRPr lang="en-US" dirty="0"/>
          </a:p>
        </p:txBody>
      </p:sp>
    </p:spTree>
    <p:extLst>
      <p:ext uri="{BB962C8B-B14F-4D97-AF65-F5344CB8AC3E}">
        <p14:creationId xmlns:p14="http://schemas.microsoft.com/office/powerpoint/2010/main" val="3768601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Assessment Process</a:t>
            </a:r>
            <a:endParaRPr lang="en-US" sz="4200" dirty="0"/>
          </a:p>
        </p:txBody>
      </p:sp>
      <p:sp>
        <p:nvSpPr>
          <p:cNvPr id="3" name="Content Placeholder 2"/>
          <p:cNvSpPr>
            <a:spLocks noGrp="1"/>
          </p:cNvSpPr>
          <p:nvPr>
            <p:ph idx="1"/>
          </p:nvPr>
        </p:nvSpPr>
        <p:spPr/>
        <p:txBody>
          <a:bodyPr numCol="2"/>
          <a:lstStyle/>
          <a:p>
            <a:pPr marL="0" indent="0">
              <a:buNone/>
            </a:pPr>
            <a:r>
              <a:rPr lang="en-US" sz="2400" dirty="0" smtClean="0"/>
              <a:t>We have previously learned about the planning, data collection, and reporting stages of the assessment process. Once you have completed these three stages now is the time for the most important stage of the assessment process. </a:t>
            </a:r>
          </a:p>
          <a:p>
            <a:pPr marL="0" indent="0">
              <a:buNone/>
            </a:pPr>
            <a:endParaRPr lang="en-US" dirty="0"/>
          </a:p>
        </p:txBody>
      </p:sp>
      <p:sp>
        <p:nvSpPr>
          <p:cNvPr id="4" name="Footer Placeholder 3"/>
          <p:cNvSpPr>
            <a:spLocks noGrp="1"/>
          </p:cNvSpPr>
          <p:nvPr>
            <p:ph type="ftr" sz="quarter" idx="11"/>
          </p:nvPr>
        </p:nvSpPr>
        <p:spPr/>
        <p:txBody>
          <a:bodyPr/>
          <a:lstStyle/>
          <a:p>
            <a:r>
              <a:rPr lang="en-US" dirty="0"/>
              <a:t>CREATED BY THE OFFICE OF INSTITUTIONAL ASSESSMENT, RESEARCH, AND PLANNING (fall 2019</a:t>
            </a:r>
            <a:r>
              <a:rPr lang="en-US" dirty="0" smtClean="0"/>
              <a:t>)</a:t>
            </a:r>
            <a:endParaRPr lang="en-US" dirty="0"/>
          </a:p>
        </p:txBody>
      </p:sp>
      <p:pic>
        <p:nvPicPr>
          <p:cNvPr id="6" name="Picture 5" descr="PLANNING - Word"/>
          <p:cNvPicPr>
            <a:picLocks noChangeAspect="1"/>
          </p:cNvPicPr>
          <p:nvPr/>
        </p:nvPicPr>
        <p:blipFill rotWithShape="1">
          <a:blip r:embed="rId2">
            <a:extLst>
              <a:ext uri="{28A0092B-C50C-407E-A947-70E740481C1C}">
                <a14:useLocalDpi xmlns:a14="http://schemas.microsoft.com/office/drawing/2010/main" val="0"/>
              </a:ext>
            </a:extLst>
          </a:blip>
          <a:srcRect l="30636" t="32183" r="31375" b="13258"/>
          <a:stretch/>
        </p:blipFill>
        <p:spPr>
          <a:xfrm>
            <a:off x="6758152" y="2312276"/>
            <a:ext cx="4330262" cy="3741683"/>
          </a:xfrm>
          <a:prstGeom prst="rect">
            <a:avLst/>
          </a:prstGeom>
        </p:spPr>
      </p:pic>
    </p:spTree>
    <p:extLst>
      <p:ext uri="{BB962C8B-B14F-4D97-AF65-F5344CB8AC3E}">
        <p14:creationId xmlns:p14="http://schemas.microsoft.com/office/powerpoint/2010/main" val="3007473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Results for Improvement</a:t>
            </a:r>
            <a:endParaRPr lang="en-US" dirty="0"/>
          </a:p>
        </p:txBody>
      </p:sp>
      <p:sp>
        <p:nvSpPr>
          <p:cNvPr id="3" name="Text Placeholder 2"/>
          <p:cNvSpPr>
            <a:spLocks noGrp="1"/>
          </p:cNvSpPr>
          <p:nvPr>
            <p:ph type="body" idx="1"/>
          </p:nvPr>
        </p:nvSpPr>
        <p:spPr/>
        <p:txBody>
          <a:bodyPr/>
          <a:lstStyle/>
          <a:p>
            <a:r>
              <a:rPr lang="en-US" dirty="0" smtClean="0"/>
              <a:t>Stage Four</a:t>
            </a:r>
            <a:endParaRPr lang="en-US" dirty="0"/>
          </a:p>
        </p:txBody>
      </p:sp>
      <p:sp>
        <p:nvSpPr>
          <p:cNvPr id="4" name="Footer Placeholder 3"/>
          <p:cNvSpPr>
            <a:spLocks noGrp="1"/>
          </p:cNvSpPr>
          <p:nvPr>
            <p:ph type="ftr" sz="quarter" idx="11"/>
          </p:nvPr>
        </p:nvSpPr>
        <p:spPr/>
        <p:txBody>
          <a:bodyPr/>
          <a:lstStyle/>
          <a:p>
            <a:r>
              <a:rPr lang="en-US" dirty="0" smtClean="0"/>
              <a:t>CREATED BY THE OFFICE OF INSTITUTIONAL ASSESSMENT, RESEARCH, AND PLANNING (fall 2019)</a:t>
            </a:r>
            <a:endParaRPr lang="en-US" dirty="0"/>
          </a:p>
        </p:txBody>
      </p:sp>
    </p:spTree>
    <p:extLst>
      <p:ext uri="{BB962C8B-B14F-4D97-AF65-F5344CB8AC3E}">
        <p14:creationId xmlns:p14="http://schemas.microsoft.com/office/powerpoint/2010/main" val="3109188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 presetClass="entr" presetSubtype="4"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9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9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What does using results for improvement mean?</a:t>
            </a:r>
            <a:endParaRPr lang="en-US" sz="3600" dirty="0"/>
          </a:p>
        </p:txBody>
      </p:sp>
      <p:sp>
        <p:nvSpPr>
          <p:cNvPr id="3" name="Content Placeholder 2"/>
          <p:cNvSpPr>
            <a:spLocks noGrp="1"/>
          </p:cNvSpPr>
          <p:nvPr>
            <p:ph idx="1"/>
          </p:nvPr>
        </p:nvSpPr>
        <p:spPr>
          <a:xfrm>
            <a:off x="581192" y="2051403"/>
            <a:ext cx="11029615" cy="4069698"/>
          </a:xfrm>
        </p:spPr>
        <p:txBody>
          <a:bodyPr>
            <a:noAutofit/>
          </a:bodyPr>
          <a:lstStyle/>
          <a:p>
            <a:pPr marL="0" indent="0">
              <a:buNone/>
            </a:pPr>
            <a:r>
              <a:rPr lang="en-US" sz="2800" dirty="0"/>
              <a:t>It involves program faculty working together in closely examining the results to improve the quality of students’ experiences and </a:t>
            </a:r>
            <a:r>
              <a:rPr lang="en-US" sz="2800" dirty="0" smtClean="0"/>
              <a:t>learning. </a:t>
            </a:r>
          </a:p>
          <a:p>
            <a:pPr marL="0" indent="0">
              <a:buNone/>
            </a:pPr>
            <a:endParaRPr lang="en-US" sz="2800" dirty="0"/>
          </a:p>
          <a:p>
            <a:pPr marL="0" indent="0" algn="r">
              <a:buNone/>
            </a:pPr>
            <a:r>
              <a:rPr lang="en-US" sz="2800" dirty="0" smtClean="0"/>
              <a:t>It </a:t>
            </a:r>
            <a:r>
              <a:rPr lang="en-US" sz="2800" dirty="0"/>
              <a:t>is important to learn from the assessment results to “close the loop” rather than simply maintaining the benchmark or criterion</a:t>
            </a:r>
            <a:r>
              <a:rPr lang="en-US" sz="2800" dirty="0" smtClean="0"/>
              <a:t>.</a:t>
            </a:r>
          </a:p>
          <a:p>
            <a:pPr marL="0" indent="0">
              <a:buNone/>
            </a:pPr>
            <a:endParaRPr lang="en-US" sz="2800" dirty="0" smtClean="0"/>
          </a:p>
          <a:p>
            <a:pPr marL="0" indent="0">
              <a:buNone/>
            </a:pPr>
            <a:endParaRPr lang="en-US" sz="2800" dirty="0"/>
          </a:p>
        </p:txBody>
      </p:sp>
      <p:sp>
        <p:nvSpPr>
          <p:cNvPr id="4" name="Footer Placeholder 3"/>
          <p:cNvSpPr>
            <a:spLocks noGrp="1"/>
          </p:cNvSpPr>
          <p:nvPr>
            <p:ph type="ftr" sz="quarter" idx="11"/>
          </p:nvPr>
        </p:nvSpPr>
        <p:spPr>
          <a:xfrm>
            <a:off x="581192" y="6306813"/>
            <a:ext cx="6917210" cy="365125"/>
          </a:xfrm>
        </p:spPr>
        <p:txBody>
          <a:bodyPr/>
          <a:lstStyle/>
          <a:p>
            <a:r>
              <a:rPr lang="en-US" dirty="0" smtClean="0"/>
              <a:t>CREATED BY THE OFFICE OF INSTITUTIONAL ASSESSMENT, RESEARCH, AND PLANNING (fall 2019)</a:t>
            </a:r>
            <a:endParaRPr lang="en-US" dirty="0"/>
          </a:p>
        </p:txBody>
      </p:sp>
    </p:spTree>
    <p:extLst>
      <p:ext uri="{BB962C8B-B14F-4D97-AF65-F5344CB8AC3E}">
        <p14:creationId xmlns:p14="http://schemas.microsoft.com/office/powerpoint/2010/main" val="314959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Action plans</a:t>
            </a:r>
            <a:endParaRPr lang="en-US" sz="4200" dirty="0"/>
          </a:p>
        </p:txBody>
      </p:sp>
      <p:sp>
        <p:nvSpPr>
          <p:cNvPr id="3" name="Content Placeholder 2"/>
          <p:cNvSpPr>
            <a:spLocks noGrp="1"/>
          </p:cNvSpPr>
          <p:nvPr>
            <p:ph idx="1"/>
          </p:nvPr>
        </p:nvSpPr>
        <p:spPr/>
        <p:txBody>
          <a:bodyPr>
            <a:normAutofit/>
          </a:bodyPr>
          <a:lstStyle/>
          <a:p>
            <a:pPr marL="0" indent="0">
              <a:buNone/>
            </a:pPr>
            <a:r>
              <a:rPr lang="en-US" sz="3200" dirty="0" smtClean="0"/>
              <a:t>An </a:t>
            </a:r>
            <a:r>
              <a:rPr lang="en-US" sz="3200" b="1" dirty="0"/>
              <a:t>action plan</a:t>
            </a:r>
            <a:r>
              <a:rPr lang="en-US" sz="3200" dirty="0"/>
              <a:t> is the follow-up to the assessment just conducted.  Actions must be identified for each </a:t>
            </a:r>
            <a:r>
              <a:rPr lang="en-US" sz="3200" dirty="0" smtClean="0"/>
              <a:t>measure, </a:t>
            </a:r>
            <a:r>
              <a:rPr lang="en-US" sz="3200" dirty="0"/>
              <a:t>even if that action is to replace the </a:t>
            </a:r>
            <a:r>
              <a:rPr lang="en-US" sz="3200" dirty="0" smtClean="0"/>
              <a:t>measure </a:t>
            </a:r>
            <a:r>
              <a:rPr lang="en-US" sz="3200" dirty="0"/>
              <a:t>with another one.  Actions should also be as specific as possible, and should show that the team has thought through the results</a:t>
            </a:r>
          </a:p>
        </p:txBody>
      </p:sp>
      <p:sp>
        <p:nvSpPr>
          <p:cNvPr id="4" name="Footer Placeholder 3"/>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448784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to action plans	</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2400" dirty="0" smtClean="0"/>
              <a:t>Action </a:t>
            </a:r>
            <a:r>
              <a:rPr lang="en-US" sz="2400" dirty="0" smtClean="0"/>
              <a:t>plans flow directly from the analysis of the data. </a:t>
            </a:r>
          </a:p>
          <a:p>
            <a:pPr marL="342900" indent="-342900">
              <a:buFont typeface="+mj-lt"/>
              <a:buAutoNum type="arabicPeriod"/>
            </a:pPr>
            <a:r>
              <a:rPr lang="en-US" sz="2400" dirty="0" smtClean="0"/>
              <a:t>Some actions plans will immediately solve a problem in the next cycle, but others are long term and will put you on the path to improvement. </a:t>
            </a:r>
          </a:p>
          <a:p>
            <a:pPr marL="342900" indent="-342900">
              <a:buFont typeface="+mj-lt"/>
              <a:buAutoNum type="arabicPeriod"/>
            </a:pPr>
            <a:r>
              <a:rPr lang="en-US" sz="2400" dirty="0" smtClean="0"/>
              <a:t>Action plans are </a:t>
            </a:r>
            <a:r>
              <a:rPr lang="en-US" sz="2400" b="1" dirty="0" smtClean="0"/>
              <a:t>specific</a:t>
            </a:r>
            <a:r>
              <a:rPr lang="en-US" sz="2400" dirty="0" smtClean="0"/>
              <a:t>. </a:t>
            </a:r>
          </a:p>
          <a:p>
            <a:pPr marL="342900" indent="-342900">
              <a:buFont typeface="+mj-lt"/>
              <a:buAutoNum type="arabicPeriod"/>
            </a:pPr>
            <a:r>
              <a:rPr lang="en-US" sz="2400" dirty="0" smtClean="0"/>
              <a:t>Action plans may or may not require additional resources. </a:t>
            </a:r>
          </a:p>
          <a:p>
            <a:pPr marL="342900" indent="-342900">
              <a:buFont typeface="+mj-lt"/>
              <a:buAutoNum type="arabicPeriod"/>
            </a:pPr>
            <a:r>
              <a:rPr lang="en-US" sz="2400" dirty="0" smtClean="0"/>
              <a:t>Action plans must be tracked over one or more subsequent cycles. </a:t>
            </a:r>
            <a:endParaRPr lang="en-US" sz="2400" dirty="0"/>
          </a:p>
        </p:txBody>
      </p:sp>
      <p:sp>
        <p:nvSpPr>
          <p:cNvPr id="5" name="Footer Placeholder 4"/>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4014133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200" dirty="0" smtClean="0"/>
              <a:t>Examples of Action Plans</a:t>
            </a:r>
            <a:endParaRPr lang="en-US" sz="4200" dirty="0"/>
          </a:p>
        </p:txBody>
      </p:sp>
      <p:sp>
        <p:nvSpPr>
          <p:cNvPr id="3" name="Content Placeholder 2"/>
          <p:cNvSpPr>
            <a:spLocks noGrp="1"/>
          </p:cNvSpPr>
          <p:nvPr>
            <p:ph idx="1"/>
          </p:nvPr>
        </p:nvSpPr>
        <p:spPr>
          <a:xfrm>
            <a:off x="954028" y="1850065"/>
            <a:ext cx="10283944" cy="4879085"/>
          </a:xfrm>
        </p:spPr>
        <p:txBody>
          <a:bodyPr numCol="2" anchor="t">
            <a:noAutofit/>
          </a:bodyPr>
          <a:lstStyle/>
          <a:p>
            <a:pPr marL="0" indent="0">
              <a:buNone/>
            </a:pPr>
            <a:r>
              <a:rPr lang="en-US" sz="2000" b="1" u="sng" dirty="0"/>
              <a:t>Curricular Changes</a:t>
            </a:r>
          </a:p>
          <a:p>
            <a:pPr marL="0" indent="0">
              <a:buNone/>
            </a:pPr>
            <a:r>
              <a:rPr lang="en-US" sz="2000" dirty="0"/>
              <a:t>adding/changing pre-requisites</a:t>
            </a:r>
          </a:p>
          <a:p>
            <a:pPr marL="0" indent="0">
              <a:buNone/>
            </a:pPr>
            <a:r>
              <a:rPr lang="en-US" sz="2000" dirty="0"/>
              <a:t>changing degree program requirements</a:t>
            </a:r>
          </a:p>
          <a:p>
            <a:pPr marL="0" indent="0">
              <a:buNone/>
            </a:pPr>
            <a:r>
              <a:rPr lang="en-US" sz="2000" dirty="0"/>
              <a:t>changing course sequence</a:t>
            </a:r>
          </a:p>
          <a:p>
            <a:pPr marL="0" indent="0">
              <a:buNone/>
            </a:pPr>
            <a:endParaRPr lang="en-US" sz="2000" dirty="0"/>
          </a:p>
          <a:p>
            <a:pPr marL="0" indent="0">
              <a:buNone/>
            </a:pPr>
            <a:r>
              <a:rPr lang="en-US" sz="2000" b="1" u="sng" dirty="0"/>
              <a:t>Pedagogical Changes</a:t>
            </a:r>
          </a:p>
          <a:p>
            <a:pPr marL="0" indent="0">
              <a:buNone/>
            </a:pPr>
            <a:r>
              <a:rPr lang="en-US" sz="2000" dirty="0"/>
              <a:t>incorporating guest lectures</a:t>
            </a:r>
          </a:p>
          <a:p>
            <a:pPr marL="0" indent="0">
              <a:buNone/>
            </a:pPr>
            <a:r>
              <a:rPr lang="en-US" sz="2000" dirty="0"/>
              <a:t>adding organized small group activities</a:t>
            </a:r>
          </a:p>
          <a:p>
            <a:pPr marL="0" indent="0">
              <a:buNone/>
            </a:pPr>
            <a:r>
              <a:rPr lang="en-US" sz="2000" dirty="0"/>
              <a:t>adding web-based delivery of content</a:t>
            </a:r>
          </a:p>
          <a:p>
            <a:pPr marL="0" indent="0">
              <a:buNone/>
            </a:pPr>
            <a:endParaRPr lang="en-US" sz="2000" dirty="0"/>
          </a:p>
          <a:p>
            <a:pPr marL="0" indent="0">
              <a:buNone/>
            </a:pPr>
            <a:endParaRPr lang="en-US" sz="2000" dirty="0" smtClean="0"/>
          </a:p>
          <a:p>
            <a:pPr marL="0" indent="0">
              <a:buNone/>
            </a:pPr>
            <a:r>
              <a:rPr lang="en-US" sz="2000" b="1" u="sng" dirty="0" smtClean="0"/>
              <a:t>Student </a:t>
            </a:r>
            <a:r>
              <a:rPr lang="en-US" sz="2000" b="1" u="sng" dirty="0"/>
              <a:t>Support</a:t>
            </a:r>
          </a:p>
          <a:p>
            <a:pPr marL="0" indent="0">
              <a:buNone/>
            </a:pPr>
            <a:r>
              <a:rPr lang="en-US" sz="2000" dirty="0"/>
              <a:t>implementing peer-tutoring system</a:t>
            </a:r>
          </a:p>
          <a:p>
            <a:pPr marL="0" indent="0">
              <a:buNone/>
            </a:pPr>
            <a:r>
              <a:rPr lang="en-US" sz="2000" dirty="0"/>
              <a:t>organizing group study</a:t>
            </a:r>
          </a:p>
          <a:p>
            <a:pPr marL="0" indent="0">
              <a:buNone/>
            </a:pPr>
            <a:r>
              <a:rPr lang="en-US" sz="2000" dirty="0"/>
              <a:t>providing online resources/referrals</a:t>
            </a:r>
          </a:p>
          <a:p>
            <a:pPr marL="0" indent="0">
              <a:buNone/>
            </a:pPr>
            <a:endParaRPr lang="en-US" sz="2000" dirty="0"/>
          </a:p>
          <a:p>
            <a:pPr marL="0" indent="0">
              <a:buNone/>
            </a:pPr>
            <a:r>
              <a:rPr lang="en-US" sz="2000" b="1" u="sng" dirty="0"/>
              <a:t>Faculty Support</a:t>
            </a:r>
          </a:p>
          <a:p>
            <a:pPr marL="0" indent="0">
              <a:buNone/>
            </a:pPr>
            <a:r>
              <a:rPr lang="en-US" sz="2000" dirty="0"/>
              <a:t>faculty retreat</a:t>
            </a:r>
          </a:p>
          <a:p>
            <a:pPr marL="0" indent="0">
              <a:buNone/>
            </a:pPr>
            <a:r>
              <a:rPr lang="en-US" sz="2000" dirty="0"/>
              <a:t>professional development</a:t>
            </a:r>
          </a:p>
          <a:p>
            <a:pPr marL="0" indent="0">
              <a:buNone/>
            </a:pPr>
            <a:r>
              <a:rPr lang="en-US" sz="2000" dirty="0"/>
              <a:t>technology assistance</a:t>
            </a:r>
          </a:p>
          <a:p>
            <a:pPr marL="0" indent="0">
              <a:buNone/>
            </a:pPr>
            <a:r>
              <a:rPr lang="en-US" sz="2000" dirty="0"/>
              <a:t>online resources</a:t>
            </a:r>
            <a:endParaRPr lang="en-US" sz="2000" dirty="0"/>
          </a:p>
        </p:txBody>
      </p:sp>
      <p:sp>
        <p:nvSpPr>
          <p:cNvPr id="4" name="Footer Placeholder 3"/>
          <p:cNvSpPr>
            <a:spLocks noGrp="1"/>
          </p:cNvSpPr>
          <p:nvPr>
            <p:ph type="ftr" sz="quarter" idx="11"/>
          </p:nvPr>
        </p:nvSpPr>
        <p:spPr>
          <a:xfrm>
            <a:off x="558228" y="6364025"/>
            <a:ext cx="6917210" cy="365125"/>
          </a:xfrm>
        </p:spPr>
        <p:txBody>
          <a:bodyPr/>
          <a:lstStyle/>
          <a:p>
            <a:r>
              <a:rPr lang="en-US" dirty="0" smtClean="0"/>
              <a:t>CREATED BY THE OFFICE OF INSTITUTIONAL ASSESSMENT, RESEARCH, AND PLANNING (fall 2019)</a:t>
            </a:r>
            <a:endParaRPr lang="en-US" dirty="0"/>
          </a:p>
        </p:txBody>
      </p:sp>
    </p:spTree>
    <p:extLst>
      <p:ext uri="{BB962C8B-B14F-4D97-AF65-F5344CB8AC3E}">
        <p14:creationId xmlns:p14="http://schemas.microsoft.com/office/powerpoint/2010/main" val="3936806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200" dirty="0" smtClean="0"/>
              <a:t>Examples when Measure is Met</a:t>
            </a:r>
            <a:endParaRPr lang="en-US" sz="4200" dirty="0"/>
          </a:p>
        </p:txBody>
      </p:sp>
      <p:sp>
        <p:nvSpPr>
          <p:cNvPr id="3" name="Text Placeholder 2"/>
          <p:cNvSpPr>
            <a:spLocks noGrp="1"/>
          </p:cNvSpPr>
          <p:nvPr>
            <p:ph idx="1"/>
          </p:nvPr>
        </p:nvSpPr>
        <p:spPr/>
        <p:txBody>
          <a:bodyPr>
            <a:normAutofit fontScale="92500"/>
          </a:bodyPr>
          <a:lstStyle/>
          <a:p>
            <a:r>
              <a:rPr lang="en-US" sz="2400" dirty="0"/>
              <a:t>Performance is consistent and no significant program changes occurred, you may conclude that no changes are necessary. </a:t>
            </a:r>
            <a:r>
              <a:rPr lang="en-US" sz="2400" dirty="0" smtClean="0"/>
              <a:t>Now is the time to consider </a:t>
            </a:r>
            <a:r>
              <a:rPr lang="en-US" sz="2400" dirty="0"/>
              <a:t>if you still want to include this outcome, or if you would like to raise your target levels. </a:t>
            </a:r>
          </a:p>
          <a:p>
            <a:r>
              <a:rPr lang="en-US" sz="2400" dirty="0"/>
              <a:t>If performance is consistent and significant program changes occurred, you may conclude that changes were not effective. </a:t>
            </a:r>
            <a:r>
              <a:rPr lang="en-US" sz="2400" b="1" i="1" dirty="0"/>
              <a:t>Lack of immediate improvement in the next assessment cycle is not seen as a failure. </a:t>
            </a:r>
            <a:r>
              <a:rPr lang="en-US" sz="2400" dirty="0"/>
              <a:t>Continue monitoring and reporting. </a:t>
            </a:r>
          </a:p>
          <a:p>
            <a:r>
              <a:rPr lang="en-US" sz="2400" dirty="0"/>
              <a:t>If performance levels improved as a result of previous changes, you may decide if you want to continue with recent changes with no modification. </a:t>
            </a:r>
          </a:p>
          <a:p>
            <a:pPr marL="0" indent="0" algn="ctr">
              <a:buNone/>
            </a:pPr>
            <a:r>
              <a:rPr lang="en-US" sz="2400" b="1" dirty="0"/>
              <a:t>Consider how to sustain what has been working, and how to improve upon it.</a:t>
            </a:r>
          </a:p>
          <a:p>
            <a:pPr algn="ctr"/>
            <a:endParaRPr lang="en-US" dirty="0"/>
          </a:p>
        </p:txBody>
      </p:sp>
      <p:sp>
        <p:nvSpPr>
          <p:cNvPr id="7" name="Footer Placeholder 6"/>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3895763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200" dirty="0" smtClean="0"/>
              <a:t/>
            </a:r>
            <a:br>
              <a:rPr lang="en-US" sz="4200" dirty="0" smtClean="0"/>
            </a:br>
            <a:r>
              <a:rPr lang="en-US" sz="3600" dirty="0" smtClean="0"/>
              <a:t>Example when Measure is  </a:t>
            </a:r>
            <a:r>
              <a:rPr lang="en-US" sz="3600" dirty="0"/>
              <a:t>“Not Met” or “Partially </a:t>
            </a:r>
            <a:r>
              <a:rPr lang="en-US" sz="3600" dirty="0" smtClean="0"/>
              <a:t>Met</a:t>
            </a:r>
            <a:r>
              <a:rPr lang="en-US" sz="3600" dirty="0" smtClean="0"/>
              <a:t>”</a:t>
            </a:r>
            <a:endParaRPr lang="en-US" sz="3600" dirty="0"/>
          </a:p>
        </p:txBody>
      </p:sp>
      <p:sp>
        <p:nvSpPr>
          <p:cNvPr id="3" name="Content Placeholder 2"/>
          <p:cNvSpPr>
            <a:spLocks noGrp="1"/>
          </p:cNvSpPr>
          <p:nvPr>
            <p:ph idx="1"/>
          </p:nvPr>
        </p:nvSpPr>
        <p:spPr/>
        <p:txBody>
          <a:bodyPr>
            <a:normAutofit fontScale="85000" lnSpcReduction="10000"/>
          </a:bodyPr>
          <a:lstStyle/>
          <a:p>
            <a:r>
              <a:rPr lang="en-US" sz="2800" dirty="0"/>
              <a:t>You may conclude that students admitted to the program are not prepared to perform at expected level. </a:t>
            </a:r>
          </a:p>
          <a:p>
            <a:r>
              <a:rPr lang="en-US" sz="2800" dirty="0"/>
              <a:t>You may conclude that students are weak in a foundational concept that prevents them from performing at expected level in upper division coursework. </a:t>
            </a:r>
          </a:p>
          <a:p>
            <a:r>
              <a:rPr lang="en-US" sz="2800" dirty="0"/>
              <a:t>Use your curriculum map to investigate possible causes for low student performance and ensure adequate content coverage across the domain. </a:t>
            </a:r>
          </a:p>
          <a:p>
            <a:r>
              <a:rPr lang="en-US" sz="2800" dirty="0"/>
              <a:t>Other common strategies include establishment of a focused tutoring program, creation of a writing clinic, or scheduled study sessions facilitated by course instructors or graduate students.</a:t>
            </a:r>
          </a:p>
          <a:p>
            <a:endParaRPr lang="en-US" dirty="0"/>
          </a:p>
        </p:txBody>
      </p:sp>
      <p:sp>
        <p:nvSpPr>
          <p:cNvPr id="4" name="Footer Placeholder 3"/>
          <p:cNvSpPr>
            <a:spLocks noGrp="1"/>
          </p:cNvSpPr>
          <p:nvPr>
            <p:ph type="ftr" sz="quarter" idx="11"/>
          </p:nvPr>
        </p:nvSpPr>
        <p:spPr/>
        <p:txBody>
          <a:bodyPr/>
          <a:lstStyle/>
          <a:p>
            <a:r>
              <a:rPr lang="en-US" smtClean="0"/>
              <a:t>CREATED BY THE OFFICE OF INSTITUTIONAL ASSESSMENT, RESEARCH, AND PLANNING (FALL 2019)</a:t>
            </a:r>
            <a:endParaRPr lang="en-US" dirty="0"/>
          </a:p>
        </p:txBody>
      </p:sp>
    </p:spTree>
    <p:extLst>
      <p:ext uri="{BB962C8B-B14F-4D97-AF65-F5344CB8AC3E}">
        <p14:creationId xmlns:p14="http://schemas.microsoft.com/office/powerpoint/2010/main" val="319219955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16</TotalTime>
  <Words>1211</Words>
  <Application>Microsoft Office PowerPoint</Application>
  <PresentationFormat>Widescreen</PresentationFormat>
  <Paragraphs>95</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Gill Sans MT</vt:lpstr>
      <vt:lpstr>Wingdings 2</vt:lpstr>
      <vt:lpstr>Dividend</vt:lpstr>
      <vt:lpstr>Using your Assessment Results for Improvement</vt:lpstr>
      <vt:lpstr>Assessment Process</vt:lpstr>
      <vt:lpstr>Use of Results for Improvement</vt:lpstr>
      <vt:lpstr>What does using results for improvement mean?</vt:lpstr>
      <vt:lpstr>Action plans</vt:lpstr>
      <vt:lpstr>Guidelines to action plans </vt:lpstr>
      <vt:lpstr>Examples of Action Plans</vt:lpstr>
      <vt:lpstr> Examples when Measure is Met</vt:lpstr>
      <vt:lpstr> Example when Measure is  “Not Met” or “Partially Met”</vt:lpstr>
      <vt:lpstr>Documentation</vt:lpstr>
      <vt:lpstr>How to document</vt:lpstr>
      <vt:lpstr>Most importantly</vt:lpstr>
      <vt:lpstr>Assessment, when done well, occurs within the normal course of the academic cycle. It is not meaningless and time consuming work done solely to satisfy administrative requirements. </vt:lpstr>
      <vt:lpstr>References</vt:lpstr>
    </vt:vector>
  </TitlesOfParts>
  <Company>TAMIU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your Assessment Results for Improvement</dc:title>
  <dc:creator>Batey, Karol A.</dc:creator>
  <cp:lastModifiedBy>Batey, Karol A.</cp:lastModifiedBy>
  <cp:revision>2</cp:revision>
  <dcterms:created xsi:type="dcterms:W3CDTF">2020-01-10T21:23:06Z</dcterms:created>
  <dcterms:modified xsi:type="dcterms:W3CDTF">2020-01-10T21:39:52Z</dcterms:modified>
</cp:coreProperties>
</file>