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58" r:id="rId4"/>
    <p:sldId id="260" r:id="rId5"/>
    <p:sldId id="259" r:id="rId6"/>
    <p:sldId id="261" r:id="rId7"/>
    <p:sldId id="262" r:id="rId8"/>
    <p:sldId id="271" r:id="rId9"/>
    <p:sldId id="263" r:id="rId10"/>
    <p:sldId id="266" r:id="rId11"/>
  </p:sldIdLst>
  <p:sldSz cx="12192000" cy="6858000"/>
  <p:notesSz cx="7010400" cy="9296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DEDA30-294B-4494-AA07-AC8F42001671}" v="224" dt="2026-08-17T14:34:31.3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azar, Daniel O." userId="0389b80a-3ec5-4a53-95d4-d91f8d1e75ac" providerId="ADAL" clId="{4BF6D61B-50E4-4556-8854-1244FE6BE1A3}"/>
    <pc:docChg chg="undo custSel modSld sldOrd">
      <pc:chgData name="Salazar, Daniel O." userId="0389b80a-3ec5-4a53-95d4-d91f8d1e75ac" providerId="ADAL" clId="{4BF6D61B-50E4-4556-8854-1244FE6BE1A3}" dt="2026-08-17T14:34:31.399" v="878" actId="1076"/>
      <pc:docMkLst>
        <pc:docMk/>
      </pc:docMkLst>
      <pc:sldChg chg="delSp modSp mod">
        <pc:chgData name="Salazar, Daniel O." userId="0389b80a-3ec5-4a53-95d4-d91f8d1e75ac" providerId="ADAL" clId="{4BF6D61B-50E4-4556-8854-1244FE6BE1A3}" dt="2026-08-17T14:25:32.635" v="706" actId="1076"/>
        <pc:sldMkLst>
          <pc:docMk/>
          <pc:sldMk cId="0" sldId="257"/>
        </pc:sldMkLst>
        <pc:spChg chg="mod">
          <ac:chgData name="Salazar, Daniel O." userId="0389b80a-3ec5-4a53-95d4-d91f8d1e75ac" providerId="ADAL" clId="{4BF6D61B-50E4-4556-8854-1244FE6BE1A3}" dt="2026-08-17T14:25:16.649" v="704" actId="20577"/>
          <ac:spMkLst>
            <pc:docMk/>
            <pc:sldMk cId="0" sldId="257"/>
            <ac:spMk id="19" creationId="{00000000-0000-0000-0000-000000000000}"/>
          </ac:spMkLst>
        </pc:spChg>
        <pc:spChg chg="del">
          <ac:chgData name="Salazar, Daniel O." userId="0389b80a-3ec5-4a53-95d4-d91f8d1e75ac" providerId="ADAL" clId="{4BF6D61B-50E4-4556-8854-1244FE6BE1A3}" dt="2026-08-17T14:25:28.579" v="705" actId="478"/>
          <ac:spMkLst>
            <pc:docMk/>
            <pc:sldMk cId="0" sldId="257"/>
            <ac:spMk id="22" creationId="{00000000-0000-0000-0000-000000000000}"/>
          </ac:spMkLst>
        </pc:spChg>
        <pc:picChg chg="mod">
          <ac:chgData name="Salazar, Daniel O." userId="0389b80a-3ec5-4a53-95d4-d91f8d1e75ac" providerId="ADAL" clId="{4BF6D61B-50E4-4556-8854-1244FE6BE1A3}" dt="2026-08-17T14:25:32.635" v="706" actId="1076"/>
          <ac:picMkLst>
            <pc:docMk/>
            <pc:sldMk cId="0" sldId="257"/>
            <ac:picMk id="21" creationId="{00000000-0000-0000-0000-000000000000}"/>
          </ac:picMkLst>
        </pc:picChg>
      </pc:sldChg>
      <pc:sldChg chg="addSp delSp modSp mod">
        <pc:chgData name="Salazar, Daniel O." userId="0389b80a-3ec5-4a53-95d4-d91f8d1e75ac" providerId="ADAL" clId="{4BF6D61B-50E4-4556-8854-1244FE6BE1A3}" dt="2026-08-17T14:27:02.720" v="728" actId="1076"/>
        <pc:sldMkLst>
          <pc:docMk/>
          <pc:sldMk cId="0" sldId="258"/>
        </pc:sldMkLst>
        <pc:spChg chg="mod">
          <ac:chgData name="Salazar, Daniel O." userId="0389b80a-3ec5-4a53-95d4-d91f8d1e75ac" providerId="ADAL" clId="{4BF6D61B-50E4-4556-8854-1244FE6BE1A3}" dt="2026-08-14T21:59:32.498" v="281" actId="1076"/>
          <ac:spMkLst>
            <pc:docMk/>
            <pc:sldMk cId="0" sldId="258"/>
            <ac:spMk id="12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4T21:59:55.403" v="284" actId="1076"/>
          <ac:spMkLst>
            <pc:docMk/>
            <pc:sldMk cId="0" sldId="258"/>
            <ac:spMk id="21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4T21:59:47.664" v="283" actId="1076"/>
          <ac:spMkLst>
            <pc:docMk/>
            <pc:sldMk cId="0" sldId="258"/>
            <ac:spMk id="24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4T22:00:06.589" v="287" actId="20577"/>
          <ac:spMkLst>
            <pc:docMk/>
            <pc:sldMk cId="0" sldId="258"/>
            <ac:spMk id="27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4T22:00:20.461" v="338" actId="20577"/>
          <ac:spMkLst>
            <pc:docMk/>
            <pc:sldMk cId="0" sldId="258"/>
            <ac:spMk id="28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7T14:25:48.530" v="707" actId="313"/>
          <ac:spMkLst>
            <pc:docMk/>
            <pc:sldMk cId="0" sldId="258"/>
            <ac:spMk id="38" creationId="{8D324A4C-EBD9-DA82-C250-160470669B10}"/>
          </ac:spMkLst>
        </pc:spChg>
        <pc:spChg chg="mod">
          <ac:chgData name="Salazar, Daniel O." userId="0389b80a-3ec5-4a53-95d4-d91f8d1e75ac" providerId="ADAL" clId="{4BF6D61B-50E4-4556-8854-1244FE6BE1A3}" dt="2026-08-17T14:26:58.117" v="727" actId="207"/>
          <ac:spMkLst>
            <pc:docMk/>
            <pc:sldMk cId="0" sldId="258"/>
            <ac:spMk id="42" creationId="{5CED4DC0-0872-0CC1-6A3C-368206DEACA2}"/>
          </ac:spMkLst>
        </pc:spChg>
        <pc:spChg chg="add del mod">
          <ac:chgData name="Salazar, Daniel O." userId="0389b80a-3ec5-4a53-95d4-d91f8d1e75ac" providerId="ADAL" clId="{4BF6D61B-50E4-4556-8854-1244FE6BE1A3}" dt="2026-08-17T14:26:52.570" v="726" actId="1076"/>
          <ac:spMkLst>
            <pc:docMk/>
            <pc:sldMk cId="0" sldId="258"/>
            <ac:spMk id="44" creationId="{D2E26EF8-5F8D-BEE1-A151-EBAB9286D6D2}"/>
          </ac:spMkLst>
        </pc:spChg>
        <pc:spChg chg="del">
          <ac:chgData name="Salazar, Daniel O." userId="0389b80a-3ec5-4a53-95d4-d91f8d1e75ac" providerId="ADAL" clId="{4BF6D61B-50E4-4556-8854-1244FE6BE1A3}" dt="2026-08-17T14:26:39.904" v="723" actId="478"/>
          <ac:spMkLst>
            <pc:docMk/>
            <pc:sldMk cId="0" sldId="258"/>
            <ac:spMk id="46" creationId="{75841C82-CC5E-F2CA-03B4-186E45332D56}"/>
          </ac:spMkLst>
        </pc:spChg>
        <pc:spChg chg="add del mod">
          <ac:chgData name="Salazar, Daniel O." userId="0389b80a-3ec5-4a53-95d4-d91f8d1e75ac" providerId="ADAL" clId="{4BF6D61B-50E4-4556-8854-1244FE6BE1A3}" dt="2026-08-17T14:26:36.397" v="720" actId="22"/>
          <ac:spMkLst>
            <pc:docMk/>
            <pc:sldMk cId="0" sldId="258"/>
            <ac:spMk id="51" creationId="{B6ECA804-5729-2F3D-C21F-4F5D81C01E8F}"/>
          </ac:spMkLst>
        </pc:spChg>
        <pc:picChg chg="mod">
          <ac:chgData name="Salazar, Daniel O." userId="0389b80a-3ec5-4a53-95d4-d91f8d1e75ac" providerId="ADAL" clId="{4BF6D61B-50E4-4556-8854-1244FE6BE1A3}" dt="2026-08-17T14:27:02.720" v="728" actId="1076"/>
          <ac:picMkLst>
            <pc:docMk/>
            <pc:sldMk cId="0" sldId="258"/>
            <ac:picMk id="31" creationId="{00000000-0000-0000-0000-000000000000}"/>
          </ac:picMkLst>
        </pc:picChg>
      </pc:sldChg>
      <pc:sldChg chg="modSp mod">
        <pc:chgData name="Salazar, Daniel O." userId="0389b80a-3ec5-4a53-95d4-d91f8d1e75ac" providerId="ADAL" clId="{4BF6D61B-50E4-4556-8854-1244FE6BE1A3}" dt="2026-08-17T14:28:13.806" v="734" actId="20577"/>
        <pc:sldMkLst>
          <pc:docMk/>
          <pc:sldMk cId="0" sldId="259"/>
        </pc:sldMkLst>
        <pc:spChg chg="mod">
          <ac:chgData name="Salazar, Daniel O." userId="0389b80a-3ec5-4a53-95d4-d91f8d1e75ac" providerId="ADAL" clId="{4BF6D61B-50E4-4556-8854-1244FE6BE1A3}" dt="2026-08-17T14:28:13.806" v="734" actId="20577"/>
          <ac:spMkLst>
            <pc:docMk/>
            <pc:sldMk cId="0" sldId="259"/>
            <ac:spMk id="8" creationId="{00000000-0000-0000-0000-000000000000}"/>
          </ac:spMkLst>
        </pc:spChg>
      </pc:sldChg>
      <pc:sldChg chg="modSp mod ord">
        <pc:chgData name="Salazar, Daniel O." userId="0389b80a-3ec5-4a53-95d4-d91f8d1e75ac" providerId="ADAL" clId="{4BF6D61B-50E4-4556-8854-1244FE6BE1A3}" dt="2026-08-17T14:28:08.688" v="732" actId="20577"/>
        <pc:sldMkLst>
          <pc:docMk/>
          <pc:sldMk cId="0" sldId="260"/>
        </pc:sldMkLst>
        <pc:spChg chg="mod">
          <ac:chgData name="Salazar, Daniel O." userId="0389b80a-3ec5-4a53-95d4-d91f8d1e75ac" providerId="ADAL" clId="{4BF6D61B-50E4-4556-8854-1244FE6BE1A3}" dt="2026-08-17T14:28:08.688" v="732" actId="20577"/>
          <ac:spMkLst>
            <pc:docMk/>
            <pc:sldMk cId="0" sldId="260"/>
            <ac:spMk id="8" creationId="{00000000-0000-0000-0000-000000000000}"/>
          </ac:spMkLst>
        </pc:spChg>
      </pc:sldChg>
      <pc:sldChg chg="modSp mod">
        <pc:chgData name="Salazar, Daniel O." userId="0389b80a-3ec5-4a53-95d4-d91f8d1e75ac" providerId="ADAL" clId="{4BF6D61B-50E4-4556-8854-1244FE6BE1A3}" dt="2026-08-17T14:29:57.870" v="802" actId="20577"/>
        <pc:sldMkLst>
          <pc:docMk/>
          <pc:sldMk cId="0" sldId="261"/>
        </pc:sldMkLst>
        <pc:spChg chg="mod">
          <ac:chgData name="Salazar, Daniel O." userId="0389b80a-3ec5-4a53-95d4-d91f8d1e75ac" providerId="ADAL" clId="{4BF6D61B-50E4-4556-8854-1244FE6BE1A3}" dt="2026-08-14T22:02:34.178" v="540" actId="20577"/>
          <ac:spMkLst>
            <pc:docMk/>
            <pc:sldMk cId="0" sldId="261"/>
            <ac:spMk id="14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7T14:29:57.870" v="802" actId="20577"/>
          <ac:spMkLst>
            <pc:docMk/>
            <pc:sldMk cId="0" sldId="261"/>
            <ac:spMk id="15" creationId="{00000000-0000-0000-0000-000000000000}"/>
          </ac:spMkLst>
        </pc:spChg>
        <pc:picChg chg="mod">
          <ac:chgData name="Salazar, Daniel O." userId="0389b80a-3ec5-4a53-95d4-d91f8d1e75ac" providerId="ADAL" clId="{4BF6D61B-50E4-4556-8854-1244FE6BE1A3}" dt="2026-08-17T14:28:57.187" v="740" actId="1076"/>
          <ac:picMkLst>
            <pc:docMk/>
            <pc:sldMk cId="0" sldId="261"/>
            <ac:picMk id="9" creationId="{00000000-0000-0000-0000-000000000000}"/>
          </ac:picMkLst>
        </pc:picChg>
      </pc:sldChg>
      <pc:sldChg chg="addSp modSp mod">
        <pc:chgData name="Salazar, Daniel O." userId="0389b80a-3ec5-4a53-95d4-d91f8d1e75ac" providerId="ADAL" clId="{4BF6D61B-50E4-4556-8854-1244FE6BE1A3}" dt="2026-08-17T14:32:53.758" v="874" actId="1076"/>
        <pc:sldMkLst>
          <pc:docMk/>
          <pc:sldMk cId="0" sldId="262"/>
        </pc:sldMkLst>
        <pc:spChg chg="mod">
          <ac:chgData name="Salazar, Daniel O." userId="0389b80a-3ec5-4a53-95d4-d91f8d1e75ac" providerId="ADAL" clId="{4BF6D61B-50E4-4556-8854-1244FE6BE1A3}" dt="2026-08-17T14:32:25.588" v="870" actId="1076"/>
          <ac:spMkLst>
            <pc:docMk/>
            <pc:sldMk cId="0" sldId="262"/>
            <ac:spMk id="11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7T14:32:30.252" v="871" actId="1076"/>
          <ac:spMkLst>
            <pc:docMk/>
            <pc:sldMk cId="0" sldId="262"/>
            <ac:spMk id="12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7T14:32:20.307" v="869" actId="1076"/>
          <ac:spMkLst>
            <pc:docMk/>
            <pc:sldMk cId="0" sldId="262"/>
            <ac:spMk id="13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7T14:32:38.674" v="872" actId="1076"/>
          <ac:spMkLst>
            <pc:docMk/>
            <pc:sldMk cId="0" sldId="262"/>
            <ac:spMk id="14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7T14:32:53.758" v="874" actId="1076"/>
          <ac:spMkLst>
            <pc:docMk/>
            <pc:sldMk cId="0" sldId="262"/>
            <ac:spMk id="15" creationId="{00000000-0000-0000-0000-000000000000}"/>
          </ac:spMkLst>
        </pc:spChg>
        <pc:spChg chg="add mod">
          <ac:chgData name="Salazar, Daniel O." userId="0389b80a-3ec5-4a53-95d4-d91f8d1e75ac" providerId="ADAL" clId="{4BF6D61B-50E4-4556-8854-1244FE6BE1A3}" dt="2026-08-17T14:32:44.693" v="873" actId="1076"/>
          <ac:spMkLst>
            <pc:docMk/>
            <pc:sldMk cId="0" sldId="262"/>
            <ac:spMk id="23" creationId="{8011B601-D1EB-1F95-CDA1-01404C329568}"/>
          </ac:spMkLst>
        </pc:spChg>
        <pc:picChg chg="mod">
          <ac:chgData name="Salazar, Daniel O." userId="0389b80a-3ec5-4a53-95d4-d91f8d1e75ac" providerId="ADAL" clId="{4BF6D61B-50E4-4556-8854-1244FE6BE1A3}" dt="2026-08-17T14:31:16.056" v="865" actId="1076"/>
          <ac:picMkLst>
            <pc:docMk/>
            <pc:sldMk cId="0" sldId="262"/>
            <ac:picMk id="16" creationId="{00000000-0000-0000-0000-000000000000}"/>
          </ac:picMkLst>
        </pc:picChg>
      </pc:sldChg>
      <pc:sldChg chg="modSp mod">
        <pc:chgData name="Salazar, Daniel O." userId="0389b80a-3ec5-4a53-95d4-d91f8d1e75ac" providerId="ADAL" clId="{4BF6D61B-50E4-4556-8854-1244FE6BE1A3}" dt="2026-08-17T14:34:31.399" v="878" actId="1076"/>
        <pc:sldMkLst>
          <pc:docMk/>
          <pc:sldMk cId="0" sldId="263"/>
        </pc:sldMkLst>
        <pc:spChg chg="mod">
          <ac:chgData name="Salazar, Daniel O." userId="0389b80a-3ec5-4a53-95d4-d91f8d1e75ac" providerId="ADAL" clId="{4BF6D61B-50E4-4556-8854-1244FE6BE1A3}" dt="2026-08-17T14:28:33.194" v="738" actId="20577"/>
          <ac:spMkLst>
            <pc:docMk/>
            <pc:sldMk cId="0" sldId="263"/>
            <ac:spMk id="8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7T14:34:21.304" v="876" actId="1076"/>
          <ac:spMkLst>
            <pc:docMk/>
            <pc:sldMk cId="0" sldId="263"/>
            <ac:spMk id="13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7T14:34:23.611" v="877" actId="1076"/>
          <ac:spMkLst>
            <pc:docMk/>
            <pc:sldMk cId="0" sldId="263"/>
            <ac:spMk id="14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7T14:34:31.399" v="878" actId="1076"/>
          <ac:spMkLst>
            <pc:docMk/>
            <pc:sldMk cId="0" sldId="263"/>
            <ac:spMk id="15" creationId="{00000000-0000-0000-0000-000000000000}"/>
          </ac:spMkLst>
        </pc:spChg>
      </pc:sldChg>
      <pc:sldChg chg="delSp modSp mod">
        <pc:chgData name="Salazar, Daniel O." userId="0389b80a-3ec5-4a53-95d4-d91f8d1e75ac" providerId="ADAL" clId="{4BF6D61B-50E4-4556-8854-1244FE6BE1A3}" dt="2026-08-14T21:58:00.514" v="187" actId="1036"/>
        <pc:sldMkLst>
          <pc:docMk/>
          <pc:sldMk cId="0" sldId="268"/>
        </pc:sldMkLst>
        <pc:spChg chg="mod">
          <ac:chgData name="Salazar, Daniel O." userId="0389b80a-3ec5-4a53-95d4-d91f8d1e75ac" providerId="ADAL" clId="{4BF6D61B-50E4-4556-8854-1244FE6BE1A3}" dt="2026-08-13T14:32:45.755" v="15" actId="1076"/>
          <ac:spMkLst>
            <pc:docMk/>
            <pc:sldMk cId="0" sldId="268"/>
            <ac:spMk id="4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3T14:33:12.556" v="91" actId="1036"/>
          <ac:spMkLst>
            <pc:docMk/>
            <pc:sldMk cId="0" sldId="268"/>
            <ac:spMk id="5" creationId="{00000000-0000-0000-0000-000000000000}"/>
          </ac:spMkLst>
        </pc:spChg>
        <pc:spChg chg="mod">
          <ac:chgData name="Salazar, Daniel O." userId="0389b80a-3ec5-4a53-95d4-d91f8d1e75ac" providerId="ADAL" clId="{4BF6D61B-50E4-4556-8854-1244FE6BE1A3}" dt="2026-08-14T21:58:00.514" v="187" actId="1036"/>
          <ac:spMkLst>
            <pc:docMk/>
            <pc:sldMk cId="0" sldId="268"/>
            <ac:spMk id="6" creationId="{00000000-0000-0000-0000-000000000000}"/>
          </ac:spMkLst>
        </pc:spChg>
      </pc:sldChg>
      <pc:sldChg chg="modSp mod">
        <pc:chgData name="Salazar, Daniel O." userId="0389b80a-3ec5-4a53-95d4-d91f8d1e75ac" providerId="ADAL" clId="{4BF6D61B-50E4-4556-8854-1244FE6BE1A3}" dt="2026-08-17T14:28:25.502" v="736" actId="20577"/>
        <pc:sldMkLst>
          <pc:docMk/>
          <pc:sldMk cId="1661487062" sldId="271"/>
        </pc:sldMkLst>
        <pc:spChg chg="mod">
          <ac:chgData name="Salazar, Daniel O." userId="0389b80a-3ec5-4a53-95d4-d91f8d1e75ac" providerId="ADAL" clId="{4BF6D61B-50E4-4556-8854-1244FE6BE1A3}" dt="2026-08-17T14:28:25.502" v="736" actId="20577"/>
          <ac:spMkLst>
            <pc:docMk/>
            <pc:sldMk cId="1661487062" sldId="271"/>
            <ac:spMk id="8" creationId="{A75C356C-06B2-AE8E-053A-44644C5CE843}"/>
          </ac:spMkLst>
        </pc:spChg>
        <pc:spChg chg="mod">
          <ac:chgData name="Salazar, Daniel O." userId="0389b80a-3ec5-4a53-95d4-d91f8d1e75ac" providerId="ADAL" clId="{4BF6D61B-50E4-4556-8854-1244FE6BE1A3}" dt="2026-08-17T14:15:13.469" v="679" actId="1036"/>
          <ac:spMkLst>
            <pc:docMk/>
            <pc:sldMk cId="1661487062" sldId="271"/>
            <ac:spMk id="34" creationId="{95BA74C7-11AF-F0E8-D84B-0DAB40902FB1}"/>
          </ac:spMkLst>
        </pc:spChg>
        <pc:spChg chg="mod">
          <ac:chgData name="Salazar, Daniel O." userId="0389b80a-3ec5-4a53-95d4-d91f8d1e75ac" providerId="ADAL" clId="{4BF6D61B-50E4-4556-8854-1244FE6BE1A3}" dt="2026-08-17T14:15:13.469" v="679" actId="1036"/>
          <ac:spMkLst>
            <pc:docMk/>
            <pc:sldMk cId="1661487062" sldId="271"/>
            <ac:spMk id="36" creationId="{AF5C17B5-1CCE-017C-1A63-2F8220FCB862}"/>
          </ac:spMkLst>
        </pc:spChg>
        <pc:spChg chg="mod">
          <ac:chgData name="Salazar, Daniel O." userId="0389b80a-3ec5-4a53-95d4-d91f8d1e75ac" providerId="ADAL" clId="{4BF6D61B-50E4-4556-8854-1244FE6BE1A3}" dt="2026-08-17T14:15:13.469" v="679" actId="1036"/>
          <ac:spMkLst>
            <pc:docMk/>
            <pc:sldMk cId="1661487062" sldId="271"/>
            <ac:spMk id="38" creationId="{1BA371C9-D8A6-B31A-8465-C36D68FF2A08}"/>
          </ac:spMkLst>
        </pc:spChg>
        <pc:spChg chg="mod">
          <ac:chgData name="Salazar, Daniel O." userId="0389b80a-3ec5-4a53-95d4-d91f8d1e75ac" providerId="ADAL" clId="{4BF6D61B-50E4-4556-8854-1244FE6BE1A3}" dt="2026-08-17T14:15:13.469" v="679" actId="1036"/>
          <ac:spMkLst>
            <pc:docMk/>
            <pc:sldMk cId="1661487062" sldId="271"/>
            <ac:spMk id="40" creationId="{DF6B119A-E4EB-5E5D-A585-2E66287D301C}"/>
          </ac:spMkLst>
        </pc:spChg>
        <pc:spChg chg="mod">
          <ac:chgData name="Salazar, Daniel O." userId="0389b80a-3ec5-4a53-95d4-d91f8d1e75ac" providerId="ADAL" clId="{4BF6D61B-50E4-4556-8854-1244FE6BE1A3}" dt="2026-08-17T14:15:13.469" v="679" actId="1036"/>
          <ac:spMkLst>
            <pc:docMk/>
            <pc:sldMk cId="1661487062" sldId="271"/>
            <ac:spMk id="42" creationId="{D6FF27DB-AEDB-E291-53FA-3817217241D3}"/>
          </ac:spMkLst>
        </pc:spChg>
        <pc:spChg chg="mod">
          <ac:chgData name="Salazar, Daniel O." userId="0389b80a-3ec5-4a53-95d4-d91f8d1e75ac" providerId="ADAL" clId="{4BF6D61B-50E4-4556-8854-1244FE6BE1A3}" dt="2026-08-17T14:15:13.469" v="679" actId="1036"/>
          <ac:spMkLst>
            <pc:docMk/>
            <pc:sldMk cId="1661487062" sldId="271"/>
            <ac:spMk id="44" creationId="{D4833008-3FA0-A5C2-EA76-0B1C271AE7D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3738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new faculty. This session is meant to prevent surprises around the 9-month pay schedule, Save for Summer, W-2 access, and what to do if a paycheck looks wrong.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reinforcing the practical asks: know the pay pattern, consider S4S, and review pay early.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presentation as practical: employees should know when to expect pay, how to plan for summer, how W-2 delivery works, and why reviewing payslips each month matters.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9-month faculty are paid through the academic year pattern: a half-month payment at the beginning, full payments during the main academic months, and a half-month payment at the end. Use the timeline to emphasize the difference between the work period and pay dates.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Spend time here because this is the common confusion point. September and June checks may look smaller because they are half-month payments. Do not use them as the baseline for monthly pay comparison.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TAMIU Payroll Schedules &amp; Deadlines, FY 2027 Monthly Payroll Pay Schedule for 9-Month Faculty. Mention that dates are updated each fiscal year, so faculty should rely on the Payroll Schedules page for current dates.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TAMIU Save for Summer page. S4S extends pay over 12 months by withholding a chosen amount from 9-month net pay and disbursing the total in three equal installments during June, July, and August.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TAMIU Form W-2 page. Employees receive W-2s by January 31. Electronic delivery is elected in Workday under Pay &gt; My Tax Documents &gt; Printing Election.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52753-C7E2-218E-8D04-03D12C0E0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BE5140-4B34-DDA2-C7F9-90225CE255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DD2F5-092E-166F-5FC7-6779BDB01F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TAMIU Form W-2 page. Employees receive W-2s by January 31. Electronic delivery is elected in Workday under Pay &gt; My Tax Documents &gt; Printing Election.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0DA52-4101-ADFA-1B88-8C6C8331B7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67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Encourage faculty to make payslip review a monthly habit. Emphasize that not every difference is an error—September and June are expected to look different—but Payroll wants to know when something seems wrong.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miu_library_title_16x9_sma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49808" y="223168"/>
            <a:ext cx="649224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New Faculty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Orientation - Payroll</a:t>
            </a:r>
            <a:endParaRPr lang="en-US" sz="4400" dirty="0"/>
          </a:p>
        </p:txBody>
      </p:sp>
      <p:sp>
        <p:nvSpPr>
          <p:cNvPr id="5" name="Shape 1"/>
          <p:cNvSpPr/>
          <p:nvPr/>
        </p:nvSpPr>
        <p:spPr>
          <a:xfrm>
            <a:off x="749808" y="1395139"/>
            <a:ext cx="4480560" cy="0"/>
          </a:xfrm>
          <a:prstGeom prst="line">
            <a:avLst/>
          </a:prstGeom>
          <a:noFill/>
          <a:ln w="50800">
            <a:solidFill>
              <a:srgbClr val="D6B35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2"/>
          <p:cNvSpPr/>
          <p:nvPr/>
        </p:nvSpPr>
        <p:spPr>
          <a:xfrm>
            <a:off x="749808" y="1759267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</a:rPr>
              <a:t>Daniel Salazar</a:t>
            </a:r>
            <a:br>
              <a:rPr lang="en-US" sz="1800" dirty="0">
                <a:solidFill>
                  <a:srgbClr val="FFFFFF"/>
                </a:solidFill>
              </a:rPr>
            </a:br>
            <a:r>
              <a:rPr lang="en-US" sz="1800" dirty="0">
                <a:solidFill>
                  <a:srgbClr val="FFFFFF"/>
                </a:solidFill>
              </a:rPr>
              <a:t>Payroll Administrator IV</a:t>
            </a:r>
            <a:br>
              <a:rPr lang="en-US" sz="1800" dirty="0">
                <a:solidFill>
                  <a:srgbClr val="FFFFFF"/>
                </a:solidFill>
              </a:rPr>
            </a:br>
            <a:r>
              <a:rPr lang="en-US" sz="1800" dirty="0">
                <a:solidFill>
                  <a:srgbClr val="FFFFFF"/>
                </a:solidFill>
              </a:rPr>
              <a:t>Offic</a:t>
            </a:r>
            <a:r>
              <a:rPr lang="en-US" dirty="0">
                <a:solidFill>
                  <a:srgbClr val="FFFFFF"/>
                </a:solidFill>
              </a:rPr>
              <a:t>e of Budget, Payroll, &amp; Fiscal Analysis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5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31520" y="385239"/>
            <a:ext cx="6583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takeaways 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758952" y="1025319"/>
            <a:ext cx="2743200" cy="0"/>
          </a:xfrm>
          <a:prstGeom prst="line">
            <a:avLst/>
          </a:prstGeom>
          <a:noFill/>
          <a:ln w="381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77824" y="1729407"/>
            <a:ext cx="438912" cy="438912"/>
          </a:xfrm>
          <a:prstGeom prst="rect">
            <a:avLst/>
          </a:prstGeom>
          <a:solidFill>
            <a:srgbClr val="D6B35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500000"/>
                </a:solidFill>
              </a:rPr>
              <a:t>1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1572768" y="1765432"/>
            <a:ext cx="7863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September and June are half-month checks.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877824" y="2552367"/>
            <a:ext cx="438912" cy="438912"/>
          </a:xfrm>
          <a:prstGeom prst="rect">
            <a:avLst/>
          </a:prstGeom>
          <a:solidFill>
            <a:srgbClr val="D6B35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500000"/>
                </a:solidFill>
              </a:rPr>
              <a:t>2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572768" y="2588392"/>
            <a:ext cx="7863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S4S can help spread 9-month pay into summer.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877824" y="3375327"/>
            <a:ext cx="438912" cy="438912"/>
          </a:xfrm>
          <a:prstGeom prst="rect">
            <a:avLst/>
          </a:prstGeom>
          <a:solidFill>
            <a:srgbClr val="D6B35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500000"/>
                </a:solidFill>
              </a:rPr>
              <a:t>3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1572768" y="3411352"/>
            <a:ext cx="7863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Review payslips and report concerns early.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877824" y="5321808"/>
            <a:ext cx="3017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6B354"/>
                </a:solidFill>
              </a:rPr>
              <a:t>Questions?</a:t>
            </a:r>
            <a:endParaRPr lang="en-US" sz="3400" dirty="0"/>
          </a:p>
        </p:txBody>
      </p:sp>
      <p:sp>
        <p:nvSpPr>
          <p:cNvPr id="14" name="Text 14">
            <a:extLst>
              <a:ext uri="{FF2B5EF4-FFF2-40B4-BE49-F238E27FC236}">
                <a16:creationId xmlns:a16="http://schemas.microsoft.com/office/drawing/2014/main" id="{B4FB24A7-3DD5-D5BC-E9B3-4D2ACFA07F01}"/>
              </a:ext>
            </a:extLst>
          </p:cNvPr>
          <p:cNvSpPr/>
          <p:nvPr/>
        </p:nvSpPr>
        <p:spPr>
          <a:xfrm>
            <a:off x="5321808" y="5650992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Contact Information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Shape 15">
            <a:extLst>
              <a:ext uri="{FF2B5EF4-FFF2-40B4-BE49-F238E27FC236}">
                <a16:creationId xmlns:a16="http://schemas.microsoft.com/office/drawing/2014/main" id="{4FB869C3-D626-04B6-F943-9997555FE9D2}"/>
              </a:ext>
            </a:extLst>
          </p:cNvPr>
          <p:cNvSpPr/>
          <p:nvPr/>
        </p:nvSpPr>
        <p:spPr>
          <a:xfrm flipV="1">
            <a:off x="7455076" y="5150426"/>
            <a:ext cx="0" cy="1232086"/>
          </a:xfrm>
          <a:prstGeom prst="line">
            <a:avLst/>
          </a:prstGeom>
          <a:noFill/>
          <a:ln w="254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32786578-1B4A-4ABD-2904-30ED73E5A6C5}"/>
              </a:ext>
            </a:extLst>
          </p:cNvPr>
          <p:cNvSpPr/>
          <p:nvPr/>
        </p:nvSpPr>
        <p:spPr>
          <a:xfrm>
            <a:off x="7726680" y="5093208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chemeClr val="bg1"/>
                </a:solidFill>
              </a:rPr>
              <a:t>Office of Budget, Payroll &amp; Fiscal Analysis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CA0113E5-FE27-096C-62D4-5D92A1D73EDA}"/>
              </a:ext>
            </a:extLst>
          </p:cNvPr>
          <p:cNvSpPr/>
          <p:nvPr/>
        </p:nvSpPr>
        <p:spPr>
          <a:xfrm>
            <a:off x="7726680" y="5577840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chemeClr val="bg1"/>
                </a:solidFill>
              </a:rPr>
              <a:t>Email: budgetandpayroll@tamiu.edu</a:t>
            </a:r>
          </a:p>
          <a:p>
            <a:pPr marL="0" indent="0">
              <a:buNone/>
            </a:pPr>
            <a:r>
              <a:rPr lang="en-US" sz="1700" dirty="0">
                <a:solidFill>
                  <a:schemeClr val="bg1"/>
                </a:solidFill>
              </a:rPr>
              <a:t>Phone: 956.326.2375</a:t>
            </a:r>
          </a:p>
          <a:p>
            <a:pPr marL="0" indent="0">
              <a:buNone/>
            </a:pPr>
            <a:r>
              <a:rPr lang="en-US" sz="1700" dirty="0">
                <a:solidFill>
                  <a:schemeClr val="bg1"/>
                </a:solidFill>
              </a:rPr>
              <a:t>Location: KLM 435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"/>
            <a:ext cx="12191695" cy="36576"/>
          </a:xfrm>
          <a:prstGeom prst="rect">
            <a:avLst/>
          </a:prstGeom>
          <a:solidFill>
            <a:srgbClr val="D6B354"/>
          </a:solidFill>
          <a:ln w="127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tamiu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6799" y="292608"/>
            <a:ext cx="1445316" cy="145434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50292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we will cover today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58368" y="1005840"/>
            <a:ext cx="9509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95959"/>
                </a:solidFill>
              </a:rPr>
              <a:t>A quick payroll introduction for 9-month faculty.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4008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95959"/>
                </a:solidFill>
              </a:rPr>
              <a:t>Office of Budget, Payroll &amp; Fiscal Analysis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1155680" y="6473952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6B354"/>
                </a:solidFill>
              </a:rPr>
              <a:t>01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777240" y="1618488"/>
            <a:ext cx="384048" cy="384048"/>
          </a:xfrm>
          <a:prstGeom prst="rect">
            <a:avLst/>
          </a:prstGeom>
          <a:solidFill>
            <a:srgbClr val="500000"/>
          </a:solidFill>
          <a:ln>
            <a:solidFill>
              <a:srgbClr val="50000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325880" y="1572768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500000"/>
                </a:solidFill>
              </a:rPr>
              <a:t>Your 9-month pay schedule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1325880" y="1938528"/>
            <a:ext cx="5349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95959"/>
                </a:solidFill>
              </a:rPr>
              <a:t>What is paid, when, and why September and June look different.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777240" y="2578608"/>
            <a:ext cx="384048" cy="384048"/>
          </a:xfrm>
          <a:prstGeom prst="rect">
            <a:avLst/>
          </a:prstGeom>
          <a:solidFill>
            <a:srgbClr val="500000"/>
          </a:solidFill>
          <a:ln>
            <a:solidFill>
              <a:srgbClr val="50000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2532888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500000"/>
                </a:solidFill>
              </a:rPr>
              <a:t>Save for Summer (S4S)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1325880" y="2898648"/>
            <a:ext cx="5349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95959"/>
                </a:solidFill>
              </a:rPr>
              <a:t>How deductions and summer disbursements help smooth your cash flow.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777240" y="3538728"/>
            <a:ext cx="384048" cy="384048"/>
          </a:xfrm>
          <a:prstGeom prst="rect">
            <a:avLst/>
          </a:prstGeom>
          <a:solidFill>
            <a:srgbClr val="500000"/>
          </a:solidFill>
          <a:ln>
            <a:solidFill>
              <a:srgbClr val="50000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325880" y="3493008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500000"/>
                </a:solidFill>
              </a:rPr>
              <a:t>W-2 distribution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25880" y="3858768"/>
            <a:ext cx="5349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95959"/>
                </a:solidFill>
              </a:rPr>
              <a:t>How to elect electronic delivery and where to find tax documents.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777240" y="4498848"/>
            <a:ext cx="384048" cy="384048"/>
          </a:xfrm>
          <a:prstGeom prst="rect">
            <a:avLst/>
          </a:prstGeom>
          <a:solidFill>
            <a:srgbClr val="500000"/>
          </a:solidFill>
          <a:ln>
            <a:solidFill>
              <a:srgbClr val="50000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325880" y="4453128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500000"/>
                </a:solidFill>
              </a:rPr>
              <a:t>Accessing your </a:t>
            </a:r>
            <a:r>
              <a:rPr lang="en-US" sz="2100" b="1" dirty="0" err="1">
                <a:solidFill>
                  <a:srgbClr val="500000"/>
                </a:solidFill>
              </a:rPr>
              <a:t>payslip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1325880" y="4818888"/>
            <a:ext cx="5349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95959"/>
                </a:solidFill>
              </a:rPr>
              <a:t>Where to find it, and how to read it.</a:t>
            </a:r>
            <a:endParaRPr lang="en-US" sz="1450" dirty="0"/>
          </a:p>
        </p:txBody>
      </p:sp>
      <p:pic>
        <p:nvPicPr>
          <p:cNvPr id="21" name="Image 1" descr="/mnt/data/a_clean_vector_style_icon_illustration_on_a_transp_batch_1.png"/>
          <p:cNvPicPr>
            <a:picLocks noChangeAspect="1"/>
          </p:cNvPicPr>
          <p:nvPr/>
        </p:nvPicPr>
        <p:blipFill>
          <a:blip r:embed="rId4"/>
          <a:srcRect l="1741" r="1741"/>
          <a:stretch/>
        </p:blipFill>
        <p:spPr>
          <a:xfrm>
            <a:off x="7196328" y="2199132"/>
            <a:ext cx="4434840" cy="3063240"/>
          </a:xfrm>
          <a:prstGeom prst="rect">
            <a:avLst/>
          </a:prstGeom>
        </p:spPr>
      </p:pic>
      <p:sp>
        <p:nvSpPr>
          <p:cNvPr id="24" name="Text 15">
            <a:extLst>
              <a:ext uri="{FF2B5EF4-FFF2-40B4-BE49-F238E27FC236}">
                <a16:creationId xmlns:a16="http://schemas.microsoft.com/office/drawing/2014/main" id="{FBFF3B2C-E518-3065-B9BE-1F52402D70F7}"/>
              </a:ext>
            </a:extLst>
          </p:cNvPr>
          <p:cNvSpPr/>
          <p:nvPr/>
        </p:nvSpPr>
        <p:spPr>
          <a:xfrm>
            <a:off x="775733" y="5402684"/>
            <a:ext cx="384048" cy="384048"/>
          </a:xfrm>
          <a:prstGeom prst="rect">
            <a:avLst/>
          </a:prstGeom>
          <a:solidFill>
            <a:srgbClr val="500000"/>
          </a:solidFill>
          <a:ln>
            <a:solidFill>
              <a:srgbClr val="50000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5</a:t>
            </a:r>
            <a:endParaRPr lang="en-US" sz="1600" dirty="0"/>
          </a:p>
        </p:txBody>
      </p:sp>
      <p:sp>
        <p:nvSpPr>
          <p:cNvPr id="26" name="Text 16">
            <a:extLst>
              <a:ext uri="{FF2B5EF4-FFF2-40B4-BE49-F238E27FC236}">
                <a16:creationId xmlns:a16="http://schemas.microsoft.com/office/drawing/2014/main" id="{1EB804E3-53CD-66D1-7DD8-C6EE40C48A02}"/>
              </a:ext>
            </a:extLst>
          </p:cNvPr>
          <p:cNvSpPr/>
          <p:nvPr/>
        </p:nvSpPr>
        <p:spPr>
          <a:xfrm>
            <a:off x="1324373" y="5356964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500000"/>
                </a:solidFill>
              </a:rPr>
              <a:t>Reviewing payroll</a:t>
            </a:r>
            <a:endParaRPr lang="en-US" sz="2100" dirty="0"/>
          </a:p>
        </p:txBody>
      </p:sp>
      <p:sp>
        <p:nvSpPr>
          <p:cNvPr id="28" name="Text 17">
            <a:extLst>
              <a:ext uri="{FF2B5EF4-FFF2-40B4-BE49-F238E27FC236}">
                <a16:creationId xmlns:a16="http://schemas.microsoft.com/office/drawing/2014/main" id="{F34A7164-D99B-5FA8-465A-04BFB89DB4B0}"/>
              </a:ext>
            </a:extLst>
          </p:cNvPr>
          <p:cNvSpPr/>
          <p:nvPr/>
        </p:nvSpPr>
        <p:spPr>
          <a:xfrm>
            <a:off x="1324373" y="5722724"/>
            <a:ext cx="5349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95959"/>
                </a:solidFill>
              </a:rPr>
              <a:t>How to catch errors early and avoid repayment surprises.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"/>
            <a:ext cx="12191695" cy="36576"/>
          </a:xfrm>
          <a:prstGeom prst="rect">
            <a:avLst/>
          </a:prstGeom>
          <a:solidFill>
            <a:srgbClr val="D6B354"/>
          </a:solidFill>
          <a:ln w="127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0080" y="50292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9-month pay at a glance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58368" y="1005840"/>
            <a:ext cx="9509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95959"/>
                </a:solidFill>
              </a:rPr>
              <a:t>Your academic appointment and payroll calendar do not line up as one simple January–December year.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4008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95959"/>
                </a:solidFill>
              </a:rPr>
              <a:t>Office of Budget, Payroll &amp; Fiscal Analysis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1155680" y="6473952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6B354"/>
                </a:solidFill>
              </a:rPr>
              <a:t>02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960120" y="3154680"/>
            <a:ext cx="9966960" cy="0"/>
          </a:xfrm>
          <a:prstGeom prst="line">
            <a:avLst/>
          </a:prstGeom>
          <a:noFill/>
          <a:ln w="50800">
            <a:solidFill>
              <a:srgbClr val="D6B354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85800" y="2359152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00000"/>
                </a:solidFill>
              </a:rPr>
              <a:t>Aug 16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969264" y="3026664"/>
            <a:ext cx="256032" cy="256032"/>
          </a:xfrm>
          <a:prstGeom prst="ellipse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84048" y="3656061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252525"/>
                </a:solidFill>
              </a:rPr>
              <a:t>Academic term for payroll purposes begins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2743200" y="2359152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00000"/>
                </a:solidFill>
              </a:rPr>
              <a:t>Sep 1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3026664" y="3026664"/>
            <a:ext cx="256032" cy="256032"/>
          </a:xfrm>
          <a:prstGeom prst="ellipse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2441448" y="3502152"/>
            <a:ext cx="1426464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252525"/>
                </a:solidFill>
              </a:rPr>
              <a:t>First check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252525"/>
                </a:solidFill>
              </a:rPr>
              <a:t>Half-month pay; no insurance or S4S deduction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029200" y="2359152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00000"/>
                </a:solidFill>
              </a:rPr>
              <a:t>Oct–May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5312664" y="3026664"/>
            <a:ext cx="256032" cy="256032"/>
          </a:xfrm>
          <a:prstGeom prst="ellipse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727448" y="3502152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252525"/>
                </a:solidFill>
              </a:rPr>
              <a:t>Full-month payments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7498080" y="2359152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00000"/>
                </a:solidFill>
              </a:rPr>
              <a:t>May 15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7781544" y="3026664"/>
            <a:ext cx="256032" cy="256032"/>
          </a:xfrm>
          <a:prstGeom prst="ellipse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7196328" y="3574851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150" dirty="0">
                <a:solidFill>
                  <a:srgbClr val="252525"/>
                </a:solidFill>
              </a:rPr>
              <a:t>Academic term for payroll purposes ends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9482328" y="2359152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00000"/>
                </a:solidFill>
              </a:rPr>
              <a:t>Jun 1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9765792" y="3026664"/>
            <a:ext cx="256032" cy="256032"/>
          </a:xfrm>
          <a:prstGeom prst="ellipse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9180576" y="3656061"/>
            <a:ext cx="1426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252525"/>
                </a:solidFill>
              </a:rPr>
              <a:t>Last check for academic year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252525"/>
                </a:solidFill>
              </a:rPr>
              <a:t>Half-month pay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1389888"/>
            <a:ext cx="1874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5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</a:t>
            </a:r>
            <a:endParaRPr lang="en-US" sz="3200" dirty="0"/>
          </a:p>
        </p:txBody>
      </p:sp>
      <p:sp>
        <p:nvSpPr>
          <p:cNvPr id="26" name="Text 23"/>
          <p:cNvSpPr/>
          <p:nvPr/>
        </p:nvSpPr>
        <p:spPr>
          <a:xfrm>
            <a:off x="868680" y="195681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595959"/>
                </a:solidFill>
              </a:rPr>
              <a:t>months of academic salary</a:t>
            </a:r>
            <a:endParaRPr lang="en-US" sz="1150" dirty="0"/>
          </a:p>
        </p:txBody>
      </p:sp>
      <p:sp>
        <p:nvSpPr>
          <p:cNvPr id="27" name="Text 24"/>
          <p:cNvSpPr/>
          <p:nvPr/>
        </p:nvSpPr>
        <p:spPr>
          <a:xfrm>
            <a:off x="2971800" y="1389888"/>
            <a:ext cx="1965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500000"/>
                </a:solidFill>
                <a:latin typeface="Aptos Display" pitchFamily="34" charset="0"/>
              </a:rPr>
              <a:t>8</a:t>
            </a:r>
            <a:endParaRPr lang="en-US" sz="3200" dirty="0"/>
          </a:p>
        </p:txBody>
      </p:sp>
      <p:sp>
        <p:nvSpPr>
          <p:cNvPr id="28" name="Text 25"/>
          <p:cNvSpPr/>
          <p:nvPr/>
        </p:nvSpPr>
        <p:spPr>
          <a:xfrm>
            <a:off x="2971800" y="1956816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595959"/>
                </a:solidFill>
              </a:rPr>
              <a:t>Regular full month pay checks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5303520" y="1389888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5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3200" dirty="0"/>
          </a:p>
        </p:txBody>
      </p:sp>
      <p:sp>
        <p:nvSpPr>
          <p:cNvPr id="30" name="Text 27"/>
          <p:cNvSpPr/>
          <p:nvPr/>
        </p:nvSpPr>
        <p:spPr>
          <a:xfrm>
            <a:off x="5303520" y="1956816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595959"/>
                </a:solidFill>
              </a:rPr>
              <a:t>half-month payments</a:t>
            </a:r>
            <a:endParaRPr lang="en-US" sz="1150" dirty="0"/>
          </a:p>
        </p:txBody>
      </p:sp>
      <p:pic>
        <p:nvPicPr>
          <p:cNvPr id="31" name="Image 1" descr="/mnt/data/a_clean_vector_style_icon_illustration_on_a_transp_batch_1.png"/>
          <p:cNvPicPr>
            <a:picLocks noChangeAspect="1"/>
          </p:cNvPicPr>
          <p:nvPr/>
        </p:nvPicPr>
        <p:blipFill>
          <a:blip r:embed="rId3"/>
          <a:srcRect l="18000" t="12000" r="1352" b="30000"/>
          <a:stretch/>
        </p:blipFill>
        <p:spPr>
          <a:xfrm>
            <a:off x="7543800" y="4489704"/>
            <a:ext cx="3337560" cy="1600200"/>
          </a:xfrm>
          <a:prstGeom prst="rect">
            <a:avLst/>
          </a:prstGeom>
        </p:spPr>
      </p:pic>
      <p:sp>
        <p:nvSpPr>
          <p:cNvPr id="38" name="Text 31">
            <a:extLst>
              <a:ext uri="{FF2B5EF4-FFF2-40B4-BE49-F238E27FC236}">
                <a16:creationId xmlns:a16="http://schemas.microsoft.com/office/drawing/2014/main" id="{8D324A4C-EBD9-DA82-C250-160470669B10}"/>
              </a:ext>
            </a:extLst>
          </p:cNvPr>
          <p:cNvSpPr/>
          <p:nvPr/>
        </p:nvSpPr>
        <p:spPr>
          <a:xfrm>
            <a:off x="484632" y="4405563"/>
            <a:ext cx="350794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500000"/>
                </a:solidFill>
              </a:rPr>
              <a:t>Important Information</a:t>
            </a:r>
            <a:endParaRPr lang="en-US" sz="2200" dirty="0"/>
          </a:p>
        </p:txBody>
      </p:sp>
      <p:sp>
        <p:nvSpPr>
          <p:cNvPr id="40" name="Shape 32">
            <a:extLst>
              <a:ext uri="{FF2B5EF4-FFF2-40B4-BE49-F238E27FC236}">
                <a16:creationId xmlns:a16="http://schemas.microsoft.com/office/drawing/2014/main" id="{1CAAB953-68C1-113D-7859-31ABD537E571}"/>
              </a:ext>
            </a:extLst>
          </p:cNvPr>
          <p:cNvSpPr/>
          <p:nvPr/>
        </p:nvSpPr>
        <p:spPr>
          <a:xfrm>
            <a:off x="484632" y="4826187"/>
            <a:ext cx="5669280" cy="0"/>
          </a:xfrm>
          <a:prstGeom prst="line">
            <a:avLst/>
          </a:prstGeom>
          <a:noFill/>
          <a:ln w="254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3">
            <a:extLst>
              <a:ext uri="{FF2B5EF4-FFF2-40B4-BE49-F238E27FC236}">
                <a16:creationId xmlns:a16="http://schemas.microsoft.com/office/drawing/2014/main" id="{5CED4DC0-0872-0CC1-6A3C-368206DEACA2}"/>
              </a:ext>
            </a:extLst>
          </p:cNvPr>
          <p:cNvSpPr/>
          <p:nvPr/>
        </p:nvSpPr>
        <p:spPr>
          <a:xfrm>
            <a:off x="484632" y="4904228"/>
            <a:ext cx="2587752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r>
              <a:rPr lang="en-US" sz="1520" dirty="0"/>
              <a:t>September and June are half month checks.</a:t>
            </a:r>
          </a:p>
        </p:txBody>
      </p:sp>
      <p:sp>
        <p:nvSpPr>
          <p:cNvPr id="44" name="Text 34">
            <a:extLst>
              <a:ext uri="{FF2B5EF4-FFF2-40B4-BE49-F238E27FC236}">
                <a16:creationId xmlns:a16="http://schemas.microsoft.com/office/drawing/2014/main" id="{D2E26EF8-5F8D-BEE1-A151-EBAB9286D6D2}"/>
              </a:ext>
            </a:extLst>
          </p:cNvPr>
          <p:cNvSpPr/>
          <p:nvPr/>
        </p:nvSpPr>
        <p:spPr>
          <a:xfrm>
            <a:off x="3159659" y="4899340"/>
            <a:ext cx="2994253" cy="6449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r>
              <a:rPr lang="en-US" sz="1520" dirty="0">
                <a:solidFill>
                  <a:srgbClr val="252525"/>
                </a:solidFill>
              </a:rPr>
              <a:t>Academic</a:t>
            </a:r>
            <a:r>
              <a:rPr lang="en-US" sz="1520" dirty="0"/>
              <a:t> Term for payroll </a:t>
            </a:r>
            <a:r>
              <a:rPr lang="en-US" sz="1520" dirty="0">
                <a:solidFill>
                  <a:srgbClr val="252525"/>
                </a:solidFill>
              </a:rPr>
              <a:t>purposes</a:t>
            </a:r>
            <a:r>
              <a:rPr lang="en-US" sz="1520" dirty="0"/>
              <a:t> starts August 16th and ends May 15</a:t>
            </a:r>
            <a:r>
              <a:rPr lang="en-US" sz="1520" baseline="30000" dirty="0"/>
              <a:t>th</a:t>
            </a:r>
            <a:r>
              <a:rPr lang="en-US" sz="1520" dirty="0"/>
              <a:t>. </a:t>
            </a:r>
          </a:p>
        </p:txBody>
      </p:sp>
      <p:pic>
        <p:nvPicPr>
          <p:cNvPr id="48" name="Image 0" descr="/mnt/data/tamiu_logo.png">
            <a:extLst>
              <a:ext uri="{FF2B5EF4-FFF2-40B4-BE49-F238E27FC236}">
                <a16:creationId xmlns:a16="http://schemas.microsoft.com/office/drawing/2014/main" id="{A767A1DF-FDDA-D0E2-BE9C-9F6325165B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6799" y="292608"/>
            <a:ext cx="1445316" cy="145434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"/>
            <a:ext cx="12191695" cy="36576"/>
          </a:xfrm>
          <a:prstGeom prst="rect">
            <a:avLst/>
          </a:prstGeom>
          <a:solidFill>
            <a:srgbClr val="D6B354"/>
          </a:solidFill>
          <a:ln w="127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0080" y="50292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September and June can look “off”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58368" y="1005840"/>
            <a:ext cx="9509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95959"/>
                </a:solidFill>
              </a:rPr>
              <a:t>The first and last academic-year checks are half-month payments, so the totals and deductions can look different.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4008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95959"/>
                </a:solidFill>
              </a:rPr>
              <a:t>Office of Budget, Payroll &amp; Fiscal Analysis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1155680" y="6473952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6B354"/>
                </a:solidFill>
              </a:rPr>
              <a:t>03</a:t>
            </a:r>
          </a:p>
        </p:txBody>
      </p:sp>
      <p:sp>
        <p:nvSpPr>
          <p:cNvPr id="9" name="Text 6"/>
          <p:cNvSpPr/>
          <p:nvPr/>
        </p:nvSpPr>
        <p:spPr>
          <a:xfrm>
            <a:off x="914400" y="21174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500000"/>
                </a:solidFill>
              </a:rPr>
              <a:t>September Payroll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685800" y="2656915"/>
            <a:ext cx="2788920" cy="111837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700" dirty="0">
                <a:solidFill>
                  <a:srgbClr val="252525"/>
                </a:solidFill>
              </a:rPr>
              <a:t>Covers the beginning of the academic work period (August 16</a:t>
            </a:r>
            <a:r>
              <a:rPr lang="en-US" sz="1700" baseline="30000" dirty="0">
                <a:solidFill>
                  <a:srgbClr val="252525"/>
                </a:solidFill>
              </a:rPr>
              <a:t>th</a:t>
            </a:r>
            <a:r>
              <a:rPr lang="en-US" sz="1700" dirty="0">
                <a:solidFill>
                  <a:srgbClr val="252525"/>
                </a:solidFill>
              </a:rPr>
              <a:t> through August 31st.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dirty="0">
                <a:solidFill>
                  <a:srgbClr val="252525"/>
                </a:solidFill>
              </a:rPr>
              <a:t>Expect half-month pay.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9098280" y="211742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500000"/>
                </a:solidFill>
              </a:rPr>
              <a:t>June             Payroll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8613648" y="2656915"/>
            <a:ext cx="2788920" cy="111837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700" dirty="0">
                <a:solidFill>
                  <a:srgbClr val="252525"/>
                </a:solidFill>
              </a:rPr>
              <a:t>Covers the end of the academic work period (May 1</a:t>
            </a:r>
            <a:r>
              <a:rPr lang="en-US" sz="1700" baseline="30000" dirty="0">
                <a:solidFill>
                  <a:srgbClr val="252525"/>
                </a:solidFill>
              </a:rPr>
              <a:t>st</a:t>
            </a:r>
            <a:r>
              <a:rPr lang="en-US" sz="1700" dirty="0">
                <a:solidFill>
                  <a:srgbClr val="252525"/>
                </a:solidFill>
              </a:rPr>
              <a:t> through May 15</a:t>
            </a:r>
            <a:r>
              <a:rPr lang="en-US" sz="1700" baseline="30000" dirty="0">
                <a:solidFill>
                  <a:srgbClr val="252525"/>
                </a:solidFill>
              </a:rPr>
              <a:t>th</a:t>
            </a:r>
            <a:r>
              <a:rPr lang="en-US" sz="1700" dirty="0">
                <a:solidFill>
                  <a:srgbClr val="252525"/>
                </a:solidFill>
              </a:rPr>
              <a:t>).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dirty="0">
                <a:solidFill>
                  <a:srgbClr val="252525"/>
                </a:solidFill>
              </a:rPr>
              <a:t>Expect half-month pay.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3611880" y="1998548"/>
            <a:ext cx="48006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500000"/>
                </a:solidFill>
              </a:rPr>
              <a:t>Half-month payrolls do not behave like regular full-month checks.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3794760" y="2770632"/>
            <a:ext cx="4434840" cy="10046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88A44"/>
                </a:solidFill>
              </a:rPr>
              <a:t>September 1</a:t>
            </a:r>
            <a:r>
              <a:rPr lang="en-US" sz="1800" b="1" baseline="30000" dirty="0">
                <a:solidFill>
                  <a:srgbClr val="B88A44"/>
                </a:solidFill>
              </a:rPr>
              <a:t>st</a:t>
            </a:r>
            <a:r>
              <a:rPr lang="en-US" sz="1800" b="1" dirty="0">
                <a:solidFill>
                  <a:srgbClr val="B88A44"/>
                </a:solidFill>
              </a:rPr>
              <a:t> payroll has no insurance or S4S deduction.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B88A44"/>
                </a:solidFill>
              </a:rPr>
              <a:t>June 1</a:t>
            </a:r>
            <a:r>
              <a:rPr lang="en-US" b="1" baseline="30000" dirty="0">
                <a:solidFill>
                  <a:srgbClr val="B88A44"/>
                </a:solidFill>
              </a:rPr>
              <a:t>st</a:t>
            </a:r>
            <a:r>
              <a:rPr lang="en-US" b="1" dirty="0">
                <a:solidFill>
                  <a:srgbClr val="B88A44"/>
                </a:solidFill>
              </a:rPr>
              <a:t> payroll might have inflated benefit deductions based on your elections and S4S might be deducted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1554480" y="4439996"/>
            <a:ext cx="8961120" cy="0"/>
          </a:xfrm>
          <a:prstGeom prst="line">
            <a:avLst/>
          </a:prstGeom>
          <a:noFill/>
          <a:ln w="63500">
            <a:solidFill>
              <a:srgbClr val="D6B354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408176" y="4293692"/>
            <a:ext cx="292608" cy="292608"/>
          </a:xfrm>
          <a:prstGeom prst="ellipse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5815584" y="4293692"/>
            <a:ext cx="292608" cy="292608"/>
          </a:xfrm>
          <a:prstGeom prst="ellipse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10369296" y="4293692"/>
            <a:ext cx="292608" cy="292608"/>
          </a:xfrm>
          <a:prstGeom prst="ellipse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1115568" y="4750892"/>
            <a:ext cx="868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95959"/>
                </a:solidFill>
              </a:rPr>
              <a:t>Aug. 16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5321808" y="4750892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95959"/>
                </a:solidFill>
              </a:rPr>
              <a:t>Full months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0104120" y="4750892"/>
            <a:ext cx="868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95959"/>
                </a:solidFill>
              </a:rPr>
              <a:t>May 15</a:t>
            </a:r>
            <a:endParaRPr lang="en-US" sz="1200" dirty="0"/>
          </a:p>
        </p:txBody>
      </p:sp>
      <p:pic>
        <p:nvPicPr>
          <p:cNvPr id="28" name="Image 0" descr="/mnt/data/tamiu_logo.png">
            <a:extLst>
              <a:ext uri="{FF2B5EF4-FFF2-40B4-BE49-F238E27FC236}">
                <a16:creationId xmlns:a16="http://schemas.microsoft.com/office/drawing/2014/main" id="{8C671B87-06E4-B08B-297A-63AD072C6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6799" y="292608"/>
            <a:ext cx="1445316" cy="145434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"/>
            <a:ext cx="12191695" cy="36576"/>
          </a:xfrm>
          <a:prstGeom prst="rect">
            <a:avLst/>
          </a:prstGeom>
          <a:solidFill>
            <a:srgbClr val="D6B354"/>
          </a:solidFill>
          <a:ln w="127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4008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95959"/>
                </a:solidFill>
              </a:rPr>
              <a:t>Office of Budget, Payroll &amp; Fiscal Analysis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1155680" y="6473952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6B354"/>
                </a:solidFill>
              </a:rPr>
              <a:t>04</a:t>
            </a:r>
            <a:endParaRPr lang="en-US" sz="850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CAF7CFA-5B19-E154-CB8B-3FB37DF27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20" y="964648"/>
            <a:ext cx="10278909" cy="5544324"/>
          </a:xfrm>
          <a:prstGeom prst="rect">
            <a:avLst/>
          </a:prstGeom>
        </p:spPr>
      </p:pic>
      <p:sp>
        <p:nvSpPr>
          <p:cNvPr id="45" name="Text 2">
            <a:extLst>
              <a:ext uri="{FF2B5EF4-FFF2-40B4-BE49-F238E27FC236}">
                <a16:creationId xmlns:a16="http://schemas.microsoft.com/office/drawing/2014/main" id="{6F70BF48-E8A0-4371-2967-4ED176E96C50}"/>
              </a:ext>
            </a:extLst>
          </p:cNvPr>
          <p:cNvSpPr/>
          <p:nvPr/>
        </p:nvSpPr>
        <p:spPr>
          <a:xfrm>
            <a:off x="640080" y="50292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AY 2026-2027 Pay Schedule – 9 Month Faculty</a:t>
            </a:r>
            <a:endParaRPr lang="en-US" sz="3000" dirty="0"/>
          </a:p>
        </p:txBody>
      </p:sp>
      <p:pic>
        <p:nvPicPr>
          <p:cNvPr id="47" name="Image 0" descr="/mnt/data/tamiu_logo.png">
            <a:extLst>
              <a:ext uri="{FF2B5EF4-FFF2-40B4-BE49-F238E27FC236}">
                <a16:creationId xmlns:a16="http://schemas.microsoft.com/office/drawing/2014/main" id="{9407FB0B-D1F4-B0BE-0F41-733B4F4D4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6799" y="292608"/>
            <a:ext cx="1445316" cy="145434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"/>
            <a:ext cx="12191695" cy="36576"/>
          </a:xfrm>
          <a:prstGeom prst="rect">
            <a:avLst/>
          </a:prstGeom>
          <a:solidFill>
            <a:srgbClr val="D6B354"/>
          </a:solidFill>
          <a:ln w="127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0080" y="50292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Save for Summer (S4S)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58368" y="1005840"/>
            <a:ext cx="9509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95959"/>
                </a:solidFill>
              </a:rPr>
              <a:t>Optional program for faculty who work less than 12 months and want summer disbursements.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4008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95959"/>
                </a:solidFill>
              </a:rPr>
              <a:t>Office of Budget, Payroll &amp; Fiscal Analysis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1155680" y="6473952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6B354"/>
                </a:solidFill>
              </a:rPr>
              <a:t>05</a:t>
            </a:r>
            <a:endParaRPr lang="en-US" sz="850" dirty="0"/>
          </a:p>
        </p:txBody>
      </p:sp>
      <p:pic>
        <p:nvPicPr>
          <p:cNvPr id="9" name="Image 1" descr="/mnt/data/a_clean_vector_illustration_style_png_transparent_batch_2.png"/>
          <p:cNvPicPr>
            <a:picLocks noChangeAspect="1"/>
          </p:cNvPicPr>
          <p:nvPr/>
        </p:nvPicPr>
        <p:blipFill>
          <a:blip r:embed="rId3"/>
          <a:srcRect l="6000" t="8000" r="29754" b="20000"/>
          <a:stretch/>
        </p:blipFill>
        <p:spPr>
          <a:xfrm>
            <a:off x="731520" y="1417320"/>
            <a:ext cx="3977640" cy="29718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212080" y="1389888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500000"/>
                </a:solidFill>
              </a:rPr>
              <a:t>How it works</a:t>
            </a:r>
            <a:endParaRPr lang="en-US" sz="2400" dirty="0"/>
          </a:p>
        </p:txBody>
      </p:sp>
      <p:sp>
        <p:nvSpPr>
          <p:cNvPr id="11" name="Shape 7"/>
          <p:cNvSpPr/>
          <p:nvPr/>
        </p:nvSpPr>
        <p:spPr>
          <a:xfrm>
            <a:off x="5212080" y="1856232"/>
            <a:ext cx="2286000" cy="0"/>
          </a:xfrm>
          <a:prstGeom prst="line">
            <a:avLst/>
          </a:prstGeom>
          <a:noFill/>
          <a:ln w="254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5321808" y="2212848"/>
            <a:ext cx="5257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r>
              <a:rPr lang="en-US" sz="1700" dirty="0">
                <a:solidFill>
                  <a:srgbClr val="252525"/>
                </a:solidFill>
              </a:rPr>
              <a:t>You elect a specific amount to be withheld from your 9-month net pay.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5321808" y="2880360"/>
            <a:ext cx="525780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700" dirty="0">
                <a:solidFill>
                  <a:srgbClr val="252525"/>
                </a:solidFill>
              </a:rPr>
              <a:t>The withheld total is disbursed in three equal summer installments: June, July, and August.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5321808" y="3694176"/>
            <a:ext cx="525780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700" dirty="0">
                <a:solidFill>
                  <a:srgbClr val="252525"/>
                </a:solidFill>
              </a:rPr>
              <a:t>Forms for enrollment, changes, or cancellation go to the Office of Budget, Payroll &amp; Fiscal Analysis.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5321808" y="4507991"/>
            <a:ext cx="5257800" cy="98755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700" dirty="0">
                <a:solidFill>
                  <a:srgbClr val="252525"/>
                </a:solidFill>
              </a:rPr>
              <a:t>Enrollment form must be submitted to budgetandpayroll@tamiu.edu by September 14</a:t>
            </a:r>
            <a:r>
              <a:rPr lang="en-US" sz="1700" baseline="30000" dirty="0">
                <a:solidFill>
                  <a:srgbClr val="252525"/>
                </a:solidFill>
              </a:rPr>
              <a:t>th</a:t>
            </a:r>
            <a:r>
              <a:rPr lang="en-US" sz="1700" dirty="0">
                <a:solidFill>
                  <a:srgbClr val="252525"/>
                </a:solidFill>
              </a:rPr>
              <a:t>, 2026, to account for full academic year.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5212080" y="5614416"/>
            <a:ext cx="5440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95959"/>
                </a:solidFill>
              </a:rPr>
              <a:t>Reminders: no interest earnings, automatic re-enrollment each fiscal year, no catch-up for expired portions of the fiscal year.</a:t>
            </a:r>
            <a:endParaRPr lang="en-US" sz="1150" dirty="0"/>
          </a:p>
        </p:txBody>
      </p:sp>
      <p:pic>
        <p:nvPicPr>
          <p:cNvPr id="20" name="Image 0" descr="/mnt/data/tamiu_logo.png">
            <a:extLst>
              <a:ext uri="{FF2B5EF4-FFF2-40B4-BE49-F238E27FC236}">
                <a16:creationId xmlns:a16="http://schemas.microsoft.com/office/drawing/2014/main" id="{D7A46F79-098A-45EF-3D8B-D9EE3BF64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6799" y="292608"/>
            <a:ext cx="1445316" cy="14543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"/>
            <a:ext cx="12191695" cy="36576"/>
          </a:xfrm>
          <a:prstGeom prst="rect">
            <a:avLst/>
          </a:prstGeom>
          <a:solidFill>
            <a:srgbClr val="D6B354"/>
          </a:solidFill>
          <a:ln w="127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0080" y="50292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W-2 distribution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58368" y="1005840"/>
            <a:ext cx="9509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95959"/>
                </a:solidFill>
              </a:rPr>
              <a:t>The Form W-2 is issued by January 31 of the following calendar year.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4008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95959"/>
                </a:solidFill>
              </a:rPr>
              <a:t>Office of Budget, Payroll &amp; Fiscal Analysis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1155680" y="6473952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6B354"/>
                </a:solidFill>
              </a:rPr>
              <a:t>06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22960" y="14630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500000"/>
                </a:solidFill>
              </a:rPr>
              <a:t>Electronic delivery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822960" y="1920240"/>
            <a:ext cx="2331720" cy="0"/>
          </a:xfrm>
          <a:prstGeom prst="line">
            <a:avLst/>
          </a:prstGeom>
          <a:noFill/>
          <a:ln w="254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22960" y="2779550"/>
            <a:ext cx="40690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700" dirty="0">
                <a:solidFill>
                  <a:srgbClr val="252525"/>
                </a:solidFill>
              </a:rPr>
              <a:t>Sign in through SSO and open Workday.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22960" y="3378708"/>
            <a:ext cx="406908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r>
              <a:rPr lang="en-US" sz="1700" dirty="0">
                <a:solidFill>
                  <a:srgbClr val="252525"/>
                </a:solidFill>
              </a:rPr>
              <a:t>Go to the Benefits &amp; Pay application and select Pay then Tax.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822960" y="2020823"/>
            <a:ext cx="406908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r>
              <a:rPr lang="en-US" sz="1700" dirty="0">
                <a:solidFill>
                  <a:srgbClr val="252525"/>
                </a:solidFill>
              </a:rPr>
              <a:t>Update the Tax Forms Printing Election to receive year-end tax documents electronically.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822960" y="4252185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500000"/>
                </a:solidFill>
              </a:rPr>
              <a:t>Paper delivery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822960" y="4858163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52525"/>
                </a:solidFill>
              </a:rPr>
              <a:t>If electronic delivery is not elected, the paper Form W-2 is mailed to the address on file on January 31.</a:t>
            </a:r>
            <a:endParaRPr lang="en-US" sz="1600" dirty="0"/>
          </a:p>
        </p:txBody>
      </p:sp>
      <p:pic>
        <p:nvPicPr>
          <p:cNvPr id="16" name="Image 1" descr="/mnt/data/a_clean_vector_illustration_style_graphic_on_a_tra_batch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1572768"/>
            <a:ext cx="4251960" cy="425196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822960" y="57881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595959"/>
                </a:solidFill>
              </a:rPr>
              <a:t>Former employees have SSO/Workday access for up to 18 months after the last date of employment.</a:t>
            </a:r>
            <a:endParaRPr lang="en-US" sz="1150" dirty="0"/>
          </a:p>
        </p:txBody>
      </p:sp>
      <p:pic>
        <p:nvPicPr>
          <p:cNvPr id="21" name="Image 0" descr="/mnt/data/tamiu_logo.png">
            <a:extLst>
              <a:ext uri="{FF2B5EF4-FFF2-40B4-BE49-F238E27FC236}">
                <a16:creationId xmlns:a16="http://schemas.microsoft.com/office/drawing/2014/main" id="{80FBC07A-C136-4880-5913-74988BAAF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6799" y="292608"/>
            <a:ext cx="1445316" cy="1454349"/>
          </a:xfrm>
          <a:prstGeom prst="rect">
            <a:avLst/>
          </a:prstGeom>
        </p:spPr>
      </p:pic>
      <p:sp>
        <p:nvSpPr>
          <p:cNvPr id="23" name="Shape 7">
            <a:extLst>
              <a:ext uri="{FF2B5EF4-FFF2-40B4-BE49-F238E27FC236}">
                <a16:creationId xmlns:a16="http://schemas.microsoft.com/office/drawing/2014/main" id="{8011B601-D1EB-1F95-CDA1-01404C329568}"/>
              </a:ext>
            </a:extLst>
          </p:cNvPr>
          <p:cNvSpPr/>
          <p:nvPr/>
        </p:nvSpPr>
        <p:spPr>
          <a:xfrm>
            <a:off x="822960" y="4698142"/>
            <a:ext cx="2331720" cy="0"/>
          </a:xfrm>
          <a:prstGeom prst="line">
            <a:avLst/>
          </a:prstGeom>
          <a:noFill/>
          <a:ln w="254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67D67-9E23-EBFB-AD1B-F14405D18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2C6F688-62A3-090B-5E90-9DA017E4CD20}"/>
              </a:ext>
            </a:extLst>
          </p:cNvPr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76B0217A-4C8C-B05B-4F81-79C02507B8E7}"/>
              </a:ext>
            </a:extLst>
          </p:cNvPr>
          <p:cNvSpPr/>
          <p:nvPr/>
        </p:nvSpPr>
        <p:spPr>
          <a:xfrm>
            <a:off x="0" y="100584"/>
            <a:ext cx="12191695" cy="36576"/>
          </a:xfrm>
          <a:prstGeom prst="rect">
            <a:avLst/>
          </a:prstGeom>
          <a:solidFill>
            <a:srgbClr val="D6B354"/>
          </a:solidFill>
          <a:ln w="127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A93A6E3-1CAA-C55F-8548-F9B91163A609}"/>
              </a:ext>
            </a:extLst>
          </p:cNvPr>
          <p:cNvSpPr/>
          <p:nvPr/>
        </p:nvSpPr>
        <p:spPr>
          <a:xfrm>
            <a:off x="64008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95959"/>
                </a:solidFill>
              </a:rPr>
              <a:t>Office of Budget, Payroll &amp; Fiscal Analysis</a:t>
            </a:r>
            <a:endParaRPr lang="en-US" sz="85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A75C356C-06B2-AE8E-053A-44644C5CE843}"/>
              </a:ext>
            </a:extLst>
          </p:cNvPr>
          <p:cNvSpPr/>
          <p:nvPr/>
        </p:nvSpPr>
        <p:spPr>
          <a:xfrm>
            <a:off x="11155680" y="6473952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6B354"/>
                </a:solidFill>
              </a:rPr>
              <a:t>07</a:t>
            </a:r>
            <a:endParaRPr lang="en-US" sz="85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CC6BAC-899D-1A89-CF25-57B3BFBF15DD}"/>
              </a:ext>
            </a:extLst>
          </p:cNvPr>
          <p:cNvSpPr txBox="1"/>
          <p:nvPr/>
        </p:nvSpPr>
        <p:spPr>
          <a:xfrm>
            <a:off x="384048" y="520389"/>
            <a:ext cx="8595360" cy="36576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sz="3000" b="1" i="0" dirty="0">
                <a:solidFill>
                  <a:srgbClr val="500000"/>
                </a:solidFill>
                <a:latin typeface="Aptos Display"/>
              </a:rPr>
              <a:t>How to access your Workday </a:t>
            </a:r>
            <a:r>
              <a:rPr sz="3000" b="1" i="0" dirty="0" err="1">
                <a:solidFill>
                  <a:srgbClr val="500000"/>
                </a:solidFill>
                <a:latin typeface="Aptos Display"/>
              </a:rPr>
              <a:t>payslip</a:t>
            </a:r>
            <a:endParaRPr sz="3000" b="1" i="0" dirty="0">
              <a:solidFill>
                <a:srgbClr val="500000"/>
              </a:solidFill>
              <a:latin typeface="Aptos Display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804009-5663-22D8-75FC-AF95420ED99A}"/>
              </a:ext>
            </a:extLst>
          </p:cNvPr>
          <p:cNvSpPr txBox="1"/>
          <p:nvPr/>
        </p:nvSpPr>
        <p:spPr>
          <a:xfrm>
            <a:off x="402336" y="995149"/>
            <a:ext cx="8778240" cy="256032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1250" b="0" i="0" dirty="0">
                <a:solidFill>
                  <a:srgbClr val="6A5A5A"/>
                </a:solidFill>
                <a:latin typeface="Aptos"/>
              </a:rPr>
              <a:t>Faculty can review current and prior </a:t>
            </a:r>
            <a:r>
              <a:rPr sz="1250" b="0" i="0" dirty="0" err="1">
                <a:solidFill>
                  <a:srgbClr val="6A5A5A"/>
                </a:solidFill>
                <a:latin typeface="Aptos"/>
              </a:rPr>
              <a:t>payslips</a:t>
            </a:r>
            <a:r>
              <a:rPr sz="1250" b="0" i="0" dirty="0">
                <a:solidFill>
                  <a:srgbClr val="6A5A5A"/>
                </a:solidFill>
                <a:latin typeface="Aptos"/>
              </a:rPr>
              <a:t> directly in Workday.</a:t>
            </a:r>
          </a:p>
        </p:txBody>
      </p:sp>
      <p:sp>
        <p:nvSpPr>
          <p:cNvPr id="24" name="Rounded Rectangle 8">
            <a:extLst>
              <a:ext uri="{FF2B5EF4-FFF2-40B4-BE49-F238E27FC236}">
                <a16:creationId xmlns:a16="http://schemas.microsoft.com/office/drawing/2014/main" id="{E5446DF3-8EAF-BB71-6D57-79A9E641EA73}"/>
              </a:ext>
            </a:extLst>
          </p:cNvPr>
          <p:cNvSpPr/>
          <p:nvPr/>
        </p:nvSpPr>
        <p:spPr>
          <a:xfrm>
            <a:off x="585215" y="1398212"/>
            <a:ext cx="6404059" cy="4549463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E4D8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payslip_access.png">
            <a:extLst>
              <a:ext uri="{FF2B5EF4-FFF2-40B4-BE49-F238E27FC236}">
                <a16:creationId xmlns:a16="http://schemas.microsoft.com/office/drawing/2014/main" id="{CD846053-0C9D-EE4B-652F-37E780947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25" y="1777458"/>
            <a:ext cx="6037459" cy="350071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736D37C-8AFB-9690-DB6B-3C613E02C976}"/>
              </a:ext>
            </a:extLst>
          </p:cNvPr>
          <p:cNvSpPr txBox="1"/>
          <p:nvPr/>
        </p:nvSpPr>
        <p:spPr>
          <a:xfrm>
            <a:off x="7100172" y="2123480"/>
            <a:ext cx="23774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sz="2400" b="1" i="0" dirty="0">
                <a:solidFill>
                  <a:srgbClr val="500000"/>
                </a:solidFill>
                <a:latin typeface="Aptos"/>
              </a:rPr>
              <a:t>Navigation path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DE245F4-479A-6FB5-FB5D-02613E8FBA3E}"/>
              </a:ext>
            </a:extLst>
          </p:cNvPr>
          <p:cNvSpPr/>
          <p:nvPr/>
        </p:nvSpPr>
        <p:spPr>
          <a:xfrm>
            <a:off x="7100172" y="2506526"/>
            <a:ext cx="1800225" cy="45719"/>
          </a:xfrm>
          <a:prstGeom prst="rect">
            <a:avLst/>
          </a:prstGeom>
          <a:solidFill>
            <a:srgbClr val="C8B273"/>
          </a:solidFill>
          <a:ln>
            <a:solidFill>
              <a:srgbClr val="C8B2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AAD4245-54A3-E0CA-10D1-7871F879BFEC}"/>
              </a:ext>
            </a:extLst>
          </p:cNvPr>
          <p:cNvSpPr txBox="1"/>
          <p:nvPr/>
        </p:nvSpPr>
        <p:spPr>
          <a:xfrm>
            <a:off x="7100172" y="2711285"/>
            <a:ext cx="4977384" cy="414055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1800" b="1" i="0" dirty="0">
                <a:solidFill>
                  <a:srgbClr val="500000"/>
                </a:solidFill>
                <a:latin typeface="Aptos Display"/>
              </a:rPr>
              <a:t>Benefits and Pay → Pay → Payments → All </a:t>
            </a:r>
            <a:r>
              <a:rPr sz="1800" b="1" i="0" dirty="0" err="1">
                <a:solidFill>
                  <a:srgbClr val="500000"/>
                </a:solidFill>
                <a:latin typeface="Aptos Display"/>
              </a:rPr>
              <a:t>Payslips</a:t>
            </a:r>
            <a:endParaRPr sz="1800" b="1" i="0" dirty="0">
              <a:solidFill>
                <a:srgbClr val="500000"/>
              </a:solidFill>
              <a:latin typeface="Aptos Display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5BA74C7-11AF-F0E8-D84B-0DAB40902FB1}"/>
              </a:ext>
            </a:extLst>
          </p:cNvPr>
          <p:cNvSpPr/>
          <p:nvPr/>
        </p:nvSpPr>
        <p:spPr>
          <a:xfrm>
            <a:off x="7073021" y="3378479"/>
            <a:ext cx="73152" cy="73152"/>
          </a:xfrm>
          <a:prstGeom prst="rect">
            <a:avLst/>
          </a:prstGeom>
          <a:solidFill>
            <a:srgbClr val="C8B273"/>
          </a:solidFill>
          <a:ln>
            <a:solidFill>
              <a:srgbClr val="C8B2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5C17B5-1CCE-017C-1A63-2F8220FCB862}"/>
              </a:ext>
            </a:extLst>
          </p:cNvPr>
          <p:cNvSpPr txBox="1"/>
          <p:nvPr/>
        </p:nvSpPr>
        <p:spPr>
          <a:xfrm>
            <a:off x="7301340" y="3187715"/>
            <a:ext cx="3977639" cy="3840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sz="1600" b="0" i="0" dirty="0" err="1">
                <a:solidFill>
                  <a:srgbClr val="2E1A1A"/>
                </a:solidFill>
                <a:latin typeface="Aptos"/>
              </a:rPr>
              <a:t>Payslips</a:t>
            </a:r>
            <a:r>
              <a:rPr sz="1600" b="0" i="0" dirty="0">
                <a:solidFill>
                  <a:srgbClr val="2E1A1A"/>
                </a:solidFill>
                <a:latin typeface="Aptos"/>
              </a:rPr>
              <a:t> display in chronological order, with the most recent at the top.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BA371C9-D8A6-B31A-8465-C36D68FF2A08}"/>
              </a:ext>
            </a:extLst>
          </p:cNvPr>
          <p:cNvSpPr/>
          <p:nvPr/>
        </p:nvSpPr>
        <p:spPr>
          <a:xfrm>
            <a:off x="7073021" y="4109999"/>
            <a:ext cx="73152" cy="73152"/>
          </a:xfrm>
          <a:prstGeom prst="rect">
            <a:avLst/>
          </a:prstGeom>
          <a:solidFill>
            <a:srgbClr val="C8B273"/>
          </a:solidFill>
          <a:ln>
            <a:solidFill>
              <a:srgbClr val="C8B2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6B119A-E4EB-5E5D-A585-2E66287D301C}"/>
              </a:ext>
            </a:extLst>
          </p:cNvPr>
          <p:cNvSpPr txBox="1"/>
          <p:nvPr/>
        </p:nvSpPr>
        <p:spPr>
          <a:xfrm>
            <a:off x="7301340" y="3919235"/>
            <a:ext cx="3977639" cy="3840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sz="1600" b="0" i="0">
                <a:solidFill>
                  <a:srgbClr val="2E1A1A"/>
                </a:solidFill>
                <a:latin typeface="Aptos"/>
              </a:rPr>
              <a:t>Select View next to the payslip you want to review.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6FF27DB-AEDB-E291-53FA-3817217241D3}"/>
              </a:ext>
            </a:extLst>
          </p:cNvPr>
          <p:cNvSpPr/>
          <p:nvPr/>
        </p:nvSpPr>
        <p:spPr>
          <a:xfrm>
            <a:off x="7073021" y="4841519"/>
            <a:ext cx="73152" cy="73152"/>
          </a:xfrm>
          <a:prstGeom prst="rect">
            <a:avLst/>
          </a:prstGeom>
          <a:solidFill>
            <a:srgbClr val="C8B273"/>
          </a:solidFill>
          <a:ln>
            <a:solidFill>
              <a:srgbClr val="C8B2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4833008-3FA0-A5C2-EA76-0B1C271AE7DC}"/>
              </a:ext>
            </a:extLst>
          </p:cNvPr>
          <p:cNvSpPr txBox="1"/>
          <p:nvPr/>
        </p:nvSpPr>
        <p:spPr>
          <a:xfrm>
            <a:off x="7301340" y="4650755"/>
            <a:ext cx="3977639" cy="3840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sz="1600" b="0" i="0">
                <a:solidFill>
                  <a:srgbClr val="2E1A1A"/>
                </a:solidFill>
                <a:latin typeface="Aptos"/>
              </a:rPr>
              <a:t>Review the payslip when payroll processes so questions can be addressed early.</a:t>
            </a:r>
          </a:p>
        </p:txBody>
      </p:sp>
      <p:pic>
        <p:nvPicPr>
          <p:cNvPr id="46" name="Image 0" descr="/mnt/data/tamiu_logo.png">
            <a:extLst>
              <a:ext uri="{FF2B5EF4-FFF2-40B4-BE49-F238E27FC236}">
                <a16:creationId xmlns:a16="http://schemas.microsoft.com/office/drawing/2014/main" id="{62D52896-A2A7-884E-2759-9E30BC041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6799" y="292608"/>
            <a:ext cx="1445316" cy="145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87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500000"/>
          </a:solidFill>
          <a:ln w="12700">
            <a:solidFill>
              <a:srgbClr val="5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"/>
            <a:ext cx="12191695" cy="36576"/>
          </a:xfrm>
          <a:prstGeom prst="rect">
            <a:avLst/>
          </a:prstGeom>
          <a:solidFill>
            <a:srgbClr val="D6B354"/>
          </a:solidFill>
          <a:ln w="127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0080" y="50292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Review your payslip every month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58368" y="1005840"/>
            <a:ext cx="9509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95959"/>
                </a:solidFill>
              </a:rPr>
              <a:t>Who knows what pay you should be paid better than yourself?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40080" y="647395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95959"/>
                </a:solidFill>
              </a:rPr>
              <a:t>Office of Budget, Payroll &amp; Fiscal Analysis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1155680" y="6473952"/>
            <a:ext cx="475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D6B354"/>
                </a:solidFill>
              </a:rPr>
              <a:t>08</a:t>
            </a:r>
            <a:endParaRPr lang="en-US" sz="850" dirty="0"/>
          </a:p>
        </p:txBody>
      </p:sp>
      <p:pic>
        <p:nvPicPr>
          <p:cNvPr id="9" name="Image 1" descr="/mnt/data/a_crisp_flat_vector_cartoon_illustration_icon_li_batch_4.png"/>
          <p:cNvPicPr>
            <a:picLocks noChangeAspect="1"/>
          </p:cNvPicPr>
          <p:nvPr/>
        </p:nvPicPr>
        <p:blipFill>
          <a:blip r:embed="rId3"/>
          <a:srcRect l="4000" t="6000" r="17138" b="14000"/>
          <a:stretch/>
        </p:blipFill>
        <p:spPr>
          <a:xfrm>
            <a:off x="676656" y="1554480"/>
            <a:ext cx="4434840" cy="299923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559552" y="1417320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500000"/>
                </a:solidFill>
              </a:rPr>
              <a:t>What to check</a:t>
            </a:r>
            <a:endParaRPr lang="en-US" sz="2400" dirty="0"/>
          </a:p>
        </p:txBody>
      </p:sp>
      <p:sp>
        <p:nvSpPr>
          <p:cNvPr id="11" name="Shape 7"/>
          <p:cNvSpPr/>
          <p:nvPr/>
        </p:nvSpPr>
        <p:spPr>
          <a:xfrm>
            <a:off x="5559552" y="1901952"/>
            <a:ext cx="2377440" cy="0"/>
          </a:xfrm>
          <a:prstGeom prst="line">
            <a:avLst/>
          </a:prstGeom>
          <a:noFill/>
          <a:ln w="25400">
            <a:solidFill>
              <a:srgbClr val="D6B3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5687568" y="2240280"/>
            <a:ext cx="502920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r>
              <a:rPr lang="en-US" sz="1700" dirty="0">
                <a:solidFill>
                  <a:srgbClr val="252525"/>
                </a:solidFill>
              </a:rPr>
              <a:t>Is the gross pay what you expected for this month’s schedule?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5687568" y="2761488"/>
            <a:ext cx="50292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700" dirty="0">
                <a:solidFill>
                  <a:srgbClr val="252525"/>
                </a:solidFill>
              </a:rPr>
              <a:t>Do deductions and taxes look reasonable?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5687568" y="3456885"/>
            <a:ext cx="5029200" cy="5852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700" dirty="0">
                <a:solidFill>
                  <a:srgbClr val="252525"/>
                </a:solidFill>
              </a:rPr>
              <a:t>Did direct deposit, tax withholding, or S4S changes process as expected?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5687568" y="4407407"/>
            <a:ext cx="502920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r>
              <a:rPr lang="en-US" sz="1700" dirty="0">
                <a:solidFill>
                  <a:srgbClr val="252525"/>
                </a:solidFill>
              </a:rPr>
              <a:t>Are you comparing a half-month check to another half-month check?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5559552" y="5522976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500000"/>
                </a:solidFill>
              </a:rPr>
              <a:t>When in doubt, email us. A quick question can prevent a bigger correction later.</a:t>
            </a:r>
            <a:endParaRPr lang="en-US" sz="1800" dirty="0"/>
          </a:p>
        </p:txBody>
      </p:sp>
      <p:pic>
        <p:nvPicPr>
          <p:cNvPr id="20" name="Image 0" descr="/mnt/data/tamiu_logo.png">
            <a:extLst>
              <a:ext uri="{FF2B5EF4-FFF2-40B4-BE49-F238E27FC236}">
                <a16:creationId xmlns:a16="http://schemas.microsoft.com/office/drawing/2014/main" id="{31E95D77-301B-4D9C-8877-C45FD2E4F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6799" y="292608"/>
            <a:ext cx="1445316" cy="14543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1189</Words>
  <Application>Microsoft Office PowerPoint</Application>
  <PresentationFormat>Widescreen</PresentationFormat>
  <Paragraphs>139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TAMIU New Faculty Payroll Essentials</dc:title>
  <dc:subject>New Faculty Payroll Essentials</dc:subject>
  <dc:creator>Office of Budget, Payroll &amp; Fiscal Analysis</dc:creator>
  <cp:lastModifiedBy>Salazar, Daniel O.</cp:lastModifiedBy>
  <cp:revision>2</cp:revision>
  <cp:lastPrinted>2026-08-14T20:57:11Z</cp:lastPrinted>
  <dcterms:created xsi:type="dcterms:W3CDTF">2026-08-12T17:18:44Z</dcterms:created>
  <dcterms:modified xsi:type="dcterms:W3CDTF">2026-08-17T14:34:42Z</dcterms:modified>
</cp:coreProperties>
</file>