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6" r:id="rId2"/>
    <p:sldId id="259" r:id="rId3"/>
    <p:sldId id="261" r:id="rId4"/>
    <p:sldId id="262" r:id="rId5"/>
    <p:sldId id="271" r:id="rId6"/>
    <p:sldId id="263" r:id="rId7"/>
    <p:sldId id="268" r:id="rId8"/>
    <p:sldId id="269" r:id="rId9"/>
    <p:sldId id="296" r:id="rId10"/>
    <p:sldId id="301" r:id="rId11"/>
    <p:sldId id="260" r:id="rId12"/>
    <p:sldId id="295" r:id="rId13"/>
    <p:sldId id="264" r:id="rId14"/>
    <p:sldId id="277" r:id="rId15"/>
    <p:sldId id="299" r:id="rId16"/>
    <p:sldId id="278" r:id="rId17"/>
    <p:sldId id="304" r:id="rId18"/>
    <p:sldId id="305" r:id="rId19"/>
    <p:sldId id="302" r:id="rId20"/>
    <p:sldId id="279" r:id="rId21"/>
    <p:sldId id="280" r:id="rId22"/>
    <p:sldId id="281" r:id="rId23"/>
    <p:sldId id="282" r:id="rId24"/>
    <p:sldId id="284" r:id="rId25"/>
    <p:sldId id="283" r:id="rId26"/>
    <p:sldId id="298" r:id="rId27"/>
    <p:sldId id="285" r:id="rId28"/>
    <p:sldId id="286" r:id="rId29"/>
    <p:sldId id="287" r:id="rId30"/>
    <p:sldId id="288" r:id="rId31"/>
    <p:sldId id="289" r:id="rId32"/>
    <p:sldId id="291" r:id="rId33"/>
    <p:sldId id="292" r:id="rId34"/>
    <p:sldId id="293"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12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9D9BADE3-10FB-4200-AA35-3F3CF354D01F}" type="datetimeFigureOut">
              <a:rPr lang="en-US" smtClean="0"/>
              <a:pPr/>
              <a:t>1/8/2015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18E08BC9-0AE2-45FC-9E97-EC833E69DD82}" type="slidenum">
              <a:rPr lang="en-US" smtClean="0"/>
              <a:pPr/>
              <a:t>‹#›</a:t>
            </a:fld>
            <a:endParaRPr lang="en-US"/>
          </a:p>
        </p:txBody>
      </p:sp>
    </p:spTree>
    <p:extLst>
      <p:ext uri="{BB962C8B-B14F-4D97-AF65-F5344CB8AC3E}">
        <p14:creationId xmlns:p14="http://schemas.microsoft.com/office/powerpoint/2010/main" val="1257054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04EAC53-0F6B-4816-AFCA-D4D360E0D3F4}" type="datetimeFigureOut">
              <a:rPr lang="en-US" smtClean="0"/>
              <a:pPr/>
              <a:t>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CF04D922-E19C-4B90-9BC6-D82473D7F5ED}" type="slidenum">
              <a:rPr lang="en-US" smtClean="0"/>
              <a:pPr/>
              <a:t>‹#›</a:t>
            </a:fld>
            <a:endParaRPr lang="en-US"/>
          </a:p>
        </p:txBody>
      </p:sp>
    </p:spTree>
    <p:extLst>
      <p:ext uri="{BB962C8B-B14F-4D97-AF65-F5344CB8AC3E}">
        <p14:creationId xmlns:p14="http://schemas.microsoft.com/office/powerpoint/2010/main" val="156286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1</a:t>
            </a:fld>
            <a:endParaRPr lang="en-US"/>
          </a:p>
        </p:txBody>
      </p:sp>
    </p:spTree>
    <p:extLst>
      <p:ext uri="{BB962C8B-B14F-4D97-AF65-F5344CB8AC3E}">
        <p14:creationId xmlns:p14="http://schemas.microsoft.com/office/powerpoint/2010/main" val="3453672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04D922-E19C-4B90-9BC6-D82473D7F5ED}" type="slidenum">
              <a:rPr lang="en-US" smtClean="0"/>
              <a:pPr/>
              <a:t>10</a:t>
            </a:fld>
            <a:endParaRPr lang="en-US"/>
          </a:p>
        </p:txBody>
      </p:sp>
    </p:spTree>
    <p:extLst>
      <p:ext uri="{BB962C8B-B14F-4D97-AF65-F5344CB8AC3E}">
        <p14:creationId xmlns:p14="http://schemas.microsoft.com/office/powerpoint/2010/main" val="118966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11</a:t>
            </a:fld>
            <a:endParaRPr lang="en-US"/>
          </a:p>
        </p:txBody>
      </p:sp>
    </p:spTree>
    <p:extLst>
      <p:ext uri="{BB962C8B-B14F-4D97-AF65-F5344CB8AC3E}">
        <p14:creationId xmlns:p14="http://schemas.microsoft.com/office/powerpoint/2010/main" val="1574734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12</a:t>
            </a:fld>
            <a:endParaRPr lang="en-US"/>
          </a:p>
        </p:txBody>
      </p:sp>
    </p:spTree>
    <p:extLst>
      <p:ext uri="{BB962C8B-B14F-4D97-AF65-F5344CB8AC3E}">
        <p14:creationId xmlns:p14="http://schemas.microsoft.com/office/powerpoint/2010/main" val="353300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13</a:t>
            </a:fld>
            <a:endParaRPr lang="en-US"/>
          </a:p>
        </p:txBody>
      </p:sp>
    </p:spTree>
    <p:extLst>
      <p:ext uri="{BB962C8B-B14F-4D97-AF65-F5344CB8AC3E}">
        <p14:creationId xmlns:p14="http://schemas.microsoft.com/office/powerpoint/2010/main" val="393018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14</a:t>
            </a:fld>
            <a:endParaRPr lang="en-US"/>
          </a:p>
        </p:txBody>
      </p:sp>
    </p:spTree>
    <p:extLst>
      <p:ext uri="{BB962C8B-B14F-4D97-AF65-F5344CB8AC3E}">
        <p14:creationId xmlns:p14="http://schemas.microsoft.com/office/powerpoint/2010/main" val="1615487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15</a:t>
            </a:fld>
            <a:endParaRPr lang="en-US"/>
          </a:p>
        </p:txBody>
      </p:sp>
    </p:spTree>
    <p:extLst>
      <p:ext uri="{BB962C8B-B14F-4D97-AF65-F5344CB8AC3E}">
        <p14:creationId xmlns:p14="http://schemas.microsoft.com/office/powerpoint/2010/main" val="3070973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16</a:t>
            </a:fld>
            <a:endParaRPr lang="en-US"/>
          </a:p>
        </p:txBody>
      </p:sp>
    </p:spTree>
    <p:extLst>
      <p:ext uri="{BB962C8B-B14F-4D97-AF65-F5344CB8AC3E}">
        <p14:creationId xmlns:p14="http://schemas.microsoft.com/office/powerpoint/2010/main" val="209561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19</a:t>
            </a:fld>
            <a:endParaRPr lang="en-US"/>
          </a:p>
        </p:txBody>
      </p:sp>
    </p:spTree>
    <p:extLst>
      <p:ext uri="{BB962C8B-B14F-4D97-AF65-F5344CB8AC3E}">
        <p14:creationId xmlns:p14="http://schemas.microsoft.com/office/powerpoint/2010/main" val="369696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20</a:t>
            </a:fld>
            <a:endParaRPr lang="en-US"/>
          </a:p>
        </p:txBody>
      </p:sp>
    </p:spTree>
    <p:extLst>
      <p:ext uri="{BB962C8B-B14F-4D97-AF65-F5344CB8AC3E}">
        <p14:creationId xmlns:p14="http://schemas.microsoft.com/office/powerpoint/2010/main" val="278166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21</a:t>
            </a:fld>
            <a:endParaRPr lang="en-US"/>
          </a:p>
        </p:txBody>
      </p:sp>
    </p:spTree>
    <p:extLst>
      <p:ext uri="{BB962C8B-B14F-4D97-AF65-F5344CB8AC3E}">
        <p14:creationId xmlns:p14="http://schemas.microsoft.com/office/powerpoint/2010/main" val="413018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2</a:t>
            </a:fld>
            <a:endParaRPr lang="en-US"/>
          </a:p>
        </p:txBody>
      </p:sp>
    </p:spTree>
    <p:extLst>
      <p:ext uri="{BB962C8B-B14F-4D97-AF65-F5344CB8AC3E}">
        <p14:creationId xmlns:p14="http://schemas.microsoft.com/office/powerpoint/2010/main" val="1737215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22</a:t>
            </a:fld>
            <a:endParaRPr lang="en-US"/>
          </a:p>
        </p:txBody>
      </p:sp>
    </p:spTree>
    <p:extLst>
      <p:ext uri="{BB962C8B-B14F-4D97-AF65-F5344CB8AC3E}">
        <p14:creationId xmlns:p14="http://schemas.microsoft.com/office/powerpoint/2010/main" val="226039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23</a:t>
            </a:fld>
            <a:endParaRPr lang="en-US"/>
          </a:p>
        </p:txBody>
      </p:sp>
    </p:spTree>
    <p:extLst>
      <p:ext uri="{BB962C8B-B14F-4D97-AF65-F5344CB8AC3E}">
        <p14:creationId xmlns:p14="http://schemas.microsoft.com/office/powerpoint/2010/main" val="1919797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24</a:t>
            </a:fld>
            <a:endParaRPr lang="en-US"/>
          </a:p>
        </p:txBody>
      </p:sp>
    </p:spTree>
    <p:extLst>
      <p:ext uri="{BB962C8B-B14F-4D97-AF65-F5344CB8AC3E}">
        <p14:creationId xmlns:p14="http://schemas.microsoft.com/office/powerpoint/2010/main" val="2003279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25</a:t>
            </a:fld>
            <a:endParaRPr lang="en-US"/>
          </a:p>
        </p:txBody>
      </p:sp>
    </p:spTree>
    <p:extLst>
      <p:ext uri="{BB962C8B-B14F-4D97-AF65-F5344CB8AC3E}">
        <p14:creationId xmlns:p14="http://schemas.microsoft.com/office/powerpoint/2010/main" val="3546075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26</a:t>
            </a:fld>
            <a:endParaRPr lang="en-US"/>
          </a:p>
        </p:txBody>
      </p:sp>
    </p:spTree>
    <p:extLst>
      <p:ext uri="{BB962C8B-B14F-4D97-AF65-F5344CB8AC3E}">
        <p14:creationId xmlns:p14="http://schemas.microsoft.com/office/powerpoint/2010/main" val="236549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27</a:t>
            </a:fld>
            <a:endParaRPr lang="en-US"/>
          </a:p>
        </p:txBody>
      </p:sp>
    </p:spTree>
    <p:extLst>
      <p:ext uri="{BB962C8B-B14F-4D97-AF65-F5344CB8AC3E}">
        <p14:creationId xmlns:p14="http://schemas.microsoft.com/office/powerpoint/2010/main" val="990367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28</a:t>
            </a:fld>
            <a:endParaRPr lang="en-US"/>
          </a:p>
        </p:txBody>
      </p:sp>
    </p:spTree>
    <p:extLst>
      <p:ext uri="{BB962C8B-B14F-4D97-AF65-F5344CB8AC3E}">
        <p14:creationId xmlns:p14="http://schemas.microsoft.com/office/powerpoint/2010/main" val="2878638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29</a:t>
            </a:fld>
            <a:endParaRPr lang="en-US"/>
          </a:p>
        </p:txBody>
      </p:sp>
    </p:spTree>
    <p:extLst>
      <p:ext uri="{BB962C8B-B14F-4D97-AF65-F5344CB8AC3E}">
        <p14:creationId xmlns:p14="http://schemas.microsoft.com/office/powerpoint/2010/main" val="3379477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30</a:t>
            </a:fld>
            <a:endParaRPr lang="en-US"/>
          </a:p>
        </p:txBody>
      </p:sp>
    </p:spTree>
    <p:extLst>
      <p:ext uri="{BB962C8B-B14F-4D97-AF65-F5344CB8AC3E}">
        <p14:creationId xmlns:p14="http://schemas.microsoft.com/office/powerpoint/2010/main" val="3231039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31</a:t>
            </a:fld>
            <a:endParaRPr lang="en-US"/>
          </a:p>
        </p:txBody>
      </p:sp>
    </p:spTree>
    <p:extLst>
      <p:ext uri="{BB962C8B-B14F-4D97-AF65-F5344CB8AC3E}">
        <p14:creationId xmlns:p14="http://schemas.microsoft.com/office/powerpoint/2010/main" val="94418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3</a:t>
            </a:fld>
            <a:endParaRPr lang="en-US"/>
          </a:p>
        </p:txBody>
      </p:sp>
    </p:spTree>
    <p:extLst>
      <p:ext uri="{BB962C8B-B14F-4D97-AF65-F5344CB8AC3E}">
        <p14:creationId xmlns:p14="http://schemas.microsoft.com/office/powerpoint/2010/main" val="998069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32</a:t>
            </a:fld>
            <a:endParaRPr lang="en-US"/>
          </a:p>
        </p:txBody>
      </p:sp>
    </p:spTree>
    <p:extLst>
      <p:ext uri="{BB962C8B-B14F-4D97-AF65-F5344CB8AC3E}">
        <p14:creationId xmlns:p14="http://schemas.microsoft.com/office/powerpoint/2010/main" val="1120817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33</a:t>
            </a:fld>
            <a:endParaRPr lang="en-US"/>
          </a:p>
        </p:txBody>
      </p:sp>
    </p:spTree>
    <p:extLst>
      <p:ext uri="{BB962C8B-B14F-4D97-AF65-F5344CB8AC3E}">
        <p14:creationId xmlns:p14="http://schemas.microsoft.com/office/powerpoint/2010/main" val="910318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34</a:t>
            </a:fld>
            <a:endParaRPr lang="en-US"/>
          </a:p>
        </p:txBody>
      </p:sp>
    </p:spTree>
    <p:extLst>
      <p:ext uri="{BB962C8B-B14F-4D97-AF65-F5344CB8AC3E}">
        <p14:creationId xmlns:p14="http://schemas.microsoft.com/office/powerpoint/2010/main" val="382108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4</a:t>
            </a:fld>
            <a:endParaRPr lang="en-US"/>
          </a:p>
        </p:txBody>
      </p:sp>
    </p:spTree>
    <p:extLst>
      <p:ext uri="{BB962C8B-B14F-4D97-AF65-F5344CB8AC3E}">
        <p14:creationId xmlns:p14="http://schemas.microsoft.com/office/powerpoint/2010/main" val="77307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5</a:t>
            </a:fld>
            <a:endParaRPr lang="en-US"/>
          </a:p>
        </p:txBody>
      </p:sp>
    </p:spTree>
    <p:extLst>
      <p:ext uri="{BB962C8B-B14F-4D97-AF65-F5344CB8AC3E}">
        <p14:creationId xmlns:p14="http://schemas.microsoft.com/office/powerpoint/2010/main" val="126484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6</a:t>
            </a:fld>
            <a:endParaRPr lang="en-US"/>
          </a:p>
        </p:txBody>
      </p:sp>
    </p:spTree>
    <p:extLst>
      <p:ext uri="{BB962C8B-B14F-4D97-AF65-F5344CB8AC3E}">
        <p14:creationId xmlns:p14="http://schemas.microsoft.com/office/powerpoint/2010/main" val="366467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7</a:t>
            </a:fld>
            <a:endParaRPr lang="en-US"/>
          </a:p>
        </p:txBody>
      </p:sp>
    </p:spTree>
    <p:extLst>
      <p:ext uri="{BB962C8B-B14F-4D97-AF65-F5344CB8AC3E}">
        <p14:creationId xmlns:p14="http://schemas.microsoft.com/office/powerpoint/2010/main" val="124179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04D922-E19C-4B90-9BC6-D82473D7F5ED}" type="slidenum">
              <a:rPr lang="en-US" smtClean="0"/>
              <a:pPr/>
              <a:t>8</a:t>
            </a:fld>
            <a:endParaRPr lang="en-US"/>
          </a:p>
        </p:txBody>
      </p:sp>
    </p:spTree>
    <p:extLst>
      <p:ext uri="{BB962C8B-B14F-4D97-AF65-F5344CB8AC3E}">
        <p14:creationId xmlns:p14="http://schemas.microsoft.com/office/powerpoint/2010/main" val="394979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04D922-E19C-4B90-9BC6-D82473D7F5ED}" type="slidenum">
              <a:rPr lang="en-US" smtClean="0"/>
              <a:pPr/>
              <a:t>9</a:t>
            </a:fld>
            <a:endParaRPr lang="en-US"/>
          </a:p>
        </p:txBody>
      </p:sp>
    </p:spTree>
    <p:extLst>
      <p:ext uri="{BB962C8B-B14F-4D97-AF65-F5344CB8AC3E}">
        <p14:creationId xmlns:p14="http://schemas.microsoft.com/office/powerpoint/2010/main" val="78487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2A758B-3B63-4164-9580-A9F1DF8FAF8D}" type="datetime1">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2EBA7-3D09-4DAB-82E6-88D9EAC1E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D9BD3-9F97-4A41-8813-82DBF19395E7}" type="datetime1">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2EBA7-3D09-4DAB-82E6-88D9EAC1E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18E39-518B-4B55-BF1A-E215FB723B4A}" type="datetime1">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2EBA7-3D09-4DAB-82E6-88D9EAC1E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2EBA7-3D09-4DAB-82E6-88D9EAC1E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32A20B-7CD7-4C9C-969B-A3D32D024464}" type="datetime1">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2EBA7-3D09-4DAB-82E6-88D9EAC1E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E5A31A-65F0-43A3-92C0-95E00AEA3263}" type="datetime1">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2EBA7-3D09-4DAB-82E6-88D9EAC1E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514815-DCAB-4B7F-9533-C9DCA6868A59}" type="datetime1">
              <a:rPr lang="en-US" smtClean="0"/>
              <a:pPr/>
              <a:t>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2EBA7-3D09-4DAB-82E6-88D9EAC1E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E6FE1F-EEE8-4595-8C5C-46BC42EE13F4}" type="datetime1">
              <a:rPr lang="en-US" smtClean="0"/>
              <a:pPr/>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2EBA7-3D09-4DAB-82E6-88D9EAC1E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AA165-9E2E-4A4A-B756-9BB4506C8EC4}" type="datetime1">
              <a:rPr lang="en-US" smtClean="0"/>
              <a:pPr/>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2EBA7-3D09-4DAB-82E6-88D9EAC1E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F0B6E-9227-4D73-A4F6-F36C0CA38171}" type="datetime1">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2EBA7-3D09-4DAB-82E6-88D9EAC1E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80A1F-AF39-4F99-A79C-D582BA020770}" type="datetime1">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2EBA7-3D09-4DAB-82E6-88D9EAC1E6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alpha val="23000"/>
              </a:srgb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AC2F7-7E3C-44DD-B4C7-2D37B6387F01}" type="datetime1">
              <a:rPr lang="en-US" smtClean="0"/>
              <a:pPr/>
              <a:t>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2EBA7-3D09-4DAB-82E6-88D9EAC1E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citibank.com/transactionservices/home/sa/2010q3/texas_mn/&amp;ei=UkStVPjvOYSwyQST24K4CQ&amp;bvm=bv.83134100,d.aWw&amp;psig=AFQjCNExxXTIUZrURhJDxPt0ilDHZX_WKg&amp;ust=1420727755070478"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itimanager.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home.cards.citidirect.com/CommercialCard/Cards.html?classic=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amiu.edu/adminis/purchasing/hubsvendor.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ycpa.cpa.state.tx.us/tpasscmblsearch/index.js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Autofit/>
          </a:bodyPr>
          <a:lstStyle/>
          <a:p>
            <a:r>
              <a:rPr lang="en-US" sz="4800" dirty="0" smtClean="0">
                <a:solidFill>
                  <a:schemeClr val="accent2">
                    <a:lumMod val="50000"/>
                  </a:schemeClr>
                </a:solidFill>
                <a:latin typeface="Berlin Sans FB" pitchFamily="34" charset="0"/>
              </a:rPr>
              <a:t>Texas A&amp;M International University</a:t>
            </a:r>
            <a:br>
              <a:rPr lang="en-US" sz="4800" dirty="0" smtClean="0">
                <a:solidFill>
                  <a:schemeClr val="accent2">
                    <a:lumMod val="50000"/>
                  </a:schemeClr>
                </a:solidFill>
                <a:latin typeface="Berlin Sans FB" pitchFamily="34" charset="0"/>
              </a:rPr>
            </a:br>
            <a:r>
              <a:rPr lang="en-US" sz="4800" dirty="0" smtClean="0">
                <a:solidFill>
                  <a:schemeClr val="accent2">
                    <a:lumMod val="50000"/>
                  </a:schemeClr>
                </a:solidFill>
                <a:latin typeface="Berlin Sans FB" pitchFamily="34" charset="0"/>
              </a:rPr>
              <a:t/>
            </a:r>
            <a:br>
              <a:rPr lang="en-US" sz="4800" dirty="0" smtClean="0">
                <a:solidFill>
                  <a:schemeClr val="accent2">
                    <a:lumMod val="50000"/>
                  </a:schemeClr>
                </a:solidFill>
                <a:latin typeface="Berlin Sans FB" pitchFamily="34" charset="0"/>
              </a:rPr>
            </a:br>
            <a:r>
              <a:rPr lang="en-US" sz="4800" dirty="0" smtClean="0">
                <a:solidFill>
                  <a:schemeClr val="tx1">
                    <a:lumMod val="50000"/>
                    <a:lumOff val="50000"/>
                  </a:schemeClr>
                </a:solidFill>
                <a:latin typeface="Berlin Sans FB" pitchFamily="34" charset="0"/>
              </a:rPr>
              <a:t>Procurement Card Training</a:t>
            </a:r>
            <a:endParaRPr lang="en-US" sz="4800" dirty="0">
              <a:solidFill>
                <a:schemeClr val="tx1">
                  <a:lumMod val="50000"/>
                  <a:lumOff val="50000"/>
                </a:schemeClr>
              </a:solidFill>
              <a:latin typeface="Berlin Sans FB" pitchFamily="34" charset="0"/>
            </a:endParaRPr>
          </a:p>
        </p:txBody>
      </p:sp>
      <p:sp>
        <p:nvSpPr>
          <p:cNvPr id="3" name="Subtitle 2"/>
          <p:cNvSpPr>
            <a:spLocks noGrp="1"/>
          </p:cNvSpPr>
          <p:nvPr>
            <p:ph type="subTitle" idx="1"/>
          </p:nvPr>
        </p:nvSpPr>
        <p:spPr>
          <a:xfrm>
            <a:off x="914400" y="6172200"/>
            <a:ext cx="7467600" cy="457200"/>
          </a:xfrm>
        </p:spPr>
        <p:txBody>
          <a:bodyPr>
            <a:noAutofit/>
          </a:bodyPr>
          <a:lstStyle/>
          <a:p>
            <a:r>
              <a:rPr lang="en-US" sz="2000" dirty="0" smtClean="0">
                <a:solidFill>
                  <a:schemeClr val="tx2">
                    <a:lumMod val="50000"/>
                  </a:schemeClr>
                </a:solidFill>
              </a:rPr>
              <a:t>http://www.tamiu.edu/adminis//purchasing/purchasingcard.shtml</a:t>
            </a:r>
            <a:endParaRPr lang="en-US" sz="2000" dirty="0">
              <a:solidFill>
                <a:schemeClr val="tx2">
                  <a:lumMod val="50000"/>
                </a:schemeClr>
              </a:solidFill>
            </a:endParaRPr>
          </a:p>
        </p:txBody>
      </p:sp>
      <p:sp>
        <p:nvSpPr>
          <p:cNvPr id="4" name="Rectangle 3"/>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657" y="228600"/>
            <a:ext cx="7848600" cy="1295400"/>
          </a:xfrm>
        </p:spPr>
        <p:style>
          <a:lnRef idx="0">
            <a:schemeClr val="accent1"/>
          </a:lnRef>
          <a:fillRef idx="1001">
            <a:schemeClr val="dk2"/>
          </a:fillRef>
          <a:effectRef idx="3">
            <a:schemeClr val="accent1"/>
          </a:effectRef>
          <a:fontRef idx="minor">
            <a:schemeClr val="lt1"/>
          </a:fontRef>
        </p:style>
        <p:txBody>
          <a:bodyPr>
            <a:normAutofit fontScale="90000"/>
          </a:bodyPr>
          <a:lstStyle/>
          <a:p>
            <a:pPr lvl="0"/>
            <a:r>
              <a:rPr lang="en-US" dirty="0" smtClean="0">
                <a:latin typeface="Berlin Sans FB" pitchFamily="34" charset="0"/>
              </a:rPr>
              <a:t/>
            </a:r>
            <a:br>
              <a:rPr lang="en-US" dirty="0" smtClean="0">
                <a:latin typeface="Berlin Sans FB" pitchFamily="34" charset="0"/>
              </a:rPr>
            </a:br>
            <a:r>
              <a:rPr lang="en-US" sz="5400" b="1" dirty="0">
                <a:latin typeface="Eras Light ITC" panose="020B0402030504020804" pitchFamily="34" charset="0"/>
              </a:rPr>
              <a:t>How to </a:t>
            </a:r>
            <a:r>
              <a:rPr lang="en-US" sz="5400" b="1" dirty="0" smtClean="0">
                <a:latin typeface="Eras Light ITC" panose="020B0402030504020804" pitchFamily="34" charset="0"/>
              </a:rPr>
              <a:t>Register </a:t>
            </a:r>
            <a:r>
              <a:rPr lang="en-US" sz="5400" b="1" dirty="0">
                <a:latin typeface="Eras Light ITC" panose="020B0402030504020804" pitchFamily="34" charset="0"/>
              </a:rPr>
              <a:t>on </a:t>
            </a:r>
            <a:r>
              <a:rPr lang="en-US" sz="5400" b="1" dirty="0">
                <a:solidFill>
                  <a:schemeClr val="accent2"/>
                </a:solidFill>
                <a:latin typeface="Eras Light ITC" panose="020B0402030504020804" pitchFamily="34" charset="0"/>
              </a:rPr>
              <a:t>Citibank</a:t>
            </a:r>
            <a:endParaRPr lang="en-US" b="1" dirty="0">
              <a:solidFill>
                <a:schemeClr val="accent2"/>
              </a:solidFill>
              <a:latin typeface="Eras Light ITC" panose="020B0402030504020804" pitchFamily="34" charset="0"/>
            </a:endParaRPr>
          </a:p>
        </p:txBody>
      </p:sp>
      <p:sp>
        <p:nvSpPr>
          <p:cNvPr id="5" name="Rectangle 4"/>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www.citibank.com/transactionservices/home/sa/2010q3/texas_mn/img/tx_banner69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399"/>
            <a:ext cx="9144000" cy="2387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8926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style>
          <a:lnRef idx="0">
            <a:scrgbClr r="0" g="0" b="0"/>
          </a:lnRef>
          <a:fillRef idx="1002">
            <a:schemeClr val="dk2"/>
          </a:fillRef>
          <a:effectRef idx="0">
            <a:scrgbClr r="0" g="0" b="0"/>
          </a:effectRef>
          <a:fontRef idx="major"/>
        </p:style>
        <p:txBody>
          <a:bodyPr>
            <a:normAutofit/>
          </a:bodyPr>
          <a:lstStyle/>
          <a:p>
            <a:r>
              <a:rPr lang="en-US" dirty="0" smtClean="0">
                <a:solidFill>
                  <a:schemeClr val="accent2">
                    <a:lumMod val="50000"/>
                  </a:schemeClr>
                </a:solidFill>
                <a:latin typeface="Berlin Sans FB" pitchFamily="34" charset="0"/>
              </a:rPr>
              <a:t>Citibank</a:t>
            </a:r>
            <a:br>
              <a:rPr lang="en-US" dirty="0" smtClean="0">
                <a:solidFill>
                  <a:schemeClr val="accent2">
                    <a:lumMod val="50000"/>
                  </a:schemeClr>
                </a:solidFill>
                <a:latin typeface="Berlin Sans FB" pitchFamily="34" charset="0"/>
              </a:rPr>
            </a:br>
            <a:r>
              <a:rPr lang="en-US" dirty="0" smtClean="0">
                <a:solidFill>
                  <a:schemeClr val="accent2">
                    <a:lumMod val="50000"/>
                  </a:schemeClr>
                </a:solidFill>
                <a:latin typeface="Berlin Sans FB" pitchFamily="34" charset="0"/>
              </a:rPr>
              <a:t>Customer Service</a:t>
            </a:r>
            <a:endParaRPr lang="en-US" dirty="0">
              <a:solidFill>
                <a:schemeClr val="accent2">
                  <a:lumMod val="50000"/>
                </a:schemeClr>
              </a:solidFill>
              <a:latin typeface="Berlin Sans FB" pitchFamily="34" charset="0"/>
            </a:endParaRPr>
          </a:p>
        </p:txBody>
      </p:sp>
      <p:sp>
        <p:nvSpPr>
          <p:cNvPr id="3" name="Content Placeholder 2"/>
          <p:cNvSpPr>
            <a:spLocks noGrp="1"/>
          </p:cNvSpPr>
          <p:nvPr>
            <p:ph idx="1"/>
          </p:nvPr>
        </p:nvSpPr>
        <p:spPr>
          <a:xfrm>
            <a:off x="457200" y="1981200"/>
            <a:ext cx="8229600" cy="1905000"/>
          </a:xfrm>
        </p:spPr>
        <p:txBody>
          <a:bodyPr/>
          <a:lstStyle/>
          <a:p>
            <a:r>
              <a:rPr lang="en-US" sz="2400" dirty="0" smtClean="0">
                <a:solidFill>
                  <a:schemeClr val="accent2">
                    <a:lumMod val="50000"/>
                  </a:schemeClr>
                </a:solidFill>
                <a:latin typeface="Berlin Sans FB" pitchFamily="34" charset="0"/>
              </a:rPr>
              <a:t>Available 24/7</a:t>
            </a:r>
          </a:p>
          <a:p>
            <a:r>
              <a:rPr lang="en-US" sz="2400" dirty="0" smtClean="0">
                <a:solidFill>
                  <a:schemeClr val="accent2">
                    <a:lumMod val="50000"/>
                  </a:schemeClr>
                </a:solidFill>
                <a:latin typeface="Berlin Sans FB" pitchFamily="34" charset="0"/>
              </a:rPr>
              <a:t>Contact for questions about your account, password resets, </a:t>
            </a:r>
            <a:r>
              <a:rPr lang="en-US" sz="2400" dirty="0" err="1" smtClean="0">
                <a:solidFill>
                  <a:schemeClr val="accent2">
                    <a:lumMod val="50000"/>
                  </a:schemeClr>
                </a:solidFill>
                <a:latin typeface="Berlin Sans FB" pitchFamily="34" charset="0"/>
              </a:rPr>
              <a:t>etc</a:t>
            </a:r>
            <a:endParaRPr lang="en-US" sz="2400" dirty="0" smtClean="0">
              <a:solidFill>
                <a:schemeClr val="accent2">
                  <a:lumMod val="50000"/>
                </a:schemeClr>
              </a:solidFill>
              <a:latin typeface="Berlin Sans FB" pitchFamily="34" charset="0"/>
            </a:endParaRPr>
          </a:p>
          <a:p>
            <a:r>
              <a:rPr lang="en-US" sz="2400" dirty="0" smtClean="0">
                <a:solidFill>
                  <a:schemeClr val="accent2">
                    <a:lumMod val="50000"/>
                  </a:schemeClr>
                </a:solidFill>
                <a:latin typeface="Berlin Sans FB" pitchFamily="34" charset="0"/>
              </a:rPr>
              <a:t>Call immediately if your Pro Card is lost or stolen</a:t>
            </a:r>
          </a:p>
          <a:p>
            <a:pPr>
              <a:buNone/>
            </a:pPr>
            <a:endParaRPr lang="en-US" dirty="0">
              <a:latin typeface="Berlin Sans FB" pitchFamily="34" charset="0"/>
            </a:endParaRPr>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sp>
        <p:nvSpPr>
          <p:cNvPr id="5" name="Title 1"/>
          <p:cNvSpPr txBox="1">
            <a:spLocks/>
          </p:cNvSpPr>
          <p:nvPr/>
        </p:nvSpPr>
        <p:spPr>
          <a:xfrm>
            <a:off x="457200" y="3886200"/>
            <a:ext cx="8229600" cy="1477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a:noFill/>
                </a:ln>
                <a:solidFill>
                  <a:schemeClr val="tx2">
                    <a:lumMod val="50000"/>
                  </a:schemeClr>
                </a:solidFill>
                <a:effectLst/>
                <a:uLnTx/>
                <a:uFillTx/>
                <a:latin typeface="Berlin Sans FB" pitchFamily="34" charset="0"/>
                <a:ea typeface="+mj-ea"/>
                <a:cs typeface="+mj-cs"/>
              </a:rPr>
              <a:t>1-800-248-4553</a:t>
            </a:r>
          </a:p>
        </p:txBody>
      </p:sp>
      <p:sp>
        <p:nvSpPr>
          <p:cNvPr id="6" name="Rectangle 5"/>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dk2"/>
          </a:fillRef>
          <a:effectRef idx="0">
            <a:scrgbClr r="0" g="0" b="0"/>
          </a:effectRef>
          <a:fontRef idx="major"/>
        </p:style>
        <p:txBody>
          <a:bodyPr/>
          <a:lstStyle/>
          <a:p>
            <a:r>
              <a:rPr lang="en-US" dirty="0" smtClean="0">
                <a:solidFill>
                  <a:schemeClr val="accent2">
                    <a:lumMod val="50000"/>
                  </a:schemeClr>
                </a:solidFill>
                <a:latin typeface="Berlin Sans FB" pitchFamily="34" charset="0"/>
              </a:rPr>
              <a:t>Information</a:t>
            </a:r>
            <a:endParaRPr lang="en-US" dirty="0">
              <a:solidFill>
                <a:schemeClr val="accent2">
                  <a:lumMod val="50000"/>
                </a:schemeClr>
              </a:solidFill>
              <a:latin typeface="Berlin Sans FB" pitchFamily="34" charset="0"/>
            </a:endParaRPr>
          </a:p>
        </p:txBody>
      </p:sp>
      <p:sp>
        <p:nvSpPr>
          <p:cNvPr id="3" name="Content Placeholder 2"/>
          <p:cNvSpPr>
            <a:spLocks noGrp="1"/>
          </p:cNvSpPr>
          <p:nvPr>
            <p:ph idx="1"/>
          </p:nvPr>
        </p:nvSpPr>
        <p:spPr/>
        <p:txBody>
          <a:bodyPr>
            <a:normAutofit fontScale="92500"/>
          </a:bodyPr>
          <a:lstStyle/>
          <a:p>
            <a:r>
              <a:rPr lang="en-US" sz="2400" dirty="0">
                <a:solidFill>
                  <a:schemeClr val="accent2">
                    <a:lumMod val="50000"/>
                  </a:schemeClr>
                </a:solidFill>
                <a:latin typeface="Berlin Sans FB" pitchFamily="34" charset="0"/>
              </a:rPr>
              <a:t>Submit your Expense </a:t>
            </a:r>
            <a:r>
              <a:rPr lang="en-US" sz="2400" dirty="0" smtClean="0">
                <a:solidFill>
                  <a:schemeClr val="accent2">
                    <a:lumMod val="50000"/>
                  </a:schemeClr>
                </a:solidFill>
                <a:latin typeface="Berlin Sans FB" pitchFamily="34" charset="0"/>
              </a:rPr>
              <a:t>Report </a:t>
            </a:r>
            <a:r>
              <a:rPr lang="en-US" sz="2400" dirty="0">
                <a:solidFill>
                  <a:schemeClr val="accent2">
                    <a:lumMod val="50000"/>
                  </a:schemeClr>
                </a:solidFill>
                <a:latin typeface="Berlin Sans FB" pitchFamily="34" charset="0"/>
              </a:rPr>
              <a:t>after the close of each </a:t>
            </a:r>
            <a:r>
              <a:rPr lang="en-US" sz="2400" dirty="0" smtClean="0">
                <a:solidFill>
                  <a:schemeClr val="accent2">
                    <a:lumMod val="50000"/>
                  </a:schemeClr>
                </a:solidFill>
                <a:latin typeface="Berlin Sans FB" pitchFamily="34" charset="0"/>
              </a:rPr>
              <a:t>cycle with required paperwork</a:t>
            </a:r>
          </a:p>
          <a:p>
            <a:r>
              <a:rPr lang="en-US" sz="2400" dirty="0" smtClean="0">
                <a:solidFill>
                  <a:schemeClr val="accent2">
                    <a:lumMod val="50000"/>
                  </a:schemeClr>
                </a:solidFill>
                <a:latin typeface="Berlin Sans FB" pitchFamily="34" charset="0"/>
              </a:rPr>
              <a:t>   Receipts</a:t>
            </a:r>
            <a:endParaRPr lang="en-US" sz="2400" dirty="0">
              <a:solidFill>
                <a:schemeClr val="accent2">
                  <a:lumMod val="50000"/>
                </a:schemeClr>
              </a:solidFill>
              <a:latin typeface="Berlin Sans FB" pitchFamily="34" charset="0"/>
            </a:endParaRPr>
          </a:p>
          <a:p>
            <a:r>
              <a:rPr lang="en-US" sz="2400" dirty="0" smtClean="0">
                <a:solidFill>
                  <a:schemeClr val="accent2">
                    <a:lumMod val="50000"/>
                  </a:schemeClr>
                </a:solidFill>
                <a:latin typeface="Berlin Sans FB" pitchFamily="34" charset="0"/>
              </a:rPr>
              <a:t>   Food Purchases Form (for all/any food purchases &amp; catering)</a:t>
            </a:r>
            <a:endParaRPr lang="en-US" sz="2400" dirty="0">
              <a:solidFill>
                <a:schemeClr val="accent2">
                  <a:lumMod val="50000"/>
                </a:schemeClr>
              </a:solidFill>
              <a:latin typeface="Berlin Sans FB" pitchFamily="34" charset="0"/>
            </a:endParaRPr>
          </a:p>
          <a:p>
            <a:r>
              <a:rPr lang="en-US" sz="2400" dirty="0" smtClean="0">
                <a:solidFill>
                  <a:schemeClr val="accent2">
                    <a:lumMod val="50000"/>
                  </a:schemeClr>
                </a:solidFill>
                <a:latin typeface="Berlin Sans FB" pitchFamily="34" charset="0"/>
              </a:rPr>
              <a:t>   Missing </a:t>
            </a:r>
            <a:r>
              <a:rPr lang="en-US" sz="2400" dirty="0">
                <a:solidFill>
                  <a:schemeClr val="accent2">
                    <a:lumMod val="50000"/>
                  </a:schemeClr>
                </a:solidFill>
                <a:latin typeface="Berlin Sans FB" pitchFamily="34" charset="0"/>
              </a:rPr>
              <a:t>receipts form (if applicable)</a:t>
            </a:r>
          </a:p>
          <a:p>
            <a:r>
              <a:rPr lang="en-US" sz="2400" dirty="0" smtClean="0">
                <a:solidFill>
                  <a:schemeClr val="accent2">
                    <a:lumMod val="50000"/>
                  </a:schemeClr>
                </a:solidFill>
                <a:latin typeface="Berlin Sans FB" pitchFamily="34" charset="0"/>
              </a:rPr>
              <a:t>   Communication </a:t>
            </a:r>
            <a:r>
              <a:rPr lang="en-US" sz="2400" dirty="0">
                <a:solidFill>
                  <a:schemeClr val="accent2">
                    <a:lumMod val="50000"/>
                  </a:schemeClr>
                </a:solidFill>
                <a:latin typeface="Berlin Sans FB" pitchFamily="34" charset="0"/>
              </a:rPr>
              <a:t>with vendors (if applicable</a:t>
            </a:r>
            <a:r>
              <a:rPr lang="en-US" sz="2400" dirty="0" smtClean="0">
                <a:solidFill>
                  <a:schemeClr val="accent2">
                    <a:lumMod val="50000"/>
                  </a:schemeClr>
                </a:solidFill>
                <a:latin typeface="Berlin Sans FB" pitchFamily="34" charset="0"/>
              </a:rPr>
              <a:t>)</a:t>
            </a:r>
          </a:p>
          <a:p>
            <a:r>
              <a:rPr lang="en-US" sz="2400" dirty="0" smtClean="0">
                <a:solidFill>
                  <a:schemeClr val="accent2">
                    <a:lumMod val="50000"/>
                  </a:schemeClr>
                </a:solidFill>
                <a:latin typeface="Berlin Sans FB" pitchFamily="34" charset="0"/>
              </a:rPr>
              <a:t>Incorrect Expense Reports will be returned to cardholder</a:t>
            </a:r>
          </a:p>
          <a:p>
            <a:r>
              <a:rPr lang="en-US" sz="2400" dirty="0">
                <a:solidFill>
                  <a:schemeClr val="accent2">
                    <a:lumMod val="50000"/>
                  </a:schemeClr>
                </a:solidFill>
                <a:latin typeface="Berlin Sans FB" pitchFamily="34" charset="0"/>
              </a:rPr>
              <a:t>Expense Reports are due to Purchasing Office by the 13</a:t>
            </a:r>
            <a:r>
              <a:rPr lang="en-US" sz="2400" baseline="30000" dirty="0">
                <a:solidFill>
                  <a:schemeClr val="accent2">
                    <a:lumMod val="50000"/>
                  </a:schemeClr>
                </a:solidFill>
                <a:latin typeface="Berlin Sans FB" pitchFamily="34" charset="0"/>
              </a:rPr>
              <a:t>th  </a:t>
            </a:r>
            <a:r>
              <a:rPr lang="en-US" sz="2400" dirty="0">
                <a:solidFill>
                  <a:schemeClr val="accent2">
                    <a:lumMod val="50000"/>
                  </a:schemeClr>
                </a:solidFill>
                <a:latin typeface="Berlin Sans FB" pitchFamily="34" charset="0"/>
              </a:rPr>
              <a:t>with required signatures and </a:t>
            </a:r>
            <a:r>
              <a:rPr lang="en-US" sz="2400" dirty="0" smtClean="0">
                <a:solidFill>
                  <a:schemeClr val="accent2">
                    <a:lumMod val="50000"/>
                  </a:schemeClr>
                </a:solidFill>
                <a:latin typeface="Berlin Sans FB" pitchFamily="34" charset="0"/>
              </a:rPr>
              <a:t>paperwork</a:t>
            </a:r>
          </a:p>
          <a:p>
            <a:r>
              <a:rPr lang="en-US" sz="2400" dirty="0" smtClean="0">
                <a:solidFill>
                  <a:schemeClr val="accent2">
                    <a:lumMod val="50000"/>
                  </a:schemeClr>
                </a:solidFill>
                <a:latin typeface="Berlin Sans FB" pitchFamily="34" charset="0"/>
              </a:rPr>
              <a:t>If you did not have charges for the month no report is needed</a:t>
            </a:r>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dirty="0"/>
          </a:p>
        </p:txBody>
      </p:sp>
      <p:sp>
        <p:nvSpPr>
          <p:cNvPr id="5" name="Rectangle 4"/>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335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style>
          <a:lnRef idx="0">
            <a:scrgbClr r="0" g="0" b="0"/>
          </a:lnRef>
          <a:fillRef idx="1002">
            <a:schemeClr val="dk2"/>
          </a:fillRef>
          <a:effectRef idx="0">
            <a:scrgbClr r="0" g="0" b="0"/>
          </a:effectRef>
          <a:fontRef idx="major"/>
        </p:style>
        <p:txBody>
          <a:bodyPr>
            <a:normAutofit fontScale="90000"/>
          </a:bodyPr>
          <a:lstStyle/>
          <a:p>
            <a:r>
              <a:rPr lang="en-US" sz="6700" dirty="0" smtClean="0">
                <a:latin typeface="Berlin Sans FB" pitchFamily="34" charset="0"/>
              </a:rPr>
              <a:t>Citi Information</a:t>
            </a:r>
            <a:r>
              <a:rPr lang="en-US" dirty="0" smtClean="0">
                <a:solidFill>
                  <a:schemeClr val="bg1"/>
                </a:solidFill>
                <a:latin typeface="Berlin Sans FB" pitchFamily="34" charset="0"/>
              </a:rPr>
              <a:t/>
            </a:r>
            <a:br>
              <a:rPr lang="en-US" dirty="0" smtClean="0">
                <a:solidFill>
                  <a:schemeClr val="bg1"/>
                </a:solidFill>
                <a:latin typeface="Berlin Sans FB" pitchFamily="34" charset="0"/>
              </a:rPr>
            </a:br>
            <a:endParaRPr lang="en-US" sz="3600" dirty="0">
              <a:solidFill>
                <a:schemeClr val="bg1"/>
              </a:solidFill>
              <a:latin typeface="Berlin Sans FB" pitchFamily="34" charset="0"/>
            </a:endParaRPr>
          </a:p>
        </p:txBody>
      </p:sp>
      <p:sp>
        <p:nvSpPr>
          <p:cNvPr id="3" name="Content Placeholder 2"/>
          <p:cNvSpPr>
            <a:spLocks noGrp="1"/>
          </p:cNvSpPr>
          <p:nvPr>
            <p:ph idx="1"/>
          </p:nvPr>
        </p:nvSpPr>
        <p:spPr>
          <a:xfrm>
            <a:off x="381000" y="1371600"/>
            <a:ext cx="8229600" cy="4297363"/>
          </a:xfrm>
        </p:spPr>
        <p:txBody>
          <a:bodyPr>
            <a:normAutofit fontScale="77500" lnSpcReduction="20000"/>
          </a:bodyPr>
          <a:lstStyle/>
          <a:p>
            <a:pPr marL="0" indent="0">
              <a:buNone/>
            </a:pPr>
            <a:endParaRPr lang="en-US" dirty="0" smtClean="0">
              <a:solidFill>
                <a:schemeClr val="accent2">
                  <a:lumMod val="50000"/>
                </a:schemeClr>
              </a:solidFill>
              <a:latin typeface="Berlin Sans FB" pitchFamily="34" charset="0"/>
            </a:endParaRPr>
          </a:p>
          <a:p>
            <a:pPr marL="0" indent="0" algn="ctr">
              <a:buNone/>
            </a:pPr>
            <a:r>
              <a:rPr lang="en-US" sz="4100" dirty="0" smtClean="0">
                <a:solidFill>
                  <a:schemeClr val="accent2">
                    <a:lumMod val="50000"/>
                  </a:schemeClr>
                </a:solidFill>
                <a:latin typeface="Berlin Sans FB" pitchFamily="34" charset="0"/>
              </a:rPr>
              <a:t>REMEMBER:</a:t>
            </a:r>
          </a:p>
          <a:p>
            <a:pPr marL="0" indent="0" algn="ctr">
              <a:buNone/>
            </a:pPr>
            <a:endParaRPr lang="en-US" sz="3800" dirty="0" smtClean="0">
              <a:solidFill>
                <a:schemeClr val="accent2">
                  <a:lumMod val="50000"/>
                </a:schemeClr>
              </a:solidFill>
              <a:latin typeface="Berlin Sans FB" pitchFamily="34" charset="0"/>
            </a:endParaRPr>
          </a:p>
          <a:p>
            <a:r>
              <a:rPr lang="en-US" dirty="0" smtClean="0">
                <a:solidFill>
                  <a:schemeClr val="accent2">
                    <a:lumMod val="50000"/>
                  </a:schemeClr>
                </a:solidFill>
                <a:latin typeface="Berlin Sans FB" pitchFamily="34" charset="0"/>
              </a:rPr>
              <a:t>Every billing cycle closes on the 3</a:t>
            </a:r>
            <a:r>
              <a:rPr lang="en-US" baseline="30000" dirty="0" smtClean="0">
                <a:solidFill>
                  <a:schemeClr val="accent2">
                    <a:lumMod val="50000"/>
                  </a:schemeClr>
                </a:solidFill>
                <a:latin typeface="Berlin Sans FB" pitchFamily="34" charset="0"/>
              </a:rPr>
              <a:t>rd</a:t>
            </a:r>
            <a:r>
              <a:rPr lang="en-US" dirty="0" smtClean="0">
                <a:solidFill>
                  <a:schemeClr val="accent2">
                    <a:lumMod val="50000"/>
                  </a:schemeClr>
                </a:solidFill>
                <a:latin typeface="Berlin Sans FB" pitchFamily="34" charset="0"/>
              </a:rPr>
              <a:t> of every month (unless 3</a:t>
            </a:r>
            <a:r>
              <a:rPr lang="en-US" baseline="30000" dirty="0" smtClean="0">
                <a:solidFill>
                  <a:schemeClr val="accent2">
                    <a:lumMod val="50000"/>
                  </a:schemeClr>
                </a:solidFill>
                <a:latin typeface="Berlin Sans FB" pitchFamily="34" charset="0"/>
              </a:rPr>
              <a:t>rd</a:t>
            </a:r>
            <a:r>
              <a:rPr lang="en-US" dirty="0" smtClean="0">
                <a:solidFill>
                  <a:schemeClr val="accent2">
                    <a:lumMod val="50000"/>
                  </a:schemeClr>
                </a:solidFill>
                <a:latin typeface="Berlin Sans FB" pitchFamily="34" charset="0"/>
              </a:rPr>
              <a:t> falls on a weekend or holiday)</a:t>
            </a:r>
          </a:p>
          <a:p>
            <a:pPr>
              <a:buNone/>
            </a:pPr>
            <a:endParaRPr lang="en-US" dirty="0" smtClean="0">
              <a:solidFill>
                <a:schemeClr val="accent2">
                  <a:lumMod val="50000"/>
                </a:schemeClr>
              </a:solidFill>
              <a:latin typeface="Berlin Sans FB" pitchFamily="34" charset="0"/>
            </a:endParaRPr>
          </a:p>
          <a:p>
            <a:r>
              <a:rPr lang="en-US" dirty="0" smtClean="0">
                <a:solidFill>
                  <a:schemeClr val="accent2">
                    <a:lumMod val="50000"/>
                  </a:schemeClr>
                </a:solidFill>
                <a:latin typeface="Berlin Sans FB" pitchFamily="34" charset="0"/>
              </a:rPr>
              <a:t>Reconcile </a:t>
            </a:r>
            <a:r>
              <a:rPr lang="en-US" sz="2200" i="1" dirty="0" smtClean="0">
                <a:solidFill>
                  <a:schemeClr val="accent2">
                    <a:lumMod val="50000"/>
                  </a:schemeClr>
                </a:solidFill>
                <a:latin typeface="Berlin Sans FB" pitchFamily="34" charset="0"/>
              </a:rPr>
              <a:t>(by REPORTING CYCLE, not date range) </a:t>
            </a:r>
            <a:r>
              <a:rPr lang="en-US" dirty="0" smtClean="0">
                <a:solidFill>
                  <a:schemeClr val="accent2">
                    <a:lumMod val="50000"/>
                  </a:schemeClr>
                </a:solidFill>
                <a:latin typeface="Berlin Sans FB" pitchFamily="34" charset="0"/>
              </a:rPr>
              <a:t>by going to  direct link on your profile under </a:t>
            </a:r>
            <a:r>
              <a:rPr lang="en-US" dirty="0" err="1" smtClean="0">
                <a:solidFill>
                  <a:schemeClr val="accent2">
                    <a:lumMod val="50000"/>
                  </a:schemeClr>
                </a:solidFill>
                <a:latin typeface="Berlin Sans FB" pitchFamily="34" charset="0"/>
              </a:rPr>
              <a:t>CitiDirect</a:t>
            </a:r>
            <a:r>
              <a:rPr lang="en-US" dirty="0" smtClean="0">
                <a:solidFill>
                  <a:schemeClr val="accent2">
                    <a:lumMod val="50000"/>
                  </a:schemeClr>
                </a:solidFill>
                <a:latin typeface="Berlin Sans FB" pitchFamily="34" charset="0"/>
              </a:rPr>
              <a:t> GLOBAL Card Management System</a:t>
            </a:r>
          </a:p>
          <a:p>
            <a:endParaRPr lang="en-US" dirty="0" smtClean="0">
              <a:solidFill>
                <a:schemeClr val="accent2">
                  <a:lumMod val="50000"/>
                </a:schemeClr>
              </a:solidFill>
              <a:latin typeface="Berlin Sans FB" pitchFamily="34" charset="0"/>
            </a:endParaRPr>
          </a:p>
          <a:p>
            <a:pPr marL="0" indent="0" algn="ctr">
              <a:buNone/>
            </a:pPr>
            <a:r>
              <a:rPr lang="en-US" dirty="0">
                <a:latin typeface="Berlin Sans FB" pitchFamily="34" charset="0"/>
                <a:hlinkClick r:id="rId3"/>
              </a:rPr>
              <a:t>www.citimanager.com</a:t>
            </a:r>
            <a:endParaRPr lang="en-US" dirty="0">
              <a:solidFill>
                <a:schemeClr val="accent2">
                  <a:lumMod val="50000"/>
                </a:schemeClr>
              </a:solidFill>
              <a:latin typeface="Berlin Sans FB" pitchFamily="34" charset="0"/>
            </a:endParaRPr>
          </a:p>
          <a:p>
            <a:endParaRPr lang="en-US" dirty="0" smtClean="0">
              <a:solidFill>
                <a:schemeClr val="accent2">
                  <a:lumMod val="50000"/>
                </a:schemeClr>
              </a:solidFill>
              <a:latin typeface="Berlin Sans FB" pitchFamily="34" charset="0"/>
            </a:endParaRPr>
          </a:p>
          <a:p>
            <a:endParaRPr lang="en-US" dirty="0" smtClean="0">
              <a:solidFill>
                <a:schemeClr val="accent2">
                  <a:lumMod val="50000"/>
                </a:schemeClr>
              </a:solidFill>
              <a:latin typeface="Berlin Sans FB" pitchFamily="34" charset="0"/>
            </a:endParaRPr>
          </a:p>
          <a:p>
            <a:pPr>
              <a:buNone/>
            </a:pPr>
            <a:endParaRPr lang="en-US" dirty="0"/>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sp>
        <p:nvSpPr>
          <p:cNvPr id="5" name="Rectangle 4"/>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rotWithShape="1">
          <a:blip r:embed="rId3"/>
          <a:srcRect l="961" t="7122" b="6268"/>
          <a:stretch/>
        </p:blipFill>
        <p:spPr bwMode="auto">
          <a:xfrm>
            <a:off x="914400" y="1568210"/>
            <a:ext cx="7315200" cy="42672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7199" y="304800"/>
            <a:ext cx="8229600" cy="685800"/>
          </a:xfrm>
        </p:spPr>
        <p:style>
          <a:lnRef idx="0">
            <a:scrgbClr r="0" g="0" b="0"/>
          </a:lnRef>
          <a:fillRef idx="1002">
            <a:schemeClr val="dk2"/>
          </a:fillRef>
          <a:effectRef idx="0">
            <a:scrgbClr r="0" g="0" b="0"/>
          </a:effectRef>
          <a:fontRef idx="major"/>
        </p:style>
        <p:txBody>
          <a:bodyPr>
            <a:normAutofit fontScale="90000"/>
          </a:bodyPr>
          <a:lstStyle/>
          <a:p>
            <a:r>
              <a:rPr lang="en-US" dirty="0" smtClean="0">
                <a:solidFill>
                  <a:schemeClr val="tx1">
                    <a:lumMod val="50000"/>
                    <a:lumOff val="50000"/>
                  </a:schemeClr>
                </a:solidFill>
                <a:latin typeface="Berlin Sans FB" pitchFamily="34" charset="0"/>
              </a:rPr>
              <a:t/>
            </a:r>
            <a:br>
              <a:rPr lang="en-US" dirty="0" smtClean="0">
                <a:solidFill>
                  <a:schemeClr val="tx1">
                    <a:lumMod val="50000"/>
                    <a:lumOff val="50000"/>
                  </a:schemeClr>
                </a:solidFill>
                <a:latin typeface="Berlin Sans FB" pitchFamily="34" charset="0"/>
              </a:rPr>
            </a:br>
            <a:r>
              <a:rPr lang="en-US" dirty="0" smtClean="0">
                <a:solidFill>
                  <a:schemeClr val="accent2">
                    <a:lumMod val="50000"/>
                  </a:schemeClr>
                </a:solidFill>
                <a:latin typeface="Berlin Sans FB" pitchFamily="34" charset="0"/>
              </a:rPr>
              <a:t>Citi </a:t>
            </a:r>
            <a:r>
              <a:rPr lang="en-US" dirty="0">
                <a:solidFill>
                  <a:schemeClr val="accent2">
                    <a:lumMod val="50000"/>
                  </a:schemeClr>
                </a:solidFill>
                <a:latin typeface="Berlin Sans FB" pitchFamily="34" charset="0"/>
              </a:rPr>
              <a:t>Website-STEP </a:t>
            </a:r>
            <a:r>
              <a:rPr lang="en-US" dirty="0" smtClean="0">
                <a:solidFill>
                  <a:schemeClr val="accent2">
                    <a:lumMod val="50000"/>
                  </a:schemeClr>
                </a:solidFill>
                <a:latin typeface="Berlin Sans FB" pitchFamily="34" charset="0"/>
              </a:rPr>
              <a:t>1</a:t>
            </a:r>
            <a:r>
              <a:rPr lang="en-US" dirty="0" smtClean="0"/>
              <a:t/>
            </a:r>
            <a:br>
              <a:rPr lang="en-US" dirty="0" smtClean="0"/>
            </a:br>
            <a:endParaRPr lang="en-US" dirty="0"/>
          </a:p>
        </p:txBody>
      </p:sp>
      <p:sp>
        <p:nvSpPr>
          <p:cNvPr id="10" name="Right Arrow 9"/>
          <p:cNvSpPr/>
          <p:nvPr/>
        </p:nvSpPr>
        <p:spPr>
          <a:xfrm flipV="1">
            <a:off x="3786154" y="4115547"/>
            <a:ext cx="1571691" cy="102512"/>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53343" y="3746215"/>
            <a:ext cx="1877442" cy="738664"/>
          </a:xfrm>
          <a:prstGeom prst="rect">
            <a:avLst/>
          </a:prstGeom>
          <a:noFill/>
        </p:spPr>
        <p:txBody>
          <a:bodyPr wrap="square" rtlCol="0">
            <a:spAutoFit/>
          </a:bodyPr>
          <a:lstStyle/>
          <a:p>
            <a:r>
              <a:rPr lang="en-US" sz="1400" b="1" dirty="0" smtClean="0"/>
              <a:t>Select the Self Registration for Card Holders link</a:t>
            </a:r>
            <a:endParaRPr lang="en-US" sz="1400" b="1" dirty="0"/>
          </a:p>
        </p:txBody>
      </p:sp>
      <p:sp>
        <p:nvSpPr>
          <p:cNvPr id="7" name="Rectangle 6"/>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5791200"/>
            <a:ext cx="8305800" cy="646331"/>
          </a:xfrm>
          <a:prstGeom prst="rect">
            <a:avLst/>
          </a:prstGeom>
          <a:noFill/>
        </p:spPr>
        <p:txBody>
          <a:bodyPr wrap="square" rtlCol="0">
            <a:spAutoFit/>
          </a:bodyPr>
          <a:lstStyle/>
          <a:p>
            <a:pPr algn="ctr"/>
            <a:r>
              <a:rPr lang="en-US" dirty="0">
                <a:hlinkClick r:id="rId4"/>
              </a:rPr>
              <a:t>https://</a:t>
            </a:r>
            <a:r>
              <a:rPr lang="en-US" dirty="0" smtClean="0">
                <a:hlinkClick r:id="rId4"/>
              </a:rPr>
              <a:t>home.cards.citidirect.com/CommercialCard/Cards.html?classic=2</a:t>
            </a:r>
            <a:endParaRPr lang="en-US" dirty="0" smtClean="0"/>
          </a:p>
          <a:p>
            <a:pPr algn="ctr"/>
            <a:r>
              <a:rPr lang="en-US" dirty="0" smtClean="0"/>
              <a:t> </a:t>
            </a:r>
            <a:endParaRPr lang="en-US" dirty="0"/>
          </a:p>
        </p:txBody>
      </p:sp>
      <p:pic>
        <p:nvPicPr>
          <p:cNvPr id="12" name="Picture 11" descr="citi card main.jpg"/>
          <p:cNvPicPr/>
          <p:nvPr/>
        </p:nvPicPr>
        <p:blipFill rotWithShape="1">
          <a:blip r:embed="rId5" cstate="print">
            <a:extLst>
              <a:ext uri="{28A0092B-C50C-407E-A947-70E740481C1C}">
                <a14:useLocalDpi xmlns:a14="http://schemas.microsoft.com/office/drawing/2010/main" val="0"/>
              </a:ext>
            </a:extLst>
          </a:blip>
          <a:srcRect l="14266" t="18497" r="56378" b="2739"/>
          <a:stretch/>
        </p:blipFill>
        <p:spPr bwMode="auto">
          <a:xfrm rot="20665100">
            <a:off x="330325" y="2367045"/>
            <a:ext cx="1799590" cy="116522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844785" y="1066800"/>
            <a:ext cx="4572000" cy="646331"/>
          </a:xfrm>
          <a:prstGeom prst="rect">
            <a:avLst/>
          </a:prstGeom>
        </p:spPr>
        <p:txBody>
          <a:bodyPr>
            <a:spAutoFit/>
          </a:bodyPr>
          <a:lstStyle/>
          <a:p>
            <a:r>
              <a:rPr lang="en-US" b="1" dirty="0">
                <a:solidFill>
                  <a:srgbClr val="C00000"/>
                </a:solidFill>
              </a:rPr>
              <a:t>Step 1</a:t>
            </a:r>
            <a:r>
              <a:rPr lang="en-US" dirty="0">
                <a:solidFill>
                  <a:srgbClr val="C00000"/>
                </a:solidFill>
              </a:rPr>
              <a:t> </a:t>
            </a:r>
            <a:r>
              <a:rPr lang="en-US" dirty="0"/>
              <a:t>Click on Self registration for card holders.</a:t>
            </a:r>
            <a:r>
              <a:rPr lang="en-US" b="1" dirty="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153400" cy="868363"/>
          </a:xfrm>
        </p:spPr>
        <p:style>
          <a:lnRef idx="0">
            <a:scrgbClr r="0" g="0" b="0"/>
          </a:lnRef>
          <a:fillRef idx="1002">
            <a:schemeClr val="dk2"/>
          </a:fillRef>
          <a:effectRef idx="0">
            <a:scrgbClr r="0" g="0" b="0"/>
          </a:effectRef>
          <a:fontRef idx="major"/>
        </p:style>
        <p:txBody>
          <a:bodyPr/>
          <a:lstStyle/>
          <a:p>
            <a:r>
              <a:rPr lang="en-US" dirty="0" smtClean="0">
                <a:solidFill>
                  <a:schemeClr val="accent2">
                    <a:lumMod val="75000"/>
                  </a:schemeClr>
                </a:solidFill>
                <a:latin typeface="Berlin Sans FB" pitchFamily="34" charset="0"/>
              </a:rPr>
              <a:t>STEP 2</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dirty="0"/>
          </a:p>
        </p:txBody>
      </p:sp>
      <p:pic>
        <p:nvPicPr>
          <p:cNvPr id="9" name="Content Placeholder 8"/>
          <p:cNvPicPr>
            <a:picLocks noGrp="1"/>
          </p:cNvPicPr>
          <p:nvPr>
            <p:ph idx="1"/>
          </p:nvPr>
        </p:nvPicPr>
        <p:blipFill rotWithShape="1">
          <a:blip r:embed="rId3"/>
          <a:srcRect t="5983" r="51282" b="34187"/>
          <a:stretch/>
        </p:blipFill>
        <p:spPr bwMode="auto">
          <a:xfrm>
            <a:off x="2133600" y="2066331"/>
            <a:ext cx="6551773" cy="4525963"/>
          </a:xfrm>
          <a:prstGeom prst="rect">
            <a:avLst/>
          </a:prstGeom>
          <a:ln>
            <a:noFill/>
          </a:ln>
          <a:extLst>
            <a:ext uri="{53640926-AAD7-44D8-BBD7-CCE9431645EC}">
              <a14:shadowObscured xmlns:a14="http://schemas.microsoft.com/office/drawing/2010/main"/>
            </a:ext>
          </a:extLst>
        </p:spPr>
      </p:pic>
      <p:sp>
        <p:nvSpPr>
          <p:cNvPr id="10" name="Right Arrow 9"/>
          <p:cNvSpPr/>
          <p:nvPr/>
        </p:nvSpPr>
        <p:spPr>
          <a:xfrm>
            <a:off x="914400" y="4133850"/>
            <a:ext cx="144780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429001"/>
            <a:ext cx="1828800" cy="830997"/>
          </a:xfrm>
          <a:prstGeom prst="rect">
            <a:avLst/>
          </a:prstGeom>
          <a:noFill/>
        </p:spPr>
        <p:txBody>
          <a:bodyPr wrap="square" rtlCol="0">
            <a:spAutoFit/>
          </a:bodyPr>
          <a:lstStyle/>
          <a:p>
            <a:r>
              <a:rPr lang="en-US" sz="1600" b="1" dirty="0" smtClean="0"/>
              <a:t>Please Select the second option and press continue</a:t>
            </a:r>
            <a:endParaRPr lang="en-US" sz="1600" b="1" dirty="0"/>
          </a:p>
        </p:txBody>
      </p:sp>
      <p:sp>
        <p:nvSpPr>
          <p:cNvPr id="3" name="TextBox 2"/>
          <p:cNvSpPr txBox="1"/>
          <p:nvPr/>
        </p:nvSpPr>
        <p:spPr>
          <a:xfrm>
            <a:off x="2743200" y="5181600"/>
            <a:ext cx="4953000" cy="584775"/>
          </a:xfrm>
          <a:prstGeom prst="rect">
            <a:avLst/>
          </a:prstGeom>
          <a:noFill/>
        </p:spPr>
        <p:txBody>
          <a:bodyPr wrap="square" rtlCol="0">
            <a:spAutoFit/>
          </a:bodyPr>
          <a:lstStyle/>
          <a:p>
            <a:r>
              <a:rPr lang="en-US" sz="1600" dirty="0" smtClean="0">
                <a:solidFill>
                  <a:srgbClr val="FF0000"/>
                </a:solidFill>
              </a:rPr>
              <a:t>***Remember that you are still responsible to call the number provided in the front of your card for activation.</a:t>
            </a:r>
            <a:endParaRPr lang="en-US" sz="1600" dirty="0">
              <a:solidFill>
                <a:srgbClr val="FF0000"/>
              </a:solidFill>
            </a:endParaRPr>
          </a:p>
        </p:txBody>
      </p:sp>
      <p:sp>
        <p:nvSpPr>
          <p:cNvPr id="5" name="Rectangle 4"/>
          <p:cNvSpPr/>
          <p:nvPr/>
        </p:nvSpPr>
        <p:spPr>
          <a:xfrm>
            <a:off x="228600" y="1143001"/>
            <a:ext cx="5943600" cy="923330"/>
          </a:xfrm>
          <a:prstGeom prst="rect">
            <a:avLst/>
          </a:prstGeom>
        </p:spPr>
        <p:txBody>
          <a:bodyPr wrap="square">
            <a:spAutoFit/>
          </a:bodyPr>
          <a:lstStyle/>
          <a:p>
            <a:r>
              <a:rPr lang="en-US" b="1" dirty="0">
                <a:solidFill>
                  <a:srgbClr val="C00000"/>
                </a:solidFill>
              </a:rPr>
              <a:t>Step 2</a:t>
            </a:r>
            <a:r>
              <a:rPr lang="en-US" dirty="0">
                <a:solidFill>
                  <a:srgbClr val="C00000"/>
                </a:solidFill>
              </a:rPr>
              <a:t> </a:t>
            </a:r>
            <a:r>
              <a:rPr lang="en-US" dirty="0"/>
              <a:t>Enter account information exactly as it appears in the delivery envelope.  The account information marked with an asterisk identifies required fields. </a:t>
            </a:r>
          </a:p>
        </p:txBody>
      </p:sp>
    </p:spTree>
    <p:extLst>
      <p:ext uri="{BB962C8B-B14F-4D97-AF65-F5344CB8AC3E}">
        <p14:creationId xmlns:p14="http://schemas.microsoft.com/office/powerpoint/2010/main" val="3943353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0">
            <a:scrgbClr r="0" g="0" b="0"/>
          </a:lnRef>
          <a:fillRef idx="1002">
            <a:schemeClr val="dk2"/>
          </a:fillRef>
          <a:effectRef idx="0">
            <a:scrgbClr r="0" g="0" b="0"/>
          </a:effectRef>
          <a:fontRef idx="major"/>
        </p:style>
        <p:txBody>
          <a:bodyPr>
            <a:normAutofit/>
          </a:bodyPr>
          <a:lstStyle/>
          <a:p>
            <a:r>
              <a:rPr lang="en-US" dirty="0" smtClean="0">
                <a:solidFill>
                  <a:srgbClr val="C00000"/>
                </a:solidFill>
                <a:latin typeface="Berlin Sans FB" pitchFamily="34" charset="0"/>
              </a:rPr>
              <a:t>STEP:3</a:t>
            </a:r>
            <a:endParaRPr lang="en-US" dirty="0">
              <a:solidFill>
                <a:srgbClr val="C00000"/>
              </a:solidFill>
              <a:latin typeface="Berlin Sans FB" pitchFamily="34" charset="0"/>
            </a:endParaRPr>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p:txBody>
      </p:sp>
      <p:sp>
        <p:nvSpPr>
          <p:cNvPr id="6" name="Rectangle 5"/>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48792"/>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rotWithShape="1">
          <a:blip r:embed="rId3"/>
          <a:srcRect t="7094" r="35144" b="29269"/>
          <a:stretch/>
        </p:blipFill>
        <p:spPr bwMode="auto">
          <a:xfrm>
            <a:off x="2819400" y="2339107"/>
            <a:ext cx="6324600" cy="39624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52400" y="3304277"/>
            <a:ext cx="1676400" cy="954107"/>
          </a:xfrm>
          <a:prstGeom prst="rect">
            <a:avLst/>
          </a:prstGeom>
          <a:noFill/>
        </p:spPr>
        <p:txBody>
          <a:bodyPr wrap="square" rtlCol="0">
            <a:spAutoFit/>
          </a:bodyPr>
          <a:lstStyle/>
          <a:p>
            <a:r>
              <a:rPr lang="en-US" sz="1400" b="1" dirty="0" smtClean="0"/>
              <a:t>Fill in all the appropriate information as shown on your card</a:t>
            </a:r>
            <a:endParaRPr lang="en-US" sz="1400" b="1" dirty="0"/>
          </a:p>
        </p:txBody>
      </p:sp>
      <p:sp>
        <p:nvSpPr>
          <p:cNvPr id="5" name="Right Arrow 4"/>
          <p:cNvSpPr/>
          <p:nvPr/>
        </p:nvSpPr>
        <p:spPr>
          <a:xfrm>
            <a:off x="1415143" y="4105984"/>
            <a:ext cx="1447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447800"/>
            <a:ext cx="6509658" cy="116955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400" b="1" dirty="0">
                <a:solidFill>
                  <a:srgbClr val="FF0000"/>
                </a:solidFill>
              </a:rPr>
              <a:t>Step 3</a:t>
            </a:r>
            <a:r>
              <a:rPr lang="en-US" sz="1400" dirty="0">
                <a:solidFill>
                  <a:srgbClr val="FF0000"/>
                </a:solidFill>
              </a:rPr>
              <a:t> </a:t>
            </a:r>
            <a:r>
              <a:rPr lang="en-US" sz="1400" dirty="0"/>
              <a:t>Select Continue to proceed, Cancel if you need to return to previous screen, or Clear if you need to edit the information entered. If the account information is entered incorrectly or if the information was already entered, you’ll receive an error message.  </a:t>
            </a:r>
            <a:r>
              <a:rPr lang="en-US" sz="1400" i="1" dirty="0"/>
              <a:t>“The card details provided does not exist or the card has already been registered.  Please verify the details provided or contact Customer Support for further assistance.” </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style>
          <a:lnRef idx="0">
            <a:scrgbClr r="0" g="0" b="0"/>
          </a:lnRef>
          <a:fillRef idx="1002">
            <a:schemeClr val="dk2"/>
          </a:fillRef>
          <a:effectRef idx="0">
            <a:scrgbClr r="0" g="0" b="0"/>
          </a:effectRef>
          <a:fontRef idx="major"/>
        </p:style>
        <p:txBody>
          <a:bodyPr/>
          <a:lstStyle/>
          <a:p>
            <a:r>
              <a:rPr lang="en-US" dirty="0">
                <a:solidFill>
                  <a:schemeClr val="accent2">
                    <a:lumMod val="75000"/>
                  </a:schemeClr>
                </a:solidFill>
                <a:latin typeface="Berlin Sans FB" pitchFamily="34" charset="0"/>
              </a:rPr>
              <a:t>STEP:4</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3054804"/>
            <a:ext cx="71723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8600" y="1371600"/>
            <a:ext cx="8382000" cy="2031325"/>
          </a:xfrm>
          <a:prstGeom prst="rect">
            <a:avLst/>
          </a:prstGeom>
        </p:spPr>
        <p:txBody>
          <a:bodyPr wrap="square">
            <a:spAutoFit/>
          </a:bodyPr>
          <a:lstStyle/>
          <a:p>
            <a:pPr marL="285750" indent="-285750">
              <a:buFont typeface="Arial" panose="020B0604020202020204" pitchFamily="34" charset="0"/>
              <a:buChar char="•"/>
            </a:pPr>
            <a:r>
              <a:rPr lang="en-US" dirty="0" smtClean="0"/>
              <a:t>Once </a:t>
            </a:r>
            <a:r>
              <a:rPr lang="en-US" dirty="0"/>
              <a:t>your User Name and Password has been established, you will receive a final review and confirmation screen.  The final screen is a confirmation that your self-registration process is complete.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Click </a:t>
            </a:r>
            <a:r>
              <a:rPr lang="en-US" dirty="0"/>
              <a:t>OK then continue with your first log in and set up your challenge questions as part of Citi’s dual authentication security procedures. </a:t>
            </a:r>
          </a:p>
          <a:p>
            <a:endParaRPr lang="en-US" dirty="0"/>
          </a:p>
        </p:txBody>
      </p:sp>
    </p:spTree>
    <p:extLst>
      <p:ext uri="{BB962C8B-B14F-4D97-AF65-F5344CB8AC3E}">
        <p14:creationId xmlns:p14="http://schemas.microsoft.com/office/powerpoint/2010/main" val="3959895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Step 5</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sp>
        <p:nvSpPr>
          <p:cNvPr id="5" name="Title 1"/>
          <p:cNvSpPr txBox="1">
            <a:spLocks/>
          </p:cNvSpPr>
          <p:nvPr/>
        </p:nvSpPr>
        <p:spPr>
          <a:xfrm>
            <a:off x="381000" y="274638"/>
            <a:ext cx="8153400" cy="868363"/>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smtClean="0">
                <a:solidFill>
                  <a:schemeClr val="accent2">
                    <a:lumMod val="75000"/>
                  </a:schemeClr>
                </a:solidFill>
                <a:latin typeface="Berlin Sans FB" pitchFamily="34" charset="0"/>
              </a:rPr>
              <a:t>STEP 5</a:t>
            </a:r>
            <a:endParaRPr lang="en-US" dirty="0">
              <a:solidFill>
                <a:schemeClr val="accent2">
                  <a:lumMod val="7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85178"/>
            <a:ext cx="7467600" cy="453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 y="1132115"/>
            <a:ext cx="8839200" cy="1200329"/>
          </a:xfrm>
          <a:prstGeom prst="rect">
            <a:avLst/>
          </a:prstGeom>
          <a:noFill/>
        </p:spPr>
        <p:txBody>
          <a:bodyPr wrap="square" rtlCol="0">
            <a:spAutoFit/>
          </a:bodyPr>
          <a:lstStyle/>
          <a:p>
            <a:pPr algn="ctr"/>
            <a:r>
              <a:rPr lang="en-US" b="1" dirty="0" smtClean="0"/>
              <a:t>Click </a:t>
            </a:r>
            <a:r>
              <a:rPr lang="en-US" b="1" dirty="0"/>
              <a:t>SAVE to complete your challenge question set up and access the </a:t>
            </a:r>
            <a:r>
              <a:rPr lang="en-US" b="1" dirty="0" err="1"/>
              <a:t>CitiManager</a:t>
            </a:r>
            <a:r>
              <a:rPr lang="en-US" b="1" dirty="0"/>
              <a:t> Cardholder Home screen. </a:t>
            </a:r>
          </a:p>
          <a:p>
            <a:r>
              <a:rPr lang="en-US" dirty="0"/>
              <a:t> </a:t>
            </a:r>
          </a:p>
          <a:p>
            <a:endParaRPr lang="en-US" dirty="0"/>
          </a:p>
        </p:txBody>
      </p:sp>
    </p:spTree>
    <p:extLst>
      <p:ext uri="{BB962C8B-B14F-4D97-AF65-F5344CB8AC3E}">
        <p14:creationId xmlns:p14="http://schemas.microsoft.com/office/powerpoint/2010/main" val="3029753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dk2"/>
          </a:fillRef>
          <a:effectRef idx="0">
            <a:scrgbClr r="0" g="0" b="0"/>
          </a:effectRef>
          <a:fontRef idx="major"/>
        </p:style>
        <p:txBody>
          <a:bodyPr/>
          <a:lstStyle/>
          <a:p>
            <a:r>
              <a:rPr lang="en-US" dirty="0" smtClean="0">
                <a:solidFill>
                  <a:srgbClr val="C00000"/>
                </a:solidFill>
                <a:latin typeface="Berlin Sans FB" pitchFamily="34" charset="0"/>
              </a:rPr>
              <a:t>STEP:6</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t>After you have successfully completed all of the indications previously mentioned  you will have to select the following steps to gain full access to your account:</a:t>
            </a:r>
          </a:p>
          <a:p>
            <a:pPr>
              <a:buFont typeface="Wingdings" panose="05000000000000000000" pitchFamily="2" charset="2"/>
              <a:buChar char="ü"/>
            </a:pPr>
            <a:r>
              <a:rPr lang="en-US" sz="1800" i="1" dirty="0"/>
              <a:t>R</a:t>
            </a:r>
            <a:r>
              <a:rPr lang="en-US" sz="1800" i="1" dirty="0" smtClean="0"/>
              <a:t>esources tab/links  </a:t>
            </a:r>
          </a:p>
          <a:p>
            <a:pPr>
              <a:buFont typeface="Wingdings" panose="05000000000000000000" pitchFamily="2" charset="2"/>
              <a:buChar char="ü"/>
            </a:pPr>
            <a:r>
              <a:rPr lang="en-US" sz="1800" i="1" dirty="0" smtClean="0"/>
              <a:t>Choose Option 9</a:t>
            </a:r>
          </a:p>
          <a:p>
            <a:pPr>
              <a:buFont typeface="Wingdings" panose="05000000000000000000" pitchFamily="2" charset="2"/>
              <a:buChar char="ü"/>
            </a:pPr>
            <a:r>
              <a:rPr lang="en-US" sz="1800" i="1" dirty="0" smtClean="0"/>
              <a:t>It will ask you to log in with the same username and password you have created</a:t>
            </a:r>
          </a:p>
          <a:p>
            <a:pPr>
              <a:buFont typeface="Wingdings" panose="05000000000000000000" pitchFamily="2" charset="2"/>
              <a:buChar char="ü"/>
            </a:pPr>
            <a:r>
              <a:rPr lang="en-US" sz="1800" i="1" dirty="0" smtClean="0"/>
              <a:t>The system will then indicate to wait approximately 15 minutes before you gain access to your account. (This will allow you to have direct link access to a single sign on in your next login.</a:t>
            </a:r>
          </a:p>
          <a:p>
            <a:pPr>
              <a:buFont typeface="Wingdings" panose="05000000000000000000" pitchFamily="2" charset="2"/>
              <a:buChar char="ü"/>
            </a:pPr>
            <a:endParaRPr lang="en-US" dirty="0"/>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spTree>
    <p:extLst>
      <p:ext uri="{BB962C8B-B14F-4D97-AF65-F5344CB8AC3E}">
        <p14:creationId xmlns:p14="http://schemas.microsoft.com/office/powerpoint/2010/main" val="1657485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accent1"/>
          </a:lnRef>
          <a:fillRef idx="1002">
            <a:schemeClr val="dk2"/>
          </a:fillRef>
          <a:effectRef idx="1">
            <a:schemeClr val="accent1"/>
          </a:effectRef>
          <a:fontRef idx="minor">
            <a:schemeClr val="dk1"/>
          </a:fontRef>
        </p:style>
        <p:txBody>
          <a:bodyPr/>
          <a:lstStyle/>
          <a:p>
            <a:r>
              <a:rPr lang="en-US" dirty="0" smtClean="0">
                <a:solidFill>
                  <a:schemeClr val="accent2">
                    <a:lumMod val="50000"/>
                  </a:schemeClr>
                </a:solidFill>
                <a:latin typeface="Berlin Sans FB" pitchFamily="34" charset="0"/>
              </a:rPr>
              <a:t>Cardholder Information</a:t>
            </a:r>
            <a:endParaRPr lang="en-US" dirty="0">
              <a:solidFill>
                <a:schemeClr val="accent2">
                  <a:lumMod val="50000"/>
                </a:schemeClr>
              </a:solidFill>
              <a:latin typeface="Berlin Sans FB" pitchFamily="34" charset="0"/>
            </a:endParaRPr>
          </a:p>
        </p:txBody>
      </p:sp>
      <p:sp>
        <p:nvSpPr>
          <p:cNvPr id="3" name="Content Placeholder 2"/>
          <p:cNvSpPr>
            <a:spLocks noGrp="1"/>
          </p:cNvSpPr>
          <p:nvPr>
            <p:ph idx="1"/>
          </p:nvPr>
        </p:nvSpPr>
        <p:spPr>
          <a:xfrm>
            <a:off x="304800" y="1295400"/>
            <a:ext cx="8229600" cy="4953000"/>
          </a:xfrm>
        </p:spPr>
        <p:txBody>
          <a:bodyPr>
            <a:normAutofit fontScale="47500" lnSpcReduction="20000"/>
          </a:bodyPr>
          <a:lstStyle/>
          <a:p>
            <a:pPr lvl="0"/>
            <a:r>
              <a:rPr lang="en-US" sz="4200" dirty="0" smtClean="0">
                <a:solidFill>
                  <a:schemeClr val="accent2">
                    <a:lumMod val="50000"/>
                  </a:schemeClr>
                </a:solidFill>
                <a:latin typeface="Berlin Sans FB" pitchFamily="34" charset="0"/>
              </a:rPr>
              <a:t>Keep your card safe and secure, do not lend it out to </a:t>
            </a:r>
            <a:r>
              <a:rPr lang="en-US" sz="4200" u="sng" dirty="0" smtClean="0">
                <a:solidFill>
                  <a:schemeClr val="accent2">
                    <a:lumMod val="50000"/>
                  </a:schemeClr>
                </a:solidFill>
                <a:latin typeface="Berlin Sans FB" pitchFamily="34" charset="0"/>
              </a:rPr>
              <a:t>anyone and </a:t>
            </a:r>
            <a:r>
              <a:rPr lang="en-US" sz="4200" dirty="0">
                <a:solidFill>
                  <a:schemeClr val="accent2">
                    <a:lumMod val="50000"/>
                  </a:schemeClr>
                </a:solidFill>
                <a:latin typeface="Berlin Sans FB" pitchFamily="34" charset="0"/>
              </a:rPr>
              <a:t>Use card for business purposes </a:t>
            </a:r>
            <a:r>
              <a:rPr lang="en-US" sz="4200" u="sng" dirty="0" smtClean="0">
                <a:solidFill>
                  <a:schemeClr val="accent2">
                    <a:lumMod val="50000"/>
                  </a:schemeClr>
                </a:solidFill>
                <a:latin typeface="Berlin Sans FB" pitchFamily="34" charset="0"/>
              </a:rPr>
              <a:t>only.</a:t>
            </a:r>
            <a:endParaRPr lang="en-US" sz="4200" dirty="0" smtClean="0">
              <a:solidFill>
                <a:schemeClr val="accent2">
                  <a:lumMod val="50000"/>
                </a:schemeClr>
              </a:solidFill>
              <a:latin typeface="Berlin Sans FB" pitchFamily="34" charset="0"/>
            </a:endParaRPr>
          </a:p>
          <a:p>
            <a:r>
              <a:rPr lang="en-US" sz="4200" dirty="0" smtClean="0">
                <a:solidFill>
                  <a:schemeClr val="accent2">
                    <a:lumMod val="50000"/>
                  </a:schemeClr>
                </a:solidFill>
                <a:latin typeface="Berlin Sans FB" pitchFamily="34" charset="0"/>
              </a:rPr>
              <a:t>Making  tax exempt </a:t>
            </a:r>
            <a:r>
              <a:rPr lang="en-US" sz="4200" dirty="0" smtClean="0">
                <a:solidFill>
                  <a:schemeClr val="accent2">
                    <a:lumMod val="50000"/>
                  </a:schemeClr>
                </a:solidFill>
                <a:latin typeface="Berlin Sans FB" pitchFamily="34" charset="0"/>
              </a:rPr>
              <a:t>purchases. </a:t>
            </a:r>
            <a:endParaRPr lang="en-US" sz="4200" dirty="0" smtClean="0">
              <a:solidFill>
                <a:schemeClr val="accent2">
                  <a:lumMod val="50000"/>
                </a:schemeClr>
              </a:solidFill>
              <a:latin typeface="Berlin Sans FB" pitchFamily="34" charset="0"/>
            </a:endParaRPr>
          </a:p>
          <a:p>
            <a:r>
              <a:rPr lang="en-US" sz="4200" dirty="0" smtClean="0">
                <a:solidFill>
                  <a:schemeClr val="accent2">
                    <a:lumMod val="50000"/>
                  </a:schemeClr>
                </a:solidFill>
                <a:latin typeface="Berlin Sans FB" pitchFamily="34" charset="0"/>
              </a:rPr>
              <a:t>Follow up with vendors &amp; check received orders; contact vendor in case of return</a:t>
            </a:r>
          </a:p>
          <a:p>
            <a:r>
              <a:rPr lang="en-US" sz="4200" dirty="0" smtClean="0">
                <a:solidFill>
                  <a:schemeClr val="accent2">
                    <a:lumMod val="50000"/>
                  </a:schemeClr>
                </a:solidFill>
                <a:latin typeface="Berlin Sans FB" pitchFamily="34" charset="0"/>
              </a:rPr>
              <a:t>Make sure only purchases you made are charged on your card. If there are any problems:                  </a:t>
            </a:r>
          </a:p>
          <a:p>
            <a:pPr>
              <a:buNone/>
            </a:pPr>
            <a:r>
              <a:rPr lang="en-US" sz="4200" dirty="0" smtClean="0">
                <a:solidFill>
                  <a:schemeClr val="accent2">
                    <a:lumMod val="50000"/>
                  </a:schemeClr>
                </a:solidFill>
                <a:latin typeface="Berlin Sans FB" pitchFamily="34" charset="0"/>
              </a:rPr>
              <a:t>      1- Try to resolve situation with vendor                                                                                 2- Contact Citibank and follow dispute procedures</a:t>
            </a:r>
          </a:p>
          <a:p>
            <a:pPr lvl="0">
              <a:defRPr/>
            </a:pPr>
            <a:r>
              <a:rPr lang="en-US" sz="4200" dirty="0" smtClean="0">
                <a:solidFill>
                  <a:schemeClr val="accent2">
                    <a:lumMod val="50000"/>
                  </a:schemeClr>
                </a:solidFill>
                <a:latin typeface="Berlin Sans FB" pitchFamily="34" charset="0"/>
              </a:rPr>
              <a:t>Search for and use HUB vendors   </a:t>
            </a:r>
          </a:p>
          <a:p>
            <a:pPr>
              <a:defRPr/>
            </a:pPr>
            <a:r>
              <a:rPr lang="en-US" sz="4200" dirty="0">
                <a:solidFill>
                  <a:schemeClr val="accent2">
                    <a:lumMod val="50000"/>
                  </a:schemeClr>
                </a:solidFill>
                <a:latin typeface="Berlin Sans FB" pitchFamily="34" charset="0"/>
              </a:rPr>
              <a:t>Set up your PDME/Shred-it account </a:t>
            </a:r>
            <a:r>
              <a:rPr lang="en-US" sz="4200" dirty="0" smtClean="0">
                <a:solidFill>
                  <a:schemeClr val="accent2">
                    <a:lumMod val="50000"/>
                  </a:schemeClr>
                </a:solidFill>
                <a:latin typeface="Berlin Sans FB" pitchFamily="34" charset="0"/>
              </a:rPr>
              <a:t>information (if applicable)  </a:t>
            </a:r>
          </a:p>
          <a:p>
            <a:pPr marL="0" indent="0">
              <a:buNone/>
              <a:defRPr/>
            </a:pPr>
            <a:r>
              <a:rPr lang="en-US" sz="4200" dirty="0">
                <a:solidFill>
                  <a:schemeClr val="accent2">
                    <a:lumMod val="50000"/>
                  </a:schemeClr>
                </a:solidFill>
                <a:latin typeface="Berlin Sans FB" pitchFamily="34" charset="0"/>
              </a:rPr>
              <a:t> </a:t>
            </a:r>
            <a:r>
              <a:rPr lang="en-US" sz="4200" dirty="0" smtClean="0">
                <a:solidFill>
                  <a:schemeClr val="accent2">
                    <a:lumMod val="50000"/>
                  </a:schemeClr>
                </a:solidFill>
                <a:latin typeface="Berlin Sans FB" pitchFamily="34" charset="0"/>
              </a:rPr>
              <a:t>          PDME- 1-800-723-3345    </a:t>
            </a:r>
          </a:p>
          <a:p>
            <a:r>
              <a:rPr lang="en-US" sz="4200" dirty="0" smtClean="0">
                <a:solidFill>
                  <a:schemeClr val="accent2">
                    <a:lumMod val="50000"/>
                  </a:schemeClr>
                </a:solidFill>
                <a:latin typeface="Berlin Sans FB" pitchFamily="34" charset="0"/>
              </a:rPr>
              <a:t>Noncompliance </a:t>
            </a:r>
            <a:r>
              <a:rPr lang="en-US" sz="4200" dirty="0">
                <a:solidFill>
                  <a:schemeClr val="accent2">
                    <a:lumMod val="50000"/>
                  </a:schemeClr>
                </a:solidFill>
                <a:latin typeface="Berlin Sans FB" pitchFamily="34" charset="0"/>
              </a:rPr>
              <a:t>will be reported to appropriate </a:t>
            </a:r>
            <a:r>
              <a:rPr lang="en-US" sz="4200" dirty="0" smtClean="0">
                <a:solidFill>
                  <a:schemeClr val="accent2">
                    <a:lumMod val="50000"/>
                  </a:schemeClr>
                </a:solidFill>
                <a:latin typeface="Berlin Sans FB" pitchFamily="34" charset="0"/>
              </a:rPr>
              <a:t>VP </a:t>
            </a:r>
            <a:endParaRPr lang="en-US" sz="4200" dirty="0">
              <a:solidFill>
                <a:schemeClr val="accent2">
                  <a:lumMod val="50000"/>
                </a:schemeClr>
              </a:solidFill>
              <a:latin typeface="Berlin Sans FB" pitchFamily="34" charset="0"/>
            </a:endParaRPr>
          </a:p>
          <a:p>
            <a:r>
              <a:rPr lang="en-US" sz="4200" dirty="0">
                <a:solidFill>
                  <a:schemeClr val="accent2">
                    <a:lumMod val="50000"/>
                  </a:schemeClr>
                </a:solidFill>
                <a:latin typeface="Berlin Sans FB" pitchFamily="34" charset="0"/>
              </a:rPr>
              <a:t>Keeping your card is subject to proper usage and </a:t>
            </a:r>
            <a:r>
              <a:rPr lang="en-US" sz="4200" dirty="0" smtClean="0">
                <a:solidFill>
                  <a:schemeClr val="accent2">
                    <a:lumMod val="50000"/>
                  </a:schemeClr>
                </a:solidFill>
                <a:latin typeface="Berlin Sans FB" pitchFamily="34" charset="0"/>
              </a:rPr>
              <a:t>compliance</a:t>
            </a:r>
          </a:p>
          <a:p>
            <a:r>
              <a:rPr lang="en-US" sz="4200" dirty="0">
                <a:solidFill>
                  <a:schemeClr val="accent2">
                    <a:lumMod val="50000"/>
                  </a:schemeClr>
                </a:solidFill>
                <a:latin typeface="Berlin Sans FB" pitchFamily="34" charset="0"/>
              </a:rPr>
              <a:t>Cards must be returned to Program </a:t>
            </a:r>
            <a:r>
              <a:rPr lang="en-US" sz="4200" dirty="0" smtClean="0">
                <a:solidFill>
                  <a:schemeClr val="accent2">
                    <a:lumMod val="50000"/>
                  </a:schemeClr>
                </a:solidFill>
                <a:latin typeface="Berlin Sans FB" pitchFamily="34" charset="0"/>
              </a:rPr>
              <a:t>Administrator upon </a:t>
            </a:r>
            <a:r>
              <a:rPr lang="en-US" sz="4200" dirty="0">
                <a:solidFill>
                  <a:schemeClr val="accent2">
                    <a:lumMod val="50000"/>
                  </a:schemeClr>
                </a:solidFill>
                <a:latin typeface="Berlin Sans FB" pitchFamily="34" charset="0"/>
              </a:rPr>
              <a:t>exiting the </a:t>
            </a:r>
            <a:r>
              <a:rPr lang="en-US" sz="4200" dirty="0" smtClean="0">
                <a:solidFill>
                  <a:schemeClr val="accent2">
                    <a:lumMod val="50000"/>
                  </a:schemeClr>
                </a:solidFill>
                <a:latin typeface="Berlin Sans FB" pitchFamily="34" charset="0"/>
              </a:rPr>
              <a:t>University</a:t>
            </a:r>
            <a:endParaRPr lang="en-US" sz="4200" dirty="0"/>
          </a:p>
          <a:p>
            <a:pPr marL="0" indent="0">
              <a:buNone/>
            </a:pPr>
            <a:endParaRPr lang="en-US" sz="2900" dirty="0" smtClean="0">
              <a:solidFill>
                <a:schemeClr val="accent2">
                  <a:lumMod val="50000"/>
                </a:schemeClr>
              </a:solidFill>
              <a:latin typeface="Berlin Sans FB" pitchFamily="34" charset="0"/>
            </a:endParaRPr>
          </a:p>
        </p:txBody>
      </p:sp>
      <p:sp>
        <p:nvSpPr>
          <p:cNvPr id="4" name="Date Placeholder 3"/>
          <p:cNvSpPr>
            <a:spLocks noGrp="1"/>
          </p:cNvSpPr>
          <p:nvPr>
            <p:ph type="dt" sz="half" idx="10"/>
          </p:nvPr>
        </p:nvSpPr>
        <p:spPr>
          <a:xfrm>
            <a:off x="457200" y="6248400"/>
            <a:ext cx="2133600" cy="365125"/>
          </a:xfrm>
        </p:spPr>
        <p:txBody>
          <a:bodyPr/>
          <a:lstStyle/>
          <a:p>
            <a:fld id="{D7E44A5F-84A4-4EEA-8E03-FC6857758D15}" type="datetime1">
              <a:rPr lang="en-US" smtClean="0"/>
              <a:pPr/>
              <a:t>1/8/2015</a:t>
            </a:fld>
            <a:endParaRPr lang="en-US" dirty="0"/>
          </a:p>
        </p:txBody>
      </p:sp>
      <p:sp>
        <p:nvSpPr>
          <p:cNvPr id="6" name="Rectangle 5"/>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style>
          <a:lnRef idx="0">
            <a:scrgbClr r="0" g="0" b="0"/>
          </a:lnRef>
          <a:fillRef idx="1002">
            <a:schemeClr val="dk2"/>
          </a:fillRef>
          <a:effectRef idx="0">
            <a:scrgbClr r="0" g="0" b="0"/>
          </a:effectRef>
          <a:fontRef idx="major"/>
        </p:style>
        <p:txBody>
          <a:bodyPr/>
          <a:lstStyle/>
          <a:p>
            <a:r>
              <a:rPr lang="en-US" dirty="0" smtClean="0">
                <a:solidFill>
                  <a:srgbClr val="C00000"/>
                </a:solidFill>
                <a:latin typeface="Berlin Sans FB" pitchFamily="34" charset="0"/>
              </a:rPr>
              <a:t>Main Screen</a:t>
            </a:r>
            <a:endParaRPr lang="en-US" dirty="0">
              <a:solidFill>
                <a:srgbClr val="C00000"/>
              </a:solidFill>
              <a:latin typeface="Berlin Sans FB" pitchFamily="34" charset="0"/>
            </a:endParaRPr>
          </a:p>
        </p:txBody>
      </p:sp>
      <p:sp>
        <p:nvSpPr>
          <p:cNvPr id="9" name="Rectangle 8"/>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271594" flipV="1">
            <a:off x="8232788" y="1574852"/>
            <a:ext cx="603224" cy="45719"/>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43800" y="1524000"/>
            <a:ext cx="838200" cy="276999"/>
          </a:xfrm>
          <a:prstGeom prst="rect">
            <a:avLst/>
          </a:prstGeom>
          <a:noFill/>
        </p:spPr>
        <p:txBody>
          <a:bodyPr wrap="square" rtlCol="0">
            <a:spAutoFit/>
          </a:bodyPr>
          <a:lstStyle/>
          <a:p>
            <a:r>
              <a:rPr lang="en-US" sz="1200" dirty="0" smtClean="0"/>
              <a:t>To logoff</a:t>
            </a:r>
            <a:endParaRPr lang="en-US" sz="1200" dirty="0"/>
          </a:p>
        </p:txBody>
      </p:sp>
      <p:sp>
        <p:nvSpPr>
          <p:cNvPr id="10" name="Rectangle 9"/>
          <p:cNvSpPr/>
          <p:nvPr/>
        </p:nvSpPr>
        <p:spPr>
          <a:xfrm>
            <a:off x="0" y="6525491"/>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066800" y="2057400"/>
            <a:ext cx="6096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733800" y="2819400"/>
            <a:ext cx="3412626" cy="8979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p:nvPr/>
        </p:nvPicPr>
        <p:blipFill rotWithShape="1">
          <a:blip r:embed="rId3"/>
          <a:srcRect t="6142" b="5600"/>
          <a:stretch/>
        </p:blipFill>
        <p:spPr>
          <a:xfrm>
            <a:off x="152400" y="1360714"/>
            <a:ext cx="8669988" cy="465908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57592"/>
            <a:ext cx="7315200" cy="62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style>
          <a:lnRef idx="0">
            <a:scrgbClr r="0" g="0" b="0"/>
          </a:lnRef>
          <a:fillRef idx="1002">
            <a:schemeClr val="dk2"/>
          </a:fillRef>
          <a:effectRef idx="0">
            <a:scrgbClr r="0" g="0" b="0"/>
          </a:effectRef>
          <a:fontRef idx="major"/>
        </p:style>
        <p:txBody>
          <a:bodyPr/>
          <a:lstStyle/>
          <a:p>
            <a:r>
              <a:rPr lang="en-US" dirty="0" smtClean="0">
                <a:solidFill>
                  <a:srgbClr val="C00000"/>
                </a:solidFill>
                <a:latin typeface="Berlin Sans FB" pitchFamily="34" charset="0"/>
              </a:rPr>
              <a:t>My Profile Tab</a:t>
            </a:r>
            <a:endParaRPr lang="en-US" dirty="0">
              <a:solidFill>
                <a:srgbClr val="C00000"/>
              </a:solidFill>
              <a:latin typeface="Berlin Sans FB" pitchFamily="34" charset="0"/>
            </a:endParaRPr>
          </a:p>
        </p:txBody>
      </p:sp>
      <p:sp>
        <p:nvSpPr>
          <p:cNvPr id="6" name="Rectangle 5"/>
          <p:cNvSpPr/>
          <p:nvPr/>
        </p:nvSpPr>
        <p:spPr>
          <a:xfrm>
            <a:off x="2391798" y="1981200"/>
            <a:ext cx="5609202" cy="338554"/>
          </a:xfrm>
          <a:prstGeom prst="rect">
            <a:avLst/>
          </a:prstGeom>
        </p:spPr>
        <p:txBody>
          <a:bodyPr wrap="square">
            <a:spAutoFit/>
          </a:bodyPr>
          <a:lstStyle/>
          <a:p>
            <a:r>
              <a:rPr lang="en-US" sz="1600" dirty="0" smtClean="0"/>
              <a:t>*email address, password, challenge questions can be updated</a:t>
            </a:r>
          </a:p>
        </p:txBody>
      </p:sp>
      <p:sp>
        <p:nvSpPr>
          <p:cNvPr id="7" name="Rectangle 6"/>
          <p:cNvSpPr/>
          <p:nvPr/>
        </p:nvSpPr>
        <p:spPr>
          <a:xfrm>
            <a:off x="2714231" y="1219200"/>
            <a:ext cx="6096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style>
          <a:lnRef idx="0">
            <a:scrgbClr r="0" g="0" b="0"/>
          </a:lnRef>
          <a:fillRef idx="1002">
            <a:schemeClr val="dk2"/>
          </a:fillRef>
          <a:effectRef idx="0">
            <a:scrgbClr r="0" g="0" b="0"/>
          </a:effectRef>
          <a:fontRef idx="major"/>
        </p:style>
        <p:txBody>
          <a:bodyPr/>
          <a:lstStyle/>
          <a:p>
            <a:r>
              <a:rPr lang="en-US" dirty="0" smtClean="0">
                <a:solidFill>
                  <a:srgbClr val="C00000"/>
                </a:solidFill>
                <a:latin typeface="Berlin Sans FB" pitchFamily="34" charset="0"/>
              </a:rPr>
              <a:t>Account Activity</a:t>
            </a:r>
            <a:endParaRPr lang="en-US" dirty="0">
              <a:solidFill>
                <a:srgbClr val="C00000"/>
              </a:solidFill>
              <a:latin typeface="Berlin Sans FB" pitchFamily="34" charset="0"/>
            </a:endParaRPr>
          </a:p>
        </p:txBody>
      </p:sp>
      <p:sp>
        <p:nvSpPr>
          <p:cNvPr id="7" name="Rectangle 6"/>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p:nvPr/>
        </p:nvPicPr>
        <p:blipFill rotWithShape="1">
          <a:blip r:embed="rId3"/>
          <a:srcRect l="-64257" t="-5752" r="64257" b="18785"/>
          <a:stretch/>
        </p:blipFill>
        <p:spPr>
          <a:xfrm>
            <a:off x="-4029704" y="1003342"/>
            <a:ext cx="6828680" cy="3657600"/>
          </a:xfrm>
          <a:prstGeom prst="rect">
            <a:avLst/>
          </a:prstGeom>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057400"/>
            <a:ext cx="31337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338616" y="2284141"/>
            <a:ext cx="914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6219825" y="2590800"/>
            <a:ext cx="533400" cy="50842"/>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2324658" y="2347599"/>
            <a:ext cx="760552" cy="101683"/>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364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38" t="6003" r="8917" b="20206"/>
          <a:stretch/>
        </p:blipFill>
        <p:spPr bwMode="auto">
          <a:xfrm>
            <a:off x="-496474" y="1447800"/>
            <a:ext cx="10136947" cy="466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944562"/>
          </a:xfrm>
        </p:spPr>
        <p:style>
          <a:lnRef idx="0">
            <a:scrgbClr r="0" g="0" b="0"/>
          </a:lnRef>
          <a:fillRef idx="1002">
            <a:schemeClr val="dk2"/>
          </a:fillRef>
          <a:effectRef idx="0">
            <a:scrgbClr r="0" g="0" b="0"/>
          </a:effectRef>
          <a:fontRef idx="major"/>
        </p:style>
        <p:txBody>
          <a:bodyPr/>
          <a:lstStyle/>
          <a:p>
            <a:r>
              <a:rPr lang="en-US" dirty="0" smtClean="0">
                <a:solidFill>
                  <a:srgbClr val="C00000"/>
                </a:solidFill>
                <a:latin typeface="Berlin Sans FB" pitchFamily="34" charset="0"/>
              </a:rPr>
              <a:t>Transaction Screen</a:t>
            </a:r>
            <a:endParaRPr lang="en-US" dirty="0">
              <a:solidFill>
                <a:srgbClr val="C00000"/>
              </a:solidFill>
              <a:latin typeface="Berlin Sans FB" pitchFamily="34" charset="0"/>
            </a:endParaRPr>
          </a:p>
        </p:txBody>
      </p:sp>
      <p:cxnSp>
        <p:nvCxnSpPr>
          <p:cNvPr id="6" name="Straight Arrow Connector 5"/>
          <p:cNvCxnSpPr/>
          <p:nvPr/>
        </p:nvCxnSpPr>
        <p:spPr>
          <a:xfrm rot="5400000">
            <a:off x="622410" y="1992441"/>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470010" y="4597768"/>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96270" y="1676400"/>
            <a:ext cx="93733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000" dirty="0" smtClean="0"/>
              <a:t>Accounting Details</a:t>
            </a:r>
            <a:endParaRPr lang="en-US" sz="1000" dirty="0"/>
          </a:p>
        </p:txBody>
      </p:sp>
      <p:sp>
        <p:nvSpPr>
          <p:cNvPr id="15" name="TextBox 14"/>
          <p:cNvSpPr txBox="1"/>
          <p:nvPr/>
        </p:nvSpPr>
        <p:spPr>
          <a:xfrm>
            <a:off x="666914" y="5029200"/>
            <a:ext cx="1024655"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000" dirty="0" smtClean="0"/>
              <a:t>Split Transaction</a:t>
            </a:r>
            <a:endParaRPr lang="en-US" sz="1000" dirty="0"/>
          </a:p>
        </p:txBody>
      </p:sp>
      <p:sp>
        <p:nvSpPr>
          <p:cNvPr id="19" name="Rectangle 18"/>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304800" y="6019800"/>
            <a:ext cx="8229600" cy="381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j-lt"/>
                <a:ea typeface="+mj-ea"/>
                <a:cs typeface="+mj-cs"/>
              </a:rPr>
              <a:t>Clicking on the Accounting Details icon will </a:t>
            </a:r>
            <a:r>
              <a:rPr lang="en-US" sz="1600" noProof="0" dirty="0" smtClean="0">
                <a:latin typeface="+mj-lt"/>
                <a:ea typeface="+mj-ea"/>
                <a:cs typeface="+mj-cs"/>
              </a:rPr>
              <a:t>expand your transaction to look like…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3352800" y="1992441"/>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455" r="10492" b="19891"/>
          <a:stretch/>
        </p:blipFill>
        <p:spPr bwMode="auto">
          <a:xfrm>
            <a:off x="225902" y="2195639"/>
            <a:ext cx="7775098" cy="315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1" y="3429000"/>
            <a:ext cx="4469838" cy="3971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1" y="4724400"/>
            <a:ext cx="1219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4999" y="3808226"/>
            <a:ext cx="2545619" cy="3827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81000"/>
            <a:ext cx="8229600" cy="960438"/>
          </a:xfrm>
        </p:spPr>
        <p:style>
          <a:lnRef idx="0">
            <a:scrgbClr r="0" g="0" b="0"/>
          </a:lnRef>
          <a:fillRef idx="1002">
            <a:schemeClr val="dk2"/>
          </a:fillRef>
          <a:effectRef idx="0">
            <a:scrgbClr r="0" g="0" b="0"/>
          </a:effectRef>
          <a:fontRef idx="major"/>
        </p:style>
        <p:txBody>
          <a:bodyPr/>
          <a:lstStyle/>
          <a:p>
            <a:r>
              <a:rPr lang="en-US" dirty="0" smtClean="0">
                <a:solidFill>
                  <a:srgbClr val="C00000"/>
                </a:solidFill>
                <a:latin typeface="Berlin Sans FB" pitchFamily="34" charset="0"/>
              </a:rPr>
              <a:t>Required Fields</a:t>
            </a:r>
            <a:endParaRPr lang="en-US" dirty="0">
              <a:solidFill>
                <a:srgbClr val="C00000"/>
              </a:solidFill>
              <a:latin typeface="Berlin Sans FB" pitchFamily="34" charset="0"/>
            </a:endParaRPr>
          </a:p>
        </p:txBody>
      </p:sp>
      <p:sp>
        <p:nvSpPr>
          <p:cNvPr id="10" name="Rectangle 9"/>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219200" y="1295400"/>
            <a:ext cx="6934200" cy="5334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j-lt"/>
                <a:ea typeface="+mj-ea"/>
                <a:cs typeface="+mj-cs"/>
              </a:rPr>
              <a:t>Your transaction information expanded so that you can enter </a:t>
            </a:r>
            <a:r>
              <a:rPr kumimoji="0" lang="en-US" sz="1200" b="1" i="0" u="sng" strike="noStrike" kern="1200" cap="none" spc="0" normalizeH="0" baseline="0" noProof="0" dirty="0" smtClean="0">
                <a:ln>
                  <a:noFill/>
                </a:ln>
                <a:solidFill>
                  <a:schemeClr val="tx1"/>
                </a:solidFill>
                <a:effectLst/>
                <a:uLnTx/>
                <a:uFillTx/>
                <a:latin typeface="+mj-lt"/>
                <a:ea typeface="+mj-ea"/>
                <a:cs typeface="+mj-cs"/>
              </a:rPr>
              <a:t>the required</a:t>
            </a:r>
            <a:r>
              <a:rPr kumimoji="0" lang="en-US" sz="1200" b="1" i="0" u="sng" strike="noStrike" kern="1200" cap="none" spc="0" normalizeH="0" noProof="0" dirty="0" smtClean="0">
                <a:ln>
                  <a:noFill/>
                </a:ln>
                <a:solidFill>
                  <a:schemeClr val="tx1"/>
                </a:solidFill>
                <a:effectLst/>
                <a:uLnTx/>
                <a:uFillTx/>
                <a:latin typeface="+mj-lt"/>
                <a:ea typeface="+mj-ea"/>
                <a:cs typeface="+mj-cs"/>
              </a:rPr>
              <a:t> </a:t>
            </a:r>
            <a:r>
              <a:rPr kumimoji="0" lang="en-US" sz="1200" b="1" i="0" strike="noStrike" kern="1200" cap="none" spc="0" normalizeH="0" noProof="0" dirty="0" smtClean="0">
                <a:ln>
                  <a:noFill/>
                </a:ln>
                <a:solidFill>
                  <a:schemeClr val="tx1"/>
                </a:solidFill>
                <a:effectLst/>
                <a:uLnTx/>
                <a:uFillTx/>
                <a:latin typeface="+mj-lt"/>
                <a:ea typeface="+mj-ea"/>
                <a:cs typeface="+mj-cs"/>
              </a:rPr>
              <a:t>fields (boxed</a:t>
            </a:r>
            <a:r>
              <a:rPr lang="en-US" sz="1200" b="1" dirty="0">
                <a:latin typeface="+mj-lt"/>
                <a:ea typeface="+mj-ea"/>
                <a:cs typeface="+mj-cs"/>
              </a:rPr>
              <a:t> </a:t>
            </a:r>
            <a:r>
              <a:rPr kumimoji="0" lang="en-US" sz="1200" b="1" i="0" u="none" strike="noStrike" kern="1200" cap="none" spc="0" normalizeH="0" noProof="0" dirty="0" smtClean="0">
                <a:ln>
                  <a:noFill/>
                </a:ln>
                <a:solidFill>
                  <a:schemeClr val="tx1"/>
                </a:solidFill>
                <a:effectLst/>
                <a:uLnTx/>
                <a:uFillTx/>
                <a:latin typeface="+mj-lt"/>
                <a:ea typeface="+mj-ea"/>
                <a:cs typeface="+mj-cs"/>
              </a:rPr>
              <a:t>in red).</a:t>
            </a:r>
          </a:p>
        </p:txBody>
      </p:sp>
      <p:sp>
        <p:nvSpPr>
          <p:cNvPr id="13" name="Rectangle 12"/>
          <p:cNvSpPr/>
          <p:nvPr/>
        </p:nvSpPr>
        <p:spPr>
          <a:xfrm>
            <a:off x="1245499" y="3009900"/>
            <a:ext cx="228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571500" y="5562600"/>
            <a:ext cx="8229600" cy="5334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6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1700" b="1" dirty="0" smtClean="0">
                <a:latin typeface="+mj-lt"/>
                <a:ea typeface="+mj-ea"/>
                <a:cs typeface="+mj-cs"/>
              </a:rPr>
              <a:t>You will NEED to select the ‘Reviewed’ box once all of your transaction information is inputted.  Clicking this box will lock all of the information so that you will no longer be able to edit the transaction.  Make sure this is selected before you begin running your report. </a:t>
            </a:r>
            <a:endParaRPr kumimoji="0" lang="en-US" sz="1700" b="1" u="none" strike="noStrike" kern="1200" cap="none" spc="0" normalizeH="0" baseline="0" noProof="0" dirty="0">
              <a:ln>
                <a:noFill/>
              </a:ln>
              <a:solidFill>
                <a:schemeClr val="tx1"/>
              </a:solidFill>
              <a:effectLst/>
              <a:uLnTx/>
              <a:uFillTx/>
              <a:latin typeface="+mj-lt"/>
              <a:ea typeface="+mj-ea"/>
              <a:cs typeface="+mj-cs"/>
            </a:endParaRPr>
          </a:p>
        </p:txBody>
      </p:sp>
      <p:sp>
        <p:nvSpPr>
          <p:cNvPr id="3" name="Right Arrow 2"/>
          <p:cNvSpPr/>
          <p:nvPr/>
        </p:nvSpPr>
        <p:spPr>
          <a:xfrm rot="9352961">
            <a:off x="721084" y="2436281"/>
            <a:ext cx="894941" cy="113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00199" y="1981200"/>
            <a:ext cx="3326839" cy="707886"/>
          </a:xfrm>
          <a:prstGeom prst="rect">
            <a:avLst/>
          </a:prstGeom>
          <a:noFill/>
        </p:spPr>
        <p:txBody>
          <a:bodyPr wrap="square" rtlCol="0">
            <a:spAutoFit/>
          </a:bodyPr>
          <a:lstStyle/>
          <a:p>
            <a:r>
              <a:rPr lang="en-US" sz="1100" dirty="0" smtClean="0">
                <a:solidFill>
                  <a:srgbClr val="FF0000"/>
                </a:solidFill>
              </a:rPr>
              <a:t>After all of the required information has been entered please save using this icon.</a:t>
            </a:r>
          </a:p>
          <a:p>
            <a:endParaRPr lang="en-US" dirty="0"/>
          </a:p>
        </p:txBody>
      </p:sp>
      <p:cxnSp>
        <p:nvCxnSpPr>
          <p:cNvPr id="9" name="Elbow Connector 8"/>
          <p:cNvCxnSpPr/>
          <p:nvPr/>
        </p:nvCxnSpPr>
        <p:spPr>
          <a:xfrm rot="16200000" flipH="1">
            <a:off x="737049" y="4013649"/>
            <a:ext cx="2286000" cy="811901"/>
          </a:xfrm>
          <a:prstGeom prst="bentConnector3">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8000" r="1347" b="33275"/>
          <a:stretch/>
        </p:blipFill>
        <p:spPr bwMode="auto">
          <a:xfrm>
            <a:off x="120646" y="2667000"/>
            <a:ext cx="910293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7924800" cy="1020762"/>
          </a:xfrm>
        </p:spPr>
        <p:style>
          <a:lnRef idx="0">
            <a:scrgbClr r="0" g="0" b="0"/>
          </a:lnRef>
          <a:fillRef idx="1002">
            <a:schemeClr val="dk2"/>
          </a:fillRef>
          <a:effectRef idx="0">
            <a:scrgbClr r="0" g="0" b="0"/>
          </a:effectRef>
          <a:fontRef idx="major"/>
        </p:style>
        <p:txBody>
          <a:bodyPr>
            <a:normAutofit/>
          </a:bodyPr>
          <a:lstStyle/>
          <a:p>
            <a:r>
              <a:rPr lang="en-US" dirty="0" smtClean="0">
                <a:solidFill>
                  <a:srgbClr val="C00000"/>
                </a:solidFill>
                <a:latin typeface="Berlin Sans FB" pitchFamily="34" charset="0"/>
              </a:rPr>
              <a:t>Splitting Transactions</a:t>
            </a:r>
            <a:endParaRPr lang="en-US" dirty="0">
              <a:solidFill>
                <a:srgbClr val="C00000"/>
              </a:solidFill>
              <a:latin typeface="Berlin Sans FB" pitchFamily="34" charset="0"/>
            </a:endParaRPr>
          </a:p>
        </p:txBody>
      </p:sp>
      <p:sp>
        <p:nvSpPr>
          <p:cNvPr id="3" name="Content Placeholder 2"/>
          <p:cNvSpPr>
            <a:spLocks noGrp="1"/>
          </p:cNvSpPr>
          <p:nvPr>
            <p:ph idx="1"/>
          </p:nvPr>
        </p:nvSpPr>
        <p:spPr>
          <a:xfrm>
            <a:off x="381000" y="1219200"/>
            <a:ext cx="8229600" cy="990600"/>
          </a:xfrm>
        </p:spPr>
        <p:txBody>
          <a:bodyPr>
            <a:normAutofit/>
          </a:bodyPr>
          <a:lstStyle/>
          <a:p>
            <a:pPr>
              <a:buNone/>
            </a:pPr>
            <a:r>
              <a:rPr lang="en-US" sz="1600" dirty="0" smtClean="0"/>
              <a:t>1- When you buy items, in a single transaction, that have different object codes</a:t>
            </a:r>
          </a:p>
          <a:p>
            <a:pPr>
              <a:buNone/>
            </a:pPr>
            <a:r>
              <a:rPr lang="en-US" sz="1600" dirty="0" smtClean="0"/>
              <a:t>2- When you are paying for items with more than one account</a:t>
            </a:r>
          </a:p>
          <a:p>
            <a:pPr>
              <a:buNone/>
            </a:pPr>
            <a:r>
              <a:rPr lang="en-US" sz="1600" dirty="0" smtClean="0"/>
              <a:t>** The number of splits depends on the number of object codes/accounts you will be using</a:t>
            </a:r>
            <a:endParaRPr lang="en-US" sz="1600" dirty="0"/>
          </a:p>
        </p:txBody>
      </p:sp>
      <p:sp>
        <p:nvSpPr>
          <p:cNvPr id="11" name="Right Arrow 10"/>
          <p:cNvSpPr/>
          <p:nvPr/>
        </p:nvSpPr>
        <p:spPr>
          <a:xfrm flipH="1">
            <a:off x="8458200" y="4724400"/>
            <a:ext cx="609600" cy="152400"/>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403671" y="2133600"/>
            <a:ext cx="8229600" cy="533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-Click</a:t>
            </a:r>
            <a:r>
              <a:rPr kumimoji="0" lang="en-US" sz="1600" b="0" i="0" u="none" strike="noStrike" kern="1200" cap="none" spc="0" normalizeH="0" noProof="0" dirty="0" smtClean="0">
                <a:ln>
                  <a:noFill/>
                </a:ln>
                <a:solidFill>
                  <a:schemeClr val="tx1"/>
                </a:solidFill>
                <a:effectLst/>
                <a:uLnTx/>
                <a:uFillTx/>
                <a:latin typeface="+mn-lt"/>
                <a:ea typeface="+mn-ea"/>
                <a:cs typeface="+mn-cs"/>
              </a:rPr>
              <a:t> the icon        to add the splits</a:t>
            </a:r>
            <a:r>
              <a:rPr lang="en-US" sz="1600" dirty="0" smtClean="0"/>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This will take you to</a:t>
            </a:r>
            <a:r>
              <a:rPr kumimoji="0" lang="en-US" sz="1600" b="0" i="0" u="none" strike="noStrike" kern="1200" cap="none" spc="0" normalizeH="0" noProof="0" dirty="0" smtClean="0">
                <a:ln>
                  <a:noFill/>
                </a:ln>
                <a:solidFill>
                  <a:schemeClr val="tx1"/>
                </a:solidFill>
                <a:effectLst/>
                <a:uLnTx/>
                <a:uFillTx/>
                <a:latin typeface="+mn-lt"/>
                <a:ea typeface="+mn-ea"/>
                <a:cs typeface="+mn-cs"/>
              </a:rPr>
              <a:t> the following screen, where you will enter the number of splits you need.</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708471" y="5809463"/>
            <a:ext cx="7620000" cy="45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After you enter</a:t>
            </a:r>
            <a:r>
              <a:rPr kumimoji="0" lang="en-US" sz="1600" b="0" i="0" u="none" strike="noStrike" kern="1200" cap="none" spc="0" normalizeH="0" noProof="0" dirty="0" smtClean="0">
                <a:ln>
                  <a:noFill/>
                </a:ln>
                <a:solidFill>
                  <a:schemeClr val="tx1"/>
                </a:solidFill>
                <a:effectLst/>
                <a:uLnTx/>
                <a:uFillTx/>
                <a:latin typeface="+mn-lt"/>
                <a:ea typeface="+mn-ea"/>
                <a:cs typeface="+mn-cs"/>
              </a:rPr>
              <a:t> the number of splits you click “Add” and …</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03176"/>
            <a:ext cx="190500"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44562"/>
          </a:xfrm>
        </p:spPr>
        <p:style>
          <a:lnRef idx="0">
            <a:scrgbClr r="0" g="0" b="0"/>
          </a:lnRef>
          <a:fillRef idx="1002">
            <a:schemeClr val="dk2"/>
          </a:fillRef>
          <a:effectRef idx="0">
            <a:scrgbClr r="0" g="0" b="0"/>
          </a:effectRef>
          <a:fontRef idx="major"/>
        </p:style>
        <p:txBody>
          <a:bodyPr/>
          <a:lstStyle/>
          <a:p>
            <a:r>
              <a:rPr lang="en-US" dirty="0">
                <a:solidFill>
                  <a:srgbClr val="C00000"/>
                </a:solidFill>
                <a:latin typeface="Berlin Sans FB" pitchFamily="34" charset="0"/>
              </a:rPr>
              <a:t>Splitting </a:t>
            </a:r>
            <a:r>
              <a:rPr lang="en-US" dirty="0" smtClean="0">
                <a:solidFill>
                  <a:srgbClr val="C00000"/>
                </a:solidFill>
                <a:latin typeface="Berlin Sans FB" pitchFamily="34" charset="0"/>
              </a:rPr>
              <a:t>Transactions</a:t>
            </a:r>
            <a:endParaRPr lang="en-US" dirty="0">
              <a:solidFill>
                <a:srgbClr val="C00000"/>
              </a:solidFill>
            </a:endParaRPr>
          </a:p>
        </p:txBody>
      </p:sp>
      <p:sp>
        <p:nvSpPr>
          <p:cNvPr id="5" name="Content Placeholder 2"/>
          <p:cNvSpPr txBox="1">
            <a:spLocks/>
          </p:cNvSpPr>
          <p:nvPr/>
        </p:nvSpPr>
        <p:spPr>
          <a:xfrm>
            <a:off x="609600" y="6145263"/>
            <a:ext cx="7620000" cy="45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p:txBody>
      </p:sp>
      <p:sp>
        <p:nvSpPr>
          <p:cNvPr id="8" name="Rectangle 7"/>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838200" y="1369714"/>
            <a:ext cx="8032803" cy="535286"/>
          </a:xfrm>
          <a:prstGeom prst="rect">
            <a:avLst/>
          </a:prstGeom>
        </p:spPr>
        <p:txBody>
          <a:bodyPr vert="horz" lIns="91440" tIns="45720" rIns="91440" bIns="45720" rtlCol="0">
            <a:noAutofit/>
          </a:bodyPr>
          <a:lstStyle/>
          <a:p>
            <a:pPr marL="342900" indent="-342900">
              <a:spcBef>
                <a:spcPct val="20000"/>
              </a:spcBef>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You will see the Accounting</a:t>
            </a:r>
            <a:r>
              <a:rPr kumimoji="0" lang="en-US" sz="1600" b="0" i="0" u="none" strike="noStrike" kern="1200" cap="none" spc="0" normalizeH="0" noProof="0" dirty="0" smtClean="0">
                <a:ln>
                  <a:noFill/>
                </a:ln>
                <a:solidFill>
                  <a:schemeClr val="tx1"/>
                </a:solidFill>
                <a:effectLst/>
                <a:uLnTx/>
                <a:uFillTx/>
                <a:latin typeface="+mn-lt"/>
                <a:ea typeface="+mn-ea"/>
                <a:cs typeface="+mn-cs"/>
              </a:rPr>
              <a:t> Details icon for each split, you can then expand the transactions </a:t>
            </a:r>
            <a:r>
              <a:rPr lang="en-US" sz="1600" dirty="0"/>
              <a:t>by clicking the   </a:t>
            </a:r>
            <a:r>
              <a:rPr lang="en-US" sz="1600" dirty="0" smtClean="0"/>
              <a:t>    icon and </a:t>
            </a:r>
            <a:r>
              <a:rPr lang="en-US" sz="1600" dirty="0"/>
              <a:t>reconcile as you would on </a:t>
            </a:r>
            <a:r>
              <a:rPr lang="en-US" sz="1600" dirty="0" smtClean="0"/>
              <a:t>an </a:t>
            </a:r>
            <a:r>
              <a:rPr lang="en-US" sz="1600" dirty="0" err="1" smtClean="0"/>
              <a:t>unsplit</a:t>
            </a:r>
            <a:r>
              <a:rPr lang="en-US" sz="1600" dirty="0" smtClean="0"/>
              <a:t> </a:t>
            </a:r>
            <a:r>
              <a:rPr lang="en-US" sz="1600" dirty="0"/>
              <a:t>transaction.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noProof="0" dirty="0" smtClean="0">
              <a:ln>
                <a:noFill/>
              </a:ln>
              <a:solidFill>
                <a:schemeClr val="tx1"/>
              </a:solidFill>
              <a:effectLst/>
              <a:uLnTx/>
              <a:uFillTx/>
              <a:latin typeface="+mn-lt"/>
              <a:ea typeface="+mn-ea"/>
              <a:cs typeface="+mn-cs"/>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568" y="1654391"/>
            <a:ext cx="263799" cy="25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885" t="29023" r="8441" b="13656"/>
          <a:stretch/>
        </p:blipFill>
        <p:spPr bwMode="auto">
          <a:xfrm>
            <a:off x="-16747" y="2209799"/>
            <a:ext cx="8999975" cy="323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5541" y="5562233"/>
            <a:ext cx="8103822" cy="338554"/>
          </a:xfrm>
          <a:prstGeom prst="rect">
            <a:avLst/>
          </a:prstGeom>
          <a:noFill/>
        </p:spPr>
        <p:txBody>
          <a:bodyPr wrap="none" rtlCol="0">
            <a:spAutoFit/>
          </a:bodyPr>
          <a:lstStyle/>
          <a:p>
            <a:r>
              <a:rPr lang="en-US" sz="1600" dirty="0" smtClean="0">
                <a:solidFill>
                  <a:srgbClr val="FF0000"/>
                </a:solidFill>
              </a:rPr>
              <a:t>After you have completed all of the following categories save the information by using        icon.</a:t>
            </a:r>
            <a:endParaRPr lang="en-US" sz="1600" dirty="0">
              <a:solidFill>
                <a:srgbClr val="FF0000"/>
              </a:solidFill>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588635"/>
            <a:ext cx="2381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699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a:srcRect l="458" t="6471" r="2014" b="5567"/>
          <a:stretch/>
        </p:blipFill>
        <p:spPr>
          <a:xfrm>
            <a:off x="70757" y="1219201"/>
            <a:ext cx="5796643" cy="2940818"/>
          </a:xfrm>
          <a:prstGeom prst="rect">
            <a:avLst/>
          </a:prstGeom>
        </p:spPr>
      </p:pic>
      <p:pic>
        <p:nvPicPr>
          <p:cNvPr id="17" name="Picture 16"/>
          <p:cNvPicPr/>
          <p:nvPr/>
        </p:nvPicPr>
        <p:blipFill rotWithShape="1">
          <a:blip r:embed="rId4"/>
          <a:srcRect l="7053" t="7346" r="9946" b="7672"/>
          <a:stretch/>
        </p:blipFill>
        <p:spPr>
          <a:xfrm>
            <a:off x="2679422" y="3407228"/>
            <a:ext cx="4996542" cy="2841172"/>
          </a:xfrm>
          <a:prstGeom prst="rect">
            <a:avLst/>
          </a:prstGeom>
        </p:spPr>
      </p:pic>
      <p:sp>
        <p:nvSpPr>
          <p:cNvPr id="2" name="Title 1"/>
          <p:cNvSpPr>
            <a:spLocks noGrp="1"/>
          </p:cNvSpPr>
          <p:nvPr>
            <p:ph type="title"/>
          </p:nvPr>
        </p:nvSpPr>
        <p:spPr>
          <a:xfrm>
            <a:off x="457200" y="274638"/>
            <a:ext cx="8229600" cy="944562"/>
          </a:xfrm>
        </p:spPr>
        <p:style>
          <a:lnRef idx="0">
            <a:scrgbClr r="0" g="0" b="0"/>
          </a:lnRef>
          <a:fillRef idx="1002">
            <a:schemeClr val="dk2"/>
          </a:fillRef>
          <a:effectRef idx="0">
            <a:scrgbClr r="0" g="0" b="0"/>
          </a:effectRef>
          <a:fontRef idx="major"/>
        </p:style>
        <p:txBody>
          <a:bodyPr/>
          <a:lstStyle/>
          <a:p>
            <a:r>
              <a:rPr lang="en-US" dirty="0" smtClean="0">
                <a:solidFill>
                  <a:srgbClr val="C00000"/>
                </a:solidFill>
                <a:latin typeface="Berlin Sans FB" pitchFamily="34" charset="0"/>
              </a:rPr>
              <a:t>Running Reports</a:t>
            </a:r>
            <a:endParaRPr lang="en-US" dirty="0">
              <a:solidFill>
                <a:srgbClr val="C00000"/>
              </a:solidFill>
              <a:latin typeface="Berlin Sans FB" pitchFamily="34" charset="0"/>
            </a:endParaRPr>
          </a:p>
        </p:txBody>
      </p:sp>
      <p:sp>
        <p:nvSpPr>
          <p:cNvPr id="7" name="Right Arrow 6"/>
          <p:cNvSpPr/>
          <p:nvPr/>
        </p:nvSpPr>
        <p:spPr>
          <a:xfrm rot="19592759">
            <a:off x="4780914" y="6087730"/>
            <a:ext cx="1371600" cy="643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5800" y="2599730"/>
            <a:ext cx="1143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78286" y="5257800"/>
            <a:ext cx="1066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39882" y="2138065"/>
            <a:ext cx="2057400" cy="923330"/>
          </a:xfrm>
          <a:prstGeom prst="rect">
            <a:avLst/>
          </a:prstGeom>
          <a:noFill/>
        </p:spPr>
        <p:txBody>
          <a:bodyPr wrap="square" rtlCol="0">
            <a:spAutoFit/>
          </a:bodyPr>
          <a:lstStyle/>
          <a:p>
            <a:r>
              <a:rPr lang="en-US" dirty="0" smtClean="0"/>
              <a:t>Account Activity tab, then select ‘Schedule Report’</a:t>
            </a:r>
            <a:endParaRPr lang="en-US" dirty="0"/>
          </a:p>
        </p:txBody>
      </p:sp>
      <p:sp>
        <p:nvSpPr>
          <p:cNvPr id="15" name="TextBox 14"/>
          <p:cNvSpPr txBox="1"/>
          <p:nvPr/>
        </p:nvSpPr>
        <p:spPr>
          <a:xfrm>
            <a:off x="2910467" y="6235313"/>
            <a:ext cx="1981200" cy="646331"/>
          </a:xfrm>
          <a:prstGeom prst="rect">
            <a:avLst/>
          </a:prstGeom>
          <a:noFill/>
        </p:spPr>
        <p:txBody>
          <a:bodyPr wrap="square" rtlCol="0">
            <a:spAutoFit/>
          </a:bodyPr>
          <a:lstStyle/>
          <a:p>
            <a:r>
              <a:rPr lang="en-US" dirty="0" smtClean="0"/>
              <a:t>Select the Expense Report</a:t>
            </a:r>
            <a:endParaRPr lang="en-US" dirty="0"/>
          </a:p>
        </p:txBody>
      </p:sp>
      <p:sp>
        <p:nvSpPr>
          <p:cNvPr id="5" name="Right Arrow 4"/>
          <p:cNvSpPr/>
          <p:nvPr/>
        </p:nvSpPr>
        <p:spPr>
          <a:xfrm rot="10800000" flipV="1">
            <a:off x="1929840" y="2681720"/>
            <a:ext cx="3958493" cy="952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26" b="20624"/>
          <a:stretch/>
        </p:blipFill>
        <p:spPr bwMode="auto">
          <a:xfrm>
            <a:off x="-76200" y="304800"/>
            <a:ext cx="9048750" cy="6175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2209800"/>
            <a:ext cx="838200" cy="1524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70609" y="5638800"/>
            <a:ext cx="1676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smtClean="0"/>
              <a:t>Do not change anything on this screen, just click Next</a:t>
            </a:r>
            <a:endParaRPr lang="en-US" sz="1200" dirty="0"/>
          </a:p>
        </p:txBody>
      </p:sp>
      <p:sp>
        <p:nvSpPr>
          <p:cNvPr id="7" name="Right Arrow 6"/>
          <p:cNvSpPr/>
          <p:nvPr/>
        </p:nvSpPr>
        <p:spPr>
          <a:xfrm rot="13801186">
            <a:off x="2332998" y="5655150"/>
            <a:ext cx="769131" cy="101488"/>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800600" y="2209800"/>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ight Arrow 4"/>
          <p:cNvSpPr/>
          <p:nvPr/>
        </p:nvSpPr>
        <p:spPr>
          <a:xfrm rot="19314235">
            <a:off x="3073586" y="2588660"/>
            <a:ext cx="769131" cy="101489"/>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9314235">
            <a:off x="7264586" y="4265061"/>
            <a:ext cx="769131" cy="101488"/>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2895600"/>
            <a:ext cx="1981200" cy="307777"/>
          </a:xfrm>
          <a:prstGeom prst="rect">
            <a:avLst/>
          </a:prstGeom>
          <a:noFill/>
        </p:spPr>
        <p:txBody>
          <a:bodyPr wrap="square" rtlCol="0">
            <a:spAutoFit/>
          </a:bodyPr>
          <a:lstStyle/>
          <a:p>
            <a:r>
              <a:rPr lang="en-US" sz="1400" dirty="0" smtClean="0"/>
              <a:t>Select ‘Reviewed Status’</a:t>
            </a:r>
            <a:endParaRPr lang="en-US" sz="1400" dirty="0"/>
          </a:p>
        </p:txBody>
      </p:sp>
      <p:pic>
        <p:nvPicPr>
          <p:cNvPr id="10" name="Picture 9"/>
          <p:cNvPicPr/>
          <p:nvPr/>
        </p:nvPicPr>
        <p:blipFill rotWithShape="1">
          <a:blip r:embed="rId3"/>
          <a:srcRect t="7468" b="5947"/>
          <a:stretch/>
        </p:blipFill>
        <p:spPr>
          <a:xfrm>
            <a:off x="76200" y="391886"/>
            <a:ext cx="8763000" cy="5551714"/>
          </a:xfrm>
          <a:prstGeom prst="rect">
            <a:avLst/>
          </a:prstGeom>
        </p:spPr>
      </p:pic>
      <p:sp>
        <p:nvSpPr>
          <p:cNvPr id="11" name="Right Arrow 10"/>
          <p:cNvSpPr/>
          <p:nvPr/>
        </p:nvSpPr>
        <p:spPr>
          <a:xfrm rot="10800000">
            <a:off x="4114800" y="3782786"/>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57800" y="3352800"/>
            <a:ext cx="2209800" cy="646331"/>
          </a:xfrm>
          <a:prstGeom prst="rect">
            <a:avLst/>
          </a:prstGeom>
          <a:noFill/>
        </p:spPr>
        <p:txBody>
          <a:bodyPr wrap="square" rtlCol="0">
            <a:spAutoFit/>
          </a:bodyPr>
          <a:lstStyle/>
          <a:p>
            <a:r>
              <a:rPr lang="en-US" dirty="0" smtClean="0"/>
              <a:t>Always select the Review Status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dk2"/>
          </a:fillRef>
          <a:effectRef idx="0">
            <a:scrgbClr r="0" g="0" b="0"/>
          </a:effectRef>
          <a:fontRef idx="major"/>
        </p:style>
        <p:txBody>
          <a:bodyPr/>
          <a:lstStyle/>
          <a:p>
            <a:r>
              <a:rPr lang="en-US" dirty="0" smtClean="0">
                <a:solidFill>
                  <a:schemeClr val="accent2">
                    <a:lumMod val="50000"/>
                  </a:schemeClr>
                </a:solidFill>
                <a:latin typeface="Berlin Sans FB" pitchFamily="34" charset="0"/>
              </a:rPr>
              <a:t>Credit Limit</a:t>
            </a:r>
            <a:endParaRPr lang="en-US" dirty="0">
              <a:solidFill>
                <a:schemeClr val="accent2">
                  <a:lumMod val="50000"/>
                </a:schemeClr>
              </a:solidFill>
              <a:latin typeface="Berlin Sans FB" pitchFamily="34" charset="0"/>
            </a:endParaRPr>
          </a:p>
        </p:txBody>
      </p:sp>
      <p:sp>
        <p:nvSpPr>
          <p:cNvPr id="3" name="Content Placeholder 2"/>
          <p:cNvSpPr>
            <a:spLocks noGrp="1"/>
          </p:cNvSpPr>
          <p:nvPr>
            <p:ph idx="1"/>
          </p:nvPr>
        </p:nvSpPr>
        <p:spPr/>
        <p:txBody>
          <a:bodyPr/>
          <a:lstStyle/>
          <a:p>
            <a:r>
              <a:rPr lang="en-US" dirty="0" smtClean="0">
                <a:solidFill>
                  <a:schemeClr val="accent2">
                    <a:lumMod val="50000"/>
                  </a:schemeClr>
                </a:solidFill>
                <a:latin typeface="Berlin Sans FB" pitchFamily="34" charset="0"/>
              </a:rPr>
              <a:t>$5,000 per month</a:t>
            </a:r>
          </a:p>
          <a:p>
            <a:r>
              <a:rPr lang="en-US" dirty="0" smtClean="0">
                <a:solidFill>
                  <a:schemeClr val="accent2">
                    <a:lumMod val="50000"/>
                  </a:schemeClr>
                </a:solidFill>
                <a:latin typeface="Berlin Sans FB" pitchFamily="34" charset="0"/>
              </a:rPr>
              <a:t>Request to raise:  in writing (</a:t>
            </a:r>
            <a:r>
              <a:rPr lang="en-US" dirty="0">
                <a:solidFill>
                  <a:schemeClr val="accent2">
                    <a:lumMod val="50000"/>
                  </a:schemeClr>
                </a:solidFill>
                <a:latin typeface="Berlin Sans FB" pitchFamily="34" charset="0"/>
              </a:rPr>
              <a:t>d</a:t>
            </a:r>
            <a:r>
              <a:rPr lang="en-US" dirty="0" smtClean="0">
                <a:solidFill>
                  <a:schemeClr val="accent2">
                    <a:lumMod val="50000"/>
                  </a:schemeClr>
                </a:solidFill>
                <a:latin typeface="Berlin Sans FB" pitchFamily="34" charset="0"/>
              </a:rPr>
              <a:t>ept. manager)</a:t>
            </a:r>
          </a:p>
          <a:p>
            <a:pPr>
              <a:buNone/>
            </a:pPr>
            <a:r>
              <a:rPr lang="en-US" dirty="0" smtClean="0">
                <a:solidFill>
                  <a:schemeClr val="accent2">
                    <a:lumMod val="50000"/>
                  </a:schemeClr>
                </a:solidFill>
                <a:latin typeface="Berlin Sans FB" pitchFamily="34" charset="0"/>
              </a:rPr>
              <a:t>                                    approval from VP/Dean</a:t>
            </a:r>
          </a:p>
          <a:p>
            <a:pPr>
              <a:buNone/>
            </a:pPr>
            <a:endParaRPr lang="en-US" dirty="0">
              <a:solidFill>
                <a:schemeClr val="accent2">
                  <a:lumMod val="50000"/>
                </a:schemeClr>
              </a:solidFill>
              <a:latin typeface="Berlin Sans FB" pitchFamily="34" charset="0"/>
            </a:endParaRPr>
          </a:p>
          <a:p>
            <a:pPr>
              <a:buNone/>
            </a:pPr>
            <a:r>
              <a:rPr lang="en-US" dirty="0">
                <a:solidFill>
                  <a:schemeClr val="accent2">
                    <a:lumMod val="50000"/>
                  </a:schemeClr>
                </a:solidFill>
                <a:latin typeface="Berlin Sans FB" pitchFamily="34" charset="0"/>
              </a:rPr>
              <a:t>F</a:t>
            </a:r>
            <a:r>
              <a:rPr lang="en-US" dirty="0" smtClean="0">
                <a:solidFill>
                  <a:schemeClr val="accent2">
                    <a:lumMod val="50000"/>
                  </a:schemeClr>
                </a:solidFill>
                <a:latin typeface="Berlin Sans FB" pitchFamily="34" charset="0"/>
              </a:rPr>
              <a:t>reight and installation charges must fall within the card limit.</a:t>
            </a:r>
          </a:p>
          <a:p>
            <a:pPr>
              <a:buNone/>
            </a:pPr>
            <a:r>
              <a:rPr lang="en-US" dirty="0" smtClean="0">
                <a:solidFill>
                  <a:schemeClr val="accent2">
                    <a:lumMod val="50000"/>
                  </a:schemeClr>
                </a:solidFill>
                <a:latin typeface="Berlin Sans FB" pitchFamily="34" charset="0"/>
              </a:rPr>
              <a:t>Payments may not be split. </a:t>
            </a:r>
            <a:endParaRPr lang="en-US" dirty="0">
              <a:solidFill>
                <a:schemeClr val="accent2">
                  <a:lumMod val="50000"/>
                </a:schemeClr>
              </a:solidFill>
              <a:latin typeface="Berlin Sans FB" pitchFamily="34" charset="0"/>
            </a:endParaRPr>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sp>
        <p:nvSpPr>
          <p:cNvPr id="5" name="Rectangle 4"/>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a:srcRect l="-3100" t="7505" r="43193" b="14033"/>
          <a:stretch/>
        </p:blipFill>
        <p:spPr>
          <a:xfrm>
            <a:off x="-304800" y="457200"/>
            <a:ext cx="8686800" cy="6248400"/>
          </a:xfrm>
          <a:prstGeom prst="rect">
            <a:avLst/>
          </a:prstGeom>
        </p:spPr>
      </p:pic>
      <p:sp>
        <p:nvSpPr>
          <p:cNvPr id="10" name="Rectangle 9"/>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199" y="4008607"/>
            <a:ext cx="838200" cy="246221"/>
          </a:xfrm>
          <a:prstGeom prst="rect">
            <a:avLst/>
          </a:prstGeom>
          <a:noFill/>
        </p:spPr>
        <p:txBody>
          <a:bodyPr wrap="square" rtlCol="0">
            <a:spAutoFit/>
          </a:bodyPr>
          <a:lstStyle/>
          <a:p>
            <a:r>
              <a:rPr lang="en-US" sz="1000" dirty="0" smtClean="0"/>
              <a:t>Check Box</a:t>
            </a:r>
            <a:endParaRPr lang="en-US" sz="1000" dirty="0"/>
          </a:p>
        </p:txBody>
      </p:sp>
      <p:sp>
        <p:nvSpPr>
          <p:cNvPr id="9" name="Right Arrow 8"/>
          <p:cNvSpPr/>
          <p:nvPr/>
        </p:nvSpPr>
        <p:spPr>
          <a:xfrm rot="19856456">
            <a:off x="2693537" y="6249338"/>
            <a:ext cx="769131" cy="124938"/>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2743200" y="4251945"/>
            <a:ext cx="769131" cy="93748"/>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4" cstate="print"/>
          <a:srcRect/>
          <a:stretch>
            <a:fillRect/>
          </a:stretch>
        </p:blipFill>
        <p:spPr bwMode="auto">
          <a:xfrm>
            <a:off x="2331767" y="4117032"/>
            <a:ext cx="240216" cy="248224"/>
          </a:xfrm>
          <a:prstGeom prst="rect">
            <a:avLst/>
          </a:prstGeom>
          <a:noFill/>
          <a:ln w="9525">
            <a:noFill/>
            <a:miter lim="800000"/>
            <a:headEnd/>
            <a:tailEnd/>
          </a:ln>
        </p:spPr>
      </p:pic>
      <p:sp>
        <p:nvSpPr>
          <p:cNvPr id="16" name="TextBox 15"/>
          <p:cNvSpPr txBox="1"/>
          <p:nvPr/>
        </p:nvSpPr>
        <p:spPr>
          <a:xfrm>
            <a:off x="1600200" y="4495800"/>
            <a:ext cx="2755401" cy="461665"/>
          </a:xfrm>
          <a:prstGeom prst="rect">
            <a:avLst/>
          </a:prstGeom>
          <a:noFill/>
        </p:spPr>
        <p:txBody>
          <a:bodyPr wrap="square" rtlCol="0">
            <a:spAutoFit/>
          </a:bodyPr>
          <a:lstStyle/>
          <a:p>
            <a:r>
              <a:rPr lang="en-US" sz="1200" dirty="0" smtClean="0"/>
              <a:t>Entering a Description is for your information only</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a:srcRect t="15388" r="20308" b="5244"/>
          <a:stretch/>
        </p:blipFill>
        <p:spPr>
          <a:xfrm>
            <a:off x="-76200" y="685800"/>
            <a:ext cx="9220200" cy="5867400"/>
          </a:xfrm>
          <a:prstGeom prst="rect">
            <a:avLst/>
          </a:prstGeom>
        </p:spPr>
      </p:pic>
      <p:sp>
        <p:nvSpPr>
          <p:cNvPr id="5" name="Right Arrow 4"/>
          <p:cNvSpPr/>
          <p:nvPr/>
        </p:nvSpPr>
        <p:spPr>
          <a:xfrm rot="10800000">
            <a:off x="2694213" y="5335540"/>
            <a:ext cx="1039585" cy="62818"/>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152400" y="4931618"/>
            <a:ext cx="5105400" cy="11430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10149" y="3250168"/>
            <a:ext cx="1442359" cy="738664"/>
          </a:xfrm>
          <a:prstGeom prst="rect">
            <a:avLst/>
          </a:prstGeom>
          <a:noFill/>
        </p:spPr>
        <p:txBody>
          <a:bodyPr wrap="square" rtlCol="0">
            <a:spAutoFit/>
          </a:bodyPr>
          <a:lstStyle/>
          <a:p>
            <a:r>
              <a:rPr lang="en-US" sz="1400" dirty="0" smtClean="0"/>
              <a:t>ALWAYS use the </a:t>
            </a:r>
            <a:r>
              <a:rPr lang="en-US" sz="1400" dirty="0" smtClean="0">
                <a:solidFill>
                  <a:srgbClr val="FF0000"/>
                </a:solidFill>
              </a:rPr>
              <a:t>Reporting Cycle </a:t>
            </a:r>
            <a:r>
              <a:rPr lang="en-US" sz="1400" dirty="0" smtClean="0"/>
              <a:t>option</a:t>
            </a:r>
            <a:endParaRPr lang="en-US" sz="1400" dirty="0"/>
          </a:p>
        </p:txBody>
      </p:sp>
      <p:sp>
        <p:nvSpPr>
          <p:cNvPr id="9" name="Right Arrow 8"/>
          <p:cNvSpPr/>
          <p:nvPr/>
        </p:nvSpPr>
        <p:spPr>
          <a:xfrm rot="8806922">
            <a:off x="3642368" y="4117423"/>
            <a:ext cx="1402063" cy="84415"/>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86200" y="5026064"/>
            <a:ext cx="1295400" cy="954107"/>
          </a:xfrm>
          <a:prstGeom prst="rect">
            <a:avLst/>
          </a:prstGeom>
          <a:noFill/>
        </p:spPr>
        <p:txBody>
          <a:bodyPr wrap="square" rtlCol="0">
            <a:spAutoFit/>
          </a:bodyPr>
          <a:lstStyle/>
          <a:p>
            <a:r>
              <a:rPr lang="en-US" sz="1400" dirty="0" smtClean="0"/>
              <a:t>Make sure you change the cycle to the correct month</a:t>
            </a:r>
            <a:endParaRPr lang="en-U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567" t="8625" r="3262" b="4767"/>
          <a:stretch/>
        </p:blipFill>
        <p:spPr>
          <a:xfrm>
            <a:off x="0" y="1600200"/>
            <a:ext cx="9372600" cy="5410200"/>
          </a:xfrm>
          <a:prstGeom prst="rect">
            <a:avLst/>
          </a:prstGeom>
        </p:spPr>
      </p:pic>
      <p:sp>
        <p:nvSpPr>
          <p:cNvPr id="2" name="Title 1"/>
          <p:cNvSpPr>
            <a:spLocks noGrp="1"/>
          </p:cNvSpPr>
          <p:nvPr>
            <p:ph type="title"/>
          </p:nvPr>
        </p:nvSpPr>
        <p:spPr/>
        <p:txBody>
          <a:bodyPr>
            <a:normAutofit/>
          </a:bodyPr>
          <a:lstStyle/>
          <a:p>
            <a:r>
              <a:rPr lang="en-US" sz="3600" dirty="0" smtClean="0">
                <a:solidFill>
                  <a:schemeClr val="tx1">
                    <a:lumMod val="50000"/>
                    <a:lumOff val="50000"/>
                  </a:schemeClr>
                </a:solidFill>
                <a:latin typeface="Berlin Sans FB" pitchFamily="34" charset="0"/>
              </a:rPr>
              <a:t>To print your report:</a:t>
            </a:r>
            <a:endParaRPr lang="en-US" sz="3600" dirty="0">
              <a:solidFill>
                <a:schemeClr val="tx1">
                  <a:lumMod val="50000"/>
                  <a:lumOff val="50000"/>
                </a:schemeClr>
              </a:solidFill>
              <a:latin typeface="Berlin Sans FB" pitchFamily="34" charset="0"/>
            </a:endParaRPr>
          </a:p>
        </p:txBody>
      </p:sp>
      <p:sp>
        <p:nvSpPr>
          <p:cNvPr id="3" name="Content Placeholder 2"/>
          <p:cNvSpPr>
            <a:spLocks noGrp="1"/>
          </p:cNvSpPr>
          <p:nvPr>
            <p:ph idx="1"/>
          </p:nvPr>
        </p:nvSpPr>
        <p:spPr>
          <a:xfrm>
            <a:off x="457200" y="1186543"/>
            <a:ext cx="7620000" cy="718457"/>
          </a:xfrm>
        </p:spPr>
        <p:txBody>
          <a:bodyPr>
            <a:normAutofit/>
          </a:bodyPr>
          <a:lstStyle/>
          <a:p>
            <a:r>
              <a:rPr lang="en-US" sz="2000" dirty="0" smtClean="0"/>
              <a:t>Click on the link to your report and either Open or Save your report.  </a:t>
            </a:r>
            <a:endParaRPr lang="en-US" sz="2000" dirty="0"/>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352800"/>
            <a:ext cx="3476625" cy="235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43600" y="6019800"/>
            <a:ext cx="2895600" cy="307777"/>
          </a:xfrm>
          <a:prstGeom prst="rect">
            <a:avLst/>
          </a:prstGeom>
          <a:noFill/>
        </p:spPr>
        <p:txBody>
          <a:bodyPr wrap="square" rtlCol="0">
            <a:spAutoFit/>
          </a:bodyPr>
          <a:lstStyle/>
          <a:p>
            <a:r>
              <a:rPr lang="en-US" sz="1400" dirty="0" smtClean="0">
                <a:solidFill>
                  <a:srgbClr val="FF0000"/>
                </a:solidFill>
              </a:rPr>
              <a:t>Reports stay in your inbox for 30 days</a:t>
            </a:r>
            <a:endParaRPr lang="en-US" sz="1400" dirty="0">
              <a:solidFill>
                <a:srgbClr val="FF0000"/>
              </a:solidFill>
            </a:endParaRPr>
          </a:p>
        </p:txBody>
      </p:sp>
    </p:spTree>
    <p:extLst>
      <p:ext uri="{BB962C8B-B14F-4D97-AF65-F5344CB8AC3E}">
        <p14:creationId xmlns:p14="http://schemas.microsoft.com/office/powerpoint/2010/main" val="2523295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8458200" cy="546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533400" y="5900462"/>
            <a:ext cx="8763000" cy="1295400"/>
          </a:xfrm>
        </p:spPr>
        <p:txBody>
          <a:bodyPr>
            <a:normAutofit/>
          </a:bodyPr>
          <a:lstStyle/>
          <a:p>
            <a:pPr marL="0" indent="0">
              <a:buNone/>
            </a:pPr>
            <a:r>
              <a:rPr lang="en-US" sz="2000" dirty="0" smtClean="0">
                <a:solidFill>
                  <a:srgbClr val="FF0000"/>
                </a:solidFill>
              </a:rPr>
              <a:t>This is what your report should look like, with transaction information. Signatures are required by both the Pro Card User  user and  the department supervisor.</a:t>
            </a:r>
            <a:endParaRPr lang="en-US" sz="2000" dirty="0">
              <a:solidFill>
                <a:srgbClr val="FF0000"/>
              </a:solidFill>
            </a:endParaRPr>
          </a:p>
        </p:txBody>
      </p:sp>
      <p:sp>
        <p:nvSpPr>
          <p:cNvPr id="4" name="Rectangle 3"/>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548162"/>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 y="1151709"/>
            <a:ext cx="609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464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algn="ctr">
              <a:buNone/>
            </a:pPr>
            <a:r>
              <a:rPr lang="en-US" sz="4400" dirty="0" smtClean="0">
                <a:solidFill>
                  <a:schemeClr val="tx1">
                    <a:lumMod val="50000"/>
                    <a:lumOff val="50000"/>
                  </a:schemeClr>
                </a:solidFill>
                <a:latin typeface="Berlin Sans FB" pitchFamily="34" charset="0"/>
              </a:rPr>
              <a:t>For questions contact:</a:t>
            </a:r>
          </a:p>
          <a:p>
            <a:pPr algn="ctr">
              <a:buNone/>
            </a:pPr>
            <a:endParaRPr lang="en-US" dirty="0" smtClean="0"/>
          </a:p>
          <a:p>
            <a:pPr algn="ctr">
              <a:buNone/>
            </a:pPr>
            <a:r>
              <a:rPr lang="en-US" sz="3600" dirty="0" smtClean="0">
                <a:solidFill>
                  <a:schemeClr val="accent2">
                    <a:lumMod val="50000"/>
                  </a:schemeClr>
                </a:solidFill>
              </a:rPr>
              <a:t>Laura </a:t>
            </a:r>
            <a:r>
              <a:rPr lang="en-US" sz="3600" dirty="0" err="1" smtClean="0">
                <a:solidFill>
                  <a:schemeClr val="accent2">
                    <a:lumMod val="50000"/>
                  </a:schemeClr>
                </a:solidFill>
              </a:rPr>
              <a:t>Echandy</a:t>
            </a:r>
            <a:endParaRPr lang="en-US" sz="3600" dirty="0" smtClean="0">
              <a:solidFill>
                <a:schemeClr val="accent2">
                  <a:lumMod val="50000"/>
                </a:schemeClr>
              </a:solidFill>
            </a:endParaRPr>
          </a:p>
          <a:p>
            <a:pPr algn="ctr">
              <a:buNone/>
            </a:pPr>
            <a:r>
              <a:rPr lang="en-US" dirty="0" smtClean="0">
                <a:solidFill>
                  <a:schemeClr val="tx1">
                    <a:lumMod val="50000"/>
                    <a:lumOff val="50000"/>
                  </a:schemeClr>
                </a:solidFill>
              </a:rPr>
              <a:t>X2343</a:t>
            </a:r>
          </a:p>
          <a:p>
            <a:pPr algn="ctr">
              <a:buNone/>
            </a:pPr>
            <a:endParaRPr lang="en-US" dirty="0" smtClean="0"/>
          </a:p>
          <a:p>
            <a:pPr algn="ctr">
              <a:buNone/>
            </a:pPr>
            <a:r>
              <a:rPr lang="en-US" sz="3600" dirty="0" smtClean="0">
                <a:solidFill>
                  <a:schemeClr val="accent2">
                    <a:lumMod val="50000"/>
                  </a:schemeClr>
                </a:solidFill>
              </a:rPr>
              <a:t>Laura Martinez</a:t>
            </a:r>
          </a:p>
          <a:p>
            <a:pPr algn="ctr">
              <a:buNone/>
            </a:pPr>
            <a:r>
              <a:rPr lang="en-US" dirty="0" smtClean="0">
                <a:solidFill>
                  <a:schemeClr val="tx1">
                    <a:lumMod val="50000"/>
                    <a:lumOff val="50000"/>
                  </a:schemeClr>
                </a:solidFill>
              </a:rPr>
              <a:t>x2351</a:t>
            </a:r>
            <a:endParaRPr lang="en-US" dirty="0">
              <a:solidFill>
                <a:schemeClr val="tx1">
                  <a:lumMod val="50000"/>
                  <a:lumOff val="50000"/>
                </a:schemeClr>
              </a:solidFill>
            </a:endParaRPr>
          </a:p>
        </p:txBody>
      </p:sp>
      <p:sp>
        <p:nvSpPr>
          <p:cNvPr id="7" name="Rectangle 6"/>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dk2"/>
          </a:fillRef>
          <a:effectRef idx="0">
            <a:scrgbClr r="0" g="0" b="0"/>
          </a:effectRef>
          <a:fontRef idx="major"/>
        </p:style>
        <p:txBody>
          <a:bodyPr/>
          <a:lstStyle/>
          <a:p>
            <a:r>
              <a:rPr lang="en-US" dirty="0" smtClean="0">
                <a:solidFill>
                  <a:schemeClr val="accent2">
                    <a:lumMod val="50000"/>
                  </a:schemeClr>
                </a:solidFill>
                <a:latin typeface="Berlin Sans FB" pitchFamily="34" charset="0"/>
              </a:rPr>
              <a:t>Vendor Selection</a:t>
            </a:r>
            <a:endParaRPr lang="en-US" dirty="0">
              <a:solidFill>
                <a:schemeClr val="accent2">
                  <a:lumMod val="50000"/>
                </a:schemeClr>
              </a:solidFill>
              <a:latin typeface="Berlin Sans FB" pitchFamily="34" charset="0"/>
            </a:endParaRPr>
          </a:p>
        </p:txBody>
      </p:sp>
      <p:sp>
        <p:nvSpPr>
          <p:cNvPr id="3" name="Content Placeholder 2"/>
          <p:cNvSpPr>
            <a:spLocks noGrp="1"/>
          </p:cNvSpPr>
          <p:nvPr>
            <p:ph idx="1"/>
          </p:nvPr>
        </p:nvSpPr>
        <p:spPr/>
        <p:txBody>
          <a:bodyPr>
            <a:normAutofit/>
          </a:bodyPr>
          <a:lstStyle/>
          <a:p>
            <a:r>
              <a:rPr lang="en-US" dirty="0" smtClean="0">
                <a:solidFill>
                  <a:schemeClr val="accent2">
                    <a:lumMod val="50000"/>
                  </a:schemeClr>
                </a:solidFill>
                <a:latin typeface="Berlin Sans FB" pitchFamily="34" charset="0"/>
              </a:rPr>
              <a:t>State restricted vendors </a:t>
            </a:r>
            <a:endParaRPr lang="en-US" dirty="0">
              <a:solidFill>
                <a:schemeClr val="accent2">
                  <a:lumMod val="50000"/>
                </a:schemeClr>
              </a:solidFill>
              <a:latin typeface="Berlin Sans FB" pitchFamily="34" charset="0"/>
            </a:endParaRPr>
          </a:p>
          <a:p>
            <a:r>
              <a:rPr lang="en-US" dirty="0" smtClean="0">
                <a:solidFill>
                  <a:schemeClr val="accent2">
                    <a:lumMod val="50000"/>
                  </a:schemeClr>
                </a:solidFill>
                <a:latin typeface="Berlin Sans FB" pitchFamily="34" charset="0"/>
              </a:rPr>
              <a:t>TAMUS Policy                                                                 </a:t>
            </a:r>
            <a:r>
              <a:rPr lang="en-US" sz="2800" i="1" dirty="0" smtClean="0">
                <a:solidFill>
                  <a:schemeClr val="accent2">
                    <a:lumMod val="50000"/>
                  </a:schemeClr>
                </a:solidFill>
                <a:latin typeface="Berlin Sans FB" pitchFamily="34" charset="0"/>
              </a:rPr>
              <a:t>Every employee is responsible for making a good faith effort of ensuring that HUBs are afforded an equitable opportunity to compete for all procurement and contracting activities of the University.</a:t>
            </a:r>
          </a:p>
          <a:p>
            <a:r>
              <a:rPr lang="en-US" dirty="0" smtClean="0">
                <a:solidFill>
                  <a:schemeClr val="accent2">
                    <a:lumMod val="50000"/>
                  </a:schemeClr>
                </a:solidFill>
                <a:latin typeface="Berlin Sans FB" pitchFamily="34" charset="0"/>
              </a:rPr>
              <a:t>No discrimination</a:t>
            </a:r>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sp>
        <p:nvSpPr>
          <p:cNvPr id="5" name="Rectangle 4"/>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dk2"/>
          </a:fillRef>
          <a:effectRef idx="0">
            <a:scrgbClr r="0" g="0" b="0"/>
          </a:effectRef>
          <a:fontRef idx="major"/>
        </p:style>
        <p:txBody>
          <a:bodyPr/>
          <a:lstStyle/>
          <a:p>
            <a:r>
              <a:rPr lang="en-US" dirty="0" smtClean="0">
                <a:solidFill>
                  <a:schemeClr val="accent2">
                    <a:lumMod val="50000"/>
                  </a:schemeClr>
                </a:solidFill>
                <a:latin typeface="Berlin Sans FB" pitchFamily="34" charset="0"/>
              </a:rPr>
              <a:t>HUB</a:t>
            </a:r>
            <a:endParaRPr lang="en-US" dirty="0">
              <a:solidFill>
                <a:schemeClr val="accent2">
                  <a:lumMod val="50000"/>
                </a:schemeClr>
              </a:solidFill>
              <a:latin typeface="Berlin Sans FB" pitchFamily="34" charset="0"/>
            </a:endParaRPr>
          </a:p>
        </p:txBody>
      </p:sp>
      <p:sp>
        <p:nvSpPr>
          <p:cNvPr id="3" name="Content Placeholder 2"/>
          <p:cNvSpPr>
            <a:spLocks noGrp="1"/>
          </p:cNvSpPr>
          <p:nvPr>
            <p:ph idx="1"/>
          </p:nvPr>
        </p:nvSpPr>
        <p:spPr/>
        <p:txBody>
          <a:bodyPr/>
          <a:lstStyle/>
          <a:p>
            <a:r>
              <a:rPr lang="en-US" sz="3000" dirty="0" smtClean="0">
                <a:solidFill>
                  <a:schemeClr val="accent2">
                    <a:lumMod val="50000"/>
                  </a:schemeClr>
                </a:solidFill>
                <a:latin typeface="Berlin Sans FB" pitchFamily="34" charset="0"/>
              </a:rPr>
              <a:t>HUB = Historically Underutilized Businesses</a:t>
            </a:r>
          </a:p>
          <a:p>
            <a:r>
              <a:rPr lang="en-US" sz="3000" dirty="0" smtClean="0">
                <a:solidFill>
                  <a:schemeClr val="accent2">
                    <a:lumMod val="50000"/>
                  </a:schemeClr>
                </a:solidFill>
                <a:latin typeface="Berlin Sans FB" pitchFamily="34" charset="0"/>
              </a:rPr>
              <a:t>Businesses owned, in majority, by:              </a:t>
            </a:r>
            <a:r>
              <a:rPr lang="en-US" sz="3000" dirty="0" smtClean="0">
                <a:solidFill>
                  <a:schemeClr val="accent2">
                    <a:lumMod val="50000"/>
                  </a:schemeClr>
                </a:solidFill>
                <a:latin typeface="Berlin Sans FB" pitchFamily="34" charset="0"/>
              </a:rPr>
              <a:t>-</a:t>
            </a:r>
            <a:r>
              <a:rPr lang="en-US" sz="3000" i="1" dirty="0" smtClean="0">
                <a:solidFill>
                  <a:schemeClr val="tx2">
                    <a:lumMod val="60000"/>
                    <a:lumOff val="40000"/>
                  </a:schemeClr>
                </a:solidFill>
                <a:latin typeface="Berlin Sans FB" pitchFamily="34" charset="0"/>
              </a:rPr>
              <a:t>American Women           Hispanic Americans                         Black Americans             Native  Americans           </a:t>
            </a:r>
            <a:r>
              <a:rPr lang="en-US" sz="3000" i="1" dirty="0" smtClean="0">
                <a:solidFill>
                  <a:schemeClr val="tx2">
                    <a:lumMod val="60000"/>
                    <a:lumOff val="40000"/>
                  </a:schemeClr>
                </a:solidFill>
                <a:latin typeface="Berlin Sans FB" pitchFamily="34" charset="0"/>
              </a:rPr>
              <a:t>Asian </a:t>
            </a:r>
            <a:r>
              <a:rPr lang="en-US" sz="3000" i="1" dirty="0" smtClean="0">
                <a:solidFill>
                  <a:schemeClr val="tx2">
                    <a:lumMod val="60000"/>
                    <a:lumOff val="40000"/>
                  </a:schemeClr>
                </a:solidFill>
                <a:latin typeface="Berlin Sans FB" pitchFamily="34" charset="0"/>
              </a:rPr>
              <a:t> Pacific Americans                                                   </a:t>
            </a:r>
            <a:r>
              <a:rPr lang="en-US" sz="3000" dirty="0" smtClean="0">
                <a:solidFill>
                  <a:schemeClr val="accent2">
                    <a:lumMod val="50000"/>
                  </a:schemeClr>
                </a:solidFill>
                <a:latin typeface="Berlin Sans FB" pitchFamily="34" charset="0"/>
              </a:rPr>
              <a:t>and that have been acknowledged by the state as such</a:t>
            </a:r>
          </a:p>
          <a:p>
            <a:r>
              <a:rPr lang="en-US" sz="3000" dirty="0" smtClean="0">
                <a:solidFill>
                  <a:schemeClr val="accent2">
                    <a:lumMod val="50000"/>
                  </a:schemeClr>
                </a:solidFill>
                <a:latin typeface="Berlin Sans FB" pitchFamily="34" charset="0"/>
              </a:rPr>
              <a:t>State entities must meet set goals </a:t>
            </a:r>
          </a:p>
          <a:p>
            <a:pPr>
              <a:buNone/>
            </a:pPr>
            <a:endParaRPr lang="en-US" sz="3000" dirty="0" smtClean="0">
              <a:latin typeface="Berlin Sans FB" pitchFamily="34" charset="0"/>
            </a:endParaRPr>
          </a:p>
          <a:p>
            <a:endParaRPr lang="en-US" dirty="0"/>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sp>
        <p:nvSpPr>
          <p:cNvPr id="5" name="Rectangle 4"/>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Finding a HUB</a:t>
            </a:r>
            <a:endParaRPr lang="en-US" dirty="0">
              <a:latin typeface="Berlin Sans FB" pitchFamily="34" charset="0"/>
            </a:endParaRPr>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sp>
        <p:nvSpPr>
          <p:cNvPr id="5" name="Rectangle 4"/>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228600" y="1600200"/>
            <a:ext cx="8229600" cy="4525963"/>
          </a:xfrm>
        </p:spPr>
        <p:style>
          <a:lnRef idx="0">
            <a:schemeClr val="accent1"/>
          </a:lnRef>
          <a:fillRef idx="1001">
            <a:schemeClr val="lt1"/>
          </a:fillRef>
          <a:effectRef idx="3">
            <a:schemeClr val="accent1"/>
          </a:effectRef>
          <a:fontRef idx="minor">
            <a:schemeClr val="lt1"/>
          </a:fontRef>
        </p:style>
        <p:txBody>
          <a:bodyPr>
            <a:normAutofit fontScale="92500" lnSpcReduction="10000"/>
          </a:bodyPr>
          <a:lstStyle/>
          <a:p>
            <a:pPr marL="514350" indent="-514350">
              <a:buAutoNum type="arabicPeriod"/>
            </a:pPr>
            <a:r>
              <a:rPr lang="en-US" dirty="0" smtClean="0">
                <a:solidFill>
                  <a:schemeClr val="accent2">
                    <a:lumMod val="50000"/>
                  </a:schemeClr>
                </a:solidFill>
                <a:latin typeface="Berlin Sans FB" panose="020E0602020502020306" pitchFamily="34" charset="0"/>
              </a:rPr>
              <a:t>TAMIU Website:</a:t>
            </a:r>
          </a:p>
          <a:p>
            <a:pPr marL="0" indent="0">
              <a:buNone/>
            </a:pPr>
            <a:r>
              <a:rPr lang="en-US" sz="2600" dirty="0" smtClean="0">
                <a:solidFill>
                  <a:schemeClr val="accent2">
                    <a:lumMod val="50000"/>
                  </a:schemeClr>
                </a:solidFill>
                <a:latin typeface="Berlin Sans FB" panose="020E0602020502020306" pitchFamily="34" charset="0"/>
                <a:hlinkClick r:id="rId3"/>
              </a:rPr>
              <a:t>http</a:t>
            </a:r>
            <a:r>
              <a:rPr lang="en-US" sz="2600" dirty="0">
                <a:solidFill>
                  <a:schemeClr val="accent2">
                    <a:lumMod val="50000"/>
                  </a:schemeClr>
                </a:solidFill>
                <a:latin typeface="Berlin Sans FB" panose="020E0602020502020306" pitchFamily="34" charset="0"/>
                <a:hlinkClick r:id="rId3"/>
              </a:rPr>
              <a:t>://</a:t>
            </a:r>
            <a:r>
              <a:rPr lang="en-US" sz="2600" dirty="0" smtClean="0">
                <a:solidFill>
                  <a:schemeClr val="accent2">
                    <a:lumMod val="50000"/>
                  </a:schemeClr>
                </a:solidFill>
                <a:latin typeface="Berlin Sans FB" panose="020E0602020502020306" pitchFamily="34" charset="0"/>
                <a:hlinkClick r:id="rId3"/>
              </a:rPr>
              <a:t>www.tamiu.edu/adminis/purchasing/hubsvendor.shtml</a:t>
            </a:r>
            <a:r>
              <a:rPr lang="en-US" sz="2600" dirty="0" smtClean="0">
                <a:solidFill>
                  <a:schemeClr val="accent2">
                    <a:lumMod val="50000"/>
                  </a:schemeClr>
                </a:solidFill>
                <a:latin typeface="Berlin Sans FB" panose="020E0602020502020306" pitchFamily="34" charset="0"/>
              </a:rPr>
              <a:t> </a:t>
            </a:r>
            <a:endParaRPr lang="en-US" sz="2600" dirty="0" smtClean="0">
              <a:solidFill>
                <a:schemeClr val="accent2">
                  <a:lumMod val="50000"/>
                </a:schemeClr>
              </a:solidFill>
              <a:latin typeface="Berlin Sans FB" panose="020E0602020502020306" pitchFamily="34" charset="0"/>
            </a:endParaRPr>
          </a:p>
          <a:p>
            <a:pPr marL="0" indent="0">
              <a:buNone/>
            </a:pPr>
            <a:r>
              <a:rPr lang="en-US" dirty="0" smtClean="0">
                <a:solidFill>
                  <a:schemeClr val="accent2">
                    <a:lumMod val="50000"/>
                  </a:schemeClr>
                </a:solidFill>
                <a:latin typeface="Berlin Sans FB" pitchFamily="34" charset="0"/>
                <a:sym typeface="Wingdings" pitchFamily="2" charset="2"/>
              </a:rPr>
              <a:t>2. State </a:t>
            </a:r>
            <a:r>
              <a:rPr lang="en-US" dirty="0">
                <a:solidFill>
                  <a:schemeClr val="accent2">
                    <a:lumMod val="50000"/>
                  </a:schemeClr>
                </a:solidFill>
                <a:latin typeface="Berlin Sans FB" pitchFamily="34" charset="0"/>
                <a:sym typeface="Wingdings" pitchFamily="2" charset="2"/>
              </a:rPr>
              <a:t>Purchasing Website: </a:t>
            </a:r>
            <a:r>
              <a:rPr lang="en-US" sz="2800" dirty="0">
                <a:latin typeface="Berlin Sans FB" pitchFamily="34" charset="0"/>
                <a:sym typeface="Wingdings" pitchFamily="2" charset="2"/>
                <a:hlinkClick r:id="rId4"/>
              </a:rPr>
              <a:t>https://mycpa.cpa.state.tx.us/tpasscmblsearch/index.jsp</a:t>
            </a:r>
            <a:endParaRPr lang="en-US" sz="2800" dirty="0">
              <a:latin typeface="Berlin Sans FB" pitchFamily="34" charset="0"/>
              <a:sym typeface="Wingdings" pitchFamily="2" charset="2"/>
            </a:endParaRPr>
          </a:p>
          <a:p>
            <a:r>
              <a:rPr lang="en-US" dirty="0" smtClean="0">
                <a:solidFill>
                  <a:schemeClr val="accent2">
                    <a:lumMod val="50000"/>
                  </a:schemeClr>
                </a:solidFill>
                <a:latin typeface="Berlin Sans FB" pitchFamily="34" charset="0"/>
                <a:sym typeface="Wingdings" pitchFamily="2" charset="2"/>
              </a:rPr>
              <a:t>    </a:t>
            </a:r>
            <a:r>
              <a:rPr lang="en-US" dirty="0">
                <a:solidFill>
                  <a:schemeClr val="accent2">
                    <a:lumMod val="50000"/>
                  </a:schemeClr>
                </a:solidFill>
                <a:latin typeface="Berlin Sans FB" pitchFamily="34" charset="0"/>
                <a:sym typeface="Wingdings" pitchFamily="2" charset="2"/>
              </a:rPr>
              <a:t>a. Search for CMBL/HUB </a:t>
            </a:r>
            <a:r>
              <a:rPr lang="en-US" dirty="0" smtClean="0">
                <a:solidFill>
                  <a:schemeClr val="accent2">
                    <a:lumMod val="50000"/>
                  </a:schemeClr>
                </a:solidFill>
                <a:latin typeface="Berlin Sans FB" pitchFamily="34" charset="0"/>
                <a:sym typeface="Wingdings" pitchFamily="2" charset="2"/>
              </a:rPr>
              <a:t>vendors</a:t>
            </a:r>
          </a:p>
          <a:p>
            <a:pPr marL="0" indent="0">
              <a:buNone/>
            </a:pPr>
            <a:r>
              <a:rPr lang="en-US" dirty="0" smtClean="0">
                <a:solidFill>
                  <a:schemeClr val="accent2">
                    <a:lumMod val="50000"/>
                  </a:schemeClr>
                </a:solidFill>
                <a:latin typeface="Berlin Sans FB" pitchFamily="34" charset="0"/>
                <a:sym typeface="Wingdings" pitchFamily="2" charset="2"/>
              </a:rPr>
              <a:t> </a:t>
            </a:r>
            <a:r>
              <a:rPr lang="en-US" sz="2000" dirty="0">
                <a:solidFill>
                  <a:schemeClr val="accent2">
                    <a:lumMod val="50000"/>
                  </a:schemeClr>
                </a:solidFill>
                <a:latin typeface="Berlin Sans FB" pitchFamily="34" charset="0"/>
                <a:sym typeface="Wingdings" pitchFamily="2" charset="2"/>
              </a:rPr>
              <a:t>(right side, blue box)</a:t>
            </a:r>
          </a:p>
          <a:p>
            <a:pPr>
              <a:buNone/>
            </a:pPr>
            <a:r>
              <a:rPr lang="en-US" sz="2800" dirty="0">
                <a:solidFill>
                  <a:schemeClr val="accent2">
                    <a:lumMod val="50000"/>
                  </a:schemeClr>
                </a:solidFill>
                <a:latin typeface="Berlin Sans FB" pitchFamily="34" charset="0"/>
                <a:sym typeface="Wingdings" pitchFamily="2" charset="2"/>
              </a:rPr>
              <a:t>          </a:t>
            </a:r>
            <a:r>
              <a:rPr lang="en-US" sz="2400" dirty="0">
                <a:solidFill>
                  <a:schemeClr val="accent2">
                    <a:lumMod val="50000"/>
                  </a:schemeClr>
                </a:solidFill>
                <a:latin typeface="Berlin Sans FB" pitchFamily="34" charset="0"/>
                <a:sym typeface="Wingdings" pitchFamily="2" charset="2"/>
              </a:rPr>
              <a:t>select: ALL VENDORS</a:t>
            </a:r>
          </a:p>
          <a:p>
            <a:pPr>
              <a:buNone/>
            </a:pPr>
            <a:r>
              <a:rPr lang="en-US" dirty="0">
                <a:solidFill>
                  <a:schemeClr val="accent2">
                    <a:lumMod val="50000"/>
                  </a:schemeClr>
                </a:solidFill>
                <a:latin typeface="Berlin Sans FB" pitchFamily="34" charset="0"/>
                <a:sym typeface="Wingdings" pitchFamily="2" charset="2"/>
              </a:rPr>
              <a:t>    b. NIGP Commodity Book </a:t>
            </a:r>
            <a:r>
              <a:rPr lang="en-US" sz="2800" dirty="0">
                <a:solidFill>
                  <a:schemeClr val="accent2">
                    <a:lumMod val="50000"/>
                  </a:schemeClr>
                </a:solidFill>
                <a:latin typeface="Berlin Sans FB" pitchFamily="34" charset="0"/>
                <a:sym typeface="Wingdings" pitchFamily="2" charset="2"/>
              </a:rPr>
              <a:t>(left top section)</a:t>
            </a:r>
          </a:p>
          <a:p>
            <a:pPr>
              <a:buNone/>
            </a:pPr>
            <a:r>
              <a:rPr lang="en-US" dirty="0">
                <a:solidFill>
                  <a:schemeClr val="accent2">
                    <a:lumMod val="50000"/>
                  </a:schemeClr>
                </a:solidFill>
                <a:latin typeface="Berlin Sans FB" pitchFamily="34" charset="0"/>
                <a:sym typeface="Wingdings" pitchFamily="2" charset="2"/>
              </a:rPr>
              <a:t>         </a:t>
            </a:r>
            <a:r>
              <a:rPr lang="en-US" sz="2400" dirty="0">
                <a:solidFill>
                  <a:schemeClr val="accent2">
                    <a:lumMod val="50000"/>
                  </a:schemeClr>
                </a:solidFill>
                <a:latin typeface="Berlin Sans FB" pitchFamily="34" charset="0"/>
                <a:sym typeface="Wingdings" pitchFamily="2" charset="2"/>
              </a:rPr>
              <a:t>”Search the Commodity Book Alpha Index’</a:t>
            </a:r>
          </a:p>
          <a:p>
            <a:pPr>
              <a:buNone/>
            </a:pPr>
            <a:endParaRPr lang="en-US" dirty="0" smtClean="0">
              <a:solidFill>
                <a:schemeClr val="accent2">
                  <a:lumMod val="50000"/>
                </a:schemeClr>
              </a:solidFill>
              <a:latin typeface="Berlin Sans FB" pitchFamily="34" charset="0"/>
              <a:sym typeface="Wingdings" pitchFamily="2" charset="2"/>
            </a:endParaRPr>
          </a:p>
          <a:p>
            <a:pPr>
              <a:buNone/>
            </a:pPr>
            <a:endParaRPr lang="en-US" dirty="0" smtClean="0">
              <a:solidFill>
                <a:schemeClr val="accent2">
                  <a:lumMod val="50000"/>
                </a:schemeClr>
              </a:solidFill>
              <a:latin typeface="Berlin Sans FB" pitchFamily="34" charset="0"/>
              <a:sym typeface="Wingdings" pitchFamily="2" charset="2"/>
            </a:endParaRPr>
          </a:p>
          <a:p>
            <a:endParaRPr lang="en-US" dirty="0" smtClean="0">
              <a:latin typeface="Berlin Sans FB" pitchFamily="34" charset="0"/>
              <a:sym typeface="Wingdings" pitchFamily="2" charset="2"/>
            </a:endParaRPr>
          </a:p>
          <a:p>
            <a:pPr>
              <a:buNone/>
            </a:pPr>
            <a:endParaRPr lang="en-US" dirty="0" smtClean="0">
              <a:sym typeface="Wingdings" pitchFamily="2"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style>
          <a:lnRef idx="0">
            <a:scrgbClr r="0" g="0" b="0"/>
          </a:lnRef>
          <a:fillRef idx="1002">
            <a:schemeClr val="dk2"/>
          </a:fillRef>
          <a:effectRef idx="0">
            <a:scrgbClr r="0" g="0" b="0"/>
          </a:effectRef>
          <a:fontRef idx="major"/>
        </p:style>
        <p:txBody>
          <a:bodyPr>
            <a:normAutofit fontScale="90000"/>
          </a:bodyPr>
          <a:lstStyle/>
          <a:p>
            <a:r>
              <a:rPr lang="en-US" dirty="0" smtClean="0">
                <a:solidFill>
                  <a:schemeClr val="accent2">
                    <a:lumMod val="50000"/>
                  </a:schemeClr>
                </a:solidFill>
                <a:latin typeface="Berlin Sans FB" pitchFamily="34" charset="0"/>
              </a:rPr>
              <a:t>Examples of</a:t>
            </a:r>
            <a:br>
              <a:rPr lang="en-US" dirty="0" smtClean="0">
                <a:solidFill>
                  <a:schemeClr val="accent2">
                    <a:lumMod val="50000"/>
                  </a:schemeClr>
                </a:solidFill>
                <a:latin typeface="Berlin Sans FB" pitchFamily="34" charset="0"/>
              </a:rPr>
            </a:br>
            <a:r>
              <a:rPr lang="en-US" dirty="0" smtClean="0">
                <a:solidFill>
                  <a:schemeClr val="accent2">
                    <a:lumMod val="50000"/>
                  </a:schemeClr>
                </a:solidFill>
                <a:latin typeface="Berlin Sans FB" pitchFamily="34" charset="0"/>
              </a:rPr>
              <a:t>Acceptable Purchases</a:t>
            </a:r>
            <a:endParaRPr lang="en-US" dirty="0">
              <a:solidFill>
                <a:schemeClr val="accent2">
                  <a:lumMod val="50000"/>
                </a:schemeClr>
              </a:solidFill>
              <a:latin typeface="Berlin Sans FB" pitchFamily="34" charset="0"/>
            </a:endParaRPr>
          </a:p>
        </p:txBody>
      </p:sp>
      <p:sp>
        <p:nvSpPr>
          <p:cNvPr id="3" name="Content Placeholder 2"/>
          <p:cNvSpPr>
            <a:spLocks noGrp="1"/>
          </p:cNvSpPr>
          <p:nvPr>
            <p:ph idx="1"/>
          </p:nvPr>
        </p:nvSpPr>
        <p:spPr>
          <a:xfrm>
            <a:off x="457200" y="1828800"/>
            <a:ext cx="8229600" cy="4373563"/>
          </a:xfrm>
        </p:spPr>
        <p:txBody>
          <a:bodyPr>
            <a:normAutofit fontScale="92500" lnSpcReduction="20000"/>
          </a:bodyPr>
          <a:lstStyle/>
          <a:p>
            <a:r>
              <a:rPr lang="en-US" dirty="0" smtClean="0">
                <a:solidFill>
                  <a:schemeClr val="accent2">
                    <a:lumMod val="50000"/>
                  </a:schemeClr>
                </a:solidFill>
                <a:latin typeface="Berlin Sans FB" pitchFamily="34" charset="0"/>
              </a:rPr>
              <a:t>Office, educational &amp; cleaning supplies;</a:t>
            </a:r>
          </a:p>
          <a:p>
            <a:r>
              <a:rPr lang="en-US" dirty="0" smtClean="0">
                <a:solidFill>
                  <a:schemeClr val="accent2">
                    <a:lumMod val="50000"/>
                  </a:schemeClr>
                </a:solidFill>
                <a:latin typeface="Berlin Sans FB" pitchFamily="34" charset="0"/>
              </a:rPr>
              <a:t>Books;  </a:t>
            </a:r>
          </a:p>
          <a:p>
            <a:r>
              <a:rPr lang="en-US" dirty="0" smtClean="0">
                <a:solidFill>
                  <a:schemeClr val="accent2">
                    <a:lumMod val="50000"/>
                  </a:schemeClr>
                </a:solidFill>
                <a:latin typeface="Berlin Sans FB" pitchFamily="34" charset="0"/>
              </a:rPr>
              <a:t>Toners and kits for printers/copiers; </a:t>
            </a:r>
          </a:p>
          <a:p>
            <a:r>
              <a:rPr lang="en-US" dirty="0">
                <a:solidFill>
                  <a:schemeClr val="accent2">
                    <a:lumMod val="50000"/>
                  </a:schemeClr>
                </a:solidFill>
                <a:latin typeface="Berlin Sans FB" pitchFamily="34" charset="0"/>
              </a:rPr>
              <a:t>F</a:t>
            </a:r>
            <a:r>
              <a:rPr lang="en-US" dirty="0" smtClean="0">
                <a:solidFill>
                  <a:schemeClr val="accent2">
                    <a:lumMod val="50000"/>
                  </a:schemeClr>
                </a:solidFill>
                <a:latin typeface="Berlin Sans FB" pitchFamily="34" charset="0"/>
              </a:rPr>
              <a:t>abrics and linens w/o text/graphics;  </a:t>
            </a:r>
          </a:p>
          <a:p>
            <a:r>
              <a:rPr lang="en-US" dirty="0" smtClean="0">
                <a:solidFill>
                  <a:schemeClr val="accent2">
                    <a:lumMod val="50000"/>
                  </a:schemeClr>
                </a:solidFill>
                <a:latin typeface="Berlin Sans FB" pitchFamily="34" charset="0"/>
              </a:rPr>
              <a:t>Business meals (local)*; catering and food purchases;  </a:t>
            </a:r>
          </a:p>
          <a:p>
            <a:r>
              <a:rPr lang="en-US" dirty="0">
                <a:solidFill>
                  <a:schemeClr val="accent2">
                    <a:lumMod val="50000"/>
                  </a:schemeClr>
                </a:solidFill>
                <a:latin typeface="Berlin Sans FB" pitchFamily="34" charset="0"/>
              </a:rPr>
              <a:t>R</a:t>
            </a:r>
            <a:r>
              <a:rPr lang="en-US" dirty="0" smtClean="0">
                <a:solidFill>
                  <a:schemeClr val="accent2">
                    <a:lumMod val="50000"/>
                  </a:schemeClr>
                </a:solidFill>
                <a:latin typeface="Berlin Sans FB" pitchFamily="34" charset="0"/>
              </a:rPr>
              <a:t>egistration fees;</a:t>
            </a:r>
          </a:p>
          <a:p>
            <a:pPr>
              <a:buNone/>
            </a:pPr>
            <a:r>
              <a:rPr lang="en-US" sz="1900" dirty="0" smtClean="0">
                <a:solidFill>
                  <a:schemeClr val="accent2">
                    <a:lumMod val="50000"/>
                  </a:schemeClr>
                </a:solidFill>
                <a:latin typeface="Berlin Sans FB" pitchFamily="34" charset="0"/>
              </a:rPr>
              <a:t>                                                                                                                                            </a:t>
            </a:r>
          </a:p>
          <a:p>
            <a:pPr>
              <a:buNone/>
            </a:pPr>
            <a:r>
              <a:rPr lang="en-US" sz="1900" dirty="0" smtClean="0">
                <a:solidFill>
                  <a:schemeClr val="accent2">
                    <a:lumMod val="50000"/>
                  </a:schemeClr>
                </a:solidFill>
                <a:latin typeface="Berlin Sans FB" pitchFamily="34" charset="0"/>
              </a:rPr>
              <a:t>      *Please see Food Purchasing Guidelines for a clear understanding of what is acceptable</a:t>
            </a:r>
          </a:p>
          <a:p>
            <a:pPr>
              <a:buNone/>
            </a:pPr>
            <a:r>
              <a:rPr lang="en-US" sz="1700" dirty="0" smtClean="0">
                <a:solidFill>
                  <a:schemeClr val="accent2">
                    <a:lumMod val="50000"/>
                  </a:schemeClr>
                </a:solidFill>
                <a:latin typeface="Berlin Sans FB" pitchFamily="34" charset="0"/>
              </a:rPr>
              <a:t>      http://www.tamiu.edu/adminis/purchasing/documents/FoodPurchasingGuidelines.pdf</a:t>
            </a:r>
          </a:p>
          <a:p>
            <a:pPr>
              <a:buNone/>
            </a:pPr>
            <a:endParaRPr lang="en-US" dirty="0">
              <a:latin typeface="Berlin Sans FB" pitchFamily="34" charset="0"/>
            </a:endParaRPr>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sp>
        <p:nvSpPr>
          <p:cNvPr id="5" name="Rectangle 4"/>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style>
          <a:lnRef idx="0">
            <a:scrgbClr r="0" g="0" b="0"/>
          </a:lnRef>
          <a:fillRef idx="1002">
            <a:schemeClr val="dk2"/>
          </a:fillRef>
          <a:effectRef idx="0">
            <a:scrgbClr r="0" g="0" b="0"/>
          </a:effectRef>
          <a:fontRef idx="major"/>
        </p:style>
        <p:txBody>
          <a:bodyPr>
            <a:normAutofit fontScale="90000"/>
          </a:bodyPr>
          <a:lstStyle/>
          <a:p>
            <a:r>
              <a:rPr lang="en-US" dirty="0" smtClean="0">
                <a:solidFill>
                  <a:schemeClr val="accent2">
                    <a:lumMod val="50000"/>
                  </a:schemeClr>
                </a:solidFill>
                <a:latin typeface="Berlin Sans FB" pitchFamily="34" charset="0"/>
              </a:rPr>
              <a:t>Examples of</a:t>
            </a:r>
            <a:br>
              <a:rPr lang="en-US" dirty="0" smtClean="0">
                <a:solidFill>
                  <a:schemeClr val="accent2">
                    <a:lumMod val="50000"/>
                  </a:schemeClr>
                </a:solidFill>
                <a:latin typeface="Berlin Sans FB" pitchFamily="34" charset="0"/>
              </a:rPr>
            </a:br>
            <a:r>
              <a:rPr lang="en-US" dirty="0" smtClean="0">
                <a:solidFill>
                  <a:schemeClr val="accent2">
                    <a:lumMod val="50000"/>
                  </a:schemeClr>
                </a:solidFill>
                <a:latin typeface="Berlin Sans FB" pitchFamily="34" charset="0"/>
              </a:rPr>
              <a:t>Restricted Purchases</a:t>
            </a:r>
            <a:endParaRPr lang="en-US" dirty="0">
              <a:solidFill>
                <a:schemeClr val="accent2">
                  <a:lumMod val="50000"/>
                </a:schemeClr>
              </a:solidFill>
            </a:endParaRPr>
          </a:p>
        </p:txBody>
      </p:sp>
      <p:sp>
        <p:nvSpPr>
          <p:cNvPr id="3" name="Content Placeholder 2"/>
          <p:cNvSpPr>
            <a:spLocks noGrp="1"/>
          </p:cNvSpPr>
          <p:nvPr>
            <p:ph idx="1"/>
          </p:nvPr>
        </p:nvSpPr>
        <p:spPr>
          <a:xfrm>
            <a:off x="304800" y="1939369"/>
            <a:ext cx="4191000" cy="4525963"/>
          </a:xfrm>
        </p:spPr>
        <p:txBody>
          <a:bodyPr>
            <a:normAutofit/>
          </a:bodyPr>
          <a:lstStyle/>
          <a:p>
            <a:pPr>
              <a:buNone/>
            </a:pPr>
            <a:r>
              <a:rPr lang="en-US" sz="3000" dirty="0" smtClean="0">
                <a:solidFill>
                  <a:schemeClr val="accent2">
                    <a:lumMod val="50000"/>
                  </a:schemeClr>
                </a:solidFill>
                <a:latin typeface="Berlin Sans FB" pitchFamily="34" charset="0"/>
              </a:rPr>
              <a:t>- Advertising</a:t>
            </a:r>
          </a:p>
          <a:p>
            <a:pPr>
              <a:buNone/>
            </a:pPr>
            <a:r>
              <a:rPr lang="en-US" sz="3000" dirty="0" smtClean="0">
                <a:solidFill>
                  <a:schemeClr val="accent2">
                    <a:lumMod val="50000"/>
                  </a:schemeClr>
                </a:solidFill>
                <a:latin typeface="Berlin Sans FB" pitchFamily="34" charset="0"/>
              </a:rPr>
              <a:t>- Printing/copying</a:t>
            </a:r>
            <a:endParaRPr lang="en-US" sz="3000" dirty="0">
              <a:solidFill>
                <a:schemeClr val="accent2">
                  <a:lumMod val="50000"/>
                </a:schemeClr>
              </a:solidFill>
              <a:latin typeface="Berlin Sans FB" pitchFamily="34" charset="0"/>
            </a:endParaRPr>
          </a:p>
          <a:p>
            <a:pPr>
              <a:buNone/>
            </a:pPr>
            <a:r>
              <a:rPr lang="en-US" sz="3000" dirty="0" smtClean="0">
                <a:solidFill>
                  <a:schemeClr val="accent2">
                    <a:lumMod val="50000"/>
                  </a:schemeClr>
                </a:solidFill>
                <a:latin typeface="Berlin Sans FB" pitchFamily="34" charset="0"/>
              </a:rPr>
              <a:t>- Embroidery</a:t>
            </a:r>
            <a:r>
              <a:rPr lang="en-US" sz="3000" dirty="0">
                <a:solidFill>
                  <a:schemeClr val="accent2">
                    <a:lumMod val="50000"/>
                  </a:schemeClr>
                </a:solidFill>
                <a:latin typeface="Berlin Sans FB" pitchFamily="34" charset="0"/>
              </a:rPr>
              <a:t>, screen </a:t>
            </a:r>
            <a:r>
              <a:rPr lang="en-US" sz="3000" dirty="0" smtClean="0">
                <a:solidFill>
                  <a:schemeClr val="accent2">
                    <a:lumMod val="50000"/>
                  </a:schemeClr>
                </a:solidFill>
                <a:latin typeface="Berlin Sans FB" pitchFamily="34" charset="0"/>
              </a:rPr>
              <a:t>printing</a:t>
            </a:r>
          </a:p>
          <a:p>
            <a:pPr>
              <a:buNone/>
            </a:pPr>
            <a:r>
              <a:rPr lang="en-US" sz="3000" dirty="0" smtClean="0">
                <a:solidFill>
                  <a:schemeClr val="accent2">
                    <a:lumMod val="50000"/>
                  </a:schemeClr>
                </a:solidFill>
                <a:latin typeface="Berlin Sans FB" pitchFamily="34" charset="0"/>
              </a:rPr>
              <a:t>- Promotional items</a:t>
            </a:r>
          </a:p>
          <a:p>
            <a:pPr>
              <a:buNone/>
            </a:pPr>
            <a:r>
              <a:rPr lang="en-US" sz="3000" dirty="0" smtClean="0">
                <a:solidFill>
                  <a:schemeClr val="accent2">
                    <a:lumMod val="50000"/>
                  </a:schemeClr>
                </a:solidFill>
                <a:latin typeface="Berlin Sans FB" pitchFamily="34" charset="0"/>
              </a:rPr>
              <a:t>- Software, licenses</a:t>
            </a:r>
          </a:p>
          <a:p>
            <a:pPr>
              <a:buNone/>
            </a:pPr>
            <a:r>
              <a:rPr lang="en-US" sz="3000" dirty="0" smtClean="0">
                <a:solidFill>
                  <a:schemeClr val="accent2">
                    <a:lumMod val="50000"/>
                  </a:schemeClr>
                </a:solidFill>
                <a:latin typeface="Berlin Sans FB" pitchFamily="34" charset="0"/>
              </a:rPr>
              <a:t>- Memberships</a:t>
            </a:r>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dirty="0"/>
          </a:p>
        </p:txBody>
      </p:sp>
      <p:sp>
        <p:nvSpPr>
          <p:cNvPr id="5" name="TextBox 4"/>
          <p:cNvSpPr txBox="1"/>
          <p:nvPr/>
        </p:nvSpPr>
        <p:spPr>
          <a:xfrm>
            <a:off x="381000" y="6096000"/>
            <a:ext cx="8458200" cy="369332"/>
          </a:xfrm>
          <a:prstGeom prst="rect">
            <a:avLst/>
          </a:prstGeom>
          <a:noFill/>
        </p:spPr>
        <p:txBody>
          <a:bodyPr wrap="square" rtlCol="0">
            <a:spAutoFit/>
          </a:bodyPr>
          <a:lstStyle/>
          <a:p>
            <a:r>
              <a:rPr lang="en-US" dirty="0" smtClean="0">
                <a:solidFill>
                  <a:schemeClr val="accent2">
                    <a:lumMod val="50000"/>
                  </a:schemeClr>
                </a:solidFill>
                <a:latin typeface="Berlin Sans FB" pitchFamily="34" charset="0"/>
              </a:rPr>
              <a:t>**See online manual for a more complete list of acceptable and restricted purchases.</a:t>
            </a:r>
            <a:endParaRPr lang="en-US" dirty="0">
              <a:solidFill>
                <a:schemeClr val="accent2">
                  <a:lumMod val="50000"/>
                </a:schemeClr>
              </a:solidFill>
              <a:latin typeface="Berlin Sans FB" pitchFamily="34" charset="0"/>
            </a:endParaRPr>
          </a:p>
        </p:txBody>
      </p:sp>
      <p:sp>
        <p:nvSpPr>
          <p:cNvPr id="6" name="TextBox 5"/>
          <p:cNvSpPr txBox="1"/>
          <p:nvPr/>
        </p:nvSpPr>
        <p:spPr>
          <a:xfrm>
            <a:off x="4419600" y="1828800"/>
            <a:ext cx="4572000" cy="3600986"/>
          </a:xfrm>
          <a:prstGeom prst="rect">
            <a:avLst/>
          </a:prstGeom>
          <a:noFill/>
        </p:spPr>
        <p:txBody>
          <a:bodyPr wrap="square" rtlCol="0">
            <a:spAutoFit/>
          </a:bodyPr>
          <a:lstStyle/>
          <a:p>
            <a:r>
              <a:rPr lang="en-US" sz="3000" dirty="0" smtClean="0">
                <a:solidFill>
                  <a:schemeClr val="accent2">
                    <a:lumMod val="50000"/>
                  </a:schemeClr>
                </a:solidFill>
                <a:latin typeface="Berlin Sans FB" pitchFamily="34" charset="0"/>
              </a:rPr>
              <a:t>- Travel</a:t>
            </a:r>
          </a:p>
          <a:p>
            <a:pPr>
              <a:buFontTx/>
              <a:buChar char="-"/>
            </a:pPr>
            <a:r>
              <a:rPr lang="en-US" sz="3000" dirty="0" smtClean="0">
                <a:solidFill>
                  <a:schemeClr val="accent2">
                    <a:lumMod val="50000"/>
                  </a:schemeClr>
                </a:solidFill>
                <a:latin typeface="Berlin Sans FB" pitchFamily="34" charset="0"/>
              </a:rPr>
              <a:t>Alcohol                                                </a:t>
            </a:r>
          </a:p>
          <a:p>
            <a:r>
              <a:rPr lang="en-US" sz="3000" dirty="0" smtClean="0">
                <a:solidFill>
                  <a:schemeClr val="accent2">
                    <a:lumMod val="50000"/>
                  </a:schemeClr>
                </a:solidFill>
                <a:latin typeface="Berlin Sans FB" pitchFamily="34" charset="0"/>
              </a:rPr>
              <a:t>- Entertainment</a:t>
            </a:r>
          </a:p>
          <a:p>
            <a:pPr marL="457200" indent="-457200">
              <a:buFontTx/>
              <a:buChar char="-"/>
            </a:pPr>
            <a:r>
              <a:rPr lang="en-US" sz="3000" dirty="0" smtClean="0">
                <a:solidFill>
                  <a:schemeClr val="accent2">
                    <a:lumMod val="50000"/>
                  </a:schemeClr>
                </a:solidFill>
                <a:latin typeface="Berlin Sans FB" pitchFamily="34" charset="0"/>
              </a:rPr>
              <a:t>Hazardous Chemicals</a:t>
            </a:r>
            <a:endParaRPr lang="en-US" sz="3000" dirty="0" smtClean="0">
              <a:solidFill>
                <a:schemeClr val="accent2">
                  <a:lumMod val="50000"/>
                </a:schemeClr>
              </a:solidFill>
              <a:latin typeface="Berlin Sans FB" pitchFamily="34" charset="0"/>
            </a:endParaRPr>
          </a:p>
          <a:p>
            <a:pPr marL="457200" indent="-457200">
              <a:buFontTx/>
              <a:buChar char="-"/>
            </a:pPr>
            <a:r>
              <a:rPr lang="en-US" sz="3000" dirty="0" smtClean="0">
                <a:solidFill>
                  <a:schemeClr val="accent2">
                    <a:lumMod val="50000"/>
                  </a:schemeClr>
                </a:solidFill>
                <a:latin typeface="Berlin Sans FB" pitchFamily="34" charset="0"/>
              </a:rPr>
              <a:t>Food Vouchers</a:t>
            </a:r>
          </a:p>
          <a:p>
            <a:pPr marL="457200" indent="-457200">
              <a:buFontTx/>
              <a:buChar char="-"/>
            </a:pPr>
            <a:r>
              <a:rPr lang="en-US" sz="3000" dirty="0" smtClean="0">
                <a:solidFill>
                  <a:schemeClr val="accent2">
                    <a:lumMod val="50000"/>
                  </a:schemeClr>
                </a:solidFill>
                <a:latin typeface="Berlin Sans FB" pitchFamily="34" charset="0"/>
              </a:rPr>
              <a:t>Gift/Gift Cards</a:t>
            </a:r>
            <a:endParaRPr lang="en-US" sz="3000" dirty="0">
              <a:solidFill>
                <a:schemeClr val="accent2">
                  <a:lumMod val="50000"/>
                </a:schemeClr>
              </a:solidFill>
              <a:latin typeface="Berlin Sans FB" pitchFamily="34" charset="0"/>
            </a:endParaRPr>
          </a:p>
          <a:p>
            <a:r>
              <a:rPr lang="en-US" sz="3000" dirty="0" smtClean="0">
                <a:solidFill>
                  <a:schemeClr val="accent2">
                    <a:lumMod val="50000"/>
                  </a:schemeClr>
                </a:solidFill>
                <a:latin typeface="Berlin Sans FB" pitchFamily="34" charset="0"/>
              </a:rPr>
              <a:t>- Controlled assets</a:t>
            </a:r>
          </a:p>
          <a:p>
            <a:endParaRPr lang="en-US" dirty="0" smtClean="0">
              <a:solidFill>
                <a:schemeClr val="accent2">
                  <a:lumMod val="50000"/>
                </a:schemeClr>
              </a:solidFill>
              <a:latin typeface="Berlin Sans FB" pitchFamily="34" charset="0"/>
            </a:endParaRPr>
          </a:p>
        </p:txBody>
      </p:sp>
      <p:sp>
        <p:nvSpPr>
          <p:cNvPr id="7" name="Rectangle 6"/>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dk2"/>
          </a:fillRef>
          <a:effectRef idx="0">
            <a:scrgbClr r="0" g="0" b="0"/>
          </a:effectRef>
          <a:fontRef idx="major"/>
        </p:style>
        <p:txBody>
          <a:bodyPr>
            <a:normAutofit/>
          </a:bodyPr>
          <a:lstStyle/>
          <a:p>
            <a:r>
              <a:rPr lang="en-US" dirty="0" smtClean="0">
                <a:solidFill>
                  <a:schemeClr val="accent2">
                    <a:lumMod val="50000"/>
                  </a:schemeClr>
                </a:solidFill>
                <a:latin typeface="Berlin Sans FB" pitchFamily="34" charset="0"/>
              </a:rPr>
              <a:t>Controlled Assets</a:t>
            </a:r>
            <a:endParaRPr lang="en-US" dirty="0">
              <a:solidFill>
                <a:schemeClr val="accent2">
                  <a:lumMod val="50000"/>
                </a:schemeClr>
              </a:solidFill>
              <a:latin typeface="Berlin Sans FB" pitchFamily="34" charset="0"/>
            </a:endParaRPr>
          </a:p>
        </p:txBody>
      </p:sp>
      <p:sp>
        <p:nvSpPr>
          <p:cNvPr id="3" name="Content Placeholder 2"/>
          <p:cNvSpPr>
            <a:spLocks noGrp="1"/>
          </p:cNvSpPr>
          <p:nvPr>
            <p:ph idx="1"/>
          </p:nvPr>
        </p:nvSpPr>
        <p:spPr>
          <a:xfrm>
            <a:off x="457200" y="1600200"/>
            <a:ext cx="3429000" cy="4525963"/>
          </a:xfrm>
        </p:spPr>
        <p:txBody>
          <a:bodyPr/>
          <a:lstStyle/>
          <a:p>
            <a:r>
              <a:rPr lang="en-US" dirty="0" smtClean="0">
                <a:solidFill>
                  <a:schemeClr val="accent2">
                    <a:lumMod val="50000"/>
                  </a:schemeClr>
                </a:solidFill>
                <a:latin typeface="Berlin Sans FB" pitchFamily="34" charset="0"/>
              </a:rPr>
              <a:t>Fax machines</a:t>
            </a:r>
          </a:p>
          <a:p>
            <a:r>
              <a:rPr lang="en-US" dirty="0" smtClean="0">
                <a:solidFill>
                  <a:schemeClr val="accent2">
                    <a:lumMod val="50000"/>
                  </a:schemeClr>
                </a:solidFill>
                <a:latin typeface="Berlin Sans FB" pitchFamily="34" charset="0"/>
              </a:rPr>
              <a:t>Stereo Systems</a:t>
            </a:r>
          </a:p>
          <a:p>
            <a:r>
              <a:rPr lang="en-US" dirty="0" smtClean="0">
                <a:solidFill>
                  <a:schemeClr val="accent2">
                    <a:lumMod val="50000"/>
                  </a:schemeClr>
                </a:solidFill>
                <a:latin typeface="Berlin Sans FB" pitchFamily="34" charset="0"/>
              </a:rPr>
              <a:t>Cameras</a:t>
            </a:r>
          </a:p>
          <a:p>
            <a:r>
              <a:rPr lang="en-US" dirty="0" smtClean="0">
                <a:solidFill>
                  <a:schemeClr val="accent2">
                    <a:lumMod val="50000"/>
                  </a:schemeClr>
                </a:solidFill>
                <a:latin typeface="Berlin Sans FB" pitchFamily="34" charset="0"/>
              </a:rPr>
              <a:t>Video Recorders</a:t>
            </a:r>
          </a:p>
          <a:p>
            <a:r>
              <a:rPr lang="en-US" dirty="0" smtClean="0">
                <a:solidFill>
                  <a:schemeClr val="accent2">
                    <a:lumMod val="50000"/>
                  </a:schemeClr>
                </a:solidFill>
                <a:latin typeface="Berlin Sans FB" pitchFamily="34" charset="0"/>
              </a:rPr>
              <a:t>Televisions</a:t>
            </a:r>
          </a:p>
          <a:p>
            <a:r>
              <a:rPr lang="en-US" dirty="0" smtClean="0">
                <a:solidFill>
                  <a:schemeClr val="accent2">
                    <a:lumMod val="50000"/>
                  </a:schemeClr>
                </a:solidFill>
                <a:latin typeface="Berlin Sans FB" pitchFamily="34" charset="0"/>
              </a:rPr>
              <a:t>Projectors</a:t>
            </a:r>
          </a:p>
          <a:p>
            <a:endParaRPr lang="en-US" dirty="0"/>
          </a:p>
        </p:txBody>
      </p:sp>
      <p:sp>
        <p:nvSpPr>
          <p:cNvPr id="4" name="Date Placeholder 3"/>
          <p:cNvSpPr>
            <a:spLocks noGrp="1"/>
          </p:cNvSpPr>
          <p:nvPr>
            <p:ph type="dt" sz="half" idx="10"/>
          </p:nvPr>
        </p:nvSpPr>
        <p:spPr/>
        <p:txBody>
          <a:bodyPr/>
          <a:lstStyle/>
          <a:p>
            <a:fld id="{D7E44A5F-84A4-4EEA-8E03-FC6857758D15}" type="datetime1">
              <a:rPr lang="en-US" smtClean="0"/>
              <a:pPr/>
              <a:t>1/8/2015</a:t>
            </a:fld>
            <a:endParaRPr lang="en-US"/>
          </a:p>
        </p:txBody>
      </p:sp>
      <p:sp>
        <p:nvSpPr>
          <p:cNvPr id="5" name="Content Placeholder 2"/>
          <p:cNvSpPr txBox="1">
            <a:spLocks/>
          </p:cNvSpPr>
          <p:nvPr/>
        </p:nvSpPr>
        <p:spPr>
          <a:xfrm>
            <a:off x="4648200" y="1600199"/>
            <a:ext cx="34290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2">
                    <a:lumMod val="50000"/>
                  </a:schemeClr>
                </a:solidFill>
                <a:latin typeface="Berlin Sans FB" pitchFamily="34" charset="0"/>
              </a:rPr>
              <a:t>If the cost of these items is </a:t>
            </a:r>
            <a:r>
              <a:rPr lang="en-US" u="sng" dirty="0" smtClean="0">
                <a:solidFill>
                  <a:schemeClr val="accent2">
                    <a:lumMod val="50000"/>
                  </a:schemeClr>
                </a:solidFill>
                <a:latin typeface="Berlin Sans FB" pitchFamily="34" charset="0"/>
              </a:rPr>
              <a:t>under</a:t>
            </a:r>
            <a:r>
              <a:rPr lang="en-US" dirty="0" smtClean="0">
                <a:solidFill>
                  <a:schemeClr val="accent2">
                    <a:lumMod val="50000"/>
                  </a:schemeClr>
                </a:solidFill>
                <a:latin typeface="Berlin Sans FB" pitchFamily="34" charset="0"/>
              </a:rPr>
              <a:t> $500 they are not controlled assets, if the cost is </a:t>
            </a:r>
            <a:r>
              <a:rPr lang="en-US" u="sng" dirty="0" smtClean="0">
                <a:solidFill>
                  <a:schemeClr val="accent2">
                    <a:lumMod val="50000"/>
                  </a:schemeClr>
                </a:solidFill>
                <a:latin typeface="Berlin Sans FB" pitchFamily="34" charset="0"/>
              </a:rPr>
              <a:t>over</a:t>
            </a:r>
            <a:r>
              <a:rPr lang="en-US" dirty="0" smtClean="0">
                <a:solidFill>
                  <a:schemeClr val="accent2">
                    <a:lumMod val="50000"/>
                  </a:schemeClr>
                </a:solidFill>
                <a:latin typeface="Berlin Sans FB" pitchFamily="34" charset="0"/>
              </a:rPr>
              <a:t> $500 then they are and must be tagged as University property and purchased through a requisition.</a:t>
            </a:r>
          </a:p>
          <a:p>
            <a:endParaRPr lang="en-US" dirty="0"/>
          </a:p>
        </p:txBody>
      </p:sp>
      <p:sp>
        <p:nvSpPr>
          <p:cNvPr id="6" name="Rectangle 5"/>
          <p:cNvSpPr/>
          <p:nvPr/>
        </p:nvSpPr>
        <p:spPr>
          <a:xfrm>
            <a:off x="0" y="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chemeClr val="accent1">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099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3965</TotalTime>
  <Words>1399</Words>
  <Application>Microsoft Office PowerPoint</Application>
  <PresentationFormat>On-screen Show (4:3)</PresentationFormat>
  <Paragraphs>215</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Texas A&amp;M International University  Procurement Card Training</vt:lpstr>
      <vt:lpstr>Cardholder Information</vt:lpstr>
      <vt:lpstr>Credit Limit</vt:lpstr>
      <vt:lpstr>Vendor Selection</vt:lpstr>
      <vt:lpstr>HUB</vt:lpstr>
      <vt:lpstr>Finding a HUB</vt:lpstr>
      <vt:lpstr>Examples of Acceptable Purchases</vt:lpstr>
      <vt:lpstr>Examples of Restricted Purchases</vt:lpstr>
      <vt:lpstr>Controlled Assets</vt:lpstr>
      <vt:lpstr> How to Register on Citibank</vt:lpstr>
      <vt:lpstr>Citibank Customer Service</vt:lpstr>
      <vt:lpstr>Information</vt:lpstr>
      <vt:lpstr>Citi Information </vt:lpstr>
      <vt:lpstr> Citi Website-STEP 1 </vt:lpstr>
      <vt:lpstr>STEP 2</vt:lpstr>
      <vt:lpstr>STEP:3</vt:lpstr>
      <vt:lpstr>STEP:4</vt:lpstr>
      <vt:lpstr>Step 5</vt:lpstr>
      <vt:lpstr>STEP:6</vt:lpstr>
      <vt:lpstr>Main Screen</vt:lpstr>
      <vt:lpstr>My Profile Tab</vt:lpstr>
      <vt:lpstr>Account Activity</vt:lpstr>
      <vt:lpstr>Transaction Screen</vt:lpstr>
      <vt:lpstr>Required Fields</vt:lpstr>
      <vt:lpstr>Splitting Transactions</vt:lpstr>
      <vt:lpstr>Splitting Transactions</vt:lpstr>
      <vt:lpstr>Running Reports</vt:lpstr>
      <vt:lpstr>PowerPoint Presentation</vt:lpstr>
      <vt:lpstr>PowerPoint Presentation</vt:lpstr>
      <vt:lpstr>PowerPoint Presentation</vt:lpstr>
      <vt:lpstr>PowerPoint Presentation</vt:lpstr>
      <vt:lpstr>To print your report:</vt:lpstr>
      <vt:lpstr>PowerPoint Presentation</vt:lpstr>
      <vt:lpstr>PowerPoint Presentation</vt:lpstr>
    </vt:vector>
  </TitlesOfParts>
  <Company>tamiu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TAMIU Procurement Card Training</dc:title>
  <dc:creator>ann.alvarado</dc:creator>
  <cp:lastModifiedBy>Martinez, Laura</cp:lastModifiedBy>
  <cp:revision>149</cp:revision>
  <cp:lastPrinted>2015-01-07T21:20:18Z</cp:lastPrinted>
  <dcterms:created xsi:type="dcterms:W3CDTF">2010-02-16T14:16:22Z</dcterms:created>
  <dcterms:modified xsi:type="dcterms:W3CDTF">2015-01-08T16:37:40Z</dcterms:modified>
</cp:coreProperties>
</file>