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56" r:id="rId2"/>
    <p:sldId id="257" r:id="rId3"/>
    <p:sldId id="258" r:id="rId4"/>
    <p:sldId id="259" r:id="rId5"/>
    <p:sldId id="267" r:id="rId6"/>
    <p:sldId id="268" r:id="rId7"/>
    <p:sldId id="277" r:id="rId8"/>
    <p:sldId id="274" r:id="rId9"/>
    <p:sldId id="266" r:id="rId10"/>
    <p:sldId id="281" r:id="rId11"/>
    <p:sldId id="275" r:id="rId12"/>
    <p:sldId id="280" r:id="rId13"/>
    <p:sldId id="279" r:id="rId14"/>
    <p:sldId id="283" r:id="rId15"/>
    <p:sldId id="276" r:id="rId16"/>
    <p:sldId id="260" r:id="rId17"/>
    <p:sldId id="269" r:id="rId18"/>
    <p:sldId id="261" r:id="rId19"/>
    <p:sldId id="262" r:id="rId20"/>
    <p:sldId id="263" r:id="rId21"/>
    <p:sldId id="264" r:id="rId22"/>
    <p:sldId id="270" r:id="rId23"/>
    <p:sldId id="282" r:id="rId24"/>
    <p:sldId id="278" r:id="rId25"/>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9" autoAdjust="0"/>
    <p:restoredTop sz="97698" autoAdjust="0"/>
  </p:normalViewPr>
  <p:slideViewPr>
    <p:cSldViewPr>
      <p:cViewPr>
        <p:scale>
          <a:sx n="90" d="100"/>
          <a:sy n="90" d="100"/>
        </p:scale>
        <p:origin x="-3776" y="-8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nnel.gonzalez\Desktop\graph%20maria%20eugenia%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nnel.gonzalez\Desktop\graph%20maria%20eugenia%2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nnel.gonzalez\Desktop\graph%20maria%20eugenia%2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nnel.gonzalez\Desktop\graph%20maria%20eugenia%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solidFill>
                  <a:schemeClr val="tx1"/>
                </a:solidFill>
                <a:latin typeface="Times New Roman" panose="02020603050405020304" pitchFamily="18" charset="0"/>
                <a:cs typeface="Times New Roman" panose="02020603050405020304" pitchFamily="18" charset="0"/>
              </a:rPr>
              <a:t>2008</a:t>
            </a:r>
          </a:p>
        </c:rich>
      </c:tx>
      <c:layout>
        <c:manualLayout>
          <c:xMode val="edge"/>
          <c:yMode val="edge"/>
          <c:x val="0.3633734826762"/>
          <c:y val="0.0331858407079646"/>
        </c:manualLayout>
      </c:layout>
      <c:overlay val="0"/>
      <c:spPr>
        <a:noFill/>
        <a:ln>
          <a:noFill/>
        </a:ln>
        <a:effectLst/>
      </c:sp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Lbls>
            <c:dLbl>
              <c:idx val="2"/>
              <c:layout>
                <c:manualLayout>
                  <c:x val="-0.150781603899748"/>
                  <c:y val="-0.0799917498756416"/>
                </c:manualLayout>
              </c:layout>
              <c:showLegendKey val="0"/>
              <c:showVal val="0"/>
              <c:showCatName val="0"/>
              <c:showSerName val="0"/>
              <c:showPercent val="1"/>
              <c:showBubbleSize val="0"/>
              <c:extLst>
                <c:ext xmlns:c15="http://schemas.microsoft.com/office/drawing/2012/chart" uri="{CE6537A1-D6FC-4f65-9D91-7224C49458BB}"/>
              </c:extLst>
            </c:dLbl>
            <c:dLbl>
              <c:idx val="3"/>
              <c:layout>
                <c:manualLayout>
                  <c:x val="0.150031771259301"/>
                  <c:y val="-0.0584812491658882"/>
                </c:manualLayout>
              </c:layout>
              <c:showLegendKey val="0"/>
              <c:showVal val="0"/>
              <c:showCatName val="0"/>
              <c:showSerName val="0"/>
              <c:showPercent val="1"/>
              <c:showBubbleSize val="0"/>
              <c:extLst>
                <c:ext xmlns:c15="http://schemas.microsoft.com/office/drawing/2012/chart" uri="{CE6537A1-D6FC-4f65-9D91-7224C49458BB}"/>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Farm to Market Roads</c:v>
                </c:pt>
                <c:pt idx="1">
                  <c:v>State Highways</c:v>
                </c:pt>
                <c:pt idx="2">
                  <c:v>US Routes</c:v>
                </c:pt>
                <c:pt idx="3">
                  <c:v>Interstate Highways</c:v>
                </c:pt>
              </c:strCache>
            </c:strRef>
          </c:cat>
          <c:val>
            <c:numRef>
              <c:f>Sheet1!$B$2:$B$5</c:f>
              <c:numCache>
                <c:formatCode>"$"#,##0.00</c:formatCode>
                <c:ptCount val="4"/>
                <c:pt idx="0">
                  <c:v>222.0</c:v>
                </c:pt>
                <c:pt idx="1">
                  <c:v>1.4968476E7</c:v>
                </c:pt>
                <c:pt idx="2">
                  <c:v>2.2736734E7</c:v>
                </c:pt>
                <c:pt idx="3">
                  <c:v>4.8541861E7</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97720234635101"/>
          <c:y val="0.248602453198743"/>
          <c:w val="0.304006059645229"/>
          <c:h val="0.62552588476517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solidFill>
                  <a:schemeClr val="tx1"/>
                </a:solidFill>
                <a:latin typeface="Times New Roman" panose="02020603050405020304" pitchFamily="18" charset="0"/>
                <a:cs typeface="Times New Roman" panose="02020603050405020304" pitchFamily="18" charset="0"/>
              </a:rPr>
              <a:t>2010</a:t>
            </a:r>
          </a:p>
        </c:rich>
      </c:tx>
      <c:layout/>
      <c:overlay val="0"/>
      <c:spPr>
        <a:noFill/>
        <a:ln>
          <a:noFill/>
        </a:ln>
        <a:effectLst/>
      </c:sp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Lbls>
            <c:dLbl>
              <c:idx val="1"/>
              <c:layout>
                <c:manualLayout>
                  <c:x val="-0.0619247353554594"/>
                  <c:y val="0.0973634342859622"/>
                </c:manualLayout>
              </c:layout>
              <c:showLegendKey val="0"/>
              <c:showVal val="0"/>
              <c:showCatName val="0"/>
              <c:showSerName val="0"/>
              <c:showPercent val="1"/>
              <c:showBubbleSize val="0"/>
              <c:extLst>
                <c:ext xmlns:c15="http://schemas.microsoft.com/office/drawing/2012/chart" uri="{CE6537A1-D6FC-4f65-9D91-7224C49458BB}"/>
              </c:extLst>
            </c:dLbl>
            <c:dLbl>
              <c:idx val="2"/>
              <c:layout>
                <c:manualLayout>
                  <c:x val="-0.0714415803070758"/>
                  <c:y val="-0.239968465362528"/>
                </c:manualLayout>
              </c:layout>
              <c:showLegendKey val="0"/>
              <c:showVal val="0"/>
              <c:showCatName val="0"/>
              <c:showSerName val="0"/>
              <c:showPercent val="1"/>
              <c:showBubbleSize val="0"/>
              <c:extLst>
                <c:ext xmlns:c15="http://schemas.microsoft.com/office/drawing/2012/chart" uri="{CE6537A1-D6FC-4f65-9D91-7224C49458BB}"/>
              </c:extLst>
            </c:dLbl>
            <c:dLbl>
              <c:idx val="3"/>
              <c:layout>
                <c:manualLayout>
                  <c:x val="0.095549086209109"/>
                  <c:y val="0.139329575536065"/>
                </c:manualLayout>
              </c:layout>
              <c:showLegendKey val="0"/>
              <c:showVal val="0"/>
              <c:showCatName val="0"/>
              <c:showSerName val="0"/>
              <c:showPercent val="1"/>
              <c:showBubbleSize val="0"/>
              <c:extLst>
                <c:ext xmlns:c15="http://schemas.microsoft.com/office/drawing/2012/chart" uri="{CE6537A1-D6FC-4f65-9D91-7224C49458BB}"/>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Farm to Market Roads</c:v>
                </c:pt>
                <c:pt idx="1">
                  <c:v>State Highways</c:v>
                </c:pt>
                <c:pt idx="2">
                  <c:v>US Routes</c:v>
                </c:pt>
                <c:pt idx="3">
                  <c:v>Interstate Highways</c:v>
                </c:pt>
              </c:strCache>
            </c:strRef>
          </c:cat>
          <c:val>
            <c:numRef>
              <c:f>Sheet1!$C$2:$C$5</c:f>
              <c:numCache>
                <c:formatCode>"$"#,##0.00</c:formatCode>
                <c:ptCount val="4"/>
                <c:pt idx="0">
                  <c:v>0.0</c:v>
                </c:pt>
                <c:pt idx="1">
                  <c:v>3.044502E6</c:v>
                </c:pt>
                <c:pt idx="2">
                  <c:v>2.2736734E7</c:v>
                </c:pt>
                <c:pt idx="3">
                  <c:v>4.856379E6</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91088863892013"/>
          <c:y val="0.253585552937105"/>
          <c:w val="0.266488282401852"/>
          <c:h val="0.65368732176883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solidFill>
                  <a:schemeClr val="tx1"/>
                </a:solidFill>
                <a:latin typeface="Times New Roman" panose="02020603050405020304" pitchFamily="18" charset="0"/>
                <a:cs typeface="Times New Roman" panose="02020603050405020304" pitchFamily="18" charset="0"/>
              </a:rPr>
              <a:t>2011</a:t>
            </a:r>
          </a:p>
        </c:rich>
      </c:tx>
      <c:layout>
        <c:manualLayout>
          <c:xMode val="edge"/>
          <c:yMode val="edge"/>
          <c:x val="0.404158935203472"/>
          <c:y val="0.0334634690462911"/>
        </c:manualLayout>
      </c:layout>
      <c:overlay val="0"/>
      <c:spPr>
        <a:noFill/>
        <a:ln>
          <a:noFill/>
        </a:ln>
        <a:effectLst/>
      </c:spPr>
    </c:title>
    <c:autoTitleDeleted val="0"/>
    <c:plotArea>
      <c:layout>
        <c:manualLayout>
          <c:layoutTarget val="inner"/>
          <c:xMode val="edge"/>
          <c:yMode val="edge"/>
          <c:x val="0.120571612056252"/>
          <c:y val="0.261537650794208"/>
          <c:w val="0.400261993595081"/>
          <c:h val="0.618586717374216"/>
        </c:manualLayout>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Lbls>
            <c:dLbl>
              <c:idx val="1"/>
              <c:layout>
                <c:manualLayout>
                  <c:x val="-0.146121200783537"/>
                  <c:y val="0.0775450382880778"/>
                </c:manualLayout>
              </c:layout>
              <c:showLegendKey val="0"/>
              <c:showVal val="0"/>
              <c:showCatName val="0"/>
              <c:showSerName val="0"/>
              <c:showPercent val="1"/>
              <c:showBubbleSize val="0"/>
              <c:extLst>
                <c:ext xmlns:c15="http://schemas.microsoft.com/office/drawing/2012/chart" uri="{CE6537A1-D6FC-4f65-9D91-7224C49458BB}"/>
              </c:extLst>
            </c:dLbl>
            <c:dLbl>
              <c:idx val="3"/>
              <c:layout>
                <c:manualLayout>
                  <c:x val="0.154850489555682"/>
                  <c:y val="-0.110594264411515"/>
                </c:manualLayout>
              </c:layout>
              <c:showLegendKey val="0"/>
              <c:showVal val="0"/>
              <c:showCatName val="0"/>
              <c:showSerName val="0"/>
              <c:showPercent val="1"/>
              <c:showBubbleSize val="0"/>
              <c:extLst>
                <c:ext xmlns:c15="http://schemas.microsoft.com/office/drawing/2012/chart" uri="{CE6537A1-D6FC-4f65-9D91-7224C49458BB}"/>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Farm to Market Roads</c:v>
                </c:pt>
                <c:pt idx="1">
                  <c:v>State Highways</c:v>
                </c:pt>
                <c:pt idx="2">
                  <c:v>US Routes</c:v>
                </c:pt>
                <c:pt idx="3">
                  <c:v>Interstate Highways</c:v>
                </c:pt>
              </c:strCache>
            </c:strRef>
          </c:cat>
          <c:val>
            <c:numRef>
              <c:f>Sheet1!$D$2:$D$5</c:f>
              <c:numCache>
                <c:formatCode>"$"#,##0.00</c:formatCode>
                <c:ptCount val="4"/>
                <c:pt idx="0">
                  <c:v>0.0</c:v>
                </c:pt>
                <c:pt idx="1">
                  <c:v>3.763557755E7</c:v>
                </c:pt>
                <c:pt idx="2">
                  <c:v>307700.0</c:v>
                </c:pt>
                <c:pt idx="3">
                  <c:v>6.4513044E7</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81846480069133"/>
          <c:y val="0.259156697081854"/>
          <c:w val="0.260332761060828"/>
          <c:h val="0.59570998874513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solidFill>
                  <a:schemeClr val="tx1"/>
                </a:solidFill>
                <a:latin typeface="Times New Roman" panose="02020603050405020304" pitchFamily="18" charset="0"/>
                <a:cs typeface="Times New Roman" panose="02020603050405020304" pitchFamily="18" charset="0"/>
              </a:rPr>
              <a:t>2012</a:t>
            </a:r>
          </a:p>
        </c:rich>
      </c:tx>
      <c:layout>
        <c:manualLayout>
          <c:xMode val="edge"/>
          <c:yMode val="edge"/>
          <c:x val="0.392514395393475"/>
          <c:y val="0.0390734021769467"/>
        </c:manualLayout>
      </c:layout>
      <c:overlay val="0"/>
      <c:spPr>
        <a:noFill/>
        <a:ln>
          <a:noFill/>
        </a:ln>
        <a:effectLst/>
      </c:sp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Lbls>
            <c:dLbl>
              <c:idx val="1"/>
              <c:layout>
                <c:manualLayout>
                  <c:x val="-0.122839700202971"/>
                  <c:y val="0.109119792255824"/>
                </c:manualLayout>
              </c:layout>
              <c:showLegendKey val="0"/>
              <c:showVal val="0"/>
              <c:showCatName val="0"/>
              <c:showSerName val="0"/>
              <c:showPercent val="1"/>
              <c:showBubbleSize val="0"/>
              <c:extLst>
                <c:ext xmlns:c15="http://schemas.microsoft.com/office/drawing/2012/chart" uri="{CE6537A1-D6FC-4f65-9D91-7224C49458BB}"/>
              </c:extLst>
            </c:dLbl>
            <c:dLbl>
              <c:idx val="2"/>
              <c:layout>
                <c:manualLayout>
                  <c:x val="0.0822081994013536"/>
                  <c:y val="-0.178048168713452"/>
                </c:manualLayout>
              </c:layout>
              <c:showLegendKey val="0"/>
              <c:showVal val="0"/>
              <c:showCatName val="0"/>
              <c:showSerName val="0"/>
              <c:showPercent val="1"/>
              <c:showBubbleSize val="0"/>
              <c:extLst>
                <c:ext xmlns:c15="http://schemas.microsoft.com/office/drawing/2012/chart" uri="{CE6537A1-D6FC-4f65-9D91-7224C49458BB}"/>
              </c:extLst>
            </c:dLbl>
            <c:dLbl>
              <c:idx val="3"/>
              <c:layout>
                <c:manualLayout>
                  <c:x val="0.100223505161153"/>
                  <c:y val="0.146234390907258"/>
                </c:manualLayout>
              </c:layout>
              <c:showLegendKey val="0"/>
              <c:showVal val="0"/>
              <c:showCatName val="0"/>
              <c:showSerName val="0"/>
              <c:showPercent val="1"/>
              <c:showBubbleSize val="0"/>
              <c:extLst>
                <c:ext xmlns:c15="http://schemas.microsoft.com/office/drawing/2012/chart" uri="{CE6537A1-D6FC-4f65-9D91-7224C49458BB}"/>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Farm to Market Roads</c:v>
                </c:pt>
                <c:pt idx="1">
                  <c:v>State Highways</c:v>
                </c:pt>
                <c:pt idx="2">
                  <c:v>US Routes</c:v>
                </c:pt>
                <c:pt idx="3">
                  <c:v>Interstate Highways</c:v>
                </c:pt>
              </c:strCache>
            </c:strRef>
          </c:cat>
          <c:val>
            <c:numRef>
              <c:f>Sheet1!$E$2:$E$5</c:f>
              <c:numCache>
                <c:formatCode>"$"#,##0.00</c:formatCode>
                <c:ptCount val="4"/>
                <c:pt idx="0">
                  <c:v>0.0</c:v>
                </c:pt>
                <c:pt idx="1">
                  <c:v>2.869460888E7</c:v>
                </c:pt>
                <c:pt idx="2">
                  <c:v>4.219795263E7</c:v>
                </c:pt>
                <c:pt idx="3">
                  <c:v>2.140321379E7</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13372190739548"/>
          <c:y val="0.188445917944468"/>
          <c:w val="0.268568297400132"/>
          <c:h val="0.61496368355617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DB5824E2-B4E0-4447-836B-F60C2FED5A65}" type="datetimeFigureOut">
              <a:rPr lang="en-US" smtClean="0"/>
              <a:pPr/>
              <a:t>3/1/16</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EE15AE87-D47F-41B3-8586-211C2A27C478}" type="slidenum">
              <a:rPr lang="en-US" smtClean="0"/>
              <a:pPr/>
              <a:t>‹#›</a:t>
            </a:fld>
            <a:endParaRPr lang="en-US"/>
          </a:p>
        </p:txBody>
      </p:sp>
    </p:spTree>
    <p:extLst>
      <p:ext uri="{BB962C8B-B14F-4D97-AF65-F5344CB8AC3E}">
        <p14:creationId xmlns:p14="http://schemas.microsoft.com/office/powerpoint/2010/main" val="4106571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A5EE51B1-7EB2-4BB3-B819-9B39447C3579}" type="datetimeFigureOut">
              <a:rPr lang="en-US" smtClean="0"/>
              <a:pPr/>
              <a:t>3/1/16</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01357817-8721-47D2-A5D3-648BBD9053AA}" type="slidenum">
              <a:rPr lang="en-US" smtClean="0"/>
              <a:pPr/>
              <a:t>‹#›</a:t>
            </a:fld>
            <a:endParaRPr lang="en-US"/>
          </a:p>
        </p:txBody>
      </p:sp>
    </p:spTree>
    <p:extLst>
      <p:ext uri="{BB962C8B-B14F-4D97-AF65-F5344CB8AC3E}">
        <p14:creationId xmlns:p14="http://schemas.microsoft.com/office/powerpoint/2010/main" val="3392378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357817-8721-47D2-A5D3-648BBD9053AA}" type="slidenum">
              <a:rPr lang="en-US" smtClean="0"/>
              <a:pPr/>
              <a:t>4</a:t>
            </a:fld>
            <a:endParaRPr lang="en-US"/>
          </a:p>
        </p:txBody>
      </p:sp>
    </p:spTree>
    <p:extLst>
      <p:ext uri="{BB962C8B-B14F-4D97-AF65-F5344CB8AC3E}">
        <p14:creationId xmlns:p14="http://schemas.microsoft.com/office/powerpoint/2010/main" val="3455849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63DEB5-715F-4533-BBD0-89F50FB8FE3E}" type="datetime1">
              <a:rPr lang="en-US" smtClean="0"/>
              <a:pPr/>
              <a:t>3/1/16</a:t>
            </a:fld>
            <a:endParaRPr lang="en-US"/>
          </a:p>
        </p:txBody>
      </p:sp>
      <p:sp>
        <p:nvSpPr>
          <p:cNvPr id="5" name="Footer Placeholder 4"/>
          <p:cNvSpPr>
            <a:spLocks noGrp="1"/>
          </p:cNvSpPr>
          <p:nvPr>
            <p:ph type="ftr" sz="quarter" idx="11"/>
          </p:nvPr>
        </p:nvSpPr>
        <p:spPr/>
        <p:txBody>
          <a:bodyPr/>
          <a:lstStyle/>
          <a:p>
            <a:r>
              <a:rPr lang="en-US" smtClean="0"/>
              <a:t>Binational Center: Eagle Ford Shale Community Program, Texas A&amp;M International University</a:t>
            </a:r>
            <a:endParaRPr lang="en-US"/>
          </a:p>
        </p:txBody>
      </p:sp>
      <p:sp>
        <p:nvSpPr>
          <p:cNvPr id="6" name="Slide Number Placeholder 5"/>
          <p:cNvSpPr>
            <a:spLocks noGrp="1"/>
          </p:cNvSpPr>
          <p:nvPr>
            <p:ph type="sldNum" sz="quarter" idx="12"/>
          </p:nvPr>
        </p:nvSpPr>
        <p:spPr/>
        <p:txBody>
          <a:bodyPr/>
          <a:lstStyle/>
          <a:p>
            <a:fld id="{25544B17-F777-4B88-8CC7-C4A5E0AC7597}" type="slidenum">
              <a:rPr lang="en-US" smtClean="0"/>
              <a:pPr/>
              <a:t>‹#›</a:t>
            </a:fld>
            <a:endParaRPr lang="en-US"/>
          </a:p>
        </p:txBody>
      </p:sp>
    </p:spTree>
    <p:extLst>
      <p:ext uri="{BB962C8B-B14F-4D97-AF65-F5344CB8AC3E}">
        <p14:creationId xmlns:p14="http://schemas.microsoft.com/office/powerpoint/2010/main" val="1028134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561BF0-B3F6-4164-BA62-7012462E12C9}" type="datetime1">
              <a:rPr lang="en-US" smtClean="0"/>
              <a:pPr/>
              <a:t>3/1/16</a:t>
            </a:fld>
            <a:endParaRPr lang="en-US"/>
          </a:p>
        </p:txBody>
      </p:sp>
      <p:sp>
        <p:nvSpPr>
          <p:cNvPr id="5" name="Footer Placeholder 4"/>
          <p:cNvSpPr>
            <a:spLocks noGrp="1"/>
          </p:cNvSpPr>
          <p:nvPr>
            <p:ph type="ftr" sz="quarter" idx="11"/>
          </p:nvPr>
        </p:nvSpPr>
        <p:spPr/>
        <p:txBody>
          <a:bodyPr/>
          <a:lstStyle/>
          <a:p>
            <a:r>
              <a:rPr lang="en-US" smtClean="0"/>
              <a:t>Binational Center: Eagle Ford Shale Community Program, Texas A&amp;M International University</a:t>
            </a:r>
            <a:endParaRPr lang="en-US"/>
          </a:p>
        </p:txBody>
      </p:sp>
      <p:sp>
        <p:nvSpPr>
          <p:cNvPr id="6" name="Slide Number Placeholder 5"/>
          <p:cNvSpPr>
            <a:spLocks noGrp="1"/>
          </p:cNvSpPr>
          <p:nvPr>
            <p:ph type="sldNum" sz="quarter" idx="12"/>
          </p:nvPr>
        </p:nvSpPr>
        <p:spPr/>
        <p:txBody>
          <a:bodyPr/>
          <a:lstStyle/>
          <a:p>
            <a:fld id="{25544B17-F777-4B88-8CC7-C4A5E0AC7597}" type="slidenum">
              <a:rPr lang="en-US" smtClean="0"/>
              <a:pPr/>
              <a:t>‹#›</a:t>
            </a:fld>
            <a:endParaRPr lang="en-US"/>
          </a:p>
        </p:txBody>
      </p:sp>
    </p:spTree>
    <p:extLst>
      <p:ext uri="{BB962C8B-B14F-4D97-AF65-F5344CB8AC3E}">
        <p14:creationId xmlns:p14="http://schemas.microsoft.com/office/powerpoint/2010/main" val="3337132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1C039-7DB8-4730-823B-EC4531F18E1C}" type="datetime1">
              <a:rPr lang="en-US" smtClean="0"/>
              <a:pPr/>
              <a:t>3/1/16</a:t>
            </a:fld>
            <a:endParaRPr lang="en-US"/>
          </a:p>
        </p:txBody>
      </p:sp>
      <p:sp>
        <p:nvSpPr>
          <p:cNvPr id="5" name="Footer Placeholder 4"/>
          <p:cNvSpPr>
            <a:spLocks noGrp="1"/>
          </p:cNvSpPr>
          <p:nvPr>
            <p:ph type="ftr" sz="quarter" idx="11"/>
          </p:nvPr>
        </p:nvSpPr>
        <p:spPr/>
        <p:txBody>
          <a:bodyPr/>
          <a:lstStyle/>
          <a:p>
            <a:r>
              <a:rPr lang="en-US" smtClean="0"/>
              <a:t>Binational Center: Eagle Ford Shale Community Program, Texas A&amp;M International University</a:t>
            </a:r>
            <a:endParaRPr lang="en-US"/>
          </a:p>
        </p:txBody>
      </p:sp>
      <p:sp>
        <p:nvSpPr>
          <p:cNvPr id="6" name="Slide Number Placeholder 5"/>
          <p:cNvSpPr>
            <a:spLocks noGrp="1"/>
          </p:cNvSpPr>
          <p:nvPr>
            <p:ph type="sldNum" sz="quarter" idx="12"/>
          </p:nvPr>
        </p:nvSpPr>
        <p:spPr/>
        <p:txBody>
          <a:bodyPr/>
          <a:lstStyle/>
          <a:p>
            <a:fld id="{25544B17-F777-4B88-8CC7-C4A5E0AC7597}" type="slidenum">
              <a:rPr lang="en-US" smtClean="0"/>
              <a:pPr/>
              <a:t>‹#›</a:t>
            </a:fld>
            <a:endParaRPr lang="en-US"/>
          </a:p>
        </p:txBody>
      </p:sp>
    </p:spTree>
    <p:extLst>
      <p:ext uri="{BB962C8B-B14F-4D97-AF65-F5344CB8AC3E}">
        <p14:creationId xmlns:p14="http://schemas.microsoft.com/office/powerpoint/2010/main" val="1958536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89C928-2696-4793-80E3-377F5062C1F6}" type="datetime1">
              <a:rPr lang="en-US" smtClean="0"/>
              <a:pPr/>
              <a:t>3/1/16</a:t>
            </a:fld>
            <a:endParaRPr lang="en-US"/>
          </a:p>
        </p:txBody>
      </p:sp>
      <p:sp>
        <p:nvSpPr>
          <p:cNvPr id="5" name="Footer Placeholder 4"/>
          <p:cNvSpPr>
            <a:spLocks noGrp="1"/>
          </p:cNvSpPr>
          <p:nvPr>
            <p:ph type="ftr" sz="quarter" idx="11"/>
          </p:nvPr>
        </p:nvSpPr>
        <p:spPr/>
        <p:txBody>
          <a:bodyPr/>
          <a:lstStyle/>
          <a:p>
            <a:r>
              <a:rPr lang="en-US" smtClean="0"/>
              <a:t>Binational Center: Eagle Ford Shale Community Program, Texas A&amp;M International University</a:t>
            </a:r>
            <a:endParaRPr lang="en-US"/>
          </a:p>
        </p:txBody>
      </p:sp>
      <p:sp>
        <p:nvSpPr>
          <p:cNvPr id="6" name="Slide Number Placeholder 5"/>
          <p:cNvSpPr>
            <a:spLocks noGrp="1"/>
          </p:cNvSpPr>
          <p:nvPr>
            <p:ph type="sldNum" sz="quarter" idx="12"/>
          </p:nvPr>
        </p:nvSpPr>
        <p:spPr/>
        <p:txBody>
          <a:bodyPr/>
          <a:lstStyle/>
          <a:p>
            <a:fld id="{25544B17-F777-4B88-8CC7-C4A5E0AC7597}" type="slidenum">
              <a:rPr lang="en-US" smtClean="0"/>
              <a:pPr/>
              <a:t>‹#›</a:t>
            </a:fld>
            <a:endParaRPr lang="en-US"/>
          </a:p>
        </p:txBody>
      </p:sp>
    </p:spTree>
    <p:extLst>
      <p:ext uri="{BB962C8B-B14F-4D97-AF65-F5344CB8AC3E}">
        <p14:creationId xmlns:p14="http://schemas.microsoft.com/office/powerpoint/2010/main" val="111925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15EFE8-89EF-4A75-96A8-47D23651A475}" type="datetime1">
              <a:rPr lang="en-US" smtClean="0"/>
              <a:pPr/>
              <a:t>3/1/16</a:t>
            </a:fld>
            <a:endParaRPr lang="en-US"/>
          </a:p>
        </p:txBody>
      </p:sp>
      <p:sp>
        <p:nvSpPr>
          <p:cNvPr id="5" name="Footer Placeholder 4"/>
          <p:cNvSpPr>
            <a:spLocks noGrp="1"/>
          </p:cNvSpPr>
          <p:nvPr>
            <p:ph type="ftr" sz="quarter" idx="11"/>
          </p:nvPr>
        </p:nvSpPr>
        <p:spPr/>
        <p:txBody>
          <a:bodyPr/>
          <a:lstStyle/>
          <a:p>
            <a:r>
              <a:rPr lang="en-US" smtClean="0"/>
              <a:t>Binational Center: Eagle Ford Shale Community Program, Texas A&amp;M International University</a:t>
            </a:r>
            <a:endParaRPr lang="en-US"/>
          </a:p>
        </p:txBody>
      </p:sp>
      <p:sp>
        <p:nvSpPr>
          <p:cNvPr id="6" name="Slide Number Placeholder 5"/>
          <p:cNvSpPr>
            <a:spLocks noGrp="1"/>
          </p:cNvSpPr>
          <p:nvPr>
            <p:ph type="sldNum" sz="quarter" idx="12"/>
          </p:nvPr>
        </p:nvSpPr>
        <p:spPr/>
        <p:txBody>
          <a:bodyPr/>
          <a:lstStyle/>
          <a:p>
            <a:fld id="{25544B17-F777-4B88-8CC7-C4A5E0AC7597}" type="slidenum">
              <a:rPr lang="en-US" smtClean="0"/>
              <a:pPr/>
              <a:t>‹#›</a:t>
            </a:fld>
            <a:endParaRPr lang="en-US"/>
          </a:p>
        </p:txBody>
      </p:sp>
    </p:spTree>
    <p:extLst>
      <p:ext uri="{BB962C8B-B14F-4D97-AF65-F5344CB8AC3E}">
        <p14:creationId xmlns:p14="http://schemas.microsoft.com/office/powerpoint/2010/main" val="1140014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7C34E6-9DCF-4351-921D-C1B22437A0C7}" type="datetime1">
              <a:rPr lang="en-US" smtClean="0"/>
              <a:pPr/>
              <a:t>3/1/16</a:t>
            </a:fld>
            <a:endParaRPr lang="en-US"/>
          </a:p>
        </p:txBody>
      </p:sp>
      <p:sp>
        <p:nvSpPr>
          <p:cNvPr id="6" name="Footer Placeholder 5"/>
          <p:cNvSpPr>
            <a:spLocks noGrp="1"/>
          </p:cNvSpPr>
          <p:nvPr>
            <p:ph type="ftr" sz="quarter" idx="11"/>
          </p:nvPr>
        </p:nvSpPr>
        <p:spPr/>
        <p:txBody>
          <a:bodyPr/>
          <a:lstStyle/>
          <a:p>
            <a:r>
              <a:rPr lang="en-US" smtClean="0"/>
              <a:t>Binational Center: Eagle Ford Shale Community Program, Texas A&amp;M International University</a:t>
            </a:r>
            <a:endParaRPr lang="en-US"/>
          </a:p>
        </p:txBody>
      </p:sp>
      <p:sp>
        <p:nvSpPr>
          <p:cNvPr id="7" name="Slide Number Placeholder 6"/>
          <p:cNvSpPr>
            <a:spLocks noGrp="1"/>
          </p:cNvSpPr>
          <p:nvPr>
            <p:ph type="sldNum" sz="quarter" idx="12"/>
          </p:nvPr>
        </p:nvSpPr>
        <p:spPr/>
        <p:txBody>
          <a:bodyPr/>
          <a:lstStyle/>
          <a:p>
            <a:fld id="{25544B17-F777-4B88-8CC7-C4A5E0AC7597}" type="slidenum">
              <a:rPr lang="en-US" smtClean="0"/>
              <a:pPr/>
              <a:t>‹#›</a:t>
            </a:fld>
            <a:endParaRPr lang="en-US"/>
          </a:p>
        </p:txBody>
      </p:sp>
    </p:spTree>
    <p:extLst>
      <p:ext uri="{BB962C8B-B14F-4D97-AF65-F5344CB8AC3E}">
        <p14:creationId xmlns:p14="http://schemas.microsoft.com/office/powerpoint/2010/main" val="3119602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B989FB-8199-43B8-92B1-F112791F03B9}" type="datetime1">
              <a:rPr lang="en-US" smtClean="0"/>
              <a:pPr/>
              <a:t>3/1/16</a:t>
            </a:fld>
            <a:endParaRPr lang="en-US"/>
          </a:p>
        </p:txBody>
      </p:sp>
      <p:sp>
        <p:nvSpPr>
          <p:cNvPr id="8" name="Footer Placeholder 7"/>
          <p:cNvSpPr>
            <a:spLocks noGrp="1"/>
          </p:cNvSpPr>
          <p:nvPr>
            <p:ph type="ftr" sz="quarter" idx="11"/>
          </p:nvPr>
        </p:nvSpPr>
        <p:spPr/>
        <p:txBody>
          <a:bodyPr/>
          <a:lstStyle/>
          <a:p>
            <a:r>
              <a:rPr lang="en-US" smtClean="0"/>
              <a:t>Binational Center: Eagle Ford Shale Community Program, Texas A&amp;M International University</a:t>
            </a:r>
            <a:endParaRPr lang="en-US"/>
          </a:p>
        </p:txBody>
      </p:sp>
      <p:sp>
        <p:nvSpPr>
          <p:cNvPr id="9" name="Slide Number Placeholder 8"/>
          <p:cNvSpPr>
            <a:spLocks noGrp="1"/>
          </p:cNvSpPr>
          <p:nvPr>
            <p:ph type="sldNum" sz="quarter" idx="12"/>
          </p:nvPr>
        </p:nvSpPr>
        <p:spPr/>
        <p:txBody>
          <a:bodyPr/>
          <a:lstStyle/>
          <a:p>
            <a:fld id="{25544B17-F777-4B88-8CC7-C4A5E0AC7597}" type="slidenum">
              <a:rPr lang="en-US" smtClean="0"/>
              <a:pPr/>
              <a:t>‹#›</a:t>
            </a:fld>
            <a:endParaRPr lang="en-US"/>
          </a:p>
        </p:txBody>
      </p:sp>
    </p:spTree>
    <p:extLst>
      <p:ext uri="{BB962C8B-B14F-4D97-AF65-F5344CB8AC3E}">
        <p14:creationId xmlns:p14="http://schemas.microsoft.com/office/powerpoint/2010/main" val="3447932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8C4052-72E2-4E46-8057-41EAF8AADD92}" type="datetime1">
              <a:rPr lang="en-US" smtClean="0"/>
              <a:pPr/>
              <a:t>3/1/16</a:t>
            </a:fld>
            <a:endParaRPr lang="en-US"/>
          </a:p>
        </p:txBody>
      </p:sp>
      <p:sp>
        <p:nvSpPr>
          <p:cNvPr id="4" name="Footer Placeholder 3"/>
          <p:cNvSpPr>
            <a:spLocks noGrp="1"/>
          </p:cNvSpPr>
          <p:nvPr>
            <p:ph type="ftr" sz="quarter" idx="11"/>
          </p:nvPr>
        </p:nvSpPr>
        <p:spPr/>
        <p:txBody>
          <a:bodyPr/>
          <a:lstStyle/>
          <a:p>
            <a:r>
              <a:rPr lang="en-US" smtClean="0"/>
              <a:t>Binational Center: Eagle Ford Shale Community Program, Texas A&amp;M International University</a:t>
            </a:r>
            <a:endParaRPr lang="en-US"/>
          </a:p>
        </p:txBody>
      </p:sp>
      <p:sp>
        <p:nvSpPr>
          <p:cNvPr id="5" name="Slide Number Placeholder 4"/>
          <p:cNvSpPr>
            <a:spLocks noGrp="1"/>
          </p:cNvSpPr>
          <p:nvPr>
            <p:ph type="sldNum" sz="quarter" idx="12"/>
          </p:nvPr>
        </p:nvSpPr>
        <p:spPr/>
        <p:txBody>
          <a:bodyPr/>
          <a:lstStyle/>
          <a:p>
            <a:fld id="{25544B17-F777-4B88-8CC7-C4A5E0AC7597}" type="slidenum">
              <a:rPr lang="en-US" smtClean="0"/>
              <a:pPr/>
              <a:t>‹#›</a:t>
            </a:fld>
            <a:endParaRPr lang="en-US"/>
          </a:p>
        </p:txBody>
      </p:sp>
    </p:spTree>
    <p:extLst>
      <p:ext uri="{BB962C8B-B14F-4D97-AF65-F5344CB8AC3E}">
        <p14:creationId xmlns:p14="http://schemas.microsoft.com/office/powerpoint/2010/main" val="182667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574539-A0C4-455A-8CDF-B2CB0429DB0A}" type="datetime1">
              <a:rPr lang="en-US" smtClean="0"/>
              <a:pPr/>
              <a:t>3/1/16</a:t>
            </a:fld>
            <a:endParaRPr lang="en-US"/>
          </a:p>
        </p:txBody>
      </p:sp>
      <p:sp>
        <p:nvSpPr>
          <p:cNvPr id="3" name="Footer Placeholder 2"/>
          <p:cNvSpPr>
            <a:spLocks noGrp="1"/>
          </p:cNvSpPr>
          <p:nvPr>
            <p:ph type="ftr" sz="quarter" idx="11"/>
          </p:nvPr>
        </p:nvSpPr>
        <p:spPr/>
        <p:txBody>
          <a:bodyPr/>
          <a:lstStyle/>
          <a:p>
            <a:r>
              <a:rPr lang="en-US" smtClean="0"/>
              <a:t>Binational Center: Eagle Ford Shale Community Program, Texas A&amp;M International University</a:t>
            </a:r>
            <a:endParaRPr lang="en-US"/>
          </a:p>
        </p:txBody>
      </p:sp>
      <p:sp>
        <p:nvSpPr>
          <p:cNvPr id="4" name="Slide Number Placeholder 3"/>
          <p:cNvSpPr>
            <a:spLocks noGrp="1"/>
          </p:cNvSpPr>
          <p:nvPr>
            <p:ph type="sldNum" sz="quarter" idx="12"/>
          </p:nvPr>
        </p:nvSpPr>
        <p:spPr/>
        <p:txBody>
          <a:bodyPr/>
          <a:lstStyle/>
          <a:p>
            <a:fld id="{25544B17-F777-4B88-8CC7-C4A5E0AC7597}" type="slidenum">
              <a:rPr lang="en-US" smtClean="0"/>
              <a:pPr/>
              <a:t>‹#›</a:t>
            </a:fld>
            <a:endParaRPr lang="en-US"/>
          </a:p>
        </p:txBody>
      </p:sp>
    </p:spTree>
    <p:extLst>
      <p:ext uri="{BB962C8B-B14F-4D97-AF65-F5344CB8AC3E}">
        <p14:creationId xmlns:p14="http://schemas.microsoft.com/office/powerpoint/2010/main" val="2638516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2171A9-6922-4525-9900-7F42879414AA}" type="datetime1">
              <a:rPr lang="en-US" smtClean="0"/>
              <a:pPr/>
              <a:t>3/1/16</a:t>
            </a:fld>
            <a:endParaRPr lang="en-US"/>
          </a:p>
        </p:txBody>
      </p:sp>
      <p:sp>
        <p:nvSpPr>
          <p:cNvPr id="6" name="Footer Placeholder 5"/>
          <p:cNvSpPr>
            <a:spLocks noGrp="1"/>
          </p:cNvSpPr>
          <p:nvPr>
            <p:ph type="ftr" sz="quarter" idx="11"/>
          </p:nvPr>
        </p:nvSpPr>
        <p:spPr/>
        <p:txBody>
          <a:bodyPr/>
          <a:lstStyle/>
          <a:p>
            <a:r>
              <a:rPr lang="en-US" smtClean="0"/>
              <a:t>Binational Center: Eagle Ford Shale Community Program, Texas A&amp;M International University</a:t>
            </a:r>
            <a:endParaRPr lang="en-US"/>
          </a:p>
        </p:txBody>
      </p:sp>
      <p:sp>
        <p:nvSpPr>
          <p:cNvPr id="7" name="Slide Number Placeholder 6"/>
          <p:cNvSpPr>
            <a:spLocks noGrp="1"/>
          </p:cNvSpPr>
          <p:nvPr>
            <p:ph type="sldNum" sz="quarter" idx="12"/>
          </p:nvPr>
        </p:nvSpPr>
        <p:spPr/>
        <p:txBody>
          <a:bodyPr/>
          <a:lstStyle/>
          <a:p>
            <a:fld id="{25544B17-F777-4B88-8CC7-C4A5E0AC7597}" type="slidenum">
              <a:rPr lang="en-US" smtClean="0"/>
              <a:pPr/>
              <a:t>‹#›</a:t>
            </a:fld>
            <a:endParaRPr lang="en-US"/>
          </a:p>
        </p:txBody>
      </p:sp>
    </p:spTree>
    <p:extLst>
      <p:ext uri="{BB962C8B-B14F-4D97-AF65-F5344CB8AC3E}">
        <p14:creationId xmlns:p14="http://schemas.microsoft.com/office/powerpoint/2010/main" val="3120096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882CC0-33C4-487E-B972-7A5CA1BA8DDA}" type="datetime1">
              <a:rPr lang="en-US" smtClean="0"/>
              <a:pPr/>
              <a:t>3/1/16</a:t>
            </a:fld>
            <a:endParaRPr lang="en-US"/>
          </a:p>
        </p:txBody>
      </p:sp>
      <p:sp>
        <p:nvSpPr>
          <p:cNvPr id="6" name="Footer Placeholder 5"/>
          <p:cNvSpPr>
            <a:spLocks noGrp="1"/>
          </p:cNvSpPr>
          <p:nvPr>
            <p:ph type="ftr" sz="quarter" idx="11"/>
          </p:nvPr>
        </p:nvSpPr>
        <p:spPr/>
        <p:txBody>
          <a:bodyPr/>
          <a:lstStyle/>
          <a:p>
            <a:r>
              <a:rPr lang="en-US" smtClean="0"/>
              <a:t>Binational Center: Eagle Ford Shale Community Program, Texas A&amp;M International University</a:t>
            </a:r>
            <a:endParaRPr lang="en-US"/>
          </a:p>
        </p:txBody>
      </p:sp>
      <p:sp>
        <p:nvSpPr>
          <p:cNvPr id="7" name="Slide Number Placeholder 6"/>
          <p:cNvSpPr>
            <a:spLocks noGrp="1"/>
          </p:cNvSpPr>
          <p:nvPr>
            <p:ph type="sldNum" sz="quarter" idx="12"/>
          </p:nvPr>
        </p:nvSpPr>
        <p:spPr/>
        <p:txBody>
          <a:bodyPr/>
          <a:lstStyle/>
          <a:p>
            <a:fld id="{25544B17-F777-4B88-8CC7-C4A5E0AC7597}" type="slidenum">
              <a:rPr lang="en-US" smtClean="0"/>
              <a:pPr/>
              <a:t>‹#›</a:t>
            </a:fld>
            <a:endParaRPr lang="en-US"/>
          </a:p>
        </p:txBody>
      </p:sp>
    </p:spTree>
    <p:extLst>
      <p:ext uri="{BB962C8B-B14F-4D97-AF65-F5344CB8AC3E}">
        <p14:creationId xmlns:p14="http://schemas.microsoft.com/office/powerpoint/2010/main" val="4449363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1B76A0-9463-4559-8596-86705358AF8B}" type="datetime1">
              <a:rPr lang="en-US" smtClean="0"/>
              <a:pPr/>
              <a:t>3/1/16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Binational Center: Eagle Ford Shale Community Program, Texas A&amp;M International University</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544B17-F777-4B88-8CC7-C4A5E0AC7597}" type="slidenum">
              <a:rPr lang="en-US" smtClean="0"/>
              <a:pPr/>
              <a:t>‹#›</a:t>
            </a:fld>
            <a:endParaRPr lang="en-US"/>
          </a:p>
        </p:txBody>
      </p:sp>
    </p:spTree>
    <p:extLst>
      <p:ext uri="{BB962C8B-B14F-4D97-AF65-F5344CB8AC3E}">
        <p14:creationId xmlns:p14="http://schemas.microsoft.com/office/powerpoint/2010/main" val="2637600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chart" Target="../charts/chart4.xml"/><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ia.gov/analysis/studies/worldshalegas/pdf/fullreport.pdf" TargetMode="Externa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5.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hyperlink" Target="http://www.tamiu.edu/binationalcenter" TargetMode="External"/><Relationship Id="rId4" Type="http://schemas.openxmlformats.org/officeDocument/2006/relationships/image" Target="../media/image17.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hyperlink" Target="mailto:mcalderon@tamiu.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7772400" cy="1905000"/>
          </a:xfrm>
        </p:spPr>
        <p:txBody>
          <a:bodyPr>
            <a:normAutofit/>
          </a:bodyPr>
          <a:lstStyle/>
          <a:p>
            <a:pPr lvl="0" fontAlgn="base">
              <a:spcAft>
                <a:spcPct val="0"/>
              </a:spcAft>
            </a:pPr>
            <a:r>
              <a:rPr lang="es-ES" altLang="es-MX" sz="3000" b="1" dirty="0">
                <a:solidFill>
                  <a:srgbClr val="000000"/>
                </a:solidFill>
                <a:latin typeface="Arial" pitchFamily="34" charset="0"/>
                <a:ea typeface="Calibri" pitchFamily="34" charset="0"/>
                <a:cs typeface="Tahoma" pitchFamily="34" charset="0"/>
              </a:rPr>
              <a:t>Desarrollo de la </a:t>
            </a:r>
            <a:r>
              <a:rPr lang="es-ES" altLang="es-MX" sz="3000" b="1" dirty="0" smtClean="0">
                <a:solidFill>
                  <a:srgbClr val="000000"/>
                </a:solidFill>
                <a:latin typeface="Arial" pitchFamily="34" charset="0"/>
                <a:ea typeface="Calibri" pitchFamily="34" charset="0"/>
                <a:cs typeface="Tahoma" pitchFamily="34" charset="0"/>
              </a:rPr>
              <a:t>Cuenca </a:t>
            </a:r>
            <a:r>
              <a:rPr lang="es-ES" altLang="es-MX" sz="3000" b="1" dirty="0">
                <a:solidFill>
                  <a:srgbClr val="000000"/>
                </a:solidFill>
                <a:latin typeface="Arial" pitchFamily="34" charset="0"/>
                <a:ea typeface="Calibri" pitchFamily="34" charset="0"/>
                <a:cs typeface="Tahoma" pitchFamily="34" charset="0"/>
              </a:rPr>
              <a:t>Eagle Ford </a:t>
            </a:r>
            <a:r>
              <a:rPr lang="es-ES" altLang="es-MX" sz="3000" b="1" dirty="0" err="1">
                <a:solidFill>
                  <a:srgbClr val="000000"/>
                </a:solidFill>
                <a:latin typeface="Arial" pitchFamily="34" charset="0"/>
                <a:ea typeface="Calibri" pitchFamily="34" charset="0"/>
                <a:cs typeface="Tahoma" pitchFamily="34" charset="0"/>
              </a:rPr>
              <a:t>Shale</a:t>
            </a:r>
            <a:r>
              <a:rPr lang="es-ES" altLang="es-MX" sz="3000" b="1" dirty="0">
                <a:solidFill>
                  <a:srgbClr val="000000"/>
                </a:solidFill>
                <a:latin typeface="Arial" pitchFamily="34" charset="0"/>
                <a:ea typeface="Calibri" pitchFamily="34" charset="0"/>
                <a:cs typeface="Tahoma" pitchFamily="34" charset="0"/>
              </a:rPr>
              <a:t> y su </a:t>
            </a:r>
            <a:r>
              <a:rPr lang="es-ES" altLang="es-MX" sz="3000" b="1" dirty="0" smtClean="0">
                <a:solidFill>
                  <a:srgbClr val="000000"/>
                </a:solidFill>
                <a:latin typeface="Arial" pitchFamily="34" charset="0"/>
                <a:ea typeface="Calibri" pitchFamily="34" charset="0"/>
                <a:cs typeface="Tahoma" pitchFamily="34" charset="0"/>
              </a:rPr>
              <a:t>Impacto </a:t>
            </a:r>
            <a:r>
              <a:rPr lang="es-ES" altLang="es-MX" sz="3000" b="1" dirty="0">
                <a:solidFill>
                  <a:srgbClr val="000000"/>
                </a:solidFill>
                <a:latin typeface="Arial" pitchFamily="34" charset="0"/>
                <a:ea typeface="Calibri" pitchFamily="34" charset="0"/>
                <a:cs typeface="Tahoma" pitchFamily="34" charset="0"/>
              </a:rPr>
              <a:t>en México </a:t>
            </a:r>
            <a:r>
              <a:rPr lang="es-ES" altLang="es-MX" sz="3000" b="1" dirty="0" smtClean="0">
                <a:solidFill>
                  <a:srgbClr val="000000"/>
                </a:solidFill>
                <a:latin typeface="Arial" pitchFamily="34" charset="0"/>
                <a:ea typeface="Calibri" pitchFamily="34" charset="0"/>
                <a:cs typeface="Tahoma" pitchFamily="34" charset="0"/>
              </a:rPr>
              <a:t>con </a:t>
            </a:r>
            <a:r>
              <a:rPr lang="es-ES" altLang="es-MX" sz="3000" b="1" dirty="0">
                <a:solidFill>
                  <a:srgbClr val="000000"/>
                </a:solidFill>
                <a:latin typeface="Arial" pitchFamily="34" charset="0"/>
                <a:ea typeface="Calibri" pitchFamily="34" charset="0"/>
                <a:cs typeface="Tahoma" pitchFamily="34" charset="0"/>
              </a:rPr>
              <a:t>la </a:t>
            </a:r>
            <a:r>
              <a:rPr lang="es-ES" altLang="es-MX" sz="3000" b="1" dirty="0" smtClean="0">
                <a:solidFill>
                  <a:srgbClr val="000000"/>
                </a:solidFill>
                <a:latin typeface="Arial" pitchFamily="34" charset="0"/>
                <a:ea typeface="Calibri" pitchFamily="34" charset="0"/>
                <a:cs typeface="Tahoma" pitchFamily="34" charset="0"/>
              </a:rPr>
              <a:t>Reforma Energética</a:t>
            </a:r>
            <a:endParaRPr lang="es-ES_tradnl" altLang="es-MX" sz="3000" b="1" dirty="0">
              <a:solidFill>
                <a:srgbClr val="000000"/>
              </a:solidFill>
              <a:latin typeface="Calibri" pitchFamily="34" charset="0"/>
              <a:ea typeface="Calibri" pitchFamily="34" charset="0"/>
              <a:cs typeface="Times New Roman" pitchFamily="18" charset="0"/>
            </a:endParaRPr>
          </a:p>
        </p:txBody>
      </p:sp>
      <p:sp>
        <p:nvSpPr>
          <p:cNvPr id="3" name="Subtitle 2"/>
          <p:cNvSpPr>
            <a:spLocks noGrp="1"/>
          </p:cNvSpPr>
          <p:nvPr>
            <p:ph type="subTitle" idx="1"/>
          </p:nvPr>
        </p:nvSpPr>
        <p:spPr>
          <a:xfrm>
            <a:off x="838200" y="6019800"/>
            <a:ext cx="7696200" cy="838200"/>
          </a:xfrm>
        </p:spPr>
        <p:txBody>
          <a:bodyPr>
            <a:normAutofit fontScale="47500" lnSpcReduction="20000"/>
          </a:bodyPr>
          <a:lstStyle/>
          <a:p>
            <a:r>
              <a:rPr lang="en-US" dirty="0" smtClean="0"/>
              <a:t>Universidad </a:t>
            </a:r>
            <a:r>
              <a:rPr lang="en-US" dirty="0" err="1" smtClean="0"/>
              <a:t>Autónoma</a:t>
            </a:r>
            <a:r>
              <a:rPr lang="en-US" dirty="0" smtClean="0"/>
              <a:t> de Nuevo León</a:t>
            </a:r>
          </a:p>
          <a:p>
            <a:r>
              <a:rPr lang="en-US" dirty="0" smtClean="0"/>
              <a:t>8 de </a:t>
            </a:r>
            <a:r>
              <a:rPr lang="en-US" dirty="0" err="1" smtClean="0"/>
              <a:t>Agosto</a:t>
            </a:r>
            <a:r>
              <a:rPr lang="en-US" dirty="0" smtClean="0"/>
              <a:t> de 2014</a:t>
            </a:r>
          </a:p>
          <a:p>
            <a:r>
              <a:rPr lang="en-US" dirty="0" err="1" smtClean="0"/>
              <a:t>Monterrey,N.L</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227406"/>
            <a:ext cx="2438400" cy="2123596"/>
          </a:xfrm>
          <a:prstGeom prst="rect">
            <a:avLst/>
          </a:prstGeom>
        </p:spPr>
      </p:pic>
      <p:pic>
        <p:nvPicPr>
          <p:cNvPr id="5" name="Picture 4" descr="efslogo.png"/>
          <p:cNvPicPr>
            <a:picLocks noChangeAspect="1"/>
          </p:cNvPicPr>
          <p:nvPr/>
        </p:nvPicPr>
        <p:blipFill>
          <a:blip r:embed="rId3"/>
          <a:stretch>
            <a:fillRect/>
          </a:stretch>
        </p:blipFill>
        <p:spPr>
          <a:xfrm>
            <a:off x="3657600" y="4114800"/>
            <a:ext cx="1752600" cy="1811412"/>
          </a:xfrm>
          <a:prstGeom prst="rect">
            <a:avLst/>
          </a:prstGeom>
        </p:spPr>
      </p:pic>
    </p:spTree>
    <p:extLst>
      <p:ext uri="{BB962C8B-B14F-4D97-AF65-F5344CB8AC3E}">
        <p14:creationId xmlns:p14="http://schemas.microsoft.com/office/powerpoint/2010/main" val="42300109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Impacto del Éxito en Eagle Ford</a:t>
            </a:r>
            <a:endParaRPr lang="en-US" dirty="0"/>
          </a:p>
        </p:txBody>
      </p:sp>
      <p:sp>
        <p:nvSpPr>
          <p:cNvPr id="3" name="Content Placeholder 2"/>
          <p:cNvSpPr>
            <a:spLocks noGrp="1"/>
          </p:cNvSpPr>
          <p:nvPr>
            <p:ph idx="1"/>
          </p:nvPr>
        </p:nvSpPr>
        <p:spPr/>
        <p:txBody>
          <a:bodyPr/>
          <a:lstStyle/>
          <a:p>
            <a:r>
              <a:rPr lang="es-MX" dirty="0" smtClean="0"/>
              <a:t>Daños a carreteras</a:t>
            </a:r>
          </a:p>
          <a:p>
            <a:r>
              <a:rPr lang="es-MX" dirty="0" smtClean="0"/>
              <a:t>Surgimiento de aeropuertos privados</a:t>
            </a:r>
          </a:p>
          <a:p>
            <a:r>
              <a:rPr lang="es-MX" dirty="0" smtClean="0"/>
              <a:t>Problemas sociales</a:t>
            </a:r>
          </a:p>
          <a:p>
            <a:pPr lvl="1"/>
            <a:r>
              <a:rPr lang="es-MX" dirty="0" smtClean="0"/>
              <a:t>Necesidades en los “</a:t>
            </a:r>
            <a:r>
              <a:rPr lang="es-MX" dirty="0" err="1" smtClean="0"/>
              <a:t>Man</a:t>
            </a:r>
            <a:r>
              <a:rPr lang="es-MX" dirty="0" smtClean="0"/>
              <a:t> </a:t>
            </a:r>
            <a:r>
              <a:rPr lang="es-MX" dirty="0" err="1" smtClean="0"/>
              <a:t>camps</a:t>
            </a:r>
            <a:r>
              <a:rPr lang="es-MX" dirty="0" smtClean="0"/>
              <a:t>”</a:t>
            </a:r>
          </a:p>
          <a:p>
            <a:pPr lvl="1"/>
            <a:r>
              <a:rPr lang="es-MX" dirty="0" smtClean="0"/>
              <a:t>Escasez de recurso médico</a:t>
            </a:r>
          </a:p>
          <a:p>
            <a:pPr lvl="1"/>
            <a:endParaRPr lang="en-US" dirty="0"/>
          </a:p>
        </p:txBody>
      </p:sp>
      <p:sp>
        <p:nvSpPr>
          <p:cNvPr id="4" name="Footer Placeholder 3"/>
          <p:cNvSpPr>
            <a:spLocks noGrp="1"/>
          </p:cNvSpPr>
          <p:nvPr>
            <p:ph type="ftr" sz="quarter" idx="11"/>
          </p:nvPr>
        </p:nvSpPr>
        <p:spPr/>
        <p:txBody>
          <a:bodyPr/>
          <a:lstStyle/>
          <a:p>
            <a:r>
              <a:rPr lang="en-US" smtClean="0"/>
              <a:t>Binational Center: Eagle Ford Shale Community Program, Texas A&amp;M International University</a:t>
            </a:r>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6944"/>
            <a:ext cx="679646" cy="62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609600"/>
          </a:xfrm>
        </p:spPr>
        <p:txBody>
          <a:bodyPr>
            <a:normAutofit fontScale="90000"/>
          </a:bodyPr>
          <a:lstStyle/>
          <a:p>
            <a:r>
              <a:rPr lang="en-US" sz="4000" dirty="0" err="1" smtClean="0"/>
              <a:t>Gastos</a:t>
            </a:r>
            <a:r>
              <a:rPr lang="en-US" sz="4000" dirty="0" smtClean="0"/>
              <a:t> en </a:t>
            </a:r>
            <a:r>
              <a:rPr lang="en-US" sz="4000" dirty="0" err="1" smtClean="0"/>
              <a:t>Carreteras</a:t>
            </a:r>
            <a:r>
              <a:rPr lang="en-US" sz="4000" dirty="0" smtClean="0"/>
              <a:t> en Eagle Ford en TX</a:t>
            </a:r>
            <a:endParaRPr lang="en-US" sz="4000"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 Box 220"/>
          <p:cNvSpPr txBox="1"/>
          <p:nvPr/>
        </p:nvSpPr>
        <p:spPr>
          <a:xfrm>
            <a:off x="1066800" y="609600"/>
            <a:ext cx="6934200" cy="4648200"/>
          </a:xfrm>
          <a:prstGeom prst="rect">
            <a:avLst/>
          </a:prstGeom>
          <a:noFill/>
          <a:ln w="254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a:effectLst/>
                <a:ea typeface="Calibri"/>
                <a:cs typeface="Times New Roman"/>
              </a:rPr>
              <a:t> </a:t>
            </a:r>
          </a:p>
        </p:txBody>
      </p:sp>
      <p:sp>
        <p:nvSpPr>
          <p:cNvPr id="7" name="Rectangle 3"/>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Chart 7"/>
          <p:cNvGraphicFramePr/>
          <p:nvPr>
            <p:extLst>
              <p:ext uri="{D42A27DB-BD31-4B8C-83A1-F6EECF244321}">
                <p14:modId xmlns:p14="http://schemas.microsoft.com/office/powerpoint/2010/main" val="2301007018"/>
              </p:ext>
            </p:extLst>
          </p:nvPr>
        </p:nvGraphicFramePr>
        <p:xfrm>
          <a:off x="1246822" y="685800"/>
          <a:ext cx="3625215" cy="22961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val="4054077798"/>
              </p:ext>
            </p:extLst>
          </p:nvPr>
        </p:nvGraphicFramePr>
        <p:xfrm>
          <a:off x="4580572" y="685800"/>
          <a:ext cx="3318510" cy="22332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150564901"/>
              </p:ext>
            </p:extLst>
          </p:nvPr>
        </p:nvGraphicFramePr>
        <p:xfrm>
          <a:off x="1244917" y="2850515"/>
          <a:ext cx="3625215" cy="23812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ext uri="{D42A27DB-BD31-4B8C-83A1-F6EECF244321}">
                <p14:modId xmlns:p14="http://schemas.microsoft.com/office/powerpoint/2010/main" val="3346329365"/>
              </p:ext>
            </p:extLst>
          </p:nvPr>
        </p:nvGraphicFramePr>
        <p:xfrm>
          <a:off x="4485957" y="2956560"/>
          <a:ext cx="3308350" cy="2275205"/>
        </p:xfrm>
        <a:graphic>
          <a:graphicData uri="http://schemas.openxmlformats.org/drawingml/2006/chart">
            <c:chart xmlns:c="http://schemas.openxmlformats.org/drawingml/2006/chart" xmlns:r="http://schemas.openxmlformats.org/officeDocument/2006/relationships" r:id="rId5"/>
          </a:graphicData>
        </a:graphic>
      </p:graphicFrame>
      <p:sp>
        <p:nvSpPr>
          <p:cNvPr id="12" name="Footer Placeholder 3"/>
          <p:cNvSpPr>
            <a:spLocks noGrp="1"/>
          </p:cNvSpPr>
          <p:nvPr>
            <p:ph type="ftr" sz="quarter" idx="11"/>
          </p:nvPr>
        </p:nvSpPr>
        <p:spPr>
          <a:xfrm>
            <a:off x="2514600" y="6569075"/>
            <a:ext cx="6629400" cy="365125"/>
          </a:xfrm>
        </p:spPr>
        <p:txBody>
          <a:bodyPr/>
          <a:lstStyle/>
          <a:p>
            <a:pPr algn="r"/>
            <a:r>
              <a:rPr lang="en-US" sz="1000" dirty="0" err="1" smtClean="0"/>
              <a:t>Binational</a:t>
            </a:r>
            <a:r>
              <a:rPr lang="en-US" sz="1000" dirty="0" smtClean="0"/>
              <a:t> Center: Eagle Ford Shale Community Program, Texas A&amp;M International University</a:t>
            </a:r>
            <a:endParaRPr lang="en-US" sz="1000" dirty="0"/>
          </a:p>
        </p:txBody>
      </p:sp>
      <p:sp>
        <p:nvSpPr>
          <p:cNvPr id="13" name="TextBox 12"/>
          <p:cNvSpPr txBox="1"/>
          <p:nvPr/>
        </p:nvSpPr>
        <p:spPr>
          <a:xfrm>
            <a:off x="381000" y="5305961"/>
            <a:ext cx="8229600" cy="1323439"/>
          </a:xfrm>
          <a:prstGeom prst="rect">
            <a:avLst/>
          </a:prstGeom>
          <a:noFill/>
        </p:spPr>
        <p:txBody>
          <a:bodyPr wrap="square" rtlCol="0">
            <a:spAutoFit/>
          </a:bodyPr>
          <a:lstStyle/>
          <a:p>
            <a:r>
              <a:rPr lang="es-ES" sz="1000" dirty="0"/>
              <a:t>El Departamento de Transporte de Texas ha identificado una variación en los gastos, hechos en los últimos años, por tipo de carretera, incluyendo carreteras estatales, interestatales y rutas federales. El año 2008 se usa como línea de base para la variación en las cantidades asignadas por tipo de carretera en Texas.  Del 2008-2010 se observó una diferencia significativa en el tipo de carreteras financiadas. 56% de los gastos de 2008 fueron para las carreteras interestatales, mientras que en 2010 las rutas de Estados Unidos fueron el tipo de carretera con mayor financiamiento en Texas. En 2011 hubo un cambio en el gasto en las carreteras, el 63% del gasto se hizo en carreteras interestatales, mientras que el 37% restante se gastó en carreteras estatales y locales (</a:t>
            </a:r>
            <a:r>
              <a:rPr lang="es-ES" sz="1000" dirty="0" err="1"/>
              <a:t>farm</a:t>
            </a:r>
            <a:r>
              <a:rPr lang="es-ES" sz="1000" dirty="0"/>
              <a:t> </a:t>
            </a:r>
            <a:r>
              <a:rPr lang="es-ES" sz="1000" dirty="0" err="1"/>
              <a:t>roads</a:t>
            </a:r>
            <a:r>
              <a:rPr lang="es-ES" sz="1000" dirty="0"/>
              <a:t>). En 2012 las rutas de Estados Unidos fueron las carreteras con mayor financiamiento, con casi la mitad del dinero asignado representando el 46% del gasto total en carreteras.  Después de estas las carreteras estatales recibieron el 32%  de los fondos, y las interestatales el 23% de los fondos asignados para carreteras</a:t>
            </a:r>
            <a:r>
              <a:rPr lang="es-ES" sz="1000" dirty="0" smtClean="0"/>
              <a:t>.</a:t>
            </a:r>
            <a:endParaRPr lang="en-US" sz="1000" dirty="0"/>
          </a:p>
        </p:txBody>
      </p:sp>
      <p:pic>
        <p:nvPicPr>
          <p:cNvPr id="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56944"/>
            <a:ext cx="679646" cy="62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79779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514600"/>
            <a:ext cx="8763000" cy="1066800"/>
          </a:xfrm>
        </p:spPr>
        <p:txBody>
          <a:bodyPr>
            <a:normAutofit/>
          </a:bodyPr>
          <a:lstStyle/>
          <a:p>
            <a:pPr algn="ctr">
              <a:buNone/>
            </a:pPr>
            <a:r>
              <a:rPr lang="es-MX" sz="4500" dirty="0" smtClean="0"/>
              <a:t>EQUIPOS EN EAGLE FORD</a:t>
            </a:r>
            <a:endParaRPr lang="en-US" sz="4500" dirty="0"/>
          </a:p>
        </p:txBody>
      </p:sp>
      <p:sp>
        <p:nvSpPr>
          <p:cNvPr id="4" name="Footer Placeholder 3"/>
          <p:cNvSpPr>
            <a:spLocks noGrp="1"/>
          </p:cNvSpPr>
          <p:nvPr>
            <p:ph type="ftr" sz="quarter" idx="11"/>
          </p:nvPr>
        </p:nvSpPr>
        <p:spPr/>
        <p:txBody>
          <a:bodyPr/>
          <a:lstStyle/>
          <a:p>
            <a:r>
              <a:rPr lang="en-US" smtClean="0"/>
              <a:t>Binational Center: Eagle Ford Shale Community Program, Texas A&amp;M International University</a:t>
            </a:r>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6944"/>
            <a:ext cx="679646" cy="62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Equipos de Perforación </a:t>
            </a:r>
            <a:endParaRPr lang="en-US" dirty="0"/>
          </a:p>
        </p:txBody>
      </p:sp>
      <p:sp>
        <p:nvSpPr>
          <p:cNvPr id="3" name="Content Placeholder 2"/>
          <p:cNvSpPr>
            <a:spLocks noGrp="1"/>
          </p:cNvSpPr>
          <p:nvPr>
            <p:ph idx="1"/>
          </p:nvPr>
        </p:nvSpPr>
        <p:spPr/>
        <p:txBody>
          <a:bodyPr/>
          <a:lstStyle/>
          <a:p>
            <a:r>
              <a:rPr lang="es-MX" dirty="0" smtClean="0"/>
              <a:t>Costo de equipo – 400 millones de dólares </a:t>
            </a:r>
          </a:p>
          <a:p>
            <a:r>
              <a:rPr lang="es-MX" dirty="0" smtClean="0"/>
              <a:t>Renta de equipo- ½ millón diarios (aproximadamente). </a:t>
            </a:r>
            <a:endParaRPr lang="en-US" dirty="0"/>
          </a:p>
        </p:txBody>
      </p:sp>
      <p:sp>
        <p:nvSpPr>
          <p:cNvPr id="4" name="Footer Placeholder 3"/>
          <p:cNvSpPr>
            <a:spLocks noGrp="1"/>
          </p:cNvSpPr>
          <p:nvPr>
            <p:ph type="ftr" sz="quarter" idx="11"/>
          </p:nvPr>
        </p:nvSpPr>
        <p:spPr>
          <a:xfrm>
            <a:off x="2057400" y="6356350"/>
            <a:ext cx="6019800" cy="365125"/>
          </a:xfrm>
        </p:spPr>
        <p:txBody>
          <a:bodyPr/>
          <a:lstStyle/>
          <a:p>
            <a:r>
              <a:rPr lang="en-US" dirty="0" err="1" smtClean="0"/>
              <a:t>Binational</a:t>
            </a:r>
            <a:r>
              <a:rPr lang="en-US" dirty="0" smtClean="0"/>
              <a:t> Center: Eagle Ford Shale Community Program, Texas </a:t>
            </a:r>
            <a:r>
              <a:rPr lang="en-US" dirty="0" err="1" smtClean="0"/>
              <a:t>A&amp;M</a:t>
            </a:r>
            <a:r>
              <a:rPr lang="en-US" dirty="0" smtClean="0"/>
              <a:t> International University</a:t>
            </a: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6944"/>
            <a:ext cx="679646" cy="62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fontScale="90000"/>
          </a:bodyPr>
          <a:lstStyle/>
          <a:p>
            <a:r>
              <a:rPr lang="en-US" dirty="0" err="1" smtClean="0">
                <a:solidFill>
                  <a:schemeClr val="tx1">
                    <a:lumMod val="95000"/>
                    <a:lumOff val="5000"/>
                  </a:schemeClr>
                </a:solidFill>
              </a:rPr>
              <a:t>Costos</a:t>
            </a:r>
            <a:r>
              <a:rPr lang="en-US" dirty="0" smtClean="0">
                <a:solidFill>
                  <a:schemeClr val="tx1">
                    <a:lumMod val="95000"/>
                    <a:lumOff val="5000"/>
                  </a:schemeClr>
                </a:solidFill>
              </a:rPr>
              <a:t> de </a:t>
            </a:r>
            <a:r>
              <a:rPr lang="en-US" dirty="0" err="1" smtClean="0">
                <a:solidFill>
                  <a:schemeClr val="tx1">
                    <a:lumMod val="95000"/>
                    <a:lumOff val="5000"/>
                  </a:schemeClr>
                </a:solidFill>
              </a:rPr>
              <a:t>Perforación</a:t>
            </a:r>
            <a:r>
              <a:rPr lang="en-US" dirty="0" smtClean="0">
                <a:solidFill>
                  <a:schemeClr val="tx1">
                    <a:lumMod val="95000"/>
                    <a:lumOff val="5000"/>
                  </a:schemeClr>
                </a:solidFill>
              </a:rPr>
              <a:t> de </a:t>
            </a:r>
            <a:br>
              <a:rPr lang="en-US" dirty="0" smtClean="0">
                <a:solidFill>
                  <a:schemeClr val="tx1">
                    <a:lumMod val="95000"/>
                    <a:lumOff val="5000"/>
                  </a:schemeClr>
                </a:solidFill>
              </a:rPr>
            </a:br>
            <a:r>
              <a:rPr lang="en-US" dirty="0" smtClean="0">
                <a:solidFill>
                  <a:schemeClr val="tx1">
                    <a:lumMod val="95000"/>
                    <a:lumOff val="5000"/>
                  </a:schemeClr>
                </a:solidFill>
              </a:rPr>
              <a:t>            </a:t>
            </a:r>
            <a:r>
              <a:rPr lang="en-US" dirty="0" err="1" smtClean="0">
                <a:solidFill>
                  <a:schemeClr val="tx1">
                    <a:lumMod val="95000"/>
                    <a:lumOff val="5000"/>
                  </a:schemeClr>
                </a:solidFill>
              </a:rPr>
              <a:t>Pozos</a:t>
            </a:r>
            <a:r>
              <a:rPr lang="en-US" dirty="0" smtClean="0">
                <a:solidFill>
                  <a:schemeClr val="tx1">
                    <a:lumMod val="95000"/>
                    <a:lumOff val="5000"/>
                  </a:schemeClr>
                </a:solidFill>
              </a:rPr>
              <a:t> en Eagle Ford Shale</a:t>
            </a:r>
            <a:endParaRPr lang="en-US" dirty="0"/>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600199"/>
            <a:ext cx="7543800" cy="4552293"/>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6944"/>
            <a:ext cx="679646" cy="62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4"/>
          <p:cNvSpPr txBox="1">
            <a:spLocks/>
          </p:cNvSpPr>
          <p:nvPr/>
        </p:nvSpPr>
        <p:spPr>
          <a:xfrm>
            <a:off x="2743200" y="6492875"/>
            <a:ext cx="5943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chemeClr val="tx1">
                    <a:tint val="75000"/>
                  </a:schemeClr>
                </a:solidFill>
                <a:effectLst/>
                <a:uLnTx/>
                <a:uFillTx/>
                <a:latin typeface="+mn-lt"/>
                <a:ea typeface="+mn-ea"/>
                <a:cs typeface="+mn-cs"/>
              </a:rPr>
              <a:t>Binational Center: Eagle Ford Shale Community Program, Texas A&amp;M International University</a:t>
            </a:r>
            <a:endParaRPr kumimoji="0" lang="en-US" sz="1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200" cy="1082676"/>
          </a:xfrm>
        </p:spPr>
        <p:txBody>
          <a:bodyPr>
            <a:normAutofit fontScale="90000"/>
          </a:bodyPr>
          <a:lstStyle/>
          <a:p>
            <a:r>
              <a:rPr lang="en-US" dirty="0" err="1" smtClean="0"/>
              <a:t>Equipos</a:t>
            </a:r>
            <a:r>
              <a:rPr lang="en-US" dirty="0" smtClean="0"/>
              <a:t> de </a:t>
            </a:r>
            <a:r>
              <a:rPr lang="en-US" dirty="0" err="1" smtClean="0"/>
              <a:t>Perforación</a:t>
            </a:r>
            <a:r>
              <a:rPr lang="en-US" dirty="0" smtClean="0"/>
              <a:t> en el </a:t>
            </a:r>
            <a:r>
              <a:rPr lang="en-US" dirty="0" err="1" smtClean="0"/>
              <a:t>Mundo</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45100627"/>
              </p:ext>
            </p:extLst>
          </p:nvPr>
        </p:nvGraphicFramePr>
        <p:xfrm>
          <a:off x="381000" y="1447800"/>
          <a:ext cx="8305799" cy="4525962"/>
        </p:xfrm>
        <a:graphic>
          <a:graphicData uri="http://schemas.openxmlformats.org/drawingml/2006/table">
            <a:tbl>
              <a:tblPr/>
              <a:tblGrid>
                <a:gridCol w="1130195"/>
                <a:gridCol w="946254"/>
                <a:gridCol w="1038225"/>
                <a:gridCol w="1038225"/>
                <a:gridCol w="1038225"/>
                <a:gridCol w="1038225"/>
                <a:gridCol w="1038225"/>
                <a:gridCol w="1038225"/>
              </a:tblGrid>
              <a:tr h="522487">
                <a:tc gridSpan="4">
                  <a:txBody>
                    <a:bodyPr/>
                    <a:lstStyle/>
                    <a:p>
                      <a:pPr algn="ctr"/>
                      <a:r>
                        <a:rPr lang="en-US" sz="1400" b="1" dirty="0" err="1" smtClean="0">
                          <a:latin typeface="Helvetica, Arial, sans-serif"/>
                        </a:rPr>
                        <a:t>Conteo</a:t>
                      </a:r>
                      <a:r>
                        <a:rPr lang="en-US" sz="1400" b="1" dirty="0" smtClean="0">
                          <a:latin typeface="Helvetica, Arial, sans-serif"/>
                        </a:rPr>
                        <a:t> Mundial de </a:t>
                      </a:r>
                      <a:r>
                        <a:rPr lang="en-US" sz="1400" b="1" dirty="0" err="1" smtClean="0">
                          <a:latin typeface="Helvetica, Arial, sans-serif"/>
                        </a:rPr>
                        <a:t>Equipos</a:t>
                      </a:r>
                      <a:r>
                        <a:rPr lang="en-US" sz="1400" b="1" baseline="0" dirty="0" smtClean="0">
                          <a:latin typeface="Helvetica, Arial, sans-serif"/>
                        </a:rPr>
                        <a:t> de </a:t>
                      </a:r>
                      <a:r>
                        <a:rPr lang="en-US" sz="1400" b="1" baseline="0" dirty="0" err="1" smtClean="0">
                          <a:latin typeface="Helvetica, Arial, sans-serif"/>
                        </a:rPr>
                        <a:t>Perforación</a:t>
                      </a:r>
                      <a:endParaRPr lang="en-US" sz="1400" dirty="0"/>
                    </a:p>
                  </a:txBody>
                  <a:tcPr marL="16964" marR="16964" marT="16964" marB="16964" anchor="ctr">
                    <a:lnL>
                      <a:noFill/>
                    </a:lnL>
                    <a:lnR>
                      <a:noFill/>
                    </a:lnR>
                    <a:lnT>
                      <a:noFill/>
                    </a:lnT>
                    <a:lnB>
                      <a:noFill/>
                    </a:lnB>
                    <a:solidFill>
                      <a:schemeClr val="accent5">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r>
                        <a:rPr lang="es-MX" sz="1400" dirty="0" smtClean="0">
                          <a:latin typeface="Helvetica, Arial, sans-serif"/>
                        </a:rPr>
                        <a:t>Cambio</a:t>
                      </a:r>
                      <a:endParaRPr lang="en-US" sz="1400" dirty="0"/>
                    </a:p>
                  </a:txBody>
                  <a:tcPr marL="16964" marR="16964" marT="16964" marB="16964" anchor="ctr">
                    <a:lnL>
                      <a:noFill/>
                    </a:lnL>
                    <a:lnR>
                      <a:noFill/>
                    </a:lnR>
                    <a:lnT>
                      <a:noFill/>
                    </a:lnT>
                    <a:lnB>
                      <a:noFill/>
                    </a:lnB>
                    <a:solidFill>
                      <a:schemeClr val="accent5">
                        <a:lumMod val="20000"/>
                        <a:lumOff val="80000"/>
                      </a:schemeClr>
                    </a:solidFill>
                  </a:tcPr>
                </a:tc>
                <a:tc hMerge="1">
                  <a:txBody>
                    <a:bodyPr/>
                    <a:lstStyle/>
                    <a:p>
                      <a:endParaRPr lang="en-US"/>
                    </a:p>
                  </a:txBody>
                  <a:tcPr/>
                </a:tc>
                <a:tc gridSpan="2">
                  <a:txBody>
                    <a:bodyPr/>
                    <a:lstStyle/>
                    <a:p>
                      <a:pPr algn="ctr"/>
                      <a:r>
                        <a:rPr lang="en-US" sz="1400" dirty="0" err="1" smtClean="0">
                          <a:latin typeface="Helvetica, Arial, sans-serif"/>
                        </a:rPr>
                        <a:t>Porcentaje</a:t>
                      </a:r>
                      <a:r>
                        <a:rPr lang="en-US" sz="1400" baseline="0" dirty="0" smtClean="0">
                          <a:latin typeface="Helvetica, Arial, sans-serif"/>
                        </a:rPr>
                        <a:t> de </a:t>
                      </a:r>
                      <a:r>
                        <a:rPr lang="en-US" sz="1400" baseline="0" dirty="0" err="1" smtClean="0">
                          <a:latin typeface="Helvetica, Arial, sans-serif"/>
                        </a:rPr>
                        <a:t>Cambio</a:t>
                      </a:r>
                      <a:endParaRPr lang="en-US" sz="1400" dirty="0"/>
                    </a:p>
                  </a:txBody>
                  <a:tcPr marL="16964" marR="16964" marT="16964" marB="16964" anchor="ctr">
                    <a:lnL>
                      <a:noFill/>
                    </a:lnL>
                    <a:lnR>
                      <a:noFill/>
                    </a:lnR>
                    <a:lnT>
                      <a:noFill/>
                    </a:lnT>
                    <a:lnB>
                      <a:noFill/>
                    </a:lnB>
                    <a:solidFill>
                      <a:schemeClr val="accent5">
                        <a:lumMod val="20000"/>
                        <a:lumOff val="80000"/>
                      </a:schemeClr>
                    </a:solidFill>
                  </a:tcPr>
                </a:tc>
                <a:tc hMerge="1">
                  <a:txBody>
                    <a:bodyPr/>
                    <a:lstStyle/>
                    <a:p>
                      <a:endParaRPr lang="en-US"/>
                    </a:p>
                  </a:txBody>
                  <a:tcPr/>
                </a:tc>
              </a:tr>
              <a:tr h="522487">
                <a:tc>
                  <a:txBody>
                    <a:bodyPr/>
                    <a:lstStyle/>
                    <a:p>
                      <a:pPr algn="ctr"/>
                      <a:r>
                        <a:rPr lang="en-US" sz="1400" dirty="0">
                          <a:latin typeface="Helvetica, Arial, sans-serif"/>
                        </a:rPr>
                        <a:t/>
                      </a:r>
                      <a:br>
                        <a:rPr lang="en-US" sz="1400" dirty="0">
                          <a:latin typeface="Helvetica, Arial, sans-serif"/>
                        </a:rPr>
                      </a:br>
                      <a:endParaRPr lang="en-US" sz="1400" dirty="0"/>
                    </a:p>
                  </a:txBody>
                  <a:tcPr marL="16964" marR="16964" marT="16964" marB="16964" anchor="ctr">
                    <a:lnL>
                      <a:noFill/>
                    </a:lnL>
                    <a:lnR>
                      <a:noFill/>
                    </a:lnR>
                    <a:lnT>
                      <a:noFill/>
                    </a:lnT>
                    <a:lnB>
                      <a:noFill/>
                    </a:lnB>
                    <a:solidFill>
                      <a:schemeClr val="accent6">
                        <a:lumMod val="20000"/>
                        <a:lumOff val="80000"/>
                      </a:schemeClr>
                    </a:solidFill>
                  </a:tcPr>
                </a:tc>
                <a:tc>
                  <a:txBody>
                    <a:bodyPr/>
                    <a:lstStyle/>
                    <a:p>
                      <a:pPr algn="ctr"/>
                      <a:r>
                        <a:rPr lang="en-US" sz="1400" dirty="0" err="1" smtClean="0">
                          <a:latin typeface="Helvetica, Arial, sans-serif"/>
                        </a:rPr>
                        <a:t>Junio</a:t>
                      </a:r>
                      <a:r>
                        <a:rPr lang="en-US" sz="1400" baseline="0" dirty="0" smtClean="0">
                          <a:latin typeface="Helvetica, Arial, sans-serif"/>
                        </a:rPr>
                        <a:t> </a:t>
                      </a:r>
                      <a:r>
                        <a:rPr lang="en-US" sz="1400" dirty="0" smtClean="0">
                          <a:latin typeface="Helvetica, Arial, sans-serif"/>
                        </a:rPr>
                        <a:t>2014</a:t>
                      </a:r>
                      <a:endParaRPr lang="en-US" sz="1400" dirty="0"/>
                    </a:p>
                  </a:txBody>
                  <a:tcPr marL="16964" marR="16964" marT="16964" marB="16964" anchor="ctr">
                    <a:lnL>
                      <a:noFill/>
                    </a:lnL>
                    <a:lnR>
                      <a:noFill/>
                    </a:lnR>
                    <a:lnT>
                      <a:noFill/>
                    </a:lnT>
                    <a:lnB>
                      <a:noFill/>
                    </a:lnB>
                    <a:solidFill>
                      <a:schemeClr val="accent6">
                        <a:lumMod val="20000"/>
                        <a:lumOff val="80000"/>
                      </a:schemeClr>
                    </a:solidFill>
                  </a:tcPr>
                </a:tc>
                <a:tc>
                  <a:txBody>
                    <a:bodyPr/>
                    <a:lstStyle/>
                    <a:p>
                      <a:pPr algn="ctr"/>
                      <a:r>
                        <a:rPr lang="en-US" sz="1400" dirty="0" smtClean="0">
                          <a:latin typeface="Helvetica, Arial, sans-serif"/>
                        </a:rPr>
                        <a:t>Mayo </a:t>
                      </a:r>
                      <a:r>
                        <a:rPr lang="en-US" sz="1400" dirty="0">
                          <a:latin typeface="Helvetica, Arial, sans-serif"/>
                        </a:rPr>
                        <a:t>2014</a:t>
                      </a:r>
                      <a:endParaRPr lang="en-US" sz="1400" dirty="0"/>
                    </a:p>
                  </a:txBody>
                  <a:tcPr marL="16964" marR="16964" marT="16964" marB="16964" anchor="ctr">
                    <a:lnL>
                      <a:noFill/>
                    </a:lnL>
                    <a:lnR>
                      <a:noFill/>
                    </a:lnR>
                    <a:lnT>
                      <a:noFill/>
                    </a:lnT>
                    <a:lnB>
                      <a:noFill/>
                    </a:lnB>
                    <a:solidFill>
                      <a:schemeClr val="accent6">
                        <a:lumMod val="20000"/>
                        <a:lumOff val="80000"/>
                      </a:schemeClr>
                    </a:solidFill>
                  </a:tcPr>
                </a:tc>
                <a:tc>
                  <a:txBody>
                    <a:bodyPr/>
                    <a:lstStyle/>
                    <a:p>
                      <a:pPr algn="ctr"/>
                      <a:r>
                        <a:rPr lang="en-US" sz="1400" dirty="0" err="1" smtClean="0">
                          <a:latin typeface="Helvetica, Arial, sans-serif"/>
                        </a:rPr>
                        <a:t>Junio</a:t>
                      </a:r>
                      <a:r>
                        <a:rPr lang="en-US" sz="1400" dirty="0" smtClean="0">
                          <a:latin typeface="Helvetica, Arial, sans-serif"/>
                        </a:rPr>
                        <a:t> </a:t>
                      </a:r>
                      <a:r>
                        <a:rPr lang="en-US" sz="1400" dirty="0">
                          <a:latin typeface="Helvetica, Arial, sans-serif"/>
                        </a:rPr>
                        <a:t>2013</a:t>
                      </a:r>
                      <a:endParaRPr lang="en-US" sz="1400" dirty="0"/>
                    </a:p>
                  </a:txBody>
                  <a:tcPr marL="16964" marR="16964" marT="16964" marB="16964" anchor="ctr">
                    <a:lnL>
                      <a:noFill/>
                    </a:lnL>
                    <a:lnR>
                      <a:noFill/>
                    </a:lnR>
                    <a:lnT>
                      <a:noFill/>
                    </a:lnT>
                    <a:lnB>
                      <a:noFill/>
                    </a:lnB>
                    <a:solidFill>
                      <a:schemeClr val="accent6">
                        <a:lumMod val="20000"/>
                        <a:lumOff val="80000"/>
                      </a:schemeClr>
                    </a:solidFill>
                  </a:tcPr>
                </a:tc>
                <a:tc>
                  <a:txBody>
                    <a:bodyPr/>
                    <a:lstStyle/>
                    <a:p>
                      <a:pPr algn="ctr"/>
                      <a:r>
                        <a:rPr lang="es-MX" sz="1400" kern="1200" dirty="0" smtClean="0">
                          <a:solidFill>
                            <a:schemeClr val="tx1"/>
                          </a:solidFill>
                          <a:latin typeface="Helvetica, Arial, sans-serif"/>
                          <a:ea typeface="+mn-ea"/>
                          <a:cs typeface="+mn-cs"/>
                        </a:rPr>
                        <a:t>Mensual</a:t>
                      </a:r>
                      <a:endParaRPr lang="en-US" sz="1400" kern="1200" dirty="0">
                        <a:solidFill>
                          <a:schemeClr val="tx1"/>
                        </a:solidFill>
                        <a:latin typeface="Helvetica, Arial, sans-serif"/>
                        <a:ea typeface="+mn-ea"/>
                        <a:cs typeface="+mn-cs"/>
                      </a:endParaRPr>
                    </a:p>
                  </a:txBody>
                  <a:tcPr marL="16964" marR="16964" marT="16964" marB="16964" anchor="ctr">
                    <a:lnL>
                      <a:noFill/>
                    </a:lnL>
                    <a:lnR>
                      <a:noFill/>
                    </a:lnR>
                    <a:lnT>
                      <a:noFill/>
                    </a:lnT>
                    <a:lnB>
                      <a:noFill/>
                    </a:lnB>
                    <a:solidFill>
                      <a:schemeClr val="accent6">
                        <a:lumMod val="20000"/>
                        <a:lumOff val="80000"/>
                      </a:schemeClr>
                    </a:solidFill>
                  </a:tcPr>
                </a:tc>
                <a:tc>
                  <a:txBody>
                    <a:bodyPr/>
                    <a:lstStyle/>
                    <a:p>
                      <a:pPr algn="ctr"/>
                      <a:r>
                        <a:rPr lang="en-US" sz="1400" dirty="0" smtClean="0">
                          <a:latin typeface="Helvetica, Arial, sans-serif"/>
                        </a:rPr>
                        <a:t>Annual</a:t>
                      </a:r>
                      <a:endParaRPr lang="en-US" sz="1400" dirty="0"/>
                    </a:p>
                  </a:txBody>
                  <a:tcPr marL="16964" marR="16964" marT="16964" marB="16964" anchor="ctr">
                    <a:lnL>
                      <a:noFill/>
                    </a:lnL>
                    <a:lnR>
                      <a:noFill/>
                    </a:lnR>
                    <a:lnT>
                      <a:noFill/>
                    </a:lnT>
                    <a:lnB>
                      <a:noFill/>
                    </a:lnB>
                    <a:solidFill>
                      <a:schemeClr val="accent6">
                        <a:lumMod val="20000"/>
                        <a:lumOff val="80000"/>
                      </a:schemeClr>
                    </a:solidFill>
                  </a:tcPr>
                </a:tc>
                <a:tc>
                  <a:txBody>
                    <a:bodyPr/>
                    <a:lstStyle/>
                    <a:p>
                      <a:pPr algn="ctr"/>
                      <a:r>
                        <a:rPr lang="en-US" sz="1400" dirty="0" err="1" smtClean="0">
                          <a:latin typeface="Helvetica, Arial, sans-serif"/>
                        </a:rPr>
                        <a:t>Mensual</a:t>
                      </a:r>
                      <a:r>
                        <a:rPr lang="en-US" sz="1400" dirty="0" smtClean="0">
                          <a:latin typeface="Helvetica, Arial, sans-serif"/>
                        </a:rPr>
                        <a:t> </a:t>
                      </a:r>
                      <a:endParaRPr lang="en-US" sz="1400" dirty="0"/>
                    </a:p>
                  </a:txBody>
                  <a:tcPr marL="16964" marR="16964" marT="16964" marB="16964" anchor="ctr">
                    <a:lnL>
                      <a:noFill/>
                    </a:lnL>
                    <a:lnR>
                      <a:noFill/>
                    </a:lnR>
                    <a:lnT>
                      <a:noFill/>
                    </a:lnT>
                    <a:lnB>
                      <a:noFill/>
                    </a:lnB>
                    <a:solidFill>
                      <a:schemeClr val="accent6">
                        <a:lumMod val="20000"/>
                        <a:lumOff val="80000"/>
                      </a:schemeClr>
                    </a:solidFill>
                  </a:tcPr>
                </a:tc>
                <a:tc>
                  <a:txBody>
                    <a:bodyPr/>
                    <a:lstStyle/>
                    <a:p>
                      <a:pPr algn="ctr"/>
                      <a:r>
                        <a:rPr lang="en-US" sz="1400" dirty="0" err="1" smtClean="0">
                          <a:latin typeface="Helvetica, Arial, sans-serif"/>
                        </a:rPr>
                        <a:t>Anual</a:t>
                      </a:r>
                      <a:endParaRPr lang="en-US" sz="1400" dirty="0"/>
                    </a:p>
                  </a:txBody>
                  <a:tcPr marL="16964" marR="16964" marT="16964" marB="16964" anchor="ctr">
                    <a:lnL>
                      <a:noFill/>
                    </a:lnL>
                    <a:lnR>
                      <a:noFill/>
                    </a:lnR>
                    <a:lnT>
                      <a:noFill/>
                    </a:lnT>
                    <a:lnB>
                      <a:noFill/>
                    </a:lnB>
                    <a:solidFill>
                      <a:schemeClr val="accent6">
                        <a:lumMod val="20000"/>
                        <a:lumOff val="80000"/>
                      </a:schemeClr>
                    </a:solidFill>
                  </a:tcPr>
                </a:tc>
              </a:tr>
              <a:tr h="522487">
                <a:tc>
                  <a:txBody>
                    <a:bodyPr/>
                    <a:lstStyle/>
                    <a:p>
                      <a:pPr algn="ctr"/>
                      <a:r>
                        <a:rPr lang="en-US" sz="1400" dirty="0" err="1" smtClean="0">
                          <a:latin typeface="Helvetica, Arial, sans-serif"/>
                        </a:rPr>
                        <a:t>América</a:t>
                      </a:r>
                      <a:r>
                        <a:rPr lang="en-US" sz="1400" dirty="0" smtClean="0">
                          <a:latin typeface="Helvetica, Arial, sans-serif"/>
                        </a:rPr>
                        <a:t> Latina</a:t>
                      </a:r>
                      <a:endParaRPr lang="en-US" sz="1400" dirty="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398</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404</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423</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dirty="0">
                          <a:latin typeface="Helvetica, Arial, sans-serif"/>
                        </a:rPr>
                        <a:t>(6)</a:t>
                      </a:r>
                      <a:endParaRPr lang="en-US" sz="1400" dirty="0"/>
                    </a:p>
                  </a:txBody>
                  <a:tcPr marL="16964" marR="16964" marT="16964" marB="16964" anchor="ctr">
                    <a:lnL>
                      <a:noFill/>
                    </a:lnL>
                    <a:lnR>
                      <a:noFill/>
                    </a:lnR>
                    <a:lnT>
                      <a:noFill/>
                    </a:lnT>
                    <a:lnB>
                      <a:noFill/>
                    </a:lnB>
                    <a:solidFill>
                      <a:srgbClr val="FFFFFF"/>
                    </a:solidFill>
                  </a:tcPr>
                </a:tc>
                <a:tc>
                  <a:txBody>
                    <a:bodyPr/>
                    <a:lstStyle/>
                    <a:p>
                      <a:pPr algn="r"/>
                      <a:r>
                        <a:rPr lang="en-US" sz="1400" dirty="0">
                          <a:latin typeface="Helvetica, Arial, sans-serif"/>
                        </a:rPr>
                        <a:t>(25)</a:t>
                      </a:r>
                      <a:endParaRPr lang="en-US" sz="1400" dirty="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-1.5%</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-5.9%</a:t>
                      </a:r>
                      <a:endParaRPr lang="en-US" sz="1400"/>
                    </a:p>
                  </a:txBody>
                  <a:tcPr marL="16964" marR="16964" marT="16964" marB="16964" anchor="ctr">
                    <a:lnL>
                      <a:noFill/>
                    </a:lnL>
                    <a:lnR>
                      <a:noFill/>
                    </a:lnR>
                    <a:lnT>
                      <a:noFill/>
                    </a:lnT>
                    <a:lnB>
                      <a:noFill/>
                    </a:lnB>
                    <a:solidFill>
                      <a:srgbClr val="FFFFFF"/>
                    </a:solidFill>
                  </a:tcPr>
                </a:tc>
              </a:tr>
              <a:tr h="278208">
                <a:tc>
                  <a:txBody>
                    <a:bodyPr/>
                    <a:lstStyle/>
                    <a:p>
                      <a:pPr algn="ctr"/>
                      <a:r>
                        <a:rPr lang="en-US" sz="1400" dirty="0" err="1" smtClean="0">
                          <a:latin typeface="Helvetica, Arial, sans-serif"/>
                        </a:rPr>
                        <a:t>Europa</a:t>
                      </a:r>
                      <a:endParaRPr lang="en-US" sz="1400" dirty="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147</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149</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138</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(2)</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dirty="0">
                          <a:latin typeface="Helvetica, Arial, sans-serif"/>
                        </a:rPr>
                        <a:t>9</a:t>
                      </a:r>
                      <a:endParaRPr lang="en-US" sz="1400" dirty="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-1.3%</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6.5%</a:t>
                      </a:r>
                      <a:endParaRPr lang="en-US" sz="1400"/>
                    </a:p>
                  </a:txBody>
                  <a:tcPr marL="16964" marR="16964" marT="16964" marB="16964" anchor="ctr">
                    <a:lnL>
                      <a:noFill/>
                    </a:lnL>
                    <a:lnR>
                      <a:noFill/>
                    </a:lnR>
                    <a:lnT>
                      <a:noFill/>
                    </a:lnT>
                    <a:lnB>
                      <a:noFill/>
                    </a:lnB>
                    <a:solidFill>
                      <a:srgbClr val="FFFFFF"/>
                    </a:solidFill>
                  </a:tcPr>
                </a:tc>
              </a:tr>
              <a:tr h="278208">
                <a:tc>
                  <a:txBody>
                    <a:bodyPr/>
                    <a:lstStyle/>
                    <a:p>
                      <a:pPr algn="ctr"/>
                      <a:r>
                        <a:rPr lang="en-US" sz="1400" dirty="0">
                          <a:latin typeface="Helvetica, Arial, sans-serif"/>
                        </a:rPr>
                        <a:t>Africa</a:t>
                      </a:r>
                      <a:endParaRPr lang="en-US" sz="1400" dirty="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123</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140</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133</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(17)</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dirty="0">
                          <a:latin typeface="Helvetica, Arial, sans-serif"/>
                        </a:rPr>
                        <a:t>(10)</a:t>
                      </a:r>
                      <a:endParaRPr lang="en-US" sz="1400" dirty="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-12.1%</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-7.5%</a:t>
                      </a:r>
                      <a:endParaRPr lang="en-US" sz="1400"/>
                    </a:p>
                  </a:txBody>
                  <a:tcPr marL="16964" marR="16964" marT="16964" marB="16964" anchor="ctr">
                    <a:lnL>
                      <a:noFill/>
                    </a:lnL>
                    <a:lnR>
                      <a:noFill/>
                    </a:lnR>
                    <a:lnT>
                      <a:noFill/>
                    </a:lnT>
                    <a:lnB>
                      <a:noFill/>
                    </a:lnB>
                    <a:solidFill>
                      <a:srgbClr val="FFFFFF"/>
                    </a:solidFill>
                  </a:tcPr>
                </a:tc>
              </a:tr>
              <a:tr h="522487">
                <a:tc>
                  <a:txBody>
                    <a:bodyPr/>
                    <a:lstStyle/>
                    <a:p>
                      <a:pPr algn="ctr"/>
                      <a:r>
                        <a:rPr lang="es-MX" sz="1400" dirty="0" smtClean="0"/>
                        <a:t>Medio</a:t>
                      </a:r>
                      <a:r>
                        <a:rPr lang="es-MX" sz="1400" baseline="0" dirty="0" smtClean="0"/>
                        <a:t> Oriente</a:t>
                      </a:r>
                      <a:endParaRPr lang="en-US" sz="1400" dirty="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425</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414</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389</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11</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dirty="0">
                          <a:latin typeface="Helvetica, Arial, sans-serif"/>
                        </a:rPr>
                        <a:t>36</a:t>
                      </a:r>
                      <a:endParaRPr lang="en-US" sz="1400" dirty="0"/>
                    </a:p>
                  </a:txBody>
                  <a:tcPr marL="16964" marR="16964" marT="16964" marB="16964" anchor="ctr">
                    <a:lnL>
                      <a:noFill/>
                    </a:lnL>
                    <a:lnR>
                      <a:noFill/>
                    </a:lnR>
                    <a:lnT>
                      <a:noFill/>
                    </a:lnT>
                    <a:lnB>
                      <a:noFill/>
                    </a:lnB>
                    <a:solidFill>
                      <a:srgbClr val="FFFFFF"/>
                    </a:solidFill>
                  </a:tcPr>
                </a:tc>
                <a:tc>
                  <a:txBody>
                    <a:bodyPr/>
                    <a:lstStyle/>
                    <a:p>
                      <a:pPr algn="r"/>
                      <a:r>
                        <a:rPr lang="en-US" sz="1400" dirty="0">
                          <a:latin typeface="Helvetica, Arial, sans-serif"/>
                        </a:rPr>
                        <a:t>2.7%</a:t>
                      </a:r>
                      <a:endParaRPr lang="en-US" sz="1400" dirty="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9.3%</a:t>
                      </a:r>
                      <a:endParaRPr lang="en-US" sz="1400"/>
                    </a:p>
                  </a:txBody>
                  <a:tcPr marL="16964" marR="16964" marT="16964" marB="16964" anchor="ctr">
                    <a:lnL>
                      <a:noFill/>
                    </a:lnL>
                    <a:lnR>
                      <a:noFill/>
                    </a:lnR>
                    <a:lnT>
                      <a:noFill/>
                    </a:lnT>
                    <a:lnB>
                      <a:noFill/>
                    </a:lnB>
                    <a:solidFill>
                      <a:srgbClr val="FFFFFF"/>
                    </a:solidFill>
                  </a:tcPr>
                </a:tc>
              </a:tr>
              <a:tr h="278208">
                <a:tc>
                  <a:txBody>
                    <a:bodyPr/>
                    <a:lstStyle/>
                    <a:p>
                      <a:pPr algn="ctr"/>
                      <a:r>
                        <a:rPr lang="es-MX" sz="1400" dirty="0" smtClean="0"/>
                        <a:t>Lejano</a:t>
                      </a:r>
                      <a:r>
                        <a:rPr lang="es-MX" sz="1400" baseline="0" dirty="0" smtClean="0"/>
                        <a:t> Oriente</a:t>
                      </a:r>
                      <a:endParaRPr lang="en-US" sz="1400" dirty="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251</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243</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250</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8</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dirty="0">
                          <a:latin typeface="Helvetica, Arial, sans-serif"/>
                        </a:rPr>
                        <a:t>3.3%</a:t>
                      </a:r>
                      <a:endParaRPr lang="en-US" sz="1400" dirty="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0.4%</a:t>
                      </a:r>
                      <a:endParaRPr lang="en-US" sz="1400"/>
                    </a:p>
                  </a:txBody>
                  <a:tcPr marL="16964" marR="16964" marT="16964" marB="16964" anchor="ctr">
                    <a:lnL>
                      <a:noFill/>
                    </a:lnL>
                    <a:lnR>
                      <a:noFill/>
                    </a:lnR>
                    <a:lnT>
                      <a:noFill/>
                    </a:lnT>
                    <a:lnB>
                      <a:noFill/>
                    </a:lnB>
                    <a:solidFill>
                      <a:srgbClr val="FFFFFF"/>
                    </a:solidFill>
                  </a:tcPr>
                </a:tc>
              </a:tr>
              <a:tr h="522487">
                <a:tc>
                  <a:txBody>
                    <a:bodyPr/>
                    <a:lstStyle/>
                    <a:p>
                      <a:pPr algn="ctr"/>
                      <a:r>
                        <a:rPr lang="en-US" sz="1400" dirty="0" err="1" smtClean="0">
                          <a:latin typeface="Helvetica, Arial, sans-serif"/>
                        </a:rPr>
                        <a:t>Internacional</a:t>
                      </a:r>
                      <a:endParaRPr lang="en-US" sz="1400" dirty="0"/>
                    </a:p>
                  </a:txBody>
                  <a:tcPr marL="16964" marR="16964" marT="16964" marB="16964" anchor="ctr">
                    <a:lnL>
                      <a:noFill/>
                    </a:lnL>
                    <a:lnR>
                      <a:noFill/>
                    </a:lnR>
                    <a:lnT>
                      <a:noFill/>
                    </a:lnT>
                    <a:lnB>
                      <a:noFill/>
                    </a:lnB>
                    <a:solidFill>
                      <a:srgbClr val="FFFFCC"/>
                    </a:solidFill>
                  </a:tcPr>
                </a:tc>
                <a:tc>
                  <a:txBody>
                    <a:bodyPr/>
                    <a:lstStyle/>
                    <a:p>
                      <a:pPr algn="r"/>
                      <a:r>
                        <a:rPr lang="en-US" sz="1400">
                          <a:latin typeface="Helvetica, Arial, sans-serif"/>
                        </a:rPr>
                        <a:t>1,344</a:t>
                      </a:r>
                      <a:endParaRPr lang="en-US" sz="1400"/>
                    </a:p>
                  </a:txBody>
                  <a:tcPr marL="16964" marR="16964" marT="16964" marB="16964" anchor="ctr">
                    <a:lnL>
                      <a:noFill/>
                    </a:lnL>
                    <a:lnR>
                      <a:noFill/>
                    </a:lnR>
                    <a:lnT>
                      <a:noFill/>
                    </a:lnT>
                    <a:lnB>
                      <a:noFill/>
                    </a:lnB>
                    <a:solidFill>
                      <a:srgbClr val="FFFFCC"/>
                    </a:solidFill>
                  </a:tcPr>
                </a:tc>
                <a:tc>
                  <a:txBody>
                    <a:bodyPr/>
                    <a:lstStyle/>
                    <a:p>
                      <a:pPr algn="r"/>
                      <a:r>
                        <a:rPr lang="en-US" sz="1400">
                          <a:latin typeface="Helvetica, Arial, sans-serif"/>
                        </a:rPr>
                        <a:t>1,350</a:t>
                      </a:r>
                      <a:endParaRPr lang="en-US" sz="1400"/>
                    </a:p>
                  </a:txBody>
                  <a:tcPr marL="16964" marR="16964" marT="16964" marB="16964" anchor="ctr">
                    <a:lnL>
                      <a:noFill/>
                    </a:lnL>
                    <a:lnR>
                      <a:noFill/>
                    </a:lnR>
                    <a:lnT>
                      <a:noFill/>
                    </a:lnT>
                    <a:lnB>
                      <a:noFill/>
                    </a:lnB>
                    <a:solidFill>
                      <a:srgbClr val="FFFFCC"/>
                    </a:solidFill>
                  </a:tcPr>
                </a:tc>
                <a:tc>
                  <a:txBody>
                    <a:bodyPr/>
                    <a:lstStyle/>
                    <a:p>
                      <a:pPr algn="r"/>
                      <a:r>
                        <a:rPr lang="en-US" sz="1400">
                          <a:latin typeface="Helvetica, Arial, sans-serif"/>
                        </a:rPr>
                        <a:t>1,333</a:t>
                      </a:r>
                      <a:endParaRPr lang="en-US" sz="1400"/>
                    </a:p>
                  </a:txBody>
                  <a:tcPr marL="16964" marR="16964" marT="16964" marB="16964" anchor="ctr">
                    <a:lnL>
                      <a:noFill/>
                    </a:lnL>
                    <a:lnR>
                      <a:noFill/>
                    </a:lnR>
                    <a:lnT>
                      <a:noFill/>
                    </a:lnT>
                    <a:lnB>
                      <a:noFill/>
                    </a:lnB>
                    <a:solidFill>
                      <a:srgbClr val="FFFFCC"/>
                    </a:solidFill>
                  </a:tcPr>
                </a:tc>
                <a:tc>
                  <a:txBody>
                    <a:bodyPr/>
                    <a:lstStyle/>
                    <a:p>
                      <a:pPr algn="r"/>
                      <a:r>
                        <a:rPr lang="en-US" sz="1400" dirty="0">
                          <a:latin typeface="Helvetica, Arial, sans-serif"/>
                        </a:rPr>
                        <a:t>(6)</a:t>
                      </a:r>
                      <a:endParaRPr lang="en-US" sz="1400" dirty="0"/>
                    </a:p>
                  </a:txBody>
                  <a:tcPr marL="16964" marR="16964" marT="16964" marB="16964" anchor="ctr">
                    <a:lnL>
                      <a:noFill/>
                    </a:lnL>
                    <a:lnR>
                      <a:noFill/>
                    </a:lnR>
                    <a:lnT>
                      <a:noFill/>
                    </a:lnT>
                    <a:lnB>
                      <a:noFill/>
                    </a:lnB>
                    <a:solidFill>
                      <a:srgbClr val="FFFFCC"/>
                    </a:solidFill>
                  </a:tcPr>
                </a:tc>
                <a:tc>
                  <a:txBody>
                    <a:bodyPr/>
                    <a:lstStyle/>
                    <a:p>
                      <a:pPr algn="r"/>
                      <a:r>
                        <a:rPr lang="en-US" sz="1400">
                          <a:latin typeface="Helvetica, Arial, sans-serif"/>
                        </a:rPr>
                        <a:t>11</a:t>
                      </a:r>
                      <a:endParaRPr lang="en-US" sz="1400"/>
                    </a:p>
                  </a:txBody>
                  <a:tcPr marL="16964" marR="16964" marT="16964" marB="16964" anchor="ctr">
                    <a:lnL>
                      <a:noFill/>
                    </a:lnL>
                    <a:lnR>
                      <a:noFill/>
                    </a:lnR>
                    <a:lnT>
                      <a:noFill/>
                    </a:lnT>
                    <a:lnB>
                      <a:noFill/>
                    </a:lnB>
                    <a:solidFill>
                      <a:srgbClr val="FFFFCC"/>
                    </a:solidFill>
                  </a:tcPr>
                </a:tc>
                <a:tc>
                  <a:txBody>
                    <a:bodyPr/>
                    <a:lstStyle/>
                    <a:p>
                      <a:pPr algn="r"/>
                      <a:r>
                        <a:rPr lang="en-US" sz="1400" dirty="0">
                          <a:latin typeface="Helvetica, Arial, sans-serif"/>
                        </a:rPr>
                        <a:t>-0.4%</a:t>
                      </a:r>
                      <a:endParaRPr lang="en-US" sz="1400" dirty="0"/>
                    </a:p>
                  </a:txBody>
                  <a:tcPr marL="16964" marR="16964" marT="16964" marB="16964" anchor="ctr">
                    <a:lnL>
                      <a:noFill/>
                    </a:lnL>
                    <a:lnR>
                      <a:noFill/>
                    </a:lnR>
                    <a:lnT>
                      <a:noFill/>
                    </a:lnT>
                    <a:lnB>
                      <a:noFill/>
                    </a:lnB>
                    <a:solidFill>
                      <a:srgbClr val="FFFFCC"/>
                    </a:solidFill>
                  </a:tcPr>
                </a:tc>
                <a:tc>
                  <a:txBody>
                    <a:bodyPr/>
                    <a:lstStyle/>
                    <a:p>
                      <a:pPr algn="r"/>
                      <a:r>
                        <a:rPr lang="en-US" sz="1400">
                          <a:latin typeface="Helvetica, Arial, sans-serif"/>
                        </a:rPr>
                        <a:t>0.8%</a:t>
                      </a:r>
                      <a:endParaRPr lang="en-US" sz="1400"/>
                    </a:p>
                  </a:txBody>
                  <a:tcPr marL="16964" marR="16964" marT="16964" marB="16964" anchor="ctr">
                    <a:lnL>
                      <a:noFill/>
                    </a:lnL>
                    <a:lnR>
                      <a:noFill/>
                    </a:lnR>
                    <a:lnT>
                      <a:noFill/>
                    </a:lnT>
                    <a:lnB>
                      <a:noFill/>
                    </a:lnB>
                    <a:solidFill>
                      <a:srgbClr val="FFFFCC"/>
                    </a:solidFill>
                  </a:tcPr>
                </a:tc>
              </a:tr>
              <a:tr h="278208">
                <a:tc>
                  <a:txBody>
                    <a:bodyPr/>
                    <a:lstStyle/>
                    <a:p>
                      <a:pPr algn="ctr"/>
                      <a:r>
                        <a:rPr lang="en-US" sz="1400" dirty="0" err="1" smtClean="0">
                          <a:latin typeface="Helvetica, Arial, sans-serif"/>
                        </a:rPr>
                        <a:t>Canadá</a:t>
                      </a:r>
                      <a:endParaRPr lang="en-US" sz="1400" dirty="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240</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162</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183</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78</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57</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dirty="0">
                          <a:latin typeface="Helvetica, Arial, sans-serif"/>
                        </a:rPr>
                        <a:t>48.1%</a:t>
                      </a:r>
                      <a:endParaRPr lang="en-US" sz="1400" dirty="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31.1%</a:t>
                      </a:r>
                      <a:endParaRPr lang="en-US" sz="1400"/>
                    </a:p>
                  </a:txBody>
                  <a:tcPr marL="16964" marR="16964" marT="16964" marB="16964" anchor="ctr">
                    <a:lnL>
                      <a:noFill/>
                    </a:lnL>
                    <a:lnR>
                      <a:noFill/>
                    </a:lnR>
                    <a:lnT>
                      <a:noFill/>
                    </a:lnT>
                    <a:lnB>
                      <a:noFill/>
                    </a:lnB>
                    <a:solidFill>
                      <a:srgbClr val="FFFFFF"/>
                    </a:solidFill>
                  </a:tcPr>
                </a:tc>
              </a:tr>
              <a:tr h="522487">
                <a:tc>
                  <a:txBody>
                    <a:bodyPr/>
                    <a:lstStyle/>
                    <a:p>
                      <a:pPr algn="ctr"/>
                      <a:r>
                        <a:rPr lang="en-US" sz="1400" dirty="0" err="1" smtClean="0">
                          <a:latin typeface="Helvetica, Arial, sans-serif"/>
                        </a:rPr>
                        <a:t>Estados</a:t>
                      </a:r>
                      <a:r>
                        <a:rPr lang="en-US" sz="1400" baseline="0" dirty="0" smtClean="0">
                          <a:latin typeface="Helvetica, Arial, sans-serif"/>
                        </a:rPr>
                        <a:t> </a:t>
                      </a:r>
                      <a:r>
                        <a:rPr lang="en-US" sz="1400" baseline="0" dirty="0" err="1" smtClean="0">
                          <a:latin typeface="Helvetica, Arial, sans-serif"/>
                        </a:rPr>
                        <a:t>Unidos</a:t>
                      </a:r>
                      <a:endParaRPr lang="en-US" sz="1400" dirty="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1,861</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dirty="0">
                          <a:latin typeface="Helvetica, Arial, sans-serif"/>
                        </a:rPr>
                        <a:t>1,859</a:t>
                      </a:r>
                      <a:endParaRPr lang="en-US" sz="1400" dirty="0"/>
                    </a:p>
                  </a:txBody>
                  <a:tcPr marL="16964" marR="16964" marT="16964" marB="16964" anchor="ctr">
                    <a:lnL>
                      <a:noFill/>
                    </a:lnL>
                    <a:lnR>
                      <a:noFill/>
                    </a:lnR>
                    <a:lnT>
                      <a:noFill/>
                    </a:lnT>
                    <a:lnB>
                      <a:noFill/>
                    </a:lnB>
                    <a:solidFill>
                      <a:srgbClr val="FFFFFF"/>
                    </a:solidFill>
                  </a:tcPr>
                </a:tc>
                <a:tc>
                  <a:txBody>
                    <a:bodyPr/>
                    <a:lstStyle/>
                    <a:p>
                      <a:pPr algn="r"/>
                      <a:r>
                        <a:rPr lang="en-US" sz="1400" dirty="0">
                          <a:latin typeface="Helvetica, Arial, sans-serif"/>
                        </a:rPr>
                        <a:t>1,761</a:t>
                      </a:r>
                      <a:endParaRPr lang="en-US" sz="1400" dirty="0"/>
                    </a:p>
                  </a:txBody>
                  <a:tcPr marL="16964" marR="16964" marT="16964" marB="16964" anchor="ctr">
                    <a:lnL>
                      <a:noFill/>
                    </a:lnL>
                    <a:lnR>
                      <a:noFill/>
                    </a:lnR>
                    <a:lnT>
                      <a:noFill/>
                    </a:lnT>
                    <a:lnB>
                      <a:noFill/>
                    </a:lnB>
                    <a:solidFill>
                      <a:srgbClr val="FFFFFF"/>
                    </a:solidFill>
                  </a:tcPr>
                </a:tc>
                <a:tc>
                  <a:txBody>
                    <a:bodyPr/>
                    <a:lstStyle/>
                    <a:p>
                      <a:pPr algn="r"/>
                      <a:r>
                        <a:rPr lang="en-US" sz="1400" dirty="0">
                          <a:latin typeface="Helvetica, Arial, sans-serif"/>
                        </a:rPr>
                        <a:t>2</a:t>
                      </a:r>
                      <a:endParaRPr lang="en-US" sz="1400" dirty="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100</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dirty="0">
                          <a:latin typeface="Helvetica, Arial, sans-serif"/>
                        </a:rPr>
                        <a:t>0.1%</a:t>
                      </a:r>
                      <a:endParaRPr lang="en-US" sz="1400" dirty="0"/>
                    </a:p>
                  </a:txBody>
                  <a:tcPr marL="16964" marR="16964" marT="16964" marB="16964" anchor="ctr">
                    <a:lnL>
                      <a:noFill/>
                    </a:lnL>
                    <a:lnR>
                      <a:noFill/>
                    </a:lnR>
                    <a:lnT>
                      <a:noFill/>
                    </a:lnT>
                    <a:lnB>
                      <a:noFill/>
                    </a:lnB>
                    <a:solidFill>
                      <a:srgbClr val="FFFFFF"/>
                    </a:solidFill>
                  </a:tcPr>
                </a:tc>
                <a:tc>
                  <a:txBody>
                    <a:bodyPr/>
                    <a:lstStyle/>
                    <a:p>
                      <a:pPr algn="r"/>
                      <a:r>
                        <a:rPr lang="en-US" sz="1400" dirty="0">
                          <a:latin typeface="Helvetica, Arial, sans-serif"/>
                        </a:rPr>
                        <a:t>5.7%</a:t>
                      </a:r>
                      <a:endParaRPr lang="en-US" sz="1400" dirty="0"/>
                    </a:p>
                  </a:txBody>
                  <a:tcPr marL="16964" marR="16964" marT="16964" marB="16964" anchor="ctr">
                    <a:lnL>
                      <a:noFill/>
                    </a:lnL>
                    <a:lnR>
                      <a:noFill/>
                    </a:lnR>
                    <a:lnT>
                      <a:noFill/>
                    </a:lnT>
                    <a:lnB>
                      <a:noFill/>
                    </a:lnB>
                    <a:solidFill>
                      <a:srgbClr val="FFFFFF"/>
                    </a:solidFill>
                  </a:tcPr>
                </a:tc>
              </a:tr>
              <a:tr h="278208">
                <a:tc>
                  <a:txBody>
                    <a:bodyPr/>
                    <a:lstStyle/>
                    <a:p>
                      <a:pPr algn="ctr"/>
                      <a:r>
                        <a:rPr lang="es-MX" sz="1400" dirty="0" smtClean="0">
                          <a:latin typeface="Helvetica, Arial, sans-serif"/>
                        </a:rPr>
                        <a:t>Total</a:t>
                      </a:r>
                      <a:r>
                        <a:rPr lang="es-MX" sz="1400" baseline="0" dirty="0" smtClean="0">
                          <a:latin typeface="Helvetica, Arial, sans-serif"/>
                        </a:rPr>
                        <a:t> Mundial</a:t>
                      </a:r>
                      <a:endParaRPr lang="en-US" sz="1400" dirty="0"/>
                    </a:p>
                  </a:txBody>
                  <a:tcPr marL="16964" marR="16964" marT="16964" marB="16964" anchor="ctr">
                    <a:lnL>
                      <a:noFill/>
                    </a:lnL>
                    <a:lnR>
                      <a:noFill/>
                    </a:lnR>
                    <a:lnT>
                      <a:noFill/>
                    </a:lnT>
                    <a:lnB>
                      <a:noFill/>
                    </a:lnB>
                    <a:solidFill>
                      <a:srgbClr val="FFFFCC"/>
                    </a:solidFill>
                  </a:tcPr>
                </a:tc>
                <a:tc>
                  <a:txBody>
                    <a:bodyPr/>
                    <a:lstStyle/>
                    <a:p>
                      <a:pPr algn="r"/>
                      <a:r>
                        <a:rPr lang="en-US" sz="1400">
                          <a:latin typeface="Helvetica, Arial, sans-serif"/>
                        </a:rPr>
                        <a:t>3,445</a:t>
                      </a:r>
                      <a:endParaRPr lang="en-US" sz="1400"/>
                    </a:p>
                  </a:txBody>
                  <a:tcPr marL="16964" marR="16964" marT="16964" marB="16964" anchor="ctr">
                    <a:lnL>
                      <a:noFill/>
                    </a:lnL>
                    <a:lnR>
                      <a:noFill/>
                    </a:lnR>
                    <a:lnT>
                      <a:noFill/>
                    </a:lnT>
                    <a:lnB>
                      <a:noFill/>
                    </a:lnB>
                    <a:solidFill>
                      <a:srgbClr val="FFFFCC"/>
                    </a:solidFill>
                  </a:tcPr>
                </a:tc>
                <a:tc>
                  <a:txBody>
                    <a:bodyPr/>
                    <a:lstStyle/>
                    <a:p>
                      <a:pPr algn="r"/>
                      <a:r>
                        <a:rPr lang="en-US" sz="1400" dirty="0">
                          <a:latin typeface="Helvetica, Arial, sans-serif"/>
                        </a:rPr>
                        <a:t>3,371</a:t>
                      </a:r>
                      <a:endParaRPr lang="en-US" sz="1400" dirty="0"/>
                    </a:p>
                  </a:txBody>
                  <a:tcPr marL="16964" marR="16964" marT="16964" marB="16964" anchor="ctr">
                    <a:lnL>
                      <a:noFill/>
                    </a:lnL>
                    <a:lnR>
                      <a:noFill/>
                    </a:lnR>
                    <a:lnT>
                      <a:noFill/>
                    </a:lnT>
                    <a:lnB>
                      <a:noFill/>
                    </a:lnB>
                    <a:solidFill>
                      <a:srgbClr val="FFFFCC"/>
                    </a:solidFill>
                  </a:tcPr>
                </a:tc>
                <a:tc>
                  <a:txBody>
                    <a:bodyPr/>
                    <a:lstStyle/>
                    <a:p>
                      <a:pPr algn="r"/>
                      <a:r>
                        <a:rPr lang="en-US" sz="1400">
                          <a:latin typeface="Helvetica, Arial, sans-serif"/>
                        </a:rPr>
                        <a:t>3,277</a:t>
                      </a:r>
                      <a:endParaRPr lang="en-US" sz="1400"/>
                    </a:p>
                  </a:txBody>
                  <a:tcPr marL="16964" marR="16964" marT="16964" marB="16964" anchor="ctr">
                    <a:lnL>
                      <a:noFill/>
                    </a:lnL>
                    <a:lnR>
                      <a:noFill/>
                    </a:lnR>
                    <a:lnT>
                      <a:noFill/>
                    </a:lnT>
                    <a:lnB>
                      <a:noFill/>
                    </a:lnB>
                    <a:solidFill>
                      <a:srgbClr val="FFFFCC"/>
                    </a:solidFill>
                  </a:tcPr>
                </a:tc>
                <a:tc>
                  <a:txBody>
                    <a:bodyPr/>
                    <a:lstStyle/>
                    <a:p>
                      <a:pPr algn="r"/>
                      <a:r>
                        <a:rPr lang="en-US" sz="1400">
                          <a:latin typeface="Helvetica, Arial, sans-serif"/>
                        </a:rPr>
                        <a:t>74</a:t>
                      </a:r>
                      <a:endParaRPr lang="en-US" sz="1400"/>
                    </a:p>
                  </a:txBody>
                  <a:tcPr marL="16964" marR="16964" marT="16964" marB="16964" anchor="ctr">
                    <a:lnL>
                      <a:noFill/>
                    </a:lnL>
                    <a:lnR>
                      <a:noFill/>
                    </a:lnR>
                    <a:lnT>
                      <a:noFill/>
                    </a:lnT>
                    <a:lnB>
                      <a:noFill/>
                    </a:lnB>
                    <a:solidFill>
                      <a:srgbClr val="FFFFCC"/>
                    </a:solidFill>
                  </a:tcPr>
                </a:tc>
                <a:tc>
                  <a:txBody>
                    <a:bodyPr/>
                    <a:lstStyle/>
                    <a:p>
                      <a:pPr algn="r"/>
                      <a:r>
                        <a:rPr lang="en-US" sz="1400">
                          <a:latin typeface="Helvetica, Arial, sans-serif"/>
                        </a:rPr>
                        <a:t>168</a:t>
                      </a:r>
                      <a:endParaRPr lang="en-US" sz="1400"/>
                    </a:p>
                  </a:txBody>
                  <a:tcPr marL="16964" marR="16964" marT="16964" marB="16964" anchor="ctr">
                    <a:lnL>
                      <a:noFill/>
                    </a:lnL>
                    <a:lnR>
                      <a:noFill/>
                    </a:lnR>
                    <a:lnT>
                      <a:noFill/>
                    </a:lnT>
                    <a:lnB>
                      <a:noFill/>
                    </a:lnB>
                    <a:solidFill>
                      <a:srgbClr val="FFFFCC"/>
                    </a:solidFill>
                  </a:tcPr>
                </a:tc>
                <a:tc>
                  <a:txBody>
                    <a:bodyPr/>
                    <a:lstStyle/>
                    <a:p>
                      <a:pPr algn="r"/>
                      <a:r>
                        <a:rPr lang="en-US" sz="1400">
                          <a:latin typeface="Helvetica, Arial, sans-serif"/>
                        </a:rPr>
                        <a:t>2.2%</a:t>
                      </a:r>
                      <a:endParaRPr lang="en-US" sz="1400"/>
                    </a:p>
                  </a:txBody>
                  <a:tcPr marL="16964" marR="16964" marT="16964" marB="16964" anchor="ctr">
                    <a:lnL>
                      <a:noFill/>
                    </a:lnL>
                    <a:lnR>
                      <a:noFill/>
                    </a:lnR>
                    <a:lnT>
                      <a:noFill/>
                    </a:lnT>
                    <a:lnB>
                      <a:noFill/>
                    </a:lnB>
                    <a:solidFill>
                      <a:srgbClr val="FFFFCC"/>
                    </a:solidFill>
                  </a:tcPr>
                </a:tc>
                <a:tc>
                  <a:txBody>
                    <a:bodyPr/>
                    <a:lstStyle/>
                    <a:p>
                      <a:pPr algn="r"/>
                      <a:r>
                        <a:rPr lang="en-US" sz="1400" dirty="0">
                          <a:latin typeface="Helvetica, Arial, sans-serif"/>
                        </a:rPr>
                        <a:t>5.1%</a:t>
                      </a:r>
                      <a:endParaRPr lang="en-US" sz="1400" dirty="0"/>
                    </a:p>
                  </a:txBody>
                  <a:tcPr marL="16964" marR="16964" marT="16964" marB="16964" anchor="ctr">
                    <a:lnL>
                      <a:noFill/>
                    </a:lnL>
                    <a:lnR>
                      <a:noFill/>
                    </a:lnR>
                    <a:lnT>
                      <a:noFill/>
                    </a:lnT>
                    <a:lnB>
                      <a:noFill/>
                    </a:lnB>
                    <a:solidFill>
                      <a:srgbClr val="FFFFCC"/>
                    </a:solidFill>
                  </a:tcPr>
                </a:tc>
              </a:tr>
            </a:tbl>
          </a:graphicData>
        </a:graphic>
      </p:graphicFrame>
      <p:sp>
        <p:nvSpPr>
          <p:cNvPr id="6" name="Rectangle 1"/>
          <p:cNvSpPr>
            <a:spLocks noChangeArrowheads="1"/>
          </p:cNvSpPr>
          <p:nvPr/>
        </p:nvSpPr>
        <p:spPr bwMode="auto">
          <a:xfrm>
            <a:off x="608437" y="6013847"/>
            <a:ext cx="7697363" cy="61555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dirty="0" smtClean="0"/>
              <a:t>El </a:t>
            </a:r>
            <a:r>
              <a:rPr lang="en-US" sz="1200" dirty="0" err="1" smtClean="0"/>
              <a:t>número</a:t>
            </a:r>
            <a:r>
              <a:rPr lang="en-US" sz="1200" dirty="0" smtClean="0"/>
              <a:t> total del </a:t>
            </a:r>
            <a:r>
              <a:rPr lang="en-US" sz="1200" dirty="0" err="1" smtClean="0"/>
              <a:t>equipos</a:t>
            </a:r>
            <a:r>
              <a:rPr lang="en-US" sz="1200" dirty="0" smtClean="0"/>
              <a:t> de </a:t>
            </a:r>
            <a:r>
              <a:rPr lang="en-US" sz="1200" dirty="0" err="1" smtClean="0"/>
              <a:t>perforación</a:t>
            </a:r>
            <a:r>
              <a:rPr lang="en-US" sz="1200" dirty="0" smtClean="0"/>
              <a:t> en el </a:t>
            </a:r>
            <a:r>
              <a:rPr lang="en-US" sz="1200" dirty="0" err="1" smtClean="0"/>
              <a:t>mundo</a:t>
            </a:r>
            <a:r>
              <a:rPr lang="en-US" sz="1200" dirty="0" smtClean="0"/>
              <a:t>  </a:t>
            </a:r>
            <a:r>
              <a:rPr lang="en-US" sz="1200" dirty="0" err="1" smtClean="0"/>
              <a:t>incrementaron</a:t>
            </a:r>
            <a:r>
              <a:rPr lang="en-US" sz="1200" dirty="0" smtClean="0"/>
              <a:t> </a:t>
            </a:r>
            <a:r>
              <a:rPr lang="en-US" sz="1200" dirty="0"/>
              <a:t> </a:t>
            </a:r>
            <a:r>
              <a:rPr lang="en-US" sz="1200" dirty="0" err="1" smtClean="0"/>
              <a:t>por</a:t>
            </a:r>
            <a:r>
              <a:rPr lang="en-US" sz="1200" dirty="0" smtClean="0"/>
              <a:t> 74 de Mayo a </a:t>
            </a:r>
            <a:r>
              <a:rPr lang="en-US" sz="1200" dirty="0" err="1" smtClean="0"/>
              <a:t>Junio</a:t>
            </a:r>
            <a:r>
              <a:rPr lang="en-US" sz="1200" dirty="0" smtClean="0"/>
              <a:t> de 2014, y en total 168 de </a:t>
            </a:r>
            <a:r>
              <a:rPr lang="en-US" sz="1200" dirty="0" err="1" smtClean="0"/>
              <a:t>Junio</a:t>
            </a:r>
            <a:r>
              <a:rPr lang="en-US" sz="1200" dirty="0" smtClean="0"/>
              <a:t> de 2013 a </a:t>
            </a:r>
            <a:r>
              <a:rPr lang="en-US" sz="1200" dirty="0" err="1" smtClean="0"/>
              <a:t>Junio</a:t>
            </a:r>
            <a:r>
              <a:rPr lang="en-US" sz="1200" dirty="0" smtClean="0"/>
              <a:t> de </a:t>
            </a:r>
            <a:r>
              <a:rPr lang="en-US" sz="1200" dirty="0"/>
              <a:t>2014.  </a:t>
            </a:r>
            <a:r>
              <a:rPr lang="en-US" sz="1200" dirty="0" smtClean="0"/>
              <a:t>* En Texas </a:t>
            </a:r>
            <a:r>
              <a:rPr lang="en-US" sz="1200" dirty="0" err="1" smtClean="0"/>
              <a:t>existen</a:t>
            </a:r>
            <a:r>
              <a:rPr lang="en-US" sz="1200" dirty="0" smtClean="0"/>
              <a:t> </a:t>
            </a:r>
            <a:r>
              <a:rPr lang="en-US" sz="1200" dirty="0" err="1" smtClean="0"/>
              <a:t>aproximadamente</a:t>
            </a:r>
            <a:r>
              <a:rPr lang="en-US" sz="1200" dirty="0" smtClean="0"/>
              <a:t> 864 </a:t>
            </a:r>
            <a:r>
              <a:rPr lang="en-US" sz="1200" dirty="0" err="1" smtClean="0"/>
              <a:t>equipos</a:t>
            </a:r>
            <a:r>
              <a:rPr lang="en-US" sz="1200" dirty="0" smtClean="0"/>
              <a:t>.</a:t>
            </a:r>
            <a:r>
              <a:rPr lang="en-US" sz="1200" dirty="0"/>
              <a:t>		</a:t>
            </a:r>
            <a:endParaRPr lang="en-US" sz="1000" dirty="0" smtClean="0"/>
          </a:p>
          <a:p>
            <a:pPr lvl="0" fontAlgn="base">
              <a:spcBef>
                <a:spcPct val="0"/>
              </a:spcBef>
              <a:spcAft>
                <a:spcPct val="0"/>
              </a:spcAft>
            </a:pPr>
            <a:r>
              <a:rPr lang="en-US" sz="1000" dirty="0"/>
              <a:t>	</a:t>
            </a:r>
            <a:r>
              <a:rPr lang="en-US" sz="1000" dirty="0" smtClean="0"/>
              <a:t>				                        http</a:t>
            </a:r>
            <a:r>
              <a:rPr lang="en-US" sz="1000" dirty="0"/>
              <a:t>://www.wtrg.com/rotaryrigs.html</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Footer Placeholder 4"/>
          <p:cNvSpPr>
            <a:spLocks noGrp="1"/>
          </p:cNvSpPr>
          <p:nvPr>
            <p:ph type="ftr" sz="quarter" idx="11"/>
          </p:nvPr>
        </p:nvSpPr>
        <p:spPr>
          <a:xfrm>
            <a:off x="2743200" y="6492875"/>
            <a:ext cx="5943600" cy="365125"/>
          </a:xfrm>
        </p:spPr>
        <p:txBody>
          <a:bodyPr/>
          <a:lstStyle/>
          <a:p>
            <a:r>
              <a:rPr lang="en-US" sz="1000" dirty="0" err="1" smtClean="0"/>
              <a:t>Binational</a:t>
            </a:r>
            <a:r>
              <a:rPr lang="en-US" sz="1000" dirty="0" smtClean="0"/>
              <a:t> Center: Eagle Ford Shale Community Program, Texas A&amp;M International University</a:t>
            </a:r>
            <a:endParaRPr lang="en-US" sz="1000"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6944"/>
            <a:ext cx="679646" cy="62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0545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Cuenca </a:t>
            </a:r>
            <a:r>
              <a:rPr lang="en-US" dirty="0" err="1" smtClean="0"/>
              <a:t>Internacional</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0" y="1834794"/>
            <a:ext cx="4437531" cy="4507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752600"/>
            <a:ext cx="3962400" cy="4524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4"/>
          <p:cNvSpPr>
            <a:spLocks noGrp="1"/>
          </p:cNvSpPr>
          <p:nvPr>
            <p:ph type="ftr" sz="quarter" idx="11"/>
          </p:nvPr>
        </p:nvSpPr>
        <p:spPr>
          <a:xfrm>
            <a:off x="2743200" y="6492875"/>
            <a:ext cx="5943600" cy="365125"/>
          </a:xfrm>
        </p:spPr>
        <p:txBody>
          <a:bodyPr/>
          <a:lstStyle/>
          <a:p>
            <a:r>
              <a:rPr lang="en-US" sz="1000" dirty="0" err="1" smtClean="0"/>
              <a:t>Binational</a:t>
            </a:r>
            <a:r>
              <a:rPr lang="en-US" sz="1000" dirty="0" smtClean="0"/>
              <a:t> Center: Eagle Ford Shale Community Program, Texas A&amp;M International University</a:t>
            </a:r>
            <a:endParaRPr lang="en-US" sz="1000" dirty="0"/>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56944"/>
            <a:ext cx="679646" cy="62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7454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Población</a:t>
            </a:r>
            <a:r>
              <a:rPr lang="en-US" dirty="0" smtClean="0"/>
              <a:t> en </a:t>
            </a:r>
            <a:r>
              <a:rPr lang="en-US" dirty="0" err="1" smtClean="0"/>
              <a:t>las</a:t>
            </a:r>
            <a:r>
              <a:rPr lang="en-US" dirty="0" smtClean="0"/>
              <a:t> </a:t>
            </a:r>
            <a:r>
              <a:rPr lang="en-US" dirty="0" err="1" smtClean="0"/>
              <a:t>Cuencas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447801"/>
            <a:ext cx="2697552" cy="495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4"/>
          <p:cNvSpPr>
            <a:spLocks noGrp="1"/>
          </p:cNvSpPr>
          <p:nvPr>
            <p:ph type="ftr" sz="quarter" idx="11"/>
          </p:nvPr>
        </p:nvSpPr>
        <p:spPr>
          <a:xfrm>
            <a:off x="2743200" y="6492875"/>
            <a:ext cx="5943600" cy="365125"/>
          </a:xfrm>
        </p:spPr>
        <p:txBody>
          <a:bodyPr/>
          <a:lstStyle/>
          <a:p>
            <a:r>
              <a:rPr lang="en-US" sz="1000" dirty="0" err="1" smtClean="0"/>
              <a:t>Binational</a:t>
            </a:r>
            <a:r>
              <a:rPr lang="en-US" sz="1000" dirty="0" smtClean="0"/>
              <a:t> Center: Eagle Ford Shale Community Program, Texas A&amp;M International University</a:t>
            </a:r>
            <a:endParaRPr lang="en-US" sz="1000" dirty="0"/>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1246" y="1447800"/>
            <a:ext cx="3621108" cy="502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56944"/>
            <a:ext cx="679646" cy="62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9810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93452" y="1839926"/>
            <a:ext cx="184666" cy="369332"/>
          </a:xfrm>
          <a:prstGeom prst="rect">
            <a:avLst/>
          </a:prstGeom>
          <a:noFill/>
        </p:spPr>
        <p:txBody>
          <a:bodyPr wrap="none" rtlCol="0">
            <a:spAutoFit/>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220873548"/>
              </p:ext>
            </p:extLst>
          </p:nvPr>
        </p:nvGraphicFramePr>
        <p:xfrm>
          <a:off x="228600" y="1600200"/>
          <a:ext cx="2819400" cy="914400"/>
        </p:xfrm>
        <a:graphic>
          <a:graphicData uri="http://schemas.openxmlformats.org/drawingml/2006/table">
            <a:tbl>
              <a:tblPr bandRow="1">
                <a:tableStyleId>{5C22544A-7EE6-4342-B048-85BDC9FD1C3A}</a:tableStyleId>
              </a:tblPr>
              <a:tblGrid>
                <a:gridCol w="1409700"/>
                <a:gridCol w="1409700"/>
              </a:tblGrid>
              <a:tr h="304800">
                <a:tc>
                  <a:txBody>
                    <a:bodyPr/>
                    <a:lstStyle/>
                    <a:p>
                      <a:r>
                        <a:rPr lang="en-US" sz="1400" b="0" i="0" kern="1200" dirty="0" smtClean="0">
                          <a:solidFill>
                            <a:schemeClr val="dk1"/>
                          </a:solidFill>
                          <a:effectLst/>
                          <a:latin typeface="+mn-lt"/>
                          <a:ea typeface="+mn-ea"/>
                          <a:cs typeface="+mn-cs"/>
                        </a:rPr>
                        <a:t>Del Rio, Texas</a:t>
                      </a:r>
                      <a:endParaRPr lang="en-US" sz="1400" b="0" i="0" kern="1200" dirty="0">
                        <a:solidFill>
                          <a:schemeClr val="dk1"/>
                        </a:solidFill>
                        <a:effectLst/>
                        <a:latin typeface="+mn-lt"/>
                        <a:ea typeface="+mn-ea"/>
                        <a:cs typeface="+mn-cs"/>
                      </a:endParaRPr>
                    </a:p>
                  </a:txBody>
                  <a:tcPr/>
                </a:tc>
                <a:tc>
                  <a:txBody>
                    <a:bodyPr/>
                    <a:lstStyle/>
                    <a:p>
                      <a:r>
                        <a:rPr lang="en-US" sz="1400" b="0" i="0" kern="1200" dirty="0" smtClean="0">
                          <a:solidFill>
                            <a:schemeClr val="dk1"/>
                          </a:solidFill>
                          <a:effectLst/>
                          <a:latin typeface="+mn-lt"/>
                          <a:ea typeface="+mn-ea"/>
                          <a:cs typeface="+mn-cs"/>
                        </a:rPr>
                        <a:t>35,543 (2012)</a:t>
                      </a:r>
                      <a:endParaRPr lang="en-US" sz="1400" b="0" i="0" kern="1200" dirty="0">
                        <a:solidFill>
                          <a:schemeClr val="dk1"/>
                        </a:solidFill>
                        <a:effectLst/>
                        <a:latin typeface="+mn-lt"/>
                        <a:ea typeface="+mn-ea"/>
                        <a:cs typeface="+mn-cs"/>
                      </a:endParaRPr>
                    </a:p>
                  </a:txBody>
                  <a:tcPr/>
                </a:tc>
              </a:tr>
              <a:tr h="304800">
                <a:tc>
                  <a:txBody>
                    <a:bodyPr/>
                    <a:lstStyle/>
                    <a:p>
                      <a:r>
                        <a:rPr lang="en-US" sz="1400" b="0" i="0" kern="1200" dirty="0" smtClean="0">
                          <a:solidFill>
                            <a:schemeClr val="dk1"/>
                          </a:solidFill>
                          <a:effectLst/>
                          <a:latin typeface="+mn-lt"/>
                          <a:ea typeface="+mn-ea"/>
                          <a:cs typeface="+mn-cs"/>
                        </a:rPr>
                        <a:t>Cd. </a:t>
                      </a:r>
                      <a:r>
                        <a:rPr lang="en-US" sz="1400" b="0" i="0" kern="1200" dirty="0" err="1" smtClean="0">
                          <a:solidFill>
                            <a:schemeClr val="dk1"/>
                          </a:solidFill>
                          <a:effectLst/>
                          <a:latin typeface="+mn-lt"/>
                          <a:ea typeface="+mn-ea"/>
                          <a:cs typeface="+mn-cs"/>
                        </a:rPr>
                        <a:t>Acuña</a:t>
                      </a:r>
                      <a:r>
                        <a:rPr lang="en-US" sz="1400" b="0" i="0" kern="1200" dirty="0" smtClean="0">
                          <a:solidFill>
                            <a:schemeClr val="dk1"/>
                          </a:solidFill>
                          <a:effectLst/>
                          <a:latin typeface="+mn-lt"/>
                          <a:ea typeface="+mn-ea"/>
                          <a:cs typeface="+mn-cs"/>
                        </a:rPr>
                        <a:t>, </a:t>
                      </a:r>
                      <a:r>
                        <a:rPr lang="en-US" sz="1400" b="0" i="0" kern="1200" dirty="0" err="1" smtClean="0">
                          <a:solidFill>
                            <a:schemeClr val="dk1"/>
                          </a:solidFill>
                          <a:effectLst/>
                          <a:latin typeface="+mn-lt"/>
                          <a:ea typeface="+mn-ea"/>
                          <a:cs typeface="+mn-cs"/>
                        </a:rPr>
                        <a:t>Coah</a:t>
                      </a:r>
                      <a:endParaRPr lang="en-US" sz="1400" b="0" i="0" kern="1200" dirty="0" smtClean="0">
                        <a:solidFill>
                          <a:schemeClr val="dk1"/>
                        </a:solidFill>
                        <a:effectLst/>
                        <a:latin typeface="+mn-lt"/>
                        <a:ea typeface="+mn-ea"/>
                        <a:cs typeface="+mn-cs"/>
                      </a:endParaRPr>
                    </a:p>
                  </a:txBody>
                  <a:tcPr/>
                </a:tc>
                <a:tc>
                  <a:txBody>
                    <a:bodyPr/>
                    <a:lstStyle/>
                    <a:p>
                      <a:r>
                        <a:rPr lang="en-US" sz="1400" b="0" i="0" kern="1200" dirty="0" smtClean="0">
                          <a:solidFill>
                            <a:schemeClr val="dk1"/>
                          </a:solidFill>
                          <a:effectLst/>
                          <a:latin typeface="+mn-lt"/>
                          <a:ea typeface="+mn-ea"/>
                          <a:cs typeface="+mn-cs"/>
                        </a:rPr>
                        <a:t>136,755 (2010)</a:t>
                      </a:r>
                      <a:endParaRPr lang="en-US" sz="1050" dirty="0"/>
                    </a:p>
                  </a:txBody>
                  <a:tcPr/>
                </a:tc>
              </a:tr>
              <a:tr h="304800">
                <a:tc>
                  <a:txBody>
                    <a:bodyPr/>
                    <a:lstStyle/>
                    <a:p>
                      <a:r>
                        <a:rPr lang="en-US" sz="1400" b="1" dirty="0" smtClean="0"/>
                        <a:t>Total</a:t>
                      </a:r>
                      <a:endParaRPr lang="en-US" sz="1400" b="1" dirty="0"/>
                    </a:p>
                  </a:txBody>
                  <a:tcPr/>
                </a:tc>
                <a:tc>
                  <a:txBody>
                    <a:bodyPr/>
                    <a:lstStyle/>
                    <a:p>
                      <a:r>
                        <a:rPr lang="en-US" sz="1400" b="1" dirty="0" smtClean="0"/>
                        <a:t>172,298</a:t>
                      </a:r>
                      <a:endParaRPr lang="en-US" sz="1400" b="1" dirty="0"/>
                    </a:p>
                  </a:txBody>
                  <a:tcPr/>
                </a:tc>
              </a:tr>
            </a:tbl>
          </a:graphicData>
        </a:graphic>
      </p:graphicFrame>
      <p:sp>
        <p:nvSpPr>
          <p:cNvPr id="7" name="TextBox 6"/>
          <p:cNvSpPr txBox="1"/>
          <p:nvPr/>
        </p:nvSpPr>
        <p:spPr>
          <a:xfrm>
            <a:off x="1371600" y="152400"/>
            <a:ext cx="6629400" cy="369332"/>
          </a:xfrm>
          <a:prstGeom prst="rect">
            <a:avLst/>
          </a:prstGeom>
          <a:solidFill>
            <a:schemeClr val="tx2">
              <a:lumMod val="60000"/>
              <a:lumOff val="40000"/>
            </a:schemeClr>
          </a:solidFill>
        </p:spPr>
        <p:txBody>
          <a:bodyPr wrap="square" rtlCol="0">
            <a:spAutoFit/>
          </a:bodyPr>
          <a:lstStyle/>
          <a:p>
            <a:pPr algn="ctr"/>
            <a:r>
              <a:rPr lang="en-US" dirty="0" err="1" smtClean="0">
                <a:solidFill>
                  <a:schemeClr val="bg1"/>
                </a:solidFill>
              </a:rPr>
              <a:t>Población</a:t>
            </a:r>
            <a:r>
              <a:rPr lang="en-US" dirty="0" smtClean="0">
                <a:solidFill>
                  <a:schemeClr val="bg1"/>
                </a:solidFill>
              </a:rPr>
              <a:t> en </a:t>
            </a:r>
            <a:r>
              <a:rPr lang="en-US" dirty="0" err="1" smtClean="0">
                <a:solidFill>
                  <a:schemeClr val="bg1"/>
                </a:solidFill>
              </a:rPr>
              <a:t>las</a:t>
            </a:r>
            <a:r>
              <a:rPr lang="en-US" dirty="0" smtClean="0">
                <a:solidFill>
                  <a:schemeClr val="bg1"/>
                </a:solidFill>
              </a:rPr>
              <a:t> </a:t>
            </a:r>
            <a:r>
              <a:rPr lang="en-US" dirty="0" err="1" smtClean="0">
                <a:solidFill>
                  <a:schemeClr val="bg1"/>
                </a:solidFill>
              </a:rPr>
              <a:t>Ciudades</a:t>
            </a:r>
            <a:r>
              <a:rPr lang="en-US" dirty="0" smtClean="0">
                <a:solidFill>
                  <a:schemeClr val="bg1"/>
                </a:solidFill>
              </a:rPr>
              <a:t> </a:t>
            </a:r>
            <a:r>
              <a:rPr lang="en-US" dirty="0" err="1" smtClean="0">
                <a:solidFill>
                  <a:schemeClr val="bg1"/>
                </a:solidFill>
              </a:rPr>
              <a:t>Fronterizas</a:t>
            </a:r>
            <a:r>
              <a:rPr lang="en-US" dirty="0" smtClean="0">
                <a:solidFill>
                  <a:schemeClr val="bg1"/>
                </a:solidFill>
              </a:rPr>
              <a:t> de </a:t>
            </a:r>
            <a:r>
              <a:rPr lang="en-US" dirty="0" err="1" smtClean="0">
                <a:solidFill>
                  <a:schemeClr val="bg1"/>
                </a:solidFill>
              </a:rPr>
              <a:t>las</a:t>
            </a:r>
            <a:r>
              <a:rPr lang="en-US" dirty="0" smtClean="0">
                <a:solidFill>
                  <a:schemeClr val="bg1"/>
                </a:solidFill>
              </a:rPr>
              <a:t> </a:t>
            </a:r>
            <a:r>
              <a:rPr lang="en-US" dirty="0" err="1" smtClean="0">
                <a:solidFill>
                  <a:schemeClr val="bg1"/>
                </a:solidFill>
              </a:rPr>
              <a:t>Cuencas</a:t>
            </a:r>
            <a:r>
              <a:rPr lang="en-US" dirty="0" smtClean="0">
                <a:solidFill>
                  <a:schemeClr val="bg1"/>
                </a:solidFill>
              </a:rPr>
              <a:t> </a:t>
            </a:r>
            <a:r>
              <a:rPr lang="en-US" dirty="0" err="1" smtClean="0">
                <a:solidFill>
                  <a:schemeClr val="bg1"/>
                </a:solidFill>
              </a:rPr>
              <a:t>Internacionales</a:t>
            </a:r>
            <a:r>
              <a:rPr lang="en-US" dirty="0" smtClean="0">
                <a:solidFill>
                  <a:schemeClr val="bg1"/>
                </a:solidFill>
              </a:rPr>
              <a:t> </a:t>
            </a:r>
            <a:endParaRPr lang="en-US"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588653400"/>
              </p:ext>
            </p:extLst>
          </p:nvPr>
        </p:nvGraphicFramePr>
        <p:xfrm>
          <a:off x="3200400" y="1752600"/>
          <a:ext cx="2819400" cy="914400"/>
        </p:xfrm>
        <a:graphic>
          <a:graphicData uri="http://schemas.openxmlformats.org/drawingml/2006/table">
            <a:tbl>
              <a:tblPr bandRow="1">
                <a:tableStyleId>{5C22544A-7EE6-4342-B048-85BDC9FD1C3A}</a:tableStyleId>
              </a:tblPr>
              <a:tblGrid>
                <a:gridCol w="1409700"/>
                <a:gridCol w="1409700"/>
              </a:tblGrid>
              <a:tr h="279400">
                <a:tc>
                  <a:txBody>
                    <a:bodyPr/>
                    <a:lstStyle/>
                    <a:p>
                      <a:r>
                        <a:rPr lang="en-US" sz="1400" b="0" i="0" kern="1200" dirty="0" smtClean="0">
                          <a:solidFill>
                            <a:schemeClr val="dk1"/>
                          </a:solidFill>
                          <a:effectLst/>
                          <a:latin typeface="+mn-lt"/>
                          <a:ea typeface="+mn-ea"/>
                          <a:cs typeface="+mn-cs"/>
                        </a:rPr>
                        <a:t>Roma, Texas</a:t>
                      </a:r>
                      <a:endParaRPr lang="en-US" sz="1400" b="0" i="0" kern="1200" dirty="0">
                        <a:solidFill>
                          <a:schemeClr val="dk1"/>
                        </a:solidFill>
                        <a:effectLst/>
                        <a:latin typeface="+mn-lt"/>
                        <a:ea typeface="+mn-ea"/>
                        <a:cs typeface="+mn-cs"/>
                      </a:endParaRPr>
                    </a:p>
                  </a:txBody>
                  <a:tcPr/>
                </a:tc>
                <a:tc>
                  <a:txBody>
                    <a:bodyPr/>
                    <a:lstStyle/>
                    <a:p>
                      <a:r>
                        <a:rPr lang="en-US" sz="1400" b="0" i="0" u="none" strike="noStrike" kern="1200" dirty="0" smtClean="0">
                          <a:solidFill>
                            <a:schemeClr val="dk1"/>
                          </a:solidFill>
                          <a:effectLst/>
                          <a:latin typeface="+mn-lt"/>
                          <a:ea typeface="+mn-ea"/>
                          <a:cs typeface="+mn-cs"/>
                        </a:rPr>
                        <a:t>9,873 (2012)</a:t>
                      </a:r>
                      <a:endParaRPr lang="en-US" sz="1400" dirty="0"/>
                    </a:p>
                  </a:txBody>
                  <a:tcPr/>
                </a:tc>
              </a:tr>
              <a:tr h="279400">
                <a:tc>
                  <a:txBody>
                    <a:bodyPr/>
                    <a:lstStyle/>
                    <a:p>
                      <a:r>
                        <a:rPr lang="en-US" sz="1400" b="0" i="0" kern="1200" dirty="0" smtClean="0">
                          <a:solidFill>
                            <a:schemeClr val="dk1"/>
                          </a:solidFill>
                          <a:effectLst/>
                          <a:latin typeface="+mn-lt"/>
                          <a:ea typeface="+mn-ea"/>
                          <a:cs typeface="+mn-cs"/>
                        </a:rPr>
                        <a:t>M. </a:t>
                      </a:r>
                      <a:r>
                        <a:rPr lang="en-US" sz="1400" b="0" i="0" kern="1200" dirty="0" err="1" smtClean="0">
                          <a:solidFill>
                            <a:schemeClr val="dk1"/>
                          </a:solidFill>
                          <a:effectLst/>
                          <a:latin typeface="+mn-lt"/>
                          <a:ea typeface="+mn-ea"/>
                          <a:cs typeface="+mn-cs"/>
                        </a:rPr>
                        <a:t>Alemán</a:t>
                      </a:r>
                      <a:r>
                        <a:rPr lang="en-US" sz="1400" b="0" i="0" kern="1200" dirty="0" smtClean="0">
                          <a:solidFill>
                            <a:schemeClr val="dk1"/>
                          </a:solidFill>
                          <a:effectLst/>
                          <a:latin typeface="+mn-lt"/>
                          <a:ea typeface="+mn-ea"/>
                          <a:cs typeface="+mn-cs"/>
                        </a:rPr>
                        <a:t>, Tam</a:t>
                      </a:r>
                      <a:endParaRPr lang="en-US" sz="1400" b="0" i="0" kern="1200" dirty="0">
                        <a:solidFill>
                          <a:schemeClr val="dk1"/>
                        </a:solidFill>
                        <a:effectLst/>
                        <a:latin typeface="+mn-lt"/>
                        <a:ea typeface="+mn-ea"/>
                        <a:cs typeface="+mn-cs"/>
                      </a:endParaRPr>
                    </a:p>
                  </a:txBody>
                  <a:tcPr/>
                </a:tc>
                <a:tc>
                  <a:txBody>
                    <a:bodyPr/>
                    <a:lstStyle/>
                    <a:p>
                      <a:r>
                        <a:rPr lang="en-US" sz="1400" b="0" i="0" kern="1200" dirty="0" smtClean="0">
                          <a:solidFill>
                            <a:schemeClr val="dk1"/>
                          </a:solidFill>
                          <a:effectLst/>
                          <a:latin typeface="+mn-lt"/>
                          <a:ea typeface="+mn-ea"/>
                          <a:cs typeface="+mn-cs"/>
                        </a:rPr>
                        <a:t>27,015 (2010)</a:t>
                      </a:r>
                      <a:endParaRPr lang="en-US" sz="1400" dirty="0"/>
                    </a:p>
                  </a:txBody>
                  <a:tcPr/>
                </a:tc>
              </a:tr>
              <a:tr h="0">
                <a:tc>
                  <a:txBody>
                    <a:bodyPr/>
                    <a:lstStyle/>
                    <a:p>
                      <a:r>
                        <a:rPr lang="en-US" sz="1400" b="1" dirty="0" smtClean="0"/>
                        <a:t>Total</a:t>
                      </a:r>
                      <a:endParaRPr lang="en-US" sz="1400" b="1" dirty="0"/>
                    </a:p>
                  </a:txBody>
                  <a:tcPr/>
                </a:tc>
                <a:tc>
                  <a:txBody>
                    <a:bodyPr/>
                    <a:lstStyle/>
                    <a:p>
                      <a:r>
                        <a:rPr lang="en-US" sz="1400" b="1" dirty="0" smtClean="0"/>
                        <a:t>36,888</a:t>
                      </a:r>
                      <a:endParaRPr lang="en-US" sz="1400" b="1"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387449500"/>
              </p:ext>
            </p:extLst>
          </p:nvPr>
        </p:nvGraphicFramePr>
        <p:xfrm>
          <a:off x="228600" y="2758440"/>
          <a:ext cx="2819400" cy="1127760"/>
        </p:xfrm>
        <a:graphic>
          <a:graphicData uri="http://schemas.openxmlformats.org/drawingml/2006/table">
            <a:tbl>
              <a:tblPr bandRow="1">
                <a:tableStyleId>{5C22544A-7EE6-4342-B048-85BDC9FD1C3A}</a:tableStyleId>
              </a:tblPr>
              <a:tblGrid>
                <a:gridCol w="1409700"/>
                <a:gridCol w="1409700"/>
              </a:tblGrid>
              <a:tr h="291313">
                <a:tc>
                  <a:txBody>
                    <a:bodyPr/>
                    <a:lstStyle/>
                    <a:p>
                      <a:r>
                        <a:rPr lang="en-US" sz="1400" b="0" i="0" kern="1200" dirty="0" smtClean="0">
                          <a:solidFill>
                            <a:schemeClr val="dk1"/>
                          </a:solidFill>
                          <a:effectLst/>
                          <a:latin typeface="+mn-lt"/>
                          <a:ea typeface="+mn-ea"/>
                          <a:cs typeface="+mn-cs"/>
                        </a:rPr>
                        <a:t>Eagle Pass, TX</a:t>
                      </a:r>
                      <a:endParaRPr lang="en-US" sz="1400" b="0" i="0" kern="1200" dirty="0">
                        <a:solidFill>
                          <a:schemeClr val="dk1"/>
                        </a:solidFill>
                        <a:effectLst/>
                        <a:latin typeface="+mn-lt"/>
                        <a:ea typeface="+mn-ea"/>
                        <a:cs typeface="+mn-cs"/>
                      </a:endParaRPr>
                    </a:p>
                  </a:txBody>
                  <a:tcPr/>
                </a:tc>
                <a:tc>
                  <a:txBody>
                    <a:bodyPr/>
                    <a:lstStyle/>
                    <a:p>
                      <a:r>
                        <a:rPr lang="en-US" sz="1400" b="0" i="0" u="none" kern="1200" dirty="0" smtClean="0">
                          <a:solidFill>
                            <a:schemeClr val="dk1"/>
                          </a:solidFill>
                          <a:effectLst/>
                          <a:latin typeface="+mn-lt"/>
                          <a:ea typeface="+mn-ea"/>
                          <a:cs typeface="+mn-cs"/>
                        </a:rPr>
                        <a:t>27,283 (2012)</a:t>
                      </a:r>
                      <a:endParaRPr lang="en-US" sz="1400" u="none" dirty="0"/>
                    </a:p>
                  </a:txBody>
                  <a:tcPr/>
                </a:tc>
              </a:tr>
              <a:tr h="495232">
                <a:tc>
                  <a:txBody>
                    <a:bodyPr/>
                    <a:lstStyle/>
                    <a:p>
                      <a:r>
                        <a:rPr lang="en-US" sz="1400" b="0" i="0" kern="1200" dirty="0" err="1" smtClean="0">
                          <a:solidFill>
                            <a:schemeClr val="dk1"/>
                          </a:solidFill>
                          <a:effectLst/>
                          <a:latin typeface="+mn-lt"/>
                          <a:ea typeface="+mn-ea"/>
                          <a:cs typeface="+mn-cs"/>
                        </a:rPr>
                        <a:t>Piedras</a:t>
                      </a:r>
                      <a:r>
                        <a:rPr lang="en-US" sz="1400" b="0" i="0" kern="1200" dirty="0" smtClean="0">
                          <a:solidFill>
                            <a:schemeClr val="dk1"/>
                          </a:solidFill>
                          <a:effectLst/>
                          <a:latin typeface="+mn-lt"/>
                          <a:ea typeface="+mn-ea"/>
                          <a:cs typeface="+mn-cs"/>
                        </a:rPr>
                        <a:t>  </a:t>
                      </a:r>
                      <a:r>
                        <a:rPr lang="en-US" sz="1400" b="0" i="0" kern="1200" dirty="0" err="1" smtClean="0">
                          <a:solidFill>
                            <a:schemeClr val="dk1"/>
                          </a:solidFill>
                          <a:effectLst/>
                          <a:latin typeface="+mn-lt"/>
                          <a:ea typeface="+mn-ea"/>
                          <a:cs typeface="+mn-cs"/>
                        </a:rPr>
                        <a:t>Negras</a:t>
                      </a:r>
                      <a:r>
                        <a:rPr lang="en-US" sz="1400" b="0" i="0" kern="1200" dirty="0" smtClean="0">
                          <a:solidFill>
                            <a:schemeClr val="dk1"/>
                          </a:solidFill>
                          <a:effectLst/>
                          <a:latin typeface="+mn-lt"/>
                          <a:ea typeface="+mn-ea"/>
                          <a:cs typeface="+mn-cs"/>
                        </a:rPr>
                        <a:t>, </a:t>
                      </a:r>
                      <a:r>
                        <a:rPr lang="en-US" sz="1400" b="0" i="0" kern="1200" dirty="0" err="1" smtClean="0">
                          <a:solidFill>
                            <a:schemeClr val="dk1"/>
                          </a:solidFill>
                          <a:effectLst/>
                          <a:latin typeface="+mn-lt"/>
                          <a:ea typeface="+mn-ea"/>
                          <a:cs typeface="+mn-cs"/>
                        </a:rPr>
                        <a:t>Coah</a:t>
                      </a:r>
                      <a:r>
                        <a:rPr lang="en-US" sz="1400" b="0" i="0" kern="1200" dirty="0" smtClean="0">
                          <a:solidFill>
                            <a:schemeClr val="dk1"/>
                          </a:solidFill>
                          <a:effectLst/>
                          <a:latin typeface="+mn-lt"/>
                          <a:ea typeface="+mn-ea"/>
                          <a:cs typeface="+mn-cs"/>
                        </a:rPr>
                        <a:t>.</a:t>
                      </a:r>
                    </a:p>
                  </a:txBody>
                  <a:tcPr/>
                </a:tc>
                <a:tc>
                  <a:txBody>
                    <a:bodyPr/>
                    <a:lstStyle/>
                    <a:p>
                      <a:r>
                        <a:rPr lang="en-US" sz="1400" b="0" i="0" kern="1200" dirty="0" smtClean="0">
                          <a:solidFill>
                            <a:schemeClr val="dk1"/>
                          </a:solidFill>
                          <a:effectLst/>
                          <a:latin typeface="+mn-lt"/>
                          <a:ea typeface="+mn-ea"/>
                          <a:cs typeface="+mn-cs"/>
                        </a:rPr>
                        <a:t>152,806 (2010)</a:t>
                      </a:r>
                      <a:endParaRPr lang="en-US" sz="1400" dirty="0"/>
                    </a:p>
                  </a:txBody>
                  <a:tcPr/>
                </a:tc>
              </a:tr>
              <a:tr h="291313">
                <a:tc>
                  <a:txBody>
                    <a:bodyPr/>
                    <a:lstStyle/>
                    <a:p>
                      <a:r>
                        <a:rPr lang="en-US" sz="1400" b="1" dirty="0" smtClean="0"/>
                        <a:t>Total</a:t>
                      </a:r>
                      <a:endParaRPr lang="en-US" sz="1400" b="1" dirty="0"/>
                    </a:p>
                  </a:txBody>
                  <a:tcPr/>
                </a:tc>
                <a:tc>
                  <a:txBody>
                    <a:bodyPr/>
                    <a:lstStyle/>
                    <a:p>
                      <a:r>
                        <a:rPr lang="en-US" sz="1400" b="1" dirty="0" smtClean="0"/>
                        <a:t>180,089</a:t>
                      </a:r>
                      <a:endParaRPr lang="en-US" sz="1400" b="1"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694086141"/>
              </p:ext>
            </p:extLst>
          </p:nvPr>
        </p:nvGraphicFramePr>
        <p:xfrm>
          <a:off x="3200400" y="4114800"/>
          <a:ext cx="2819400" cy="1092199"/>
        </p:xfrm>
        <a:graphic>
          <a:graphicData uri="http://schemas.openxmlformats.org/drawingml/2006/table">
            <a:tbl>
              <a:tblPr bandRow="1">
                <a:tableStyleId>{5C22544A-7EE6-4342-B048-85BDC9FD1C3A}</a:tableStyleId>
              </a:tblPr>
              <a:tblGrid>
                <a:gridCol w="1409700"/>
                <a:gridCol w="1409700"/>
              </a:tblGrid>
              <a:tr h="355600">
                <a:tc>
                  <a:txBody>
                    <a:bodyPr/>
                    <a:lstStyle/>
                    <a:p>
                      <a:pPr marL="0" algn="l" defTabSz="914400" rtl="0" eaLnBrk="1" latinLnBrk="0" hangingPunct="1"/>
                      <a:r>
                        <a:rPr lang="en-US" sz="1400" b="0" i="0" u="none" strike="noStrike" kern="1200" dirty="0" smtClean="0">
                          <a:solidFill>
                            <a:schemeClr val="dk1"/>
                          </a:solidFill>
                          <a:effectLst/>
                          <a:latin typeface="+mn-lt"/>
                          <a:ea typeface="+mn-ea"/>
                          <a:cs typeface="+mn-cs"/>
                        </a:rPr>
                        <a:t>Sullivan, Texas</a:t>
                      </a:r>
                      <a:endParaRPr lang="en-US" sz="1400" b="0" i="0" u="none" strike="noStrike" kern="1200" dirty="0">
                        <a:solidFill>
                          <a:schemeClr val="dk1"/>
                        </a:solidFill>
                        <a:effectLst/>
                        <a:latin typeface="+mn-lt"/>
                        <a:ea typeface="+mn-ea"/>
                        <a:cs typeface="+mn-cs"/>
                      </a:endParaRPr>
                    </a:p>
                  </a:txBody>
                  <a:tcPr/>
                </a:tc>
                <a:tc>
                  <a:txBody>
                    <a:bodyPr/>
                    <a:lstStyle/>
                    <a:p>
                      <a:r>
                        <a:rPr lang="en-US" sz="1400" b="0" i="0" u="none" strike="noStrike" kern="1200" dirty="0" smtClean="0">
                          <a:solidFill>
                            <a:schemeClr val="dk1"/>
                          </a:solidFill>
                          <a:effectLst/>
                          <a:latin typeface="+mn-lt"/>
                          <a:ea typeface="+mn-ea"/>
                          <a:cs typeface="+mn-cs"/>
                        </a:rPr>
                        <a:t>4,098 (2012)</a:t>
                      </a:r>
                      <a:endParaRPr lang="en-US" sz="1400" dirty="0"/>
                    </a:p>
                  </a:txBody>
                  <a:tcPr/>
                </a:tc>
              </a:tr>
              <a:tr h="355600">
                <a:tc>
                  <a:txBody>
                    <a:bodyPr/>
                    <a:lstStyle/>
                    <a:p>
                      <a:pPr marL="0" algn="l" defTabSz="914400" rtl="0" eaLnBrk="1" latinLnBrk="0" hangingPunct="1"/>
                      <a:r>
                        <a:rPr lang="en-US" sz="1400" b="0" i="0" u="none" strike="noStrike" kern="1200" dirty="0" err="1" smtClean="0">
                          <a:solidFill>
                            <a:schemeClr val="dk1"/>
                          </a:solidFill>
                          <a:effectLst/>
                          <a:latin typeface="+mn-lt"/>
                          <a:ea typeface="+mn-ea"/>
                          <a:cs typeface="+mn-cs"/>
                        </a:rPr>
                        <a:t>Díaz</a:t>
                      </a:r>
                      <a:r>
                        <a:rPr lang="en-US" sz="1400" b="0" i="0" u="none" strike="noStrike" kern="1200" dirty="0" smtClean="0">
                          <a:solidFill>
                            <a:schemeClr val="dk1"/>
                          </a:solidFill>
                          <a:effectLst/>
                          <a:latin typeface="+mn-lt"/>
                          <a:ea typeface="+mn-ea"/>
                          <a:cs typeface="+mn-cs"/>
                        </a:rPr>
                        <a:t> </a:t>
                      </a:r>
                      <a:r>
                        <a:rPr lang="en-US" sz="1400" b="0" i="0" u="none" strike="noStrike" kern="1200" dirty="0" err="1" smtClean="0">
                          <a:solidFill>
                            <a:schemeClr val="dk1"/>
                          </a:solidFill>
                          <a:effectLst/>
                          <a:latin typeface="+mn-lt"/>
                          <a:ea typeface="+mn-ea"/>
                          <a:cs typeface="+mn-cs"/>
                        </a:rPr>
                        <a:t>Ordaz</a:t>
                      </a:r>
                      <a:r>
                        <a:rPr lang="en-US" sz="1400" b="0" i="0" u="none" strike="noStrike" kern="1200" dirty="0" smtClean="0">
                          <a:solidFill>
                            <a:schemeClr val="dk1"/>
                          </a:solidFill>
                          <a:effectLst/>
                          <a:latin typeface="+mn-lt"/>
                          <a:ea typeface="+mn-ea"/>
                          <a:cs typeface="+mn-cs"/>
                        </a:rPr>
                        <a:t>, Tam</a:t>
                      </a:r>
                      <a:endParaRPr lang="en-US" sz="1400" b="0" i="0" u="none" strike="noStrike" kern="1200" dirty="0">
                        <a:solidFill>
                          <a:schemeClr val="dk1"/>
                        </a:solidFill>
                        <a:effectLst/>
                        <a:latin typeface="+mn-lt"/>
                        <a:ea typeface="+mn-ea"/>
                        <a:cs typeface="+mn-cs"/>
                      </a:endParaRPr>
                    </a:p>
                  </a:txBody>
                  <a:tcPr/>
                </a:tc>
                <a:tc>
                  <a:txBody>
                    <a:bodyPr/>
                    <a:lstStyle/>
                    <a:p>
                      <a:r>
                        <a:rPr lang="en-US" sz="1400" b="0" i="0" kern="1200" dirty="0" smtClean="0">
                          <a:solidFill>
                            <a:schemeClr val="dk1"/>
                          </a:solidFill>
                          <a:effectLst/>
                          <a:latin typeface="+mn-lt"/>
                          <a:ea typeface="+mn-ea"/>
                          <a:cs typeface="+mn-cs"/>
                        </a:rPr>
                        <a:t>15,775 (2010)</a:t>
                      </a:r>
                      <a:endParaRPr lang="en-US" sz="1400" dirty="0"/>
                    </a:p>
                  </a:txBody>
                  <a:tcPr/>
                </a:tc>
              </a:tr>
              <a:tr h="380999">
                <a:tc>
                  <a:txBody>
                    <a:bodyPr/>
                    <a:lstStyle/>
                    <a:p>
                      <a:r>
                        <a:rPr lang="en-US" sz="1400" b="1" dirty="0" smtClean="0"/>
                        <a:t>Total</a:t>
                      </a:r>
                      <a:endParaRPr lang="en-US" sz="1400" b="1" dirty="0"/>
                    </a:p>
                  </a:txBody>
                  <a:tcPr/>
                </a:tc>
                <a:tc>
                  <a:txBody>
                    <a:bodyPr/>
                    <a:lstStyle/>
                    <a:p>
                      <a:r>
                        <a:rPr lang="en-US" sz="1400" b="1" dirty="0" smtClean="0"/>
                        <a:t>19,873</a:t>
                      </a:r>
                      <a:endParaRPr lang="en-US" sz="1400" b="1"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538047269"/>
              </p:ext>
            </p:extLst>
          </p:nvPr>
        </p:nvGraphicFramePr>
        <p:xfrm>
          <a:off x="3200400" y="2834640"/>
          <a:ext cx="2819400" cy="1127760"/>
        </p:xfrm>
        <a:graphic>
          <a:graphicData uri="http://schemas.openxmlformats.org/drawingml/2006/table">
            <a:tbl>
              <a:tblPr bandRow="1">
                <a:tableStyleId>{5C22544A-7EE6-4342-B048-85BDC9FD1C3A}</a:tableStyleId>
              </a:tblPr>
              <a:tblGrid>
                <a:gridCol w="1409700"/>
                <a:gridCol w="1409700"/>
              </a:tblGrid>
              <a:tr h="304799">
                <a:tc>
                  <a:txBody>
                    <a:bodyPr/>
                    <a:lstStyle/>
                    <a:p>
                      <a:r>
                        <a:rPr lang="en-US" sz="1400" b="0" i="0" kern="1200" dirty="0" smtClean="0">
                          <a:solidFill>
                            <a:schemeClr val="dk1"/>
                          </a:solidFill>
                          <a:effectLst/>
                          <a:latin typeface="+mn-lt"/>
                          <a:ea typeface="+mn-ea"/>
                          <a:cs typeface="+mn-cs"/>
                        </a:rPr>
                        <a:t>Rio Grande, TX</a:t>
                      </a:r>
                      <a:endParaRPr lang="en-US" sz="1400" b="0" i="0" kern="1200" dirty="0">
                        <a:solidFill>
                          <a:schemeClr val="dk1"/>
                        </a:solidFill>
                        <a:effectLst/>
                        <a:latin typeface="+mn-lt"/>
                        <a:ea typeface="+mn-ea"/>
                        <a:cs typeface="+mn-cs"/>
                      </a:endParaRPr>
                    </a:p>
                  </a:txBody>
                  <a:tcPr/>
                </a:tc>
                <a:tc>
                  <a:txBody>
                    <a:bodyPr/>
                    <a:lstStyle/>
                    <a:p>
                      <a:r>
                        <a:rPr lang="en-US" sz="1400" b="0" i="0" u="none" strike="noStrike" kern="1200" dirty="0" smtClean="0">
                          <a:solidFill>
                            <a:schemeClr val="dk1"/>
                          </a:solidFill>
                          <a:effectLst/>
                          <a:latin typeface="+mn-lt"/>
                          <a:ea typeface="+mn-ea"/>
                          <a:cs typeface="+mn-cs"/>
                        </a:rPr>
                        <a:t>13,939 (2012)</a:t>
                      </a:r>
                      <a:endParaRPr lang="en-US" sz="1400" u="none" dirty="0"/>
                    </a:p>
                  </a:txBody>
                  <a:tcPr/>
                </a:tc>
              </a:tr>
              <a:tr h="267730">
                <a:tc>
                  <a:txBody>
                    <a:bodyPr/>
                    <a:lstStyle/>
                    <a:p>
                      <a:r>
                        <a:rPr lang="en-US" sz="1400" b="0" i="0" kern="1200" dirty="0" smtClean="0">
                          <a:solidFill>
                            <a:schemeClr val="dk1"/>
                          </a:solidFill>
                          <a:effectLst/>
                          <a:latin typeface="+mn-lt"/>
                          <a:ea typeface="+mn-ea"/>
                          <a:cs typeface="+mn-cs"/>
                        </a:rPr>
                        <a:t>Cd. Camargo, Tam</a:t>
                      </a:r>
                      <a:endParaRPr lang="en-US" sz="1400" b="0" i="0" kern="1200" dirty="0">
                        <a:solidFill>
                          <a:schemeClr val="dk1"/>
                        </a:solidFill>
                        <a:effectLst/>
                        <a:latin typeface="+mn-lt"/>
                        <a:ea typeface="+mn-ea"/>
                        <a:cs typeface="+mn-cs"/>
                      </a:endParaRPr>
                    </a:p>
                  </a:txBody>
                  <a:tcPr/>
                </a:tc>
                <a:tc>
                  <a:txBody>
                    <a:bodyPr/>
                    <a:lstStyle/>
                    <a:p>
                      <a:r>
                        <a:rPr lang="en-US" sz="1400" b="0" i="0" kern="1200" dirty="0" smtClean="0">
                          <a:solidFill>
                            <a:schemeClr val="dk1"/>
                          </a:solidFill>
                          <a:effectLst/>
                          <a:latin typeface="+mn-lt"/>
                          <a:ea typeface="+mn-ea"/>
                          <a:cs typeface="+mn-cs"/>
                        </a:rPr>
                        <a:t>14,933 (2010)</a:t>
                      </a:r>
                      <a:endParaRPr lang="en-US" sz="1400" dirty="0"/>
                    </a:p>
                  </a:txBody>
                  <a:tcPr/>
                </a:tc>
              </a:tr>
              <a:tr h="267730">
                <a:tc>
                  <a:txBody>
                    <a:bodyPr/>
                    <a:lstStyle/>
                    <a:p>
                      <a:r>
                        <a:rPr lang="en-US" sz="1400" b="1" dirty="0" smtClean="0"/>
                        <a:t>Total</a:t>
                      </a:r>
                      <a:endParaRPr lang="en-US" sz="1400" b="1" dirty="0"/>
                    </a:p>
                  </a:txBody>
                  <a:tcPr/>
                </a:tc>
                <a:tc>
                  <a:txBody>
                    <a:bodyPr/>
                    <a:lstStyle/>
                    <a:p>
                      <a:r>
                        <a:rPr lang="en-US" sz="1400" b="1" dirty="0" smtClean="0"/>
                        <a:t>28,872</a:t>
                      </a:r>
                      <a:endParaRPr lang="en-US" sz="1400" b="1" dirty="0"/>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962954711"/>
              </p:ext>
            </p:extLst>
          </p:nvPr>
        </p:nvGraphicFramePr>
        <p:xfrm>
          <a:off x="228600" y="4038599"/>
          <a:ext cx="2819400" cy="1066801"/>
        </p:xfrm>
        <a:graphic>
          <a:graphicData uri="http://schemas.openxmlformats.org/drawingml/2006/table">
            <a:tbl>
              <a:tblPr bandRow="1">
                <a:tableStyleId>{5C22544A-7EE6-4342-B048-85BDC9FD1C3A}</a:tableStyleId>
              </a:tblPr>
              <a:tblGrid>
                <a:gridCol w="1409700"/>
                <a:gridCol w="1409700"/>
              </a:tblGrid>
              <a:tr h="347008">
                <a:tc>
                  <a:txBody>
                    <a:bodyPr/>
                    <a:lstStyle/>
                    <a:p>
                      <a:r>
                        <a:rPr lang="en-US" sz="1400" b="0" i="0" kern="1200" dirty="0" smtClean="0">
                          <a:solidFill>
                            <a:schemeClr val="dk1"/>
                          </a:solidFill>
                          <a:effectLst/>
                          <a:latin typeface="+mn-lt"/>
                          <a:ea typeface="+mn-ea"/>
                          <a:cs typeface="+mn-cs"/>
                        </a:rPr>
                        <a:t>Laredo, Texas</a:t>
                      </a:r>
                      <a:endParaRPr lang="en-US" sz="1400" b="0" i="0" kern="1200" dirty="0">
                        <a:solidFill>
                          <a:schemeClr val="dk1"/>
                        </a:solidFill>
                        <a:effectLst/>
                        <a:latin typeface="+mn-lt"/>
                        <a:ea typeface="+mn-ea"/>
                        <a:cs typeface="+mn-cs"/>
                      </a:endParaRPr>
                    </a:p>
                  </a:txBody>
                  <a:tcPr/>
                </a:tc>
                <a:tc>
                  <a:txBody>
                    <a:bodyPr/>
                    <a:lstStyle/>
                    <a:p>
                      <a:r>
                        <a:rPr lang="en-US" sz="1400" b="0" i="0" kern="1200" dirty="0" smtClean="0">
                          <a:solidFill>
                            <a:schemeClr val="dk1"/>
                          </a:solidFill>
                          <a:effectLst/>
                          <a:latin typeface="+mn-lt"/>
                          <a:ea typeface="+mn-ea"/>
                          <a:cs typeface="+mn-cs"/>
                        </a:rPr>
                        <a:t>244,731 (2012)</a:t>
                      </a:r>
                      <a:endParaRPr lang="en-US" sz="1400" dirty="0"/>
                    </a:p>
                  </a:txBody>
                  <a:tcPr/>
                </a:tc>
              </a:tr>
              <a:tr h="372785">
                <a:tc>
                  <a:txBody>
                    <a:bodyPr/>
                    <a:lstStyle/>
                    <a:p>
                      <a:r>
                        <a:rPr lang="en-US" sz="1400" b="0" i="0" kern="1200" dirty="0" smtClean="0">
                          <a:solidFill>
                            <a:schemeClr val="dk1"/>
                          </a:solidFill>
                          <a:effectLst/>
                          <a:latin typeface="+mn-lt"/>
                          <a:ea typeface="+mn-ea"/>
                          <a:cs typeface="+mn-cs"/>
                        </a:rPr>
                        <a:t>N. Laredo, Tam</a:t>
                      </a:r>
                      <a:endParaRPr lang="en-US" sz="1400" b="0" i="0" kern="1200" dirty="0">
                        <a:solidFill>
                          <a:schemeClr val="dk1"/>
                        </a:solidFill>
                        <a:effectLst/>
                        <a:latin typeface="+mn-lt"/>
                        <a:ea typeface="+mn-ea"/>
                        <a:cs typeface="+mn-cs"/>
                      </a:endParaRPr>
                    </a:p>
                  </a:txBody>
                  <a:tcPr/>
                </a:tc>
                <a:tc>
                  <a:txBody>
                    <a:bodyPr/>
                    <a:lstStyle/>
                    <a:p>
                      <a:r>
                        <a:rPr lang="en-US" sz="1400" b="0" i="0" kern="1200" dirty="0" smtClean="0">
                          <a:solidFill>
                            <a:schemeClr val="dk1"/>
                          </a:solidFill>
                          <a:effectLst/>
                          <a:latin typeface="+mn-lt"/>
                          <a:ea typeface="+mn-ea"/>
                          <a:cs typeface="+mn-cs"/>
                        </a:rPr>
                        <a:t>384,033 (2010)</a:t>
                      </a:r>
                      <a:endParaRPr lang="en-US" sz="1400" dirty="0"/>
                    </a:p>
                  </a:txBody>
                  <a:tcPr/>
                </a:tc>
              </a:tr>
              <a:tr h="347008">
                <a:tc>
                  <a:txBody>
                    <a:bodyPr/>
                    <a:lstStyle/>
                    <a:p>
                      <a:r>
                        <a:rPr lang="en-US" sz="1400" b="1" i="0" dirty="0" smtClean="0"/>
                        <a:t>Total</a:t>
                      </a:r>
                      <a:endParaRPr lang="en-US" sz="1400" b="1" i="0" dirty="0"/>
                    </a:p>
                  </a:txBody>
                  <a:tcPr/>
                </a:tc>
                <a:tc>
                  <a:txBody>
                    <a:bodyPr/>
                    <a:lstStyle/>
                    <a:p>
                      <a:r>
                        <a:rPr lang="en-US" sz="1400" b="1" i="0" dirty="0" smtClean="0"/>
                        <a:t>628,764</a:t>
                      </a:r>
                      <a:endParaRPr lang="en-US" sz="1400" b="1" i="0" dirty="0"/>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198985104"/>
              </p:ext>
            </p:extLst>
          </p:nvPr>
        </p:nvGraphicFramePr>
        <p:xfrm>
          <a:off x="228600" y="5257800"/>
          <a:ext cx="2819400" cy="1066800"/>
        </p:xfrm>
        <a:graphic>
          <a:graphicData uri="http://schemas.openxmlformats.org/drawingml/2006/table">
            <a:tbl>
              <a:tblPr bandRow="1">
                <a:tableStyleId>{5C22544A-7EE6-4342-B048-85BDC9FD1C3A}</a:tableStyleId>
              </a:tblPr>
              <a:tblGrid>
                <a:gridCol w="1409700"/>
                <a:gridCol w="1409700"/>
              </a:tblGrid>
              <a:tr h="678873">
                <a:tc>
                  <a:txBody>
                    <a:bodyPr/>
                    <a:lstStyle/>
                    <a:p>
                      <a:r>
                        <a:rPr lang="en-US" sz="1400" b="0" i="0" kern="1200" dirty="0" err="1" smtClean="0">
                          <a:solidFill>
                            <a:schemeClr val="dk1"/>
                          </a:solidFill>
                          <a:effectLst/>
                          <a:latin typeface="+mn-lt"/>
                          <a:ea typeface="+mn-ea"/>
                          <a:cs typeface="+mn-cs"/>
                        </a:rPr>
                        <a:t>Nva</a:t>
                      </a:r>
                      <a:r>
                        <a:rPr lang="en-US" sz="1400" b="0" i="0" kern="1200" dirty="0" smtClean="0">
                          <a:solidFill>
                            <a:schemeClr val="dk1"/>
                          </a:solidFill>
                          <a:effectLst/>
                          <a:latin typeface="+mn-lt"/>
                          <a:ea typeface="+mn-ea"/>
                          <a:cs typeface="+mn-cs"/>
                        </a:rPr>
                        <a:t>. Cd. Guerrero, Tamp.</a:t>
                      </a:r>
                      <a:endParaRPr lang="en-US" sz="1400" b="0" i="0" kern="1200" dirty="0">
                        <a:solidFill>
                          <a:schemeClr val="dk1"/>
                        </a:solidFill>
                        <a:effectLst/>
                        <a:latin typeface="+mn-lt"/>
                        <a:ea typeface="+mn-ea"/>
                        <a:cs typeface="+mn-cs"/>
                      </a:endParaRPr>
                    </a:p>
                  </a:txBody>
                  <a:tcPr/>
                </a:tc>
                <a:tc>
                  <a:txBody>
                    <a:bodyPr/>
                    <a:lstStyle/>
                    <a:p>
                      <a:r>
                        <a:rPr lang="en-US" sz="1400" b="0" i="0" kern="1200" dirty="0" smtClean="0">
                          <a:solidFill>
                            <a:schemeClr val="dk1"/>
                          </a:solidFill>
                          <a:effectLst/>
                          <a:latin typeface="+mn-lt"/>
                          <a:ea typeface="+mn-ea"/>
                          <a:cs typeface="+mn-cs"/>
                        </a:rPr>
                        <a:t>4,477 (2010)</a:t>
                      </a:r>
                      <a:endParaRPr lang="en-US" sz="1400" dirty="0"/>
                    </a:p>
                  </a:txBody>
                  <a:tcPr/>
                </a:tc>
              </a:tr>
              <a:tr h="387927">
                <a:tc>
                  <a:txBody>
                    <a:bodyPr/>
                    <a:lstStyle/>
                    <a:p>
                      <a:r>
                        <a:rPr lang="en-US" sz="1400" b="1" dirty="0" smtClean="0"/>
                        <a:t>Total</a:t>
                      </a:r>
                      <a:endParaRPr lang="en-US" sz="1400" b="1" dirty="0"/>
                    </a:p>
                  </a:txBody>
                  <a:tcPr/>
                </a:tc>
                <a:tc>
                  <a:txBody>
                    <a:bodyPr/>
                    <a:lstStyle/>
                    <a:p>
                      <a:r>
                        <a:rPr lang="en-US" sz="1400" b="1" dirty="0" smtClean="0"/>
                        <a:t>4,447</a:t>
                      </a:r>
                      <a:endParaRPr lang="en-US" sz="1400" b="1" dirty="0"/>
                    </a:p>
                  </a:txBody>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711792498"/>
              </p:ext>
            </p:extLst>
          </p:nvPr>
        </p:nvGraphicFramePr>
        <p:xfrm>
          <a:off x="3214360" y="609600"/>
          <a:ext cx="2819400" cy="990600"/>
        </p:xfrm>
        <a:graphic>
          <a:graphicData uri="http://schemas.openxmlformats.org/drawingml/2006/table">
            <a:tbl>
              <a:tblPr bandRow="1">
                <a:tableStyleId>{5C22544A-7EE6-4342-B048-85BDC9FD1C3A}</a:tableStyleId>
              </a:tblPr>
              <a:tblGrid>
                <a:gridCol w="1409700"/>
                <a:gridCol w="1409700"/>
              </a:tblGrid>
              <a:tr h="630382">
                <a:tc>
                  <a:txBody>
                    <a:bodyPr/>
                    <a:lstStyle/>
                    <a:p>
                      <a:r>
                        <a:rPr lang="en-US" sz="1400" b="0" i="0" kern="1200" dirty="0" smtClean="0">
                          <a:solidFill>
                            <a:schemeClr val="dk1"/>
                          </a:solidFill>
                          <a:effectLst/>
                          <a:latin typeface="+mn-lt"/>
                          <a:ea typeface="+mn-ea"/>
                          <a:cs typeface="+mn-cs"/>
                        </a:rPr>
                        <a:t>Ciudad </a:t>
                      </a:r>
                      <a:r>
                        <a:rPr lang="en-US" sz="1400" b="0" i="0" kern="1200" dirty="0" err="1" smtClean="0">
                          <a:solidFill>
                            <a:schemeClr val="dk1"/>
                          </a:solidFill>
                          <a:effectLst/>
                          <a:latin typeface="+mn-lt"/>
                          <a:ea typeface="+mn-ea"/>
                          <a:cs typeface="+mn-cs"/>
                        </a:rPr>
                        <a:t>Mier</a:t>
                      </a:r>
                      <a:r>
                        <a:rPr lang="en-US" sz="1400" b="0" i="0" kern="1200" dirty="0" smtClean="0">
                          <a:solidFill>
                            <a:schemeClr val="dk1"/>
                          </a:solidFill>
                          <a:effectLst/>
                          <a:latin typeface="+mn-lt"/>
                          <a:ea typeface="+mn-ea"/>
                          <a:cs typeface="+mn-cs"/>
                        </a:rPr>
                        <a:t>, Tamaulipas</a:t>
                      </a:r>
                      <a:endParaRPr lang="en-US" sz="1400" b="0" i="0" kern="1200" dirty="0">
                        <a:solidFill>
                          <a:schemeClr val="dk1"/>
                        </a:solidFill>
                        <a:effectLst/>
                        <a:latin typeface="+mn-lt"/>
                        <a:ea typeface="+mn-ea"/>
                        <a:cs typeface="+mn-cs"/>
                      </a:endParaRPr>
                    </a:p>
                  </a:txBody>
                  <a:tcPr/>
                </a:tc>
                <a:tc>
                  <a:txBody>
                    <a:bodyPr/>
                    <a:lstStyle/>
                    <a:p>
                      <a:r>
                        <a:rPr lang="en-US" sz="1400" b="0" i="0" kern="1200" dirty="0" smtClean="0">
                          <a:solidFill>
                            <a:schemeClr val="dk1"/>
                          </a:solidFill>
                          <a:effectLst/>
                          <a:latin typeface="+mn-lt"/>
                          <a:ea typeface="+mn-ea"/>
                          <a:cs typeface="+mn-cs"/>
                        </a:rPr>
                        <a:t>4,762 (2010)</a:t>
                      </a:r>
                      <a:endParaRPr lang="en-US" sz="1400" dirty="0"/>
                    </a:p>
                  </a:txBody>
                  <a:tcPr/>
                </a:tc>
              </a:tr>
              <a:tr h="360218">
                <a:tc>
                  <a:txBody>
                    <a:bodyPr/>
                    <a:lstStyle/>
                    <a:p>
                      <a:r>
                        <a:rPr lang="en-US" sz="1400" b="1" dirty="0" smtClean="0"/>
                        <a:t>Total</a:t>
                      </a:r>
                      <a:endParaRPr lang="en-US" sz="1400" b="1" dirty="0"/>
                    </a:p>
                  </a:txBody>
                  <a:tcPr/>
                </a:tc>
                <a:tc>
                  <a:txBody>
                    <a:bodyPr/>
                    <a:lstStyle/>
                    <a:p>
                      <a:r>
                        <a:rPr lang="en-US" sz="1400" b="1" dirty="0" smtClean="0"/>
                        <a:t>4,762</a:t>
                      </a:r>
                      <a:endParaRPr lang="en-US" sz="1400" b="1" dirty="0"/>
                    </a:p>
                  </a:txBody>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714419188"/>
              </p:ext>
            </p:extLst>
          </p:nvPr>
        </p:nvGraphicFramePr>
        <p:xfrm>
          <a:off x="6172200" y="812801"/>
          <a:ext cx="2819400" cy="1092199"/>
        </p:xfrm>
        <a:graphic>
          <a:graphicData uri="http://schemas.openxmlformats.org/drawingml/2006/table">
            <a:tbl>
              <a:tblPr bandRow="1">
                <a:tableStyleId>{5C22544A-7EE6-4342-B048-85BDC9FD1C3A}</a:tableStyleId>
              </a:tblPr>
              <a:tblGrid>
                <a:gridCol w="1524000"/>
                <a:gridCol w="1295400"/>
              </a:tblGrid>
              <a:tr h="355600">
                <a:tc>
                  <a:txBody>
                    <a:bodyPr/>
                    <a:lstStyle/>
                    <a:p>
                      <a:pPr marL="0" algn="l" defTabSz="914400" rtl="0" eaLnBrk="1" latinLnBrk="0" hangingPunct="1"/>
                      <a:r>
                        <a:rPr lang="en-US" sz="1400" b="0" i="0" u="none" strike="noStrike" kern="1200" dirty="0" smtClean="0">
                          <a:solidFill>
                            <a:schemeClr val="dk1"/>
                          </a:solidFill>
                          <a:effectLst/>
                          <a:latin typeface="+mn-lt"/>
                          <a:ea typeface="+mn-ea"/>
                          <a:cs typeface="+mn-cs"/>
                        </a:rPr>
                        <a:t>Donna, Texas</a:t>
                      </a:r>
                      <a:endParaRPr lang="en-US" sz="1400" b="0" i="0" u="none" strike="noStrike" kern="1200" dirty="0">
                        <a:solidFill>
                          <a:schemeClr val="dk1"/>
                        </a:solidFill>
                        <a:effectLst/>
                        <a:latin typeface="+mn-lt"/>
                        <a:ea typeface="+mn-ea"/>
                        <a:cs typeface="+mn-cs"/>
                      </a:endParaRPr>
                    </a:p>
                  </a:txBody>
                  <a:tcPr/>
                </a:tc>
                <a:tc>
                  <a:txBody>
                    <a:bodyPr/>
                    <a:lstStyle/>
                    <a:p>
                      <a:r>
                        <a:rPr lang="en-US" sz="1400" b="0" i="0" u="none" strike="noStrike" kern="1200" dirty="0" smtClean="0">
                          <a:solidFill>
                            <a:schemeClr val="dk1"/>
                          </a:solidFill>
                          <a:effectLst/>
                          <a:latin typeface="+mn-lt"/>
                          <a:ea typeface="+mn-ea"/>
                          <a:cs typeface="+mn-cs"/>
                        </a:rPr>
                        <a:t>16,204 (2012)</a:t>
                      </a:r>
                      <a:endParaRPr lang="en-US" sz="1400" dirty="0"/>
                    </a:p>
                  </a:txBody>
                  <a:tcPr/>
                </a:tc>
              </a:tr>
              <a:tr h="3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smtClean="0">
                          <a:solidFill>
                            <a:schemeClr val="dk1"/>
                          </a:solidFill>
                          <a:effectLst/>
                          <a:latin typeface="+mn-lt"/>
                          <a:ea typeface="+mn-ea"/>
                          <a:cs typeface="+mn-cs"/>
                        </a:rPr>
                        <a:t>Río Bravo, Tam</a:t>
                      </a:r>
                    </a:p>
                  </a:txBody>
                  <a:tcPr/>
                </a:tc>
                <a:tc>
                  <a:txBody>
                    <a:bodyPr/>
                    <a:lstStyle/>
                    <a:p>
                      <a:r>
                        <a:rPr lang="en-US" sz="1400" b="0" i="0" kern="1200" dirty="0" smtClean="0">
                          <a:solidFill>
                            <a:schemeClr val="dk1"/>
                          </a:solidFill>
                          <a:effectLst/>
                          <a:latin typeface="+mn-lt"/>
                          <a:ea typeface="+mn-ea"/>
                          <a:cs typeface="+mn-cs"/>
                        </a:rPr>
                        <a:t>118,259 (2010)</a:t>
                      </a:r>
                      <a:endParaRPr lang="en-US" sz="1400" dirty="0"/>
                    </a:p>
                  </a:txBody>
                  <a:tcPr/>
                </a:tc>
              </a:tr>
              <a:tr h="380999">
                <a:tc>
                  <a:txBody>
                    <a:bodyPr/>
                    <a:lstStyle/>
                    <a:p>
                      <a:r>
                        <a:rPr lang="en-US" sz="1400" b="1" dirty="0" smtClean="0"/>
                        <a:t>Total</a:t>
                      </a:r>
                      <a:endParaRPr lang="en-US" sz="1400" b="1" dirty="0"/>
                    </a:p>
                  </a:txBody>
                  <a:tcPr/>
                </a:tc>
                <a:tc>
                  <a:txBody>
                    <a:bodyPr/>
                    <a:lstStyle/>
                    <a:p>
                      <a:r>
                        <a:rPr lang="en-US" sz="1400" b="1" dirty="0" smtClean="0"/>
                        <a:t>134,463</a:t>
                      </a:r>
                      <a:endParaRPr lang="en-US" sz="1400" b="1" dirty="0"/>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099748114"/>
              </p:ext>
            </p:extLst>
          </p:nvPr>
        </p:nvGraphicFramePr>
        <p:xfrm>
          <a:off x="6172200" y="3276600"/>
          <a:ext cx="2819400" cy="708589"/>
        </p:xfrm>
        <a:graphic>
          <a:graphicData uri="http://schemas.openxmlformats.org/drawingml/2006/table">
            <a:tbl>
              <a:tblPr bandRow="1">
                <a:tableStyleId>{5C22544A-7EE6-4342-B048-85BDC9FD1C3A}</a:tableStyleId>
              </a:tblPr>
              <a:tblGrid>
                <a:gridCol w="1600200"/>
                <a:gridCol w="1219200"/>
              </a:tblGrid>
              <a:tr h="282011">
                <a:tc>
                  <a:txBody>
                    <a:bodyPr/>
                    <a:lstStyle/>
                    <a:p>
                      <a:pPr marL="0" algn="l" defTabSz="914400" rtl="0" eaLnBrk="1" latinLnBrk="0" hangingPunct="1"/>
                      <a:r>
                        <a:rPr lang="en-US" sz="1350" b="0" i="0" u="none" strike="noStrike" kern="1200" dirty="0" smtClean="0">
                          <a:solidFill>
                            <a:schemeClr val="dk1"/>
                          </a:solidFill>
                          <a:effectLst/>
                          <a:latin typeface="+mn-lt"/>
                          <a:ea typeface="+mn-ea"/>
                          <a:cs typeface="+mn-cs"/>
                        </a:rPr>
                        <a:t>Valle</a:t>
                      </a:r>
                      <a:r>
                        <a:rPr lang="en-US" sz="1350" b="0" i="0" u="none" strike="noStrike" kern="1200" baseline="0" dirty="0" smtClean="0">
                          <a:solidFill>
                            <a:schemeClr val="dk1"/>
                          </a:solidFill>
                          <a:effectLst/>
                          <a:latin typeface="+mn-lt"/>
                          <a:ea typeface="+mn-ea"/>
                          <a:cs typeface="+mn-cs"/>
                        </a:rPr>
                        <a:t> </a:t>
                      </a:r>
                      <a:r>
                        <a:rPr lang="en-US" sz="1350" b="0" i="0" u="none" strike="noStrike" kern="1200" dirty="0" err="1" smtClean="0">
                          <a:solidFill>
                            <a:schemeClr val="dk1"/>
                          </a:solidFill>
                          <a:effectLst/>
                          <a:latin typeface="+mn-lt"/>
                          <a:ea typeface="+mn-ea"/>
                          <a:cs typeface="+mn-cs"/>
                        </a:rPr>
                        <a:t>Hermoso</a:t>
                      </a:r>
                      <a:r>
                        <a:rPr lang="en-US" sz="1350" b="0" i="0" u="none" strike="noStrike" kern="1200" dirty="0" smtClean="0">
                          <a:solidFill>
                            <a:schemeClr val="dk1"/>
                          </a:solidFill>
                          <a:effectLst/>
                          <a:latin typeface="+mn-lt"/>
                          <a:ea typeface="+mn-ea"/>
                          <a:cs typeface="+mn-cs"/>
                        </a:rPr>
                        <a:t>, Tam</a:t>
                      </a:r>
                      <a:endParaRPr lang="en-US" sz="1350" b="0" i="0" u="none" strike="noStrike" kern="1200" dirty="0">
                        <a:solidFill>
                          <a:schemeClr val="dk1"/>
                        </a:solidFill>
                        <a:effectLst/>
                        <a:latin typeface="+mn-lt"/>
                        <a:ea typeface="+mn-ea"/>
                        <a:cs typeface="+mn-cs"/>
                      </a:endParaRPr>
                    </a:p>
                  </a:txBody>
                  <a:tcPr/>
                </a:tc>
                <a:tc>
                  <a:txBody>
                    <a:bodyPr/>
                    <a:lstStyle/>
                    <a:p>
                      <a:r>
                        <a:rPr lang="en-US" sz="1400" b="0" i="0" kern="1200" dirty="0" smtClean="0">
                          <a:solidFill>
                            <a:schemeClr val="dk1"/>
                          </a:solidFill>
                          <a:effectLst/>
                          <a:latin typeface="+mn-lt"/>
                          <a:ea typeface="+mn-ea"/>
                          <a:cs typeface="+mn-cs"/>
                        </a:rPr>
                        <a:t>63,170 (2010)</a:t>
                      </a:r>
                      <a:endParaRPr lang="en-US" sz="1400" dirty="0"/>
                    </a:p>
                  </a:txBody>
                  <a:tcPr/>
                </a:tc>
              </a:tr>
              <a:tr h="403789">
                <a:tc>
                  <a:txBody>
                    <a:bodyPr/>
                    <a:lstStyle/>
                    <a:p>
                      <a:r>
                        <a:rPr lang="en-US" sz="1400" b="1" dirty="0" smtClean="0"/>
                        <a:t>Total</a:t>
                      </a:r>
                      <a:endParaRPr lang="en-US" sz="1400" b="1" dirty="0"/>
                    </a:p>
                  </a:txBody>
                  <a:tcPr/>
                </a:tc>
                <a:tc>
                  <a:txBody>
                    <a:bodyPr/>
                    <a:lstStyle/>
                    <a:p>
                      <a:r>
                        <a:rPr lang="en-US" sz="1400" b="1" dirty="0" smtClean="0"/>
                        <a:t>63,170</a:t>
                      </a:r>
                      <a:endParaRPr lang="en-US" sz="1400" b="1" dirty="0"/>
                    </a:p>
                  </a:txBody>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557815556"/>
              </p:ext>
            </p:extLst>
          </p:nvPr>
        </p:nvGraphicFramePr>
        <p:xfrm>
          <a:off x="6172200" y="2057400"/>
          <a:ext cx="2819400" cy="1016000"/>
        </p:xfrm>
        <a:graphic>
          <a:graphicData uri="http://schemas.openxmlformats.org/drawingml/2006/table">
            <a:tbl>
              <a:tblPr bandRow="1">
                <a:tableStyleId>{5C22544A-7EE6-4342-B048-85BDC9FD1C3A}</a:tableStyleId>
              </a:tblPr>
              <a:tblGrid>
                <a:gridCol w="1524000"/>
                <a:gridCol w="1295400"/>
              </a:tblGrid>
              <a:tr h="355600">
                <a:tc>
                  <a:txBody>
                    <a:bodyPr/>
                    <a:lstStyle/>
                    <a:p>
                      <a:pPr marL="0" algn="l" defTabSz="914400" rtl="0" eaLnBrk="1" latinLnBrk="0" hangingPunct="1"/>
                      <a:r>
                        <a:rPr lang="en-US" sz="1400" b="0" i="0" u="none" strike="noStrike" kern="1200" dirty="0" err="1" smtClean="0">
                          <a:solidFill>
                            <a:schemeClr val="dk1"/>
                          </a:solidFill>
                          <a:effectLst/>
                          <a:latin typeface="+mn-lt"/>
                          <a:ea typeface="+mn-ea"/>
                          <a:cs typeface="+mn-cs"/>
                        </a:rPr>
                        <a:t>Progreso</a:t>
                      </a:r>
                      <a:r>
                        <a:rPr lang="en-US" sz="1400" b="0" i="0" u="none" strike="noStrike" kern="1200" dirty="0" smtClean="0">
                          <a:solidFill>
                            <a:schemeClr val="dk1"/>
                          </a:solidFill>
                          <a:effectLst/>
                          <a:latin typeface="+mn-lt"/>
                          <a:ea typeface="+mn-ea"/>
                          <a:cs typeface="+mn-cs"/>
                        </a:rPr>
                        <a:t>, Texas </a:t>
                      </a:r>
                      <a:endParaRPr lang="en-US" sz="1400" b="0" i="0" u="none" strike="noStrike" kern="1200" dirty="0">
                        <a:solidFill>
                          <a:schemeClr val="dk1"/>
                        </a:solidFill>
                        <a:effectLst/>
                        <a:latin typeface="+mn-lt"/>
                        <a:ea typeface="+mn-ea"/>
                        <a:cs typeface="+mn-cs"/>
                      </a:endParaRPr>
                    </a:p>
                  </a:txBody>
                  <a:tcPr/>
                </a:tc>
                <a:tc>
                  <a:txBody>
                    <a:bodyPr/>
                    <a:lstStyle/>
                    <a:p>
                      <a:r>
                        <a:rPr lang="en-US" sz="1400" b="0" i="0" u="none" strike="noStrike" kern="1200" dirty="0" smtClean="0">
                          <a:solidFill>
                            <a:schemeClr val="dk1"/>
                          </a:solidFill>
                          <a:effectLst/>
                          <a:latin typeface="+mn-lt"/>
                          <a:ea typeface="+mn-ea"/>
                          <a:cs typeface="+mn-cs"/>
                        </a:rPr>
                        <a:t>5,715 (2012)</a:t>
                      </a:r>
                      <a:endParaRPr lang="en-US" sz="1400" dirty="0"/>
                    </a:p>
                  </a:txBody>
                  <a:tcPr/>
                </a:tc>
              </a:tr>
              <a:tr h="355600">
                <a:tc>
                  <a:txBody>
                    <a:bodyPr/>
                    <a:lstStyle/>
                    <a:p>
                      <a:pPr marL="0" algn="l" defTabSz="914400" rtl="0" eaLnBrk="1" latinLnBrk="0" hangingPunct="1"/>
                      <a:r>
                        <a:rPr lang="en-US" sz="1400" b="0" i="0" u="none" strike="noStrike" kern="1200" dirty="0" smtClean="0">
                          <a:solidFill>
                            <a:schemeClr val="dk1"/>
                          </a:solidFill>
                          <a:effectLst/>
                          <a:latin typeface="+mn-lt"/>
                          <a:ea typeface="+mn-ea"/>
                          <a:cs typeface="+mn-cs"/>
                        </a:rPr>
                        <a:t>N.</a:t>
                      </a:r>
                      <a:r>
                        <a:rPr lang="en-US" sz="1400" b="0" i="0" u="none" strike="noStrike" kern="1200" baseline="0" dirty="0" smtClean="0">
                          <a:solidFill>
                            <a:schemeClr val="dk1"/>
                          </a:solidFill>
                          <a:effectLst/>
                          <a:latin typeface="+mn-lt"/>
                          <a:ea typeface="+mn-ea"/>
                          <a:cs typeface="+mn-cs"/>
                        </a:rPr>
                        <a:t> </a:t>
                      </a:r>
                      <a:r>
                        <a:rPr lang="en-US" sz="1400" b="0" i="0" u="none" strike="noStrike" kern="1200" dirty="0" err="1" smtClean="0">
                          <a:solidFill>
                            <a:schemeClr val="dk1"/>
                          </a:solidFill>
                          <a:effectLst/>
                          <a:latin typeface="+mn-lt"/>
                          <a:ea typeface="+mn-ea"/>
                          <a:cs typeface="+mn-cs"/>
                        </a:rPr>
                        <a:t>Progreso</a:t>
                      </a:r>
                      <a:r>
                        <a:rPr lang="en-US" sz="1400" b="0" i="0" u="none" strike="noStrike" kern="1200" dirty="0" smtClean="0">
                          <a:solidFill>
                            <a:schemeClr val="dk1"/>
                          </a:solidFill>
                          <a:effectLst/>
                          <a:latin typeface="+mn-lt"/>
                          <a:ea typeface="+mn-ea"/>
                          <a:cs typeface="+mn-cs"/>
                        </a:rPr>
                        <a:t>, Tam</a:t>
                      </a:r>
                      <a:endParaRPr lang="en-US" sz="1400" b="0" i="0" u="none" strike="noStrike" kern="1200" dirty="0">
                        <a:solidFill>
                          <a:schemeClr val="dk1"/>
                        </a:solidFill>
                        <a:effectLst/>
                        <a:latin typeface="+mn-lt"/>
                        <a:ea typeface="+mn-ea"/>
                        <a:cs typeface="+mn-cs"/>
                      </a:endParaRPr>
                    </a:p>
                  </a:txBody>
                  <a:tcPr/>
                </a:tc>
                <a:tc>
                  <a:txBody>
                    <a:bodyPr/>
                    <a:lstStyle/>
                    <a:p>
                      <a:r>
                        <a:rPr lang="en-US" sz="1400" b="0" i="0" kern="1200" dirty="0" smtClean="0">
                          <a:solidFill>
                            <a:schemeClr val="dk1"/>
                          </a:solidFill>
                          <a:effectLst/>
                          <a:latin typeface="+mn-lt"/>
                          <a:ea typeface="+mn-ea"/>
                          <a:cs typeface="+mn-cs"/>
                        </a:rPr>
                        <a:t>10,178 (2010)</a:t>
                      </a:r>
                      <a:endParaRPr lang="en-US" sz="1400" dirty="0"/>
                    </a:p>
                  </a:txBody>
                  <a:tcPr/>
                </a:tc>
              </a:tr>
              <a:tr h="269240">
                <a:tc>
                  <a:txBody>
                    <a:bodyPr/>
                    <a:lstStyle/>
                    <a:p>
                      <a:r>
                        <a:rPr lang="en-US" sz="1400" b="1" dirty="0" smtClean="0"/>
                        <a:t>Total</a:t>
                      </a:r>
                      <a:endParaRPr lang="en-US" sz="1400" b="1" dirty="0"/>
                    </a:p>
                  </a:txBody>
                  <a:tcPr/>
                </a:tc>
                <a:tc>
                  <a:txBody>
                    <a:bodyPr/>
                    <a:lstStyle/>
                    <a:p>
                      <a:r>
                        <a:rPr lang="en-US" sz="1400" b="1" dirty="0" smtClean="0"/>
                        <a:t>15,893</a:t>
                      </a:r>
                      <a:endParaRPr lang="en-US" sz="1400" b="1" dirty="0"/>
                    </a:p>
                  </a:txBody>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898010689"/>
              </p:ext>
            </p:extLst>
          </p:nvPr>
        </p:nvGraphicFramePr>
        <p:xfrm>
          <a:off x="6172200" y="4160088"/>
          <a:ext cx="2819400" cy="1188299"/>
        </p:xfrm>
        <a:graphic>
          <a:graphicData uri="http://schemas.openxmlformats.org/drawingml/2006/table">
            <a:tbl>
              <a:tblPr bandRow="1">
                <a:tableStyleId>{5C22544A-7EE6-4342-B048-85BDC9FD1C3A}</a:tableStyleId>
              </a:tblPr>
              <a:tblGrid>
                <a:gridCol w="1524000"/>
                <a:gridCol w="1295400"/>
              </a:tblGrid>
              <a:tr h="367027">
                <a:tc>
                  <a:txBody>
                    <a:bodyPr/>
                    <a:lstStyle/>
                    <a:p>
                      <a:pPr marL="0" algn="l" defTabSz="914400" rtl="0" eaLnBrk="1" latinLnBrk="0" hangingPunct="1"/>
                      <a:r>
                        <a:rPr lang="en-US" sz="1350" b="0" i="0" u="none" strike="noStrike" kern="1200" dirty="0" smtClean="0">
                          <a:solidFill>
                            <a:schemeClr val="dk1"/>
                          </a:solidFill>
                          <a:effectLst/>
                          <a:latin typeface="+mn-lt"/>
                          <a:ea typeface="+mn-ea"/>
                          <a:cs typeface="+mn-cs"/>
                        </a:rPr>
                        <a:t>Brownsville, Texas</a:t>
                      </a:r>
                      <a:endParaRPr lang="en-US" sz="1350" b="0" i="0" u="none" strike="noStrike" kern="1200" dirty="0">
                        <a:solidFill>
                          <a:schemeClr val="dk1"/>
                        </a:solidFill>
                        <a:effectLst/>
                        <a:latin typeface="+mn-lt"/>
                        <a:ea typeface="+mn-ea"/>
                        <a:cs typeface="+mn-cs"/>
                      </a:endParaRPr>
                    </a:p>
                  </a:txBody>
                  <a:tcPr/>
                </a:tc>
                <a:tc>
                  <a:txBody>
                    <a:bodyPr/>
                    <a:lstStyle/>
                    <a:p>
                      <a:r>
                        <a:rPr lang="en-US" sz="1350" dirty="0" smtClean="0"/>
                        <a:t>180,097 (2012)</a:t>
                      </a:r>
                      <a:endParaRPr lang="en-US" sz="1350" dirty="0"/>
                    </a:p>
                  </a:txBody>
                  <a:tcPr/>
                </a:tc>
              </a:tr>
              <a:tr h="488533">
                <a:tc>
                  <a:txBody>
                    <a:bodyPr/>
                    <a:lstStyle/>
                    <a:p>
                      <a:pPr marL="0" algn="l" defTabSz="914400" rtl="0" eaLnBrk="1" latinLnBrk="0" hangingPunct="1"/>
                      <a:r>
                        <a:rPr lang="en-US" sz="1350" b="0" i="0" u="none" strike="noStrike" kern="1200" dirty="0" smtClean="0">
                          <a:solidFill>
                            <a:schemeClr val="dk1"/>
                          </a:solidFill>
                          <a:effectLst/>
                          <a:latin typeface="+mn-lt"/>
                          <a:ea typeface="+mn-ea"/>
                          <a:cs typeface="+mn-cs"/>
                        </a:rPr>
                        <a:t>H. Matamoros, Tam</a:t>
                      </a:r>
                      <a:endParaRPr lang="en-US" sz="1350" b="0" i="0" u="none" strike="noStrike" kern="1200" dirty="0">
                        <a:solidFill>
                          <a:schemeClr val="dk1"/>
                        </a:solidFill>
                        <a:effectLst/>
                        <a:latin typeface="+mn-lt"/>
                        <a:ea typeface="+mn-ea"/>
                        <a:cs typeface="+mn-cs"/>
                      </a:endParaRPr>
                    </a:p>
                  </a:txBody>
                  <a:tcPr/>
                </a:tc>
                <a:tc>
                  <a:txBody>
                    <a:bodyPr/>
                    <a:lstStyle/>
                    <a:p>
                      <a:r>
                        <a:rPr lang="en-US" sz="1350" b="0" i="0" kern="1200" dirty="0" smtClean="0">
                          <a:solidFill>
                            <a:schemeClr val="dk1"/>
                          </a:solidFill>
                          <a:effectLst/>
                          <a:latin typeface="+mn-lt"/>
                          <a:ea typeface="+mn-ea"/>
                          <a:cs typeface="+mn-cs"/>
                        </a:rPr>
                        <a:t>489,193 (2010)</a:t>
                      </a:r>
                      <a:endParaRPr lang="en-US" sz="1350" dirty="0"/>
                    </a:p>
                  </a:txBody>
                  <a:tcPr/>
                </a:tc>
              </a:tr>
              <a:tr h="318352">
                <a:tc>
                  <a:txBody>
                    <a:bodyPr/>
                    <a:lstStyle/>
                    <a:p>
                      <a:r>
                        <a:rPr lang="en-US" sz="1400" b="1" dirty="0" smtClean="0"/>
                        <a:t>Total</a:t>
                      </a:r>
                    </a:p>
                  </a:txBody>
                  <a:tcPr/>
                </a:tc>
                <a:tc>
                  <a:txBody>
                    <a:bodyPr/>
                    <a:lstStyle/>
                    <a:p>
                      <a:r>
                        <a:rPr lang="en-US" sz="1400" b="1" dirty="0" smtClean="0"/>
                        <a:t>669,290</a:t>
                      </a:r>
                      <a:endParaRPr lang="en-US" sz="1400" b="1" dirty="0"/>
                    </a:p>
                  </a:txBody>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422295064"/>
              </p:ext>
            </p:extLst>
          </p:nvPr>
        </p:nvGraphicFramePr>
        <p:xfrm>
          <a:off x="3200400" y="5364481"/>
          <a:ext cx="2819400" cy="1219200"/>
        </p:xfrm>
        <a:graphic>
          <a:graphicData uri="http://schemas.openxmlformats.org/drawingml/2006/table">
            <a:tbl>
              <a:tblPr bandRow="1">
                <a:tableStyleId>{5C22544A-7EE6-4342-B048-85BDC9FD1C3A}</a:tableStyleId>
              </a:tblPr>
              <a:tblGrid>
                <a:gridCol w="1409700"/>
                <a:gridCol w="1409700"/>
              </a:tblGrid>
              <a:tr h="2947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smtClean="0">
                          <a:solidFill>
                            <a:schemeClr val="dk1"/>
                          </a:solidFill>
                          <a:effectLst/>
                          <a:latin typeface="+mn-lt"/>
                          <a:ea typeface="+mn-ea"/>
                          <a:cs typeface="+mn-cs"/>
                        </a:rPr>
                        <a:t>Hidalgo, Texas</a:t>
                      </a:r>
                    </a:p>
                  </a:txBody>
                  <a:tcPr/>
                </a:tc>
                <a:tc>
                  <a:txBody>
                    <a:bodyPr/>
                    <a:lstStyle/>
                    <a:p>
                      <a:r>
                        <a:rPr lang="en-US" sz="1400" b="0" i="0" u="none" strike="noStrike" kern="1200" dirty="0" smtClean="0">
                          <a:solidFill>
                            <a:schemeClr val="dk1"/>
                          </a:solidFill>
                          <a:effectLst/>
                          <a:latin typeface="+mn-lt"/>
                          <a:ea typeface="+mn-ea"/>
                          <a:cs typeface="+mn-cs"/>
                        </a:rPr>
                        <a:t>11,711 (2012)</a:t>
                      </a:r>
                      <a:endParaRPr lang="en-US" sz="1400" dirty="0"/>
                    </a:p>
                  </a:txBody>
                  <a:tcPr/>
                </a:tc>
              </a:tr>
              <a:tr h="2947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smtClean="0">
                          <a:solidFill>
                            <a:schemeClr val="dk1"/>
                          </a:solidFill>
                          <a:effectLst/>
                          <a:latin typeface="+mn-lt"/>
                          <a:ea typeface="+mn-ea"/>
                          <a:cs typeface="+mn-cs"/>
                        </a:rPr>
                        <a:t>McAllen, Texas</a:t>
                      </a:r>
                    </a:p>
                  </a:txBody>
                  <a:tcPr/>
                </a:tc>
                <a:tc>
                  <a:txBody>
                    <a:bodyPr/>
                    <a:lstStyle/>
                    <a:p>
                      <a:r>
                        <a:rPr lang="en-US" sz="1400" b="0" i="0" kern="1200" dirty="0" smtClean="0">
                          <a:solidFill>
                            <a:schemeClr val="dk1"/>
                          </a:solidFill>
                          <a:effectLst/>
                          <a:latin typeface="+mn-lt"/>
                          <a:ea typeface="+mn-ea"/>
                          <a:cs typeface="+mn-cs"/>
                        </a:rPr>
                        <a:t>134,719 (2012)</a:t>
                      </a:r>
                      <a:endParaRPr lang="en-US" sz="1400" dirty="0"/>
                    </a:p>
                  </a:txBody>
                  <a:tcPr/>
                </a:tc>
              </a:tr>
              <a:tr h="294778">
                <a:tc>
                  <a:txBody>
                    <a:bodyPr/>
                    <a:lstStyle/>
                    <a:p>
                      <a:pPr marL="0" algn="l" defTabSz="914400" rtl="0" eaLnBrk="1" latinLnBrk="0" hangingPunct="1"/>
                      <a:r>
                        <a:rPr lang="en-US" sz="1400" b="0" i="0" u="none" strike="noStrike" kern="1200" dirty="0" smtClean="0">
                          <a:solidFill>
                            <a:schemeClr val="dk1"/>
                          </a:solidFill>
                          <a:effectLst/>
                          <a:latin typeface="+mn-lt"/>
                          <a:ea typeface="+mn-ea"/>
                          <a:cs typeface="+mn-cs"/>
                        </a:rPr>
                        <a:t>Reynosa, Tam</a:t>
                      </a:r>
                      <a:endParaRPr lang="en-US" sz="1400" b="0" i="0" u="none" strike="noStrike" kern="1200" dirty="0">
                        <a:solidFill>
                          <a:schemeClr val="dk1"/>
                        </a:solidFill>
                        <a:effectLst/>
                        <a:latin typeface="+mn-lt"/>
                        <a:ea typeface="+mn-ea"/>
                        <a:cs typeface="+mn-cs"/>
                      </a:endParaRPr>
                    </a:p>
                  </a:txBody>
                  <a:tcPr/>
                </a:tc>
                <a:tc>
                  <a:txBody>
                    <a:bodyPr/>
                    <a:lstStyle/>
                    <a:p>
                      <a:r>
                        <a:rPr lang="en-US" sz="1400" b="0" i="0" kern="1200" dirty="0" smtClean="0">
                          <a:solidFill>
                            <a:schemeClr val="dk1"/>
                          </a:solidFill>
                          <a:effectLst/>
                          <a:latin typeface="+mn-lt"/>
                          <a:ea typeface="+mn-ea"/>
                          <a:cs typeface="+mn-cs"/>
                        </a:rPr>
                        <a:t>608,891 (2010)</a:t>
                      </a:r>
                      <a:endParaRPr lang="en-US" sz="1400" dirty="0"/>
                    </a:p>
                  </a:txBody>
                  <a:tcPr/>
                </a:tc>
              </a:tr>
              <a:tr h="3043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Total</a:t>
                      </a:r>
                      <a:endParaRPr lang="en-US" b="1" dirty="0"/>
                    </a:p>
                  </a:txBody>
                  <a:tcPr/>
                </a:tc>
                <a:tc>
                  <a:txBody>
                    <a:bodyPr/>
                    <a:lstStyle/>
                    <a:p>
                      <a:r>
                        <a:rPr lang="en-US" sz="1400" b="1" dirty="0" smtClean="0"/>
                        <a:t>755,321</a:t>
                      </a:r>
                      <a:endParaRPr lang="en-US" sz="1400" b="1" dirty="0"/>
                    </a:p>
                  </a:txBody>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732599036"/>
              </p:ext>
            </p:extLst>
          </p:nvPr>
        </p:nvGraphicFramePr>
        <p:xfrm>
          <a:off x="6172200" y="5562600"/>
          <a:ext cx="2819400" cy="731520"/>
        </p:xfrm>
        <a:graphic>
          <a:graphicData uri="http://schemas.openxmlformats.org/drawingml/2006/table">
            <a:tbl>
              <a:tblPr bandRow="1">
                <a:tableStyleId>{5C22544A-7EE6-4342-B048-85BDC9FD1C3A}</a:tableStyleId>
              </a:tblPr>
              <a:tblGrid>
                <a:gridCol w="1409700"/>
                <a:gridCol w="1409700"/>
              </a:tblGrid>
              <a:tr h="387927">
                <a:tc>
                  <a:txBody>
                    <a:bodyPr/>
                    <a:lstStyle/>
                    <a:p>
                      <a:r>
                        <a:rPr lang="en-US" sz="1400" b="1" dirty="0" smtClean="0"/>
                        <a:t>GRAND TOTAL Border</a:t>
                      </a:r>
                      <a:r>
                        <a:rPr lang="en-US" sz="1400" b="1" baseline="0" dirty="0" smtClean="0"/>
                        <a:t> Residents</a:t>
                      </a:r>
                      <a:endParaRPr lang="en-US" sz="1400" b="1" dirty="0"/>
                    </a:p>
                  </a:txBody>
                  <a:tcPr anchor="ctr"/>
                </a:tc>
                <a:tc>
                  <a:txBody>
                    <a:bodyPr/>
                    <a:lstStyle/>
                    <a:p>
                      <a:r>
                        <a:rPr lang="en-US" sz="1800" b="1" dirty="0" smtClean="0"/>
                        <a:t>2,714,130</a:t>
                      </a:r>
                      <a:endParaRPr lang="en-US" sz="1800" b="1" dirty="0"/>
                    </a:p>
                  </a:txBody>
                  <a:tcPr anchor="ctr"/>
                </a:tc>
              </a:tr>
            </a:tbl>
          </a:graphicData>
        </a:graphic>
      </p:graphicFrame>
      <p:sp>
        <p:nvSpPr>
          <p:cNvPr id="22" name="Rectangle 21"/>
          <p:cNvSpPr/>
          <p:nvPr/>
        </p:nvSpPr>
        <p:spPr>
          <a:xfrm>
            <a:off x="152400" y="1524000"/>
            <a:ext cx="2941052" cy="10668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ectangle 22"/>
          <p:cNvSpPr/>
          <p:nvPr/>
        </p:nvSpPr>
        <p:spPr>
          <a:xfrm>
            <a:off x="152400" y="2743200"/>
            <a:ext cx="2941052" cy="11430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Rectangle 23"/>
          <p:cNvSpPr/>
          <p:nvPr/>
        </p:nvSpPr>
        <p:spPr>
          <a:xfrm>
            <a:off x="152400" y="4012302"/>
            <a:ext cx="2941052" cy="1093098"/>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152400" y="5231502"/>
            <a:ext cx="2941052" cy="1093098"/>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Rectangle 25"/>
          <p:cNvSpPr/>
          <p:nvPr/>
        </p:nvSpPr>
        <p:spPr>
          <a:xfrm>
            <a:off x="3200400" y="1752600"/>
            <a:ext cx="2864852" cy="9144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3200400" y="609600"/>
            <a:ext cx="2864852" cy="9906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Rectangle 27"/>
          <p:cNvSpPr/>
          <p:nvPr/>
        </p:nvSpPr>
        <p:spPr>
          <a:xfrm>
            <a:off x="6172200" y="838200"/>
            <a:ext cx="2864852" cy="10668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Rectangle 28"/>
          <p:cNvSpPr/>
          <p:nvPr/>
        </p:nvSpPr>
        <p:spPr>
          <a:xfrm>
            <a:off x="6172200" y="2057400"/>
            <a:ext cx="2864852" cy="10668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ectangle 29"/>
          <p:cNvSpPr/>
          <p:nvPr/>
        </p:nvSpPr>
        <p:spPr>
          <a:xfrm>
            <a:off x="6172200" y="4114800"/>
            <a:ext cx="2864852" cy="12192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Rectangle 30"/>
          <p:cNvSpPr/>
          <p:nvPr/>
        </p:nvSpPr>
        <p:spPr>
          <a:xfrm>
            <a:off x="6172200" y="3276600"/>
            <a:ext cx="2864852" cy="6858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Rectangle 31"/>
          <p:cNvSpPr/>
          <p:nvPr/>
        </p:nvSpPr>
        <p:spPr>
          <a:xfrm>
            <a:off x="3200400" y="2819400"/>
            <a:ext cx="2864852" cy="1116702"/>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Rectangle 32"/>
          <p:cNvSpPr/>
          <p:nvPr/>
        </p:nvSpPr>
        <p:spPr>
          <a:xfrm>
            <a:off x="3200400" y="4114800"/>
            <a:ext cx="2864852" cy="1116702"/>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Rectangle 33"/>
          <p:cNvSpPr/>
          <p:nvPr/>
        </p:nvSpPr>
        <p:spPr>
          <a:xfrm>
            <a:off x="3200400" y="5360298"/>
            <a:ext cx="2864852" cy="1192902"/>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Rectangle 34"/>
          <p:cNvSpPr/>
          <p:nvPr/>
        </p:nvSpPr>
        <p:spPr>
          <a:xfrm>
            <a:off x="6172200" y="5562600"/>
            <a:ext cx="2864852" cy="762000"/>
          </a:xfrm>
          <a:prstGeom prst="rect">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Footer Placeholder 3"/>
          <p:cNvSpPr>
            <a:spLocks noGrp="1"/>
          </p:cNvSpPr>
          <p:nvPr>
            <p:ph type="ftr" sz="quarter" idx="11"/>
          </p:nvPr>
        </p:nvSpPr>
        <p:spPr>
          <a:xfrm>
            <a:off x="2438400" y="6553200"/>
            <a:ext cx="6156826" cy="381000"/>
          </a:xfrm>
        </p:spPr>
        <p:txBody>
          <a:bodyPr/>
          <a:lstStyle/>
          <a:p>
            <a:pPr algn="r"/>
            <a:r>
              <a:rPr lang="en-US" sz="1000" dirty="0" err="1" smtClean="0"/>
              <a:t>Binational</a:t>
            </a:r>
            <a:r>
              <a:rPr lang="en-US" sz="1000" dirty="0" smtClean="0"/>
              <a:t> Center: Eagle Ford Shale Community Program, Texas A&amp;M International University</a:t>
            </a:r>
            <a:endParaRPr lang="en-US" sz="1000" dirty="0"/>
          </a:p>
        </p:txBody>
      </p:sp>
      <p:sp>
        <p:nvSpPr>
          <p:cNvPr id="37" name="TextBox 36"/>
          <p:cNvSpPr txBox="1"/>
          <p:nvPr/>
        </p:nvSpPr>
        <p:spPr>
          <a:xfrm>
            <a:off x="4800600" y="6324600"/>
            <a:ext cx="4267200" cy="276999"/>
          </a:xfrm>
          <a:prstGeom prst="rect">
            <a:avLst/>
          </a:prstGeom>
          <a:noFill/>
        </p:spPr>
        <p:txBody>
          <a:bodyPr wrap="square" rtlCol="0">
            <a:spAutoFit/>
          </a:bodyPr>
          <a:lstStyle/>
          <a:p>
            <a:pPr algn="r"/>
            <a:r>
              <a:rPr lang="en-US" sz="1200" b="1" i="1" dirty="0" smtClean="0">
                <a:solidFill>
                  <a:schemeClr val="tx1">
                    <a:lumMod val="50000"/>
                    <a:lumOff val="50000"/>
                  </a:schemeClr>
                </a:solidFill>
              </a:rPr>
              <a:t>INEGI / United States Census Bureau</a:t>
            </a:r>
            <a:endParaRPr lang="en-US" sz="1200" b="1" i="1" dirty="0">
              <a:solidFill>
                <a:schemeClr val="tx1">
                  <a:lumMod val="50000"/>
                  <a:lumOff val="50000"/>
                </a:schemeClr>
              </a:solidFill>
            </a:endParaRPr>
          </a:p>
        </p:txBody>
      </p:sp>
      <p:pic>
        <p:nvPicPr>
          <p:cNvPr id="3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6944"/>
            <a:ext cx="679646" cy="62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709340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Geopolítica</a:t>
            </a:r>
            <a:endParaRPr lang="en-US" dirty="0"/>
          </a:p>
        </p:txBody>
      </p:sp>
      <p:sp>
        <p:nvSpPr>
          <p:cNvPr id="5" name="Footer Placeholder 4"/>
          <p:cNvSpPr>
            <a:spLocks noGrp="1"/>
          </p:cNvSpPr>
          <p:nvPr>
            <p:ph type="ftr" sz="quarter" idx="11"/>
          </p:nvPr>
        </p:nvSpPr>
        <p:spPr>
          <a:xfrm>
            <a:off x="2743200" y="6492875"/>
            <a:ext cx="5943600" cy="365125"/>
          </a:xfrm>
        </p:spPr>
        <p:txBody>
          <a:bodyPr/>
          <a:lstStyle/>
          <a:p>
            <a:r>
              <a:rPr lang="en-US" sz="1000" dirty="0" err="1" smtClean="0"/>
              <a:t>Binational</a:t>
            </a:r>
            <a:r>
              <a:rPr lang="en-US" sz="1000" dirty="0" smtClean="0"/>
              <a:t> Center: Eagle Ford Shale Community Program, Texas A&amp;M International University</a:t>
            </a:r>
            <a:endParaRPr lang="en-US" sz="10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5652" y="1447800"/>
            <a:ext cx="8292696" cy="483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6944"/>
            <a:ext cx="679646" cy="62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6985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Qué</a:t>
            </a:r>
            <a:r>
              <a:rPr lang="en-US" dirty="0" smtClean="0"/>
              <a:t> </a:t>
            </a:r>
            <a:r>
              <a:rPr lang="en-US" dirty="0" err="1" smtClean="0"/>
              <a:t>es</a:t>
            </a:r>
            <a:r>
              <a:rPr lang="en-US" dirty="0" smtClean="0"/>
              <a:t> Eagle Ford?</a:t>
            </a:r>
            <a:endParaRPr lang="en-US" dirty="0"/>
          </a:p>
        </p:txBody>
      </p:sp>
      <p:sp>
        <p:nvSpPr>
          <p:cNvPr id="3" name="Content Placeholder 2"/>
          <p:cNvSpPr>
            <a:spLocks noGrp="1"/>
          </p:cNvSpPr>
          <p:nvPr>
            <p:ph idx="1"/>
          </p:nvPr>
        </p:nvSpPr>
        <p:spPr/>
        <p:txBody>
          <a:bodyPr/>
          <a:lstStyle/>
          <a:p>
            <a:r>
              <a:rPr lang="en-US" dirty="0" smtClean="0"/>
              <a:t>Show maps of Counties </a:t>
            </a:r>
            <a:endParaRPr lang="en-US" dirty="0"/>
          </a:p>
        </p:txBody>
      </p:sp>
      <p:pic>
        <p:nvPicPr>
          <p:cNvPr id="4"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0694" y="1524000"/>
            <a:ext cx="4987106" cy="4797426"/>
          </a:xfrm>
          <a:prstGeom prst="rect">
            <a:avLst/>
          </a:prstGeom>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14664"/>
            <a:ext cx="4088222" cy="4890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a:xfrm>
            <a:off x="3048000" y="6492875"/>
            <a:ext cx="6096000" cy="365125"/>
          </a:xfrm>
        </p:spPr>
        <p:txBody>
          <a:bodyPr/>
          <a:lstStyle/>
          <a:p>
            <a:pPr algn="r"/>
            <a:r>
              <a:rPr lang="en-US" sz="1000" dirty="0" err="1" smtClean="0"/>
              <a:t>Binational</a:t>
            </a:r>
            <a:r>
              <a:rPr lang="en-US" sz="1000" dirty="0" smtClean="0"/>
              <a:t> Center: Eagle Ford Shale Community Program, Texas A&amp;M International University</a:t>
            </a:r>
            <a:endParaRPr lang="en-US" sz="1000" dirty="0"/>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56944"/>
            <a:ext cx="679646" cy="62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4800" y="5791200"/>
            <a:ext cx="3775894" cy="461665"/>
          </a:xfrm>
          <a:prstGeom prst="rect">
            <a:avLst/>
          </a:prstGeom>
          <a:noFill/>
        </p:spPr>
        <p:txBody>
          <a:bodyPr wrap="square" rtlCol="0">
            <a:spAutoFit/>
          </a:bodyPr>
          <a:lstStyle/>
          <a:p>
            <a:pPr marL="171450" indent="-171450">
              <a:buClr>
                <a:schemeClr val="tx1">
                  <a:lumMod val="85000"/>
                  <a:lumOff val="15000"/>
                </a:schemeClr>
              </a:buClr>
              <a:buFont typeface="Wingdings" pitchFamily="2" charset="2"/>
              <a:buChar char="q"/>
            </a:pPr>
            <a:r>
              <a:rPr lang="en-US" sz="1200" b="1" dirty="0" smtClean="0">
                <a:solidFill>
                  <a:schemeClr val="tx1">
                    <a:lumMod val="75000"/>
                    <a:lumOff val="25000"/>
                  </a:schemeClr>
                </a:solidFill>
              </a:rPr>
              <a:t>2013- Un total de 2,418 </a:t>
            </a:r>
            <a:r>
              <a:rPr lang="en-US" sz="1200" b="1" dirty="0" err="1" smtClean="0">
                <a:solidFill>
                  <a:schemeClr val="tx1">
                    <a:lumMod val="75000"/>
                    <a:lumOff val="25000"/>
                  </a:schemeClr>
                </a:solidFill>
              </a:rPr>
              <a:t>pozos</a:t>
            </a:r>
            <a:r>
              <a:rPr lang="en-US" sz="1200" b="1" dirty="0" smtClean="0">
                <a:solidFill>
                  <a:schemeClr val="tx1">
                    <a:lumMod val="75000"/>
                    <a:lumOff val="25000"/>
                  </a:schemeClr>
                </a:solidFill>
              </a:rPr>
              <a:t> </a:t>
            </a:r>
            <a:r>
              <a:rPr lang="en-US" sz="1200" b="1" dirty="0" err="1" smtClean="0">
                <a:solidFill>
                  <a:schemeClr val="tx1">
                    <a:lumMod val="75000"/>
                    <a:lumOff val="25000"/>
                  </a:schemeClr>
                </a:solidFill>
              </a:rPr>
              <a:t>productores</a:t>
            </a:r>
            <a:r>
              <a:rPr lang="en-US" sz="1200" b="1" dirty="0" smtClean="0">
                <a:solidFill>
                  <a:schemeClr val="tx1">
                    <a:lumMod val="75000"/>
                    <a:lumOff val="25000"/>
                  </a:schemeClr>
                </a:solidFill>
              </a:rPr>
              <a:t> de gas en Eagle Ford Shale</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37725238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Reservas</a:t>
            </a:r>
            <a:r>
              <a:rPr lang="en-US" dirty="0" smtClean="0"/>
              <a:t> de México / </a:t>
            </a:r>
            <a:r>
              <a:rPr lang="en-US" dirty="0" err="1" smtClean="0"/>
              <a:t>EIA</a:t>
            </a:r>
            <a:endParaRPr lang="en-US" dirty="0"/>
          </a:p>
        </p:txBody>
      </p:sp>
      <p:sp>
        <p:nvSpPr>
          <p:cNvPr id="3" name="Content Placeholder 2"/>
          <p:cNvSpPr>
            <a:spLocks noGrp="1"/>
          </p:cNvSpPr>
          <p:nvPr>
            <p:ph idx="1"/>
          </p:nvPr>
        </p:nvSpPr>
        <p:spPr>
          <a:xfrm>
            <a:off x="304800" y="1447800"/>
            <a:ext cx="8229600" cy="4678363"/>
          </a:xfrm>
        </p:spPr>
        <p:txBody>
          <a:bodyPr>
            <a:normAutofit lnSpcReduction="10000"/>
          </a:bodyPr>
          <a:lstStyle/>
          <a:p>
            <a:pPr marL="0" lvl="0" indent="0" algn="r">
              <a:buNone/>
            </a:pPr>
            <a:endParaRPr lang="en-US" sz="1300" dirty="0" smtClean="0"/>
          </a:p>
          <a:p>
            <a:pPr marL="0" lvl="0" indent="0" algn="r">
              <a:buNone/>
            </a:pPr>
            <a:endParaRPr lang="en-US" sz="1300" dirty="0"/>
          </a:p>
          <a:p>
            <a:pPr marL="0" lvl="0" indent="0" algn="r">
              <a:buNone/>
            </a:pPr>
            <a:endParaRPr lang="en-US" sz="1300" dirty="0" smtClean="0"/>
          </a:p>
          <a:p>
            <a:pPr marL="0" lvl="0" indent="0" algn="r">
              <a:buNone/>
            </a:pPr>
            <a:endParaRPr lang="en-US" sz="1300" dirty="0"/>
          </a:p>
          <a:p>
            <a:r>
              <a:rPr lang="en-US" sz="3000" dirty="0" smtClean="0"/>
              <a:t>México </a:t>
            </a:r>
            <a:r>
              <a:rPr lang="en-US" sz="3000" dirty="0" err="1" smtClean="0"/>
              <a:t>cuenta</a:t>
            </a:r>
            <a:r>
              <a:rPr lang="en-US" sz="3000" dirty="0" smtClean="0"/>
              <a:t> con un </a:t>
            </a:r>
            <a:r>
              <a:rPr lang="en-US" sz="3000" dirty="0" err="1" smtClean="0"/>
              <a:t>estimado</a:t>
            </a:r>
            <a:r>
              <a:rPr lang="en-US" sz="3000" dirty="0" smtClean="0"/>
              <a:t> de 545 </a:t>
            </a:r>
            <a:r>
              <a:rPr lang="en-US" sz="3000" dirty="0" err="1" smtClean="0"/>
              <a:t>trillones</a:t>
            </a:r>
            <a:r>
              <a:rPr lang="en-US" sz="3000" dirty="0" smtClean="0"/>
              <a:t> de pies </a:t>
            </a:r>
            <a:r>
              <a:rPr lang="en-US" sz="3000" dirty="0" err="1" smtClean="0"/>
              <a:t>cúbicos</a:t>
            </a:r>
            <a:r>
              <a:rPr lang="en-US" sz="3000" dirty="0" smtClean="0"/>
              <a:t> de </a:t>
            </a:r>
            <a:r>
              <a:rPr lang="en-US" sz="3000" dirty="0" err="1" smtClean="0"/>
              <a:t>reservas</a:t>
            </a:r>
            <a:r>
              <a:rPr lang="en-US" sz="3000" dirty="0" smtClean="0"/>
              <a:t> de gas de </a:t>
            </a:r>
            <a:r>
              <a:rPr lang="en-US" sz="3000" dirty="0" err="1" smtClean="0"/>
              <a:t>esquisto</a:t>
            </a:r>
            <a:r>
              <a:rPr lang="en-US" sz="3000" dirty="0" smtClean="0"/>
              <a:t> (shale).</a:t>
            </a:r>
          </a:p>
          <a:p>
            <a:endParaRPr lang="es-MX" sz="2800" dirty="0" smtClean="0"/>
          </a:p>
          <a:p>
            <a:pPr>
              <a:buNone/>
            </a:pPr>
            <a:endParaRPr lang="en-US" sz="2800" dirty="0" smtClean="0"/>
          </a:p>
          <a:p>
            <a:r>
              <a:rPr lang="en-US" sz="1700" dirty="0" smtClean="0">
                <a:hlinkClick r:id="rId2"/>
              </a:rPr>
              <a:t>U.S</a:t>
            </a:r>
            <a:r>
              <a:rPr lang="en-US" sz="1700" dirty="0">
                <a:hlinkClick r:id="rId2"/>
              </a:rPr>
              <a:t>. Energy Information Administration's (EIA) assessment of world shale gas resources</a:t>
            </a:r>
            <a:r>
              <a:rPr lang="en-US" sz="1700" b="1" dirty="0"/>
              <a:t>, Mexico has an estimated 545 </a:t>
            </a:r>
            <a:r>
              <a:rPr lang="en-US" sz="1700" b="1" dirty="0" err="1"/>
              <a:t>Tcf</a:t>
            </a:r>
            <a:r>
              <a:rPr lang="en-US" sz="1700" b="1" dirty="0"/>
              <a:t> </a:t>
            </a:r>
            <a:r>
              <a:rPr lang="en-US" sz="1700" dirty="0"/>
              <a:t>of technically recoverable shale gas resources–the sixth largest of any country examined in the study. The figure of technically recoverable shale gas resources is far smaller than the total resource base because of the geologic complexity and discontinuity of Mexico's onshore shale zone</a:t>
            </a:r>
            <a:r>
              <a:rPr lang="en-US" sz="1700" dirty="0" smtClean="0"/>
              <a:t>.</a:t>
            </a:r>
          </a:p>
          <a:p>
            <a:pPr marL="457200" lvl="1" indent="0" algn="r">
              <a:buNone/>
            </a:pPr>
            <a:r>
              <a:rPr lang="en-US" sz="1000" dirty="0">
                <a:solidFill>
                  <a:schemeClr val="tx1">
                    <a:tint val="75000"/>
                  </a:schemeClr>
                </a:solidFill>
              </a:rPr>
              <a:t>Source: http://www.eia.gov/analysis/studies/worldshalegas/</a:t>
            </a:r>
          </a:p>
        </p:txBody>
      </p:sp>
      <p:sp>
        <p:nvSpPr>
          <p:cNvPr id="4" name="Footer Placeholder 3"/>
          <p:cNvSpPr>
            <a:spLocks noGrp="1"/>
          </p:cNvSpPr>
          <p:nvPr>
            <p:ph type="ftr" sz="quarter" idx="11"/>
          </p:nvPr>
        </p:nvSpPr>
        <p:spPr>
          <a:xfrm>
            <a:off x="1981200" y="6356350"/>
            <a:ext cx="6629400" cy="365125"/>
          </a:xfrm>
        </p:spPr>
        <p:txBody>
          <a:bodyPr/>
          <a:lstStyle/>
          <a:p>
            <a:pPr algn="r"/>
            <a:r>
              <a:rPr lang="en-US" sz="1000" dirty="0" err="1" smtClean="0"/>
              <a:t>Binational</a:t>
            </a:r>
            <a:r>
              <a:rPr lang="en-US" sz="1000" dirty="0" smtClean="0"/>
              <a:t> Center: Eagle Ford Shale Community Program, Texas A&amp;M International University</a:t>
            </a:r>
            <a:endParaRPr lang="en-US" sz="100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6944"/>
            <a:ext cx="679646" cy="62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178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dirty="0" err="1" smtClean="0"/>
              <a:t>Qué</a:t>
            </a:r>
            <a:r>
              <a:rPr lang="en-US" dirty="0" smtClean="0"/>
              <a:t> </a:t>
            </a:r>
            <a:r>
              <a:rPr lang="en-US" dirty="0" err="1" smtClean="0"/>
              <a:t>necesita</a:t>
            </a:r>
            <a:r>
              <a:rPr lang="en-US" dirty="0" smtClean="0"/>
              <a:t> México?</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1600200"/>
            <a:ext cx="4267200" cy="3962400"/>
          </a:xfrm>
        </p:spPr>
      </p:pic>
      <p:sp>
        <p:nvSpPr>
          <p:cNvPr id="5" name="Footer Placeholder 3"/>
          <p:cNvSpPr>
            <a:spLocks noGrp="1"/>
          </p:cNvSpPr>
          <p:nvPr>
            <p:ph type="ftr" sz="quarter" idx="11"/>
          </p:nvPr>
        </p:nvSpPr>
        <p:spPr>
          <a:xfrm>
            <a:off x="1981200" y="6569075"/>
            <a:ext cx="6629400" cy="365125"/>
          </a:xfrm>
        </p:spPr>
        <p:txBody>
          <a:bodyPr/>
          <a:lstStyle/>
          <a:p>
            <a:pPr algn="r"/>
            <a:r>
              <a:rPr lang="en-US" sz="1000" dirty="0" err="1" smtClean="0"/>
              <a:t>Binational</a:t>
            </a:r>
            <a:r>
              <a:rPr lang="en-US" sz="1000" dirty="0" smtClean="0"/>
              <a:t> Center: Eagle Ford Shale Community Program, Texas A&amp;M International University</a:t>
            </a:r>
            <a:endParaRPr lang="en-US" sz="10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6944"/>
            <a:ext cx="679646" cy="62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876800" y="2254984"/>
            <a:ext cx="3962400" cy="1631216"/>
          </a:xfrm>
          <a:prstGeom prst="rect">
            <a:avLst/>
          </a:prstGeom>
          <a:noFill/>
        </p:spPr>
        <p:txBody>
          <a:bodyPr wrap="square" rtlCol="0">
            <a:spAutoFit/>
          </a:bodyPr>
          <a:lstStyle/>
          <a:p>
            <a:r>
              <a:rPr lang="es-MX" sz="2500" dirty="0" smtClean="0"/>
              <a:t>Infraestructura Urbana:</a:t>
            </a:r>
          </a:p>
          <a:p>
            <a:pPr lvl="1">
              <a:buFont typeface="Arial" pitchFamily="34" charset="0"/>
              <a:buChar char="•"/>
            </a:pPr>
            <a:r>
              <a:rPr lang="en-US" sz="2500" dirty="0" smtClean="0"/>
              <a:t> </a:t>
            </a:r>
            <a:r>
              <a:rPr lang="en-US" sz="2500" dirty="0" err="1" smtClean="0"/>
              <a:t>Carreteras</a:t>
            </a:r>
            <a:endParaRPr lang="en-US" sz="2500" dirty="0" smtClean="0"/>
          </a:p>
          <a:p>
            <a:pPr lvl="1">
              <a:buFont typeface="Arial" pitchFamily="34" charset="0"/>
              <a:buChar char="•"/>
            </a:pPr>
            <a:r>
              <a:rPr lang="en-US" sz="2500" dirty="0" smtClean="0"/>
              <a:t> </a:t>
            </a:r>
            <a:r>
              <a:rPr lang="en-US" sz="2500" dirty="0" err="1" smtClean="0"/>
              <a:t>Vías</a:t>
            </a:r>
            <a:r>
              <a:rPr lang="en-US" sz="2500" dirty="0" smtClean="0"/>
              <a:t> </a:t>
            </a:r>
            <a:r>
              <a:rPr lang="en-US" sz="2500" dirty="0" err="1" smtClean="0"/>
              <a:t>ferroviarias</a:t>
            </a:r>
            <a:endParaRPr lang="en-US" sz="2500" dirty="0" smtClean="0"/>
          </a:p>
          <a:p>
            <a:pPr lvl="1">
              <a:buFont typeface="Arial" pitchFamily="34" charset="0"/>
              <a:buChar char="•"/>
            </a:pPr>
            <a:r>
              <a:rPr lang="en-US" sz="2500" dirty="0" smtClean="0"/>
              <a:t> </a:t>
            </a:r>
            <a:r>
              <a:rPr lang="en-US" sz="2500" dirty="0" err="1" smtClean="0"/>
              <a:t>Aeropuertos</a:t>
            </a:r>
            <a:r>
              <a:rPr lang="en-US" sz="2500" dirty="0" smtClean="0"/>
              <a:t>…</a:t>
            </a:r>
            <a:endParaRPr lang="es-MX" sz="2500" dirty="0" smtClean="0"/>
          </a:p>
        </p:txBody>
      </p:sp>
    </p:spTree>
    <p:extLst>
      <p:ext uri="{BB962C8B-B14F-4D97-AF65-F5344CB8AC3E}">
        <p14:creationId xmlns:p14="http://schemas.microsoft.com/office/powerpoint/2010/main" val="2740569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Gasoductos</a:t>
            </a:r>
            <a:endParaRPr lang="en-US" dirty="0"/>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21414"/>
            <a:ext cx="4396458" cy="38835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1752600"/>
            <a:ext cx="4724400" cy="4114800"/>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56944"/>
            <a:ext cx="679646" cy="62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3"/>
          <p:cNvSpPr>
            <a:spLocks noGrp="1"/>
          </p:cNvSpPr>
          <p:nvPr>
            <p:ph type="ftr" sz="quarter" idx="11"/>
          </p:nvPr>
        </p:nvSpPr>
        <p:spPr>
          <a:xfrm>
            <a:off x="1981200" y="6569075"/>
            <a:ext cx="6629400" cy="365125"/>
          </a:xfrm>
        </p:spPr>
        <p:txBody>
          <a:bodyPr/>
          <a:lstStyle/>
          <a:p>
            <a:pPr algn="r"/>
            <a:r>
              <a:rPr lang="en-US" sz="1000" dirty="0" err="1" smtClean="0"/>
              <a:t>Binational</a:t>
            </a:r>
            <a:r>
              <a:rPr lang="en-US" sz="1000" dirty="0" smtClean="0"/>
              <a:t> Center: Eagle Ford Shale Community Program, Texas A&amp;M International University</a:t>
            </a:r>
            <a:endParaRPr lang="en-US" sz="1000" dirty="0"/>
          </a:p>
        </p:txBody>
      </p:sp>
    </p:spTree>
    <p:extLst>
      <p:ext uri="{BB962C8B-B14F-4D97-AF65-F5344CB8AC3E}">
        <p14:creationId xmlns:p14="http://schemas.microsoft.com/office/powerpoint/2010/main" val="3123550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s-MX" dirty="0" smtClean="0"/>
              <a:t>Texas </a:t>
            </a:r>
            <a:r>
              <a:rPr lang="es-MX" dirty="0" err="1" smtClean="0"/>
              <a:t>A&amp;M</a:t>
            </a:r>
            <a:r>
              <a:rPr lang="es-MX" dirty="0" smtClean="0"/>
              <a:t> International </a:t>
            </a:r>
            <a:r>
              <a:rPr lang="es-MX" dirty="0" err="1" smtClean="0"/>
              <a:t>University</a:t>
            </a:r>
            <a:endParaRPr lang="en-US" dirty="0"/>
          </a:p>
        </p:txBody>
      </p:sp>
      <p:sp>
        <p:nvSpPr>
          <p:cNvPr id="3" name="Content Placeholder 2"/>
          <p:cNvSpPr>
            <a:spLocks noGrp="1"/>
          </p:cNvSpPr>
          <p:nvPr>
            <p:ph idx="1"/>
          </p:nvPr>
        </p:nvSpPr>
        <p:spPr/>
        <p:txBody>
          <a:bodyPr/>
          <a:lstStyle/>
          <a:p>
            <a:r>
              <a:rPr lang="es-MX" dirty="0" smtClean="0"/>
              <a:t>International </a:t>
            </a:r>
            <a:r>
              <a:rPr lang="es-MX" dirty="0" err="1" smtClean="0"/>
              <a:t>Petroleum</a:t>
            </a:r>
            <a:r>
              <a:rPr lang="es-MX" dirty="0" smtClean="0"/>
              <a:t> </a:t>
            </a:r>
            <a:r>
              <a:rPr lang="es-MX" dirty="0" err="1" smtClean="0"/>
              <a:t>Institute</a:t>
            </a:r>
            <a:r>
              <a:rPr lang="en-US" dirty="0" smtClean="0"/>
              <a:t> (</a:t>
            </a:r>
            <a:r>
              <a:rPr lang="en-US" dirty="0" err="1" smtClean="0"/>
              <a:t>IPI</a:t>
            </a:r>
            <a:r>
              <a:rPr lang="en-US" dirty="0" smtClean="0"/>
              <a:t>)- an international hub for academics, </a:t>
            </a:r>
            <a:r>
              <a:rPr lang="en-US" dirty="0" err="1" smtClean="0"/>
              <a:t>maping</a:t>
            </a:r>
            <a:r>
              <a:rPr lang="en-US" dirty="0" smtClean="0"/>
              <a:t>, and research. </a:t>
            </a:r>
          </a:p>
          <a:p>
            <a:r>
              <a:rPr lang="es-MX" dirty="0" err="1" smtClean="0"/>
              <a:t>IPI</a:t>
            </a:r>
            <a:r>
              <a:rPr lang="es-MX" dirty="0" smtClean="0"/>
              <a:t> opens in </a:t>
            </a:r>
            <a:r>
              <a:rPr lang="es-MX" dirty="0" err="1" smtClean="0"/>
              <a:t>January</a:t>
            </a:r>
            <a:r>
              <a:rPr lang="es-MX" dirty="0" smtClean="0"/>
              <a:t> 2015 </a:t>
            </a:r>
            <a:r>
              <a:rPr lang="es-MX" dirty="0" err="1" smtClean="0"/>
              <a:t>with</a:t>
            </a:r>
            <a:r>
              <a:rPr lang="es-MX" dirty="0" smtClean="0"/>
              <a:t> </a:t>
            </a:r>
            <a:r>
              <a:rPr lang="es-MX" dirty="0" err="1" smtClean="0"/>
              <a:t>multiple</a:t>
            </a:r>
            <a:r>
              <a:rPr lang="es-MX" dirty="0" smtClean="0"/>
              <a:t> </a:t>
            </a:r>
            <a:r>
              <a:rPr lang="es-MX" dirty="0" err="1" smtClean="0"/>
              <a:t>levels</a:t>
            </a:r>
            <a:r>
              <a:rPr lang="es-MX" dirty="0" smtClean="0"/>
              <a:t> of </a:t>
            </a:r>
            <a:r>
              <a:rPr lang="es-MX" dirty="0" err="1" smtClean="0"/>
              <a:t>technical</a:t>
            </a:r>
            <a:r>
              <a:rPr lang="es-MX" dirty="0" smtClean="0"/>
              <a:t> and </a:t>
            </a:r>
            <a:r>
              <a:rPr lang="es-MX" dirty="0" err="1" smtClean="0"/>
              <a:t>professional</a:t>
            </a:r>
            <a:r>
              <a:rPr lang="es-MX" dirty="0" smtClean="0"/>
              <a:t> </a:t>
            </a:r>
            <a:r>
              <a:rPr lang="es-MX" dirty="0" err="1" smtClean="0"/>
              <a:t>engineering</a:t>
            </a:r>
            <a:r>
              <a:rPr lang="es-MX" dirty="0" smtClean="0"/>
              <a:t> </a:t>
            </a:r>
            <a:r>
              <a:rPr lang="es-MX" dirty="0" err="1" smtClean="0"/>
              <a:t>degrees</a:t>
            </a:r>
            <a:r>
              <a:rPr lang="es-MX" dirty="0" smtClean="0"/>
              <a:t>, </a:t>
            </a:r>
            <a:r>
              <a:rPr lang="es-MX" dirty="0" err="1" smtClean="0"/>
              <a:t>programs</a:t>
            </a:r>
            <a:r>
              <a:rPr lang="es-MX" dirty="0" smtClean="0"/>
              <a:t> and </a:t>
            </a:r>
            <a:r>
              <a:rPr lang="es-MX" dirty="0" err="1" smtClean="0"/>
              <a:t>internships</a:t>
            </a:r>
            <a:r>
              <a:rPr lang="es-MX" dirty="0" smtClean="0"/>
              <a:t>. </a:t>
            </a:r>
          </a:p>
          <a:p>
            <a:pPr lvl="1"/>
            <a:r>
              <a:rPr lang="es-MX" smtClean="0"/>
              <a:t>Pozo escuela</a:t>
            </a:r>
          </a:p>
        </p:txBody>
      </p:sp>
      <p:sp>
        <p:nvSpPr>
          <p:cNvPr id="4" name="Footer Placeholder 3"/>
          <p:cNvSpPr>
            <a:spLocks noGrp="1"/>
          </p:cNvSpPr>
          <p:nvPr>
            <p:ph type="ftr" sz="quarter" idx="11"/>
          </p:nvPr>
        </p:nvSpPr>
        <p:spPr/>
        <p:txBody>
          <a:bodyPr/>
          <a:lstStyle/>
          <a:p>
            <a:r>
              <a:rPr lang="en-US" smtClean="0"/>
              <a:t>Binational Center: Eagle Ford Shale Community Program, Texas A&amp;M International University</a:t>
            </a:r>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6944"/>
            <a:ext cx="679646" cy="62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Gracias</a:t>
            </a:r>
            <a:endParaRPr lang="en-US" dirty="0"/>
          </a:p>
        </p:txBody>
      </p:sp>
      <p:sp>
        <p:nvSpPr>
          <p:cNvPr id="4" name="Content Placeholder 1"/>
          <p:cNvSpPr>
            <a:spLocks noGrp="1"/>
          </p:cNvSpPr>
          <p:nvPr>
            <p:ph idx="1"/>
          </p:nvPr>
        </p:nvSpPr>
        <p:spPr/>
        <p:txBody>
          <a:bodyPr/>
          <a:lstStyle/>
          <a:p>
            <a:r>
              <a:rPr lang="en-US" sz="2200" dirty="0" smtClean="0"/>
              <a:t>Para </a:t>
            </a:r>
            <a:r>
              <a:rPr lang="en-US" sz="2200" dirty="0" err="1" smtClean="0"/>
              <a:t>más</a:t>
            </a:r>
            <a:r>
              <a:rPr lang="en-US" sz="2200" dirty="0" smtClean="0"/>
              <a:t> </a:t>
            </a:r>
            <a:r>
              <a:rPr lang="en-US" sz="2200" dirty="0" err="1" smtClean="0"/>
              <a:t>información</a:t>
            </a:r>
            <a:r>
              <a:rPr lang="en-US" sz="2200" dirty="0" smtClean="0"/>
              <a:t> favor de </a:t>
            </a:r>
            <a:r>
              <a:rPr lang="en-US" sz="2200" dirty="0" err="1" smtClean="0"/>
              <a:t>contactárnos</a:t>
            </a:r>
            <a:r>
              <a:rPr lang="en-US" sz="2200" dirty="0"/>
              <a:t>:</a:t>
            </a:r>
            <a:endParaRPr lang="en-US" sz="2200" dirty="0" smtClean="0"/>
          </a:p>
          <a:p>
            <a:pPr marL="365760" lvl="1" indent="0" algn="ctr">
              <a:buNone/>
            </a:pPr>
            <a:endParaRPr lang="en-US" sz="2200" dirty="0" smtClean="0"/>
          </a:p>
          <a:p>
            <a:pPr marL="365760" lvl="1" indent="0">
              <a:buNone/>
            </a:pPr>
            <a:r>
              <a:rPr lang="en-US" sz="2000" dirty="0" err="1" smtClean="0"/>
              <a:t>Maestra</a:t>
            </a:r>
            <a:r>
              <a:rPr lang="en-US" sz="2000" dirty="0" smtClean="0"/>
              <a:t> Maria Eugenia </a:t>
            </a:r>
            <a:r>
              <a:rPr lang="en-US" sz="2000" dirty="0" err="1" smtClean="0"/>
              <a:t>Calderón</a:t>
            </a:r>
            <a:r>
              <a:rPr lang="en-US" sz="2000" dirty="0" smtClean="0"/>
              <a:t>-Porter   </a:t>
            </a:r>
          </a:p>
          <a:p>
            <a:pPr marL="365760" lvl="1" indent="0">
              <a:buNone/>
            </a:pPr>
            <a:r>
              <a:rPr lang="en-US" sz="2000" dirty="0" err="1" smtClean="0"/>
              <a:t>Directora</a:t>
            </a:r>
            <a:r>
              <a:rPr lang="en-US" sz="2000" dirty="0" smtClean="0"/>
              <a:t> del Centro </a:t>
            </a:r>
            <a:r>
              <a:rPr lang="en-US" sz="2000" dirty="0" err="1" smtClean="0"/>
              <a:t>Binacional</a:t>
            </a:r>
            <a:r>
              <a:rPr lang="en-US" sz="2000" dirty="0" smtClean="0"/>
              <a:t> </a:t>
            </a:r>
            <a:r>
              <a:rPr lang="en-US" sz="2000" dirty="0" err="1" smtClean="0"/>
              <a:t>para</a:t>
            </a:r>
            <a:r>
              <a:rPr lang="en-US" sz="2000" dirty="0" smtClean="0"/>
              <a:t> la </a:t>
            </a:r>
            <a:r>
              <a:rPr lang="en-US" sz="2000" dirty="0" err="1" smtClean="0"/>
              <a:t>Investigación</a:t>
            </a:r>
            <a:r>
              <a:rPr lang="en-US" sz="2000" dirty="0" smtClean="0"/>
              <a:t>, </a:t>
            </a:r>
            <a:r>
              <a:rPr lang="en-US" sz="2000" dirty="0" err="1" smtClean="0"/>
              <a:t>Educación</a:t>
            </a:r>
            <a:r>
              <a:rPr lang="en-US" sz="2000" dirty="0" smtClean="0"/>
              <a:t>, el </a:t>
            </a:r>
            <a:r>
              <a:rPr lang="en-US" sz="2000" dirty="0" err="1" smtClean="0"/>
              <a:t>Liderazgo</a:t>
            </a:r>
            <a:r>
              <a:rPr lang="en-US" sz="2000" dirty="0" smtClean="0"/>
              <a:t> y el </a:t>
            </a:r>
            <a:r>
              <a:rPr lang="en-US" sz="2000" dirty="0" err="1" smtClean="0"/>
              <a:t>Servicio</a:t>
            </a:r>
            <a:r>
              <a:rPr lang="en-US" sz="2000" dirty="0" smtClean="0"/>
              <a:t> </a:t>
            </a:r>
            <a:r>
              <a:rPr lang="en-US" sz="2000" dirty="0" err="1" smtClean="0"/>
              <a:t>Público</a:t>
            </a:r>
            <a:r>
              <a:rPr lang="en-US" sz="2000" dirty="0" smtClean="0"/>
              <a:t>. </a:t>
            </a:r>
          </a:p>
          <a:p>
            <a:pPr marL="365760" lvl="1" indent="0">
              <a:buNone/>
            </a:pPr>
            <a:r>
              <a:rPr lang="en-US" sz="2000" dirty="0" err="1" smtClean="0"/>
              <a:t>Directora</a:t>
            </a:r>
            <a:r>
              <a:rPr lang="en-US" sz="2000" dirty="0" smtClean="0"/>
              <a:t> </a:t>
            </a:r>
            <a:r>
              <a:rPr lang="en-US" sz="2000" dirty="0" err="1" smtClean="0"/>
              <a:t>Ejecutiva</a:t>
            </a:r>
            <a:r>
              <a:rPr lang="en-US" sz="2000" dirty="0" smtClean="0"/>
              <a:t> de </a:t>
            </a:r>
            <a:r>
              <a:rPr lang="en-US" sz="2000" dirty="0" err="1" smtClean="0"/>
              <a:t>las</a:t>
            </a:r>
            <a:r>
              <a:rPr lang="en-US" sz="2000" dirty="0" smtClean="0"/>
              <a:t> </a:t>
            </a:r>
            <a:r>
              <a:rPr lang="en-US" sz="2000" dirty="0" err="1" smtClean="0"/>
              <a:t>Relaciones</a:t>
            </a:r>
            <a:r>
              <a:rPr lang="en-US" sz="2000" dirty="0" smtClean="0"/>
              <a:t> México / </a:t>
            </a:r>
            <a:r>
              <a:rPr lang="en-US" sz="2000" dirty="0" err="1" smtClean="0"/>
              <a:t>Estados</a:t>
            </a:r>
            <a:r>
              <a:rPr lang="en-US" sz="2000" dirty="0" smtClean="0"/>
              <a:t> </a:t>
            </a:r>
            <a:r>
              <a:rPr lang="en-US" sz="2000" dirty="0" err="1" smtClean="0"/>
              <a:t>Unidos</a:t>
            </a:r>
            <a:endParaRPr lang="en-US" sz="2000" dirty="0" smtClean="0"/>
          </a:p>
          <a:p>
            <a:pPr marL="365760" lvl="1" indent="0">
              <a:buNone/>
            </a:pPr>
            <a:r>
              <a:rPr lang="en-US" sz="2000" dirty="0" err="1" smtClean="0"/>
              <a:t>Teléfono</a:t>
            </a:r>
            <a:r>
              <a:rPr lang="en-US" sz="2000" dirty="0" smtClean="0"/>
              <a:t>: +1 956 326-2834</a:t>
            </a:r>
          </a:p>
          <a:p>
            <a:pPr marL="365760" lvl="1" indent="0">
              <a:buNone/>
            </a:pPr>
            <a:r>
              <a:rPr lang="en-US" sz="2000" dirty="0" smtClean="0"/>
              <a:t>Fax:+1 956 326-2836</a:t>
            </a:r>
          </a:p>
          <a:p>
            <a:pPr marL="365760" lvl="1" indent="0">
              <a:buNone/>
            </a:pPr>
            <a:r>
              <a:rPr lang="en-US" sz="2000" dirty="0" err="1" smtClean="0"/>
              <a:t>Correo</a:t>
            </a:r>
            <a:r>
              <a:rPr lang="en-US" sz="2000" dirty="0" smtClean="0"/>
              <a:t> </a:t>
            </a:r>
            <a:r>
              <a:rPr lang="en-US" sz="2000" dirty="0" err="1" smtClean="0"/>
              <a:t>Electrónico</a:t>
            </a:r>
            <a:r>
              <a:rPr lang="en-US" sz="2000" dirty="0" smtClean="0"/>
              <a:t>: </a:t>
            </a:r>
            <a:r>
              <a:rPr lang="en-US" sz="2000" dirty="0" smtClean="0">
                <a:hlinkClick r:id="rId2"/>
              </a:rPr>
              <a:t>mcalderon@tamiu.edu</a:t>
            </a:r>
            <a:endParaRPr lang="en-US" sz="2000" dirty="0" smtClean="0"/>
          </a:p>
          <a:p>
            <a:pPr marL="365760" lvl="1" indent="0">
              <a:buNone/>
            </a:pPr>
            <a:r>
              <a:rPr lang="en-US" sz="2000" dirty="0" smtClean="0">
                <a:hlinkClick r:id="rId3"/>
              </a:rPr>
              <a:t>www.tamiu.edu/binationalcenter</a:t>
            </a:r>
            <a:endParaRPr lang="en-US" sz="2000" dirty="0" smtClean="0"/>
          </a:p>
          <a:p>
            <a:pPr marL="365760" lvl="1" indent="0">
              <a:buNone/>
            </a:pPr>
            <a:endParaRPr lang="en-US"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02498"/>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efslogo.png"/>
          <p:cNvPicPr>
            <a:picLocks noChangeAspect="1"/>
          </p:cNvPicPr>
          <p:nvPr/>
        </p:nvPicPr>
        <p:blipFill>
          <a:blip r:embed="rId5"/>
          <a:stretch>
            <a:fillRect/>
          </a:stretch>
        </p:blipFill>
        <p:spPr>
          <a:xfrm>
            <a:off x="7010400" y="4937658"/>
            <a:ext cx="1752600" cy="1811412"/>
          </a:xfrm>
          <a:prstGeom prst="rect">
            <a:avLst/>
          </a:prstGeom>
        </p:spPr>
      </p:pic>
    </p:spTree>
    <p:extLst>
      <p:ext uri="{BB962C8B-B14F-4D97-AF65-F5344CB8AC3E}">
        <p14:creationId xmlns:p14="http://schemas.microsoft.com/office/powerpoint/2010/main" val="1060309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Beneficios</a:t>
            </a:r>
            <a:r>
              <a:rPr lang="en-US" dirty="0" smtClean="0"/>
              <a:t> </a:t>
            </a:r>
            <a:r>
              <a:rPr lang="en-US" dirty="0" err="1" smtClean="0"/>
              <a:t>para</a:t>
            </a:r>
            <a:r>
              <a:rPr lang="en-US" dirty="0" smtClean="0"/>
              <a:t> los </a:t>
            </a:r>
            <a:r>
              <a:rPr lang="en-US" dirty="0" err="1" smtClean="0"/>
              <a:t>Condados</a:t>
            </a:r>
            <a:r>
              <a:rPr lang="en-US" dirty="0" smtClean="0"/>
              <a:t> </a:t>
            </a:r>
            <a:r>
              <a:rPr lang="en-US" dirty="0" err="1" smtClean="0"/>
              <a:t>Fronterizos</a:t>
            </a:r>
            <a:r>
              <a:rPr lang="en-US" dirty="0" smtClean="0"/>
              <a:t> en Texas</a:t>
            </a:r>
            <a:endParaRPr lang="en-US" dirty="0"/>
          </a:p>
        </p:txBody>
      </p:sp>
      <p:sp>
        <p:nvSpPr>
          <p:cNvPr id="5" name="Footer Placeholder 4"/>
          <p:cNvSpPr>
            <a:spLocks noGrp="1"/>
          </p:cNvSpPr>
          <p:nvPr>
            <p:ph type="ftr" sz="quarter" idx="11"/>
          </p:nvPr>
        </p:nvSpPr>
        <p:spPr>
          <a:xfrm>
            <a:off x="2514600" y="6492875"/>
            <a:ext cx="6553200" cy="365125"/>
          </a:xfrm>
        </p:spPr>
        <p:txBody>
          <a:bodyPr/>
          <a:lstStyle/>
          <a:p>
            <a:pPr algn="r"/>
            <a:r>
              <a:rPr lang="en-US" sz="1000" dirty="0" err="1" smtClean="0"/>
              <a:t>Binational</a:t>
            </a:r>
            <a:r>
              <a:rPr lang="en-US" sz="1000" dirty="0" smtClean="0"/>
              <a:t> Center: Eagle Ford Shale Community Program, Texas A&amp;M International University</a:t>
            </a:r>
            <a:endParaRPr lang="en-US" sz="10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6944"/>
            <a:ext cx="679646" cy="62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Content Placeholder 7"/>
          <p:cNvGraphicFramePr>
            <a:graphicFrameLocks noGrp="1"/>
          </p:cNvGraphicFramePr>
          <p:nvPr>
            <p:ph idx="1"/>
          </p:nvPr>
        </p:nvGraphicFramePr>
        <p:xfrm>
          <a:off x="1066800" y="2362200"/>
          <a:ext cx="7086600" cy="2743200"/>
        </p:xfrm>
        <a:graphic>
          <a:graphicData uri="http://schemas.openxmlformats.org/drawingml/2006/table">
            <a:tbl>
              <a:tblPr firstRow="1" bandRow="1">
                <a:tableStyleId>{5C22544A-7EE6-4342-B048-85BDC9FD1C3A}</a:tableStyleId>
              </a:tblPr>
              <a:tblGrid>
                <a:gridCol w="2362200"/>
                <a:gridCol w="2362200"/>
                <a:gridCol w="2362200"/>
              </a:tblGrid>
              <a:tr h="1001865">
                <a:tc>
                  <a:txBody>
                    <a:bodyPr/>
                    <a:lstStyle/>
                    <a:p>
                      <a:pPr algn="ctr"/>
                      <a:r>
                        <a:rPr lang="en-US" dirty="0" err="1" smtClean="0"/>
                        <a:t>Condados</a:t>
                      </a:r>
                      <a:r>
                        <a:rPr lang="en-US" baseline="0" dirty="0" smtClean="0"/>
                        <a:t> </a:t>
                      </a:r>
                      <a:r>
                        <a:rPr lang="en-US" baseline="0" dirty="0" err="1" smtClean="0"/>
                        <a:t>Fronterizos</a:t>
                      </a:r>
                      <a:endParaRPr lang="en-US" dirty="0"/>
                    </a:p>
                  </a:txBody>
                  <a:tcPr/>
                </a:tc>
                <a:tc>
                  <a:txBody>
                    <a:bodyPr/>
                    <a:lstStyle/>
                    <a:p>
                      <a:pPr algn="ctr"/>
                      <a:r>
                        <a:rPr lang="en-US" dirty="0" smtClean="0"/>
                        <a:t>2011</a:t>
                      </a:r>
                      <a:endParaRPr lang="en-US" dirty="0"/>
                    </a:p>
                  </a:txBody>
                  <a:tcPr/>
                </a:tc>
                <a:tc>
                  <a:txBody>
                    <a:bodyPr/>
                    <a:lstStyle/>
                    <a:p>
                      <a:pPr algn="ctr"/>
                      <a:r>
                        <a:rPr lang="en-US" dirty="0" err="1" smtClean="0"/>
                        <a:t>Proyecci</a:t>
                      </a:r>
                      <a:r>
                        <a:rPr lang="es-MX" dirty="0" err="1" smtClean="0"/>
                        <a:t>ón</a:t>
                      </a:r>
                      <a:r>
                        <a:rPr lang="es-MX" baseline="0" dirty="0" smtClean="0"/>
                        <a:t> </a:t>
                      </a:r>
                      <a:r>
                        <a:rPr lang="en-US" dirty="0" smtClean="0"/>
                        <a:t>2021</a:t>
                      </a:r>
                      <a:endParaRPr lang="en-US" dirty="0"/>
                    </a:p>
                  </a:txBody>
                  <a:tcPr/>
                </a:tc>
              </a:tr>
              <a:tr h="580445">
                <a:tc>
                  <a:txBody>
                    <a:bodyPr/>
                    <a:lstStyle/>
                    <a:p>
                      <a:pPr algn="ctr"/>
                      <a:r>
                        <a:rPr lang="en-US" dirty="0" smtClean="0"/>
                        <a:t>Dimmit</a:t>
                      </a:r>
                      <a:endParaRPr lang="en-US" dirty="0"/>
                    </a:p>
                  </a:txBody>
                  <a:tcPr/>
                </a:tc>
                <a:tc>
                  <a:txBody>
                    <a:bodyPr/>
                    <a:lstStyle/>
                    <a:p>
                      <a:pPr algn="ctr"/>
                      <a:r>
                        <a:rPr lang="es-MX" dirty="0" smtClean="0"/>
                        <a:t>2,815,166,925</a:t>
                      </a:r>
                      <a:endParaRPr lang="en-US" dirty="0"/>
                    </a:p>
                  </a:txBody>
                  <a:tcPr/>
                </a:tc>
                <a:tc>
                  <a:txBody>
                    <a:bodyPr/>
                    <a:lstStyle/>
                    <a:p>
                      <a:pPr algn="ctr"/>
                      <a:r>
                        <a:rPr lang="es-MX" dirty="0" smtClean="0"/>
                        <a:t>8,613,859,557</a:t>
                      </a:r>
                      <a:endParaRPr lang="en-US" dirty="0"/>
                    </a:p>
                  </a:txBody>
                  <a:tcPr/>
                </a:tc>
              </a:tr>
              <a:tr h="580445">
                <a:tc>
                  <a:txBody>
                    <a:bodyPr/>
                    <a:lstStyle/>
                    <a:p>
                      <a:pPr algn="ctr"/>
                      <a:r>
                        <a:rPr lang="en-US" dirty="0" smtClean="0"/>
                        <a:t>Maverick</a:t>
                      </a:r>
                      <a:endParaRPr lang="en-US" dirty="0"/>
                    </a:p>
                  </a:txBody>
                  <a:tcPr/>
                </a:tc>
                <a:tc>
                  <a:txBody>
                    <a:bodyPr/>
                    <a:lstStyle/>
                    <a:p>
                      <a:pPr algn="ctr"/>
                      <a:r>
                        <a:rPr lang="es-MX" dirty="0" smtClean="0"/>
                        <a:t>165,478,563</a:t>
                      </a:r>
                      <a:endParaRPr lang="en-US" dirty="0"/>
                    </a:p>
                  </a:txBody>
                  <a:tcPr/>
                </a:tc>
                <a:tc>
                  <a:txBody>
                    <a:bodyPr/>
                    <a:lstStyle/>
                    <a:p>
                      <a:pPr algn="ctr"/>
                      <a:r>
                        <a:rPr lang="es-MX" dirty="0" smtClean="0"/>
                        <a:t>314,953,869</a:t>
                      </a:r>
                      <a:endParaRPr lang="en-US" dirty="0"/>
                    </a:p>
                  </a:txBody>
                  <a:tcPr/>
                </a:tc>
              </a:tr>
              <a:tr h="580445">
                <a:tc>
                  <a:txBody>
                    <a:bodyPr/>
                    <a:lstStyle/>
                    <a:p>
                      <a:pPr algn="ctr"/>
                      <a:r>
                        <a:rPr lang="en-US" dirty="0" smtClean="0"/>
                        <a:t>Webb</a:t>
                      </a:r>
                      <a:endParaRPr lang="en-US" dirty="0"/>
                    </a:p>
                  </a:txBody>
                  <a:tcPr/>
                </a:tc>
                <a:tc>
                  <a:txBody>
                    <a:bodyPr/>
                    <a:lstStyle/>
                    <a:p>
                      <a:pPr algn="ctr"/>
                      <a:r>
                        <a:rPr lang="es-MX" dirty="0" smtClean="0"/>
                        <a:t>2,483,980,925</a:t>
                      </a:r>
                      <a:endParaRPr lang="en-US" dirty="0"/>
                    </a:p>
                  </a:txBody>
                  <a:tcPr/>
                </a:tc>
                <a:tc>
                  <a:txBody>
                    <a:bodyPr/>
                    <a:lstStyle/>
                    <a:p>
                      <a:pPr algn="ctr"/>
                      <a:r>
                        <a:rPr lang="es-MX" dirty="0" smtClean="0"/>
                        <a:t>3,774,023,887</a:t>
                      </a:r>
                      <a:endParaRPr lang="en-US" dirty="0"/>
                    </a:p>
                  </a:txBody>
                  <a:tcPr/>
                </a:tc>
              </a:tr>
            </a:tbl>
          </a:graphicData>
        </a:graphic>
      </p:graphicFrame>
    </p:spTree>
    <p:extLst>
      <p:ext uri="{BB962C8B-B14F-4D97-AF65-F5344CB8AC3E}">
        <p14:creationId xmlns:p14="http://schemas.microsoft.com/office/powerpoint/2010/main" val="9218776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Actividad</a:t>
            </a:r>
            <a:r>
              <a:rPr lang="en-US" dirty="0" smtClean="0"/>
              <a:t> en Eagle Ford Shale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1364670"/>
            <a:ext cx="7467600" cy="5417130"/>
          </a:xfrm>
        </p:spPr>
      </p:pic>
      <p:sp>
        <p:nvSpPr>
          <p:cNvPr id="5" name="Footer Placeholder 4"/>
          <p:cNvSpPr>
            <a:spLocks noGrp="1"/>
          </p:cNvSpPr>
          <p:nvPr>
            <p:ph type="ftr" sz="quarter" idx="11"/>
          </p:nvPr>
        </p:nvSpPr>
        <p:spPr>
          <a:xfrm>
            <a:off x="3048000" y="6569075"/>
            <a:ext cx="6019800" cy="365125"/>
          </a:xfrm>
        </p:spPr>
        <p:txBody>
          <a:bodyPr/>
          <a:lstStyle/>
          <a:p>
            <a:pPr algn="r"/>
            <a:r>
              <a:rPr lang="en-US" sz="1000" dirty="0" err="1" smtClean="0"/>
              <a:t>Binational</a:t>
            </a:r>
            <a:r>
              <a:rPr lang="en-US" sz="1000" dirty="0" smtClean="0"/>
              <a:t> Center: Eagle Ford Shale Community Program, Texas A&amp;M International University</a:t>
            </a:r>
            <a:endParaRPr lang="en-US" sz="1000" dirty="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56944"/>
            <a:ext cx="679646" cy="62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8346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err="1"/>
              <a:t>Actividad</a:t>
            </a:r>
            <a:r>
              <a:rPr lang="en-US" dirty="0"/>
              <a:t> en Eagle Ford Shale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1066800"/>
            <a:ext cx="8382000" cy="5667376"/>
          </a:xfrm>
        </p:spPr>
      </p:pic>
      <p:sp>
        <p:nvSpPr>
          <p:cNvPr id="5" name="Footer Placeholder 4"/>
          <p:cNvSpPr>
            <a:spLocks noGrp="1"/>
          </p:cNvSpPr>
          <p:nvPr>
            <p:ph type="ftr" sz="quarter" idx="11"/>
          </p:nvPr>
        </p:nvSpPr>
        <p:spPr>
          <a:xfrm>
            <a:off x="2743200" y="6492875"/>
            <a:ext cx="5943600" cy="365125"/>
          </a:xfrm>
        </p:spPr>
        <p:txBody>
          <a:bodyPr/>
          <a:lstStyle/>
          <a:p>
            <a:r>
              <a:rPr lang="en-US" sz="1000" dirty="0" err="1" smtClean="0"/>
              <a:t>Binational</a:t>
            </a:r>
            <a:r>
              <a:rPr lang="en-US" sz="1000" dirty="0" smtClean="0"/>
              <a:t> Center: Eagle Ford Shale Community Program, Texas A&amp;M International University</a:t>
            </a:r>
            <a:endParaRPr lang="en-US" sz="10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6944"/>
            <a:ext cx="679646" cy="62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48805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Actividad</a:t>
            </a:r>
            <a:r>
              <a:rPr lang="en-US" dirty="0"/>
              <a:t> en Eagle Ford </a:t>
            </a:r>
            <a:r>
              <a:rPr lang="en-US" dirty="0" smtClean="0"/>
              <a:t>Shale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1371600"/>
            <a:ext cx="8001000" cy="5317910"/>
          </a:xfrm>
        </p:spPr>
      </p:pic>
      <p:sp>
        <p:nvSpPr>
          <p:cNvPr id="6" name="Footer Placeholder 4"/>
          <p:cNvSpPr>
            <a:spLocks noGrp="1"/>
          </p:cNvSpPr>
          <p:nvPr>
            <p:ph type="ftr" sz="quarter" idx="11"/>
          </p:nvPr>
        </p:nvSpPr>
        <p:spPr>
          <a:xfrm>
            <a:off x="2743200" y="6492875"/>
            <a:ext cx="5943600" cy="365125"/>
          </a:xfrm>
        </p:spPr>
        <p:txBody>
          <a:bodyPr/>
          <a:lstStyle/>
          <a:p>
            <a:r>
              <a:rPr lang="en-US" sz="1000" dirty="0" err="1" smtClean="0"/>
              <a:t>Binational</a:t>
            </a:r>
            <a:r>
              <a:rPr lang="en-US" sz="1000" dirty="0" smtClean="0"/>
              <a:t> Center: Eagle Ford Shale Community Program, Texas A&amp;M International University</a:t>
            </a:r>
            <a:endParaRPr lang="en-US" sz="1000"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6944"/>
            <a:ext cx="679646" cy="62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8679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274638"/>
            <a:ext cx="8610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Texas Eagle Ford Shale</a:t>
            </a:r>
            <a:endParaRPr lang="en-US" dirty="0"/>
          </a:p>
        </p:txBody>
      </p:sp>
      <p:sp>
        <p:nvSpPr>
          <p:cNvPr id="5" name="Content Placeholder 2"/>
          <p:cNvSpPr txBox="1">
            <a:spLocks/>
          </p:cNvSpPr>
          <p:nvPr/>
        </p:nvSpPr>
        <p:spPr>
          <a:xfrm>
            <a:off x="457200" y="1676400"/>
            <a:ext cx="8382000" cy="48006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s-MX" dirty="0"/>
              <a:t>“Claramente positiva es la manera de describir el efecto del auge petrolero que se está teniendo en la economía de Texas actualmente; y es por ello que la economía del estado ha superado la economía nacional en los últimos años.  Una cosa importante de entender es que los economistas dirán que cada dólar de capital invertido por la industria de petróleo y gas en Texas tiene un efecto multiplicador de $3 a $4 dólares adicionales en la actividad </a:t>
            </a:r>
            <a:r>
              <a:rPr lang="es-MX" dirty="0" smtClean="0"/>
              <a:t>económica </a:t>
            </a:r>
            <a:r>
              <a:rPr lang="es-MX" dirty="0"/>
              <a:t>asociada.  Cuando la industria petrolera está en auge cada hotel esta lleno, cada café está lleno de gente, las tiendas de ropa no puede </a:t>
            </a:r>
            <a:r>
              <a:rPr lang="es-MX" dirty="0" smtClean="0"/>
              <a:t>mantener </a:t>
            </a:r>
            <a:r>
              <a:rPr lang="es-MX" dirty="0"/>
              <a:t>suficiente </a:t>
            </a:r>
            <a:r>
              <a:rPr lang="es-MX" dirty="0" smtClean="0"/>
              <a:t>mercancía, </a:t>
            </a:r>
            <a:r>
              <a:rPr lang="es-MX" dirty="0"/>
              <a:t>y la mercancía de los supermercados locales también se termina diariamente.”</a:t>
            </a:r>
          </a:p>
          <a:p>
            <a:pPr marL="0" indent="0" algn="r">
              <a:buFont typeface="Arial" pitchFamily="34" charset="0"/>
              <a:buNone/>
            </a:pPr>
            <a:r>
              <a:rPr lang="en-US" sz="1500" i="1" dirty="0" smtClean="0"/>
              <a:t>David Blackmon, Why the Shale Miracle Has Happened in Texas  Forbes Magazine, May 1, 2013</a:t>
            </a:r>
          </a:p>
          <a:p>
            <a:pPr marL="0" indent="0">
              <a:buFont typeface="Arial" pitchFamily="34" charset="0"/>
              <a:buNone/>
            </a:pPr>
            <a:endParaRPr lang="es-MX" dirty="0"/>
          </a:p>
        </p:txBody>
      </p:sp>
      <p:sp>
        <p:nvSpPr>
          <p:cNvPr id="7"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6944"/>
            <a:ext cx="679646" cy="62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53705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err="1" smtClean="0"/>
              <a:t>Infraestructura</a:t>
            </a:r>
            <a:r>
              <a:rPr lang="en-US" sz="3600" dirty="0" smtClean="0"/>
              <a:t> </a:t>
            </a:r>
            <a:r>
              <a:rPr lang="en-US" sz="3600" dirty="0" err="1" smtClean="0"/>
              <a:t>relacionada</a:t>
            </a:r>
            <a:r>
              <a:rPr lang="en-US" sz="3600" dirty="0" smtClean="0"/>
              <a:t> al </a:t>
            </a:r>
            <a:r>
              <a:rPr lang="en-US" sz="3600" dirty="0" err="1" smtClean="0"/>
              <a:t>Derrame</a:t>
            </a:r>
            <a:r>
              <a:rPr lang="en-US" sz="3600" dirty="0" smtClean="0"/>
              <a:t> </a:t>
            </a:r>
            <a:r>
              <a:rPr lang="en-US" sz="3600" dirty="0" err="1" smtClean="0"/>
              <a:t>Económico</a:t>
            </a:r>
            <a:endParaRPr lang="en-US" sz="3600" dirty="0"/>
          </a:p>
        </p:txBody>
      </p:sp>
      <p:sp>
        <p:nvSpPr>
          <p:cNvPr id="3" name="Content Placeholder 2"/>
          <p:cNvSpPr>
            <a:spLocks noGrp="1"/>
          </p:cNvSpPr>
          <p:nvPr>
            <p:ph idx="1"/>
          </p:nvPr>
        </p:nvSpPr>
        <p:spPr/>
        <p:txBody>
          <a:bodyPr/>
          <a:lstStyle/>
          <a:p>
            <a:r>
              <a:rPr lang="en-US" dirty="0" err="1" smtClean="0"/>
              <a:t>Viviendas</a:t>
            </a:r>
            <a:endParaRPr lang="en-US" dirty="0" smtClean="0"/>
          </a:p>
          <a:p>
            <a:r>
              <a:rPr lang="en-US" dirty="0" err="1" smtClean="0"/>
              <a:t>Hoteles</a:t>
            </a:r>
            <a:endParaRPr lang="en-US" dirty="0" smtClean="0"/>
          </a:p>
          <a:p>
            <a:r>
              <a:rPr lang="en-US" dirty="0" err="1" smtClean="0"/>
              <a:t>Servicios</a:t>
            </a:r>
            <a:r>
              <a:rPr lang="en-US" dirty="0" smtClean="0"/>
              <a:t> </a:t>
            </a:r>
            <a:r>
              <a:rPr lang="en-US" dirty="0" err="1" smtClean="0"/>
              <a:t>Alimenticios</a:t>
            </a:r>
            <a:endParaRPr lang="en-US" dirty="0" smtClean="0"/>
          </a:p>
          <a:p>
            <a:r>
              <a:rPr lang="en-US" dirty="0" err="1" smtClean="0"/>
              <a:t>Servicios</a:t>
            </a:r>
            <a:r>
              <a:rPr lang="en-US" dirty="0" smtClean="0"/>
              <a:t> de </a:t>
            </a:r>
            <a:r>
              <a:rPr lang="en-US" dirty="0" err="1" smtClean="0"/>
              <a:t>Salud</a:t>
            </a:r>
            <a:r>
              <a:rPr lang="en-US" dirty="0" smtClean="0"/>
              <a:t> y </a:t>
            </a:r>
            <a:r>
              <a:rPr lang="en-US" dirty="0" err="1" smtClean="0"/>
              <a:t>Seguridad</a:t>
            </a:r>
            <a:endParaRPr lang="en-US" dirty="0" smtClean="0"/>
          </a:p>
          <a:p>
            <a:r>
              <a:rPr lang="es-MX" dirty="0" smtClean="0"/>
              <a:t>Recreación</a:t>
            </a:r>
          </a:p>
          <a:p>
            <a:r>
              <a:rPr lang="es-MX" dirty="0" smtClean="0"/>
              <a:t>Educación</a:t>
            </a:r>
            <a:endParaRPr lang="en-US" dirty="0" smtClean="0"/>
          </a:p>
          <a:p>
            <a:endParaRPr lang="en-US" dirty="0"/>
          </a:p>
        </p:txBody>
      </p:sp>
      <p:sp>
        <p:nvSpPr>
          <p:cNvPr id="5" name="Footer Placeholder 3"/>
          <p:cNvSpPr>
            <a:spLocks noGrp="1"/>
          </p:cNvSpPr>
          <p:nvPr>
            <p:ph type="ftr" sz="quarter" idx="11"/>
          </p:nvPr>
        </p:nvSpPr>
        <p:spPr>
          <a:xfrm>
            <a:off x="1981200" y="6569075"/>
            <a:ext cx="6629400" cy="365125"/>
          </a:xfrm>
        </p:spPr>
        <p:txBody>
          <a:bodyPr/>
          <a:lstStyle/>
          <a:p>
            <a:pPr algn="r"/>
            <a:r>
              <a:rPr lang="en-US" sz="1000" dirty="0" err="1" smtClean="0"/>
              <a:t>Binational</a:t>
            </a:r>
            <a:r>
              <a:rPr lang="en-US" sz="1000" dirty="0" smtClean="0"/>
              <a:t> Center: Eagle Ford Shale Community Program, Texas A&amp;M International University</a:t>
            </a:r>
            <a:endParaRPr lang="en-US" sz="10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6944"/>
            <a:ext cx="679646" cy="62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87069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Datos</a:t>
            </a:r>
            <a:r>
              <a:rPr lang="en-US" dirty="0" smtClean="0"/>
              <a:t> </a:t>
            </a:r>
            <a:r>
              <a:rPr lang="en-US" dirty="0" err="1" smtClean="0"/>
              <a:t>Interesantes</a:t>
            </a:r>
            <a:endParaRPr lang="en-US" dirty="0"/>
          </a:p>
        </p:txBody>
      </p:sp>
      <p:sp>
        <p:nvSpPr>
          <p:cNvPr id="3" name="Content Placeholder 2"/>
          <p:cNvSpPr>
            <a:spLocks noGrp="1"/>
          </p:cNvSpPr>
          <p:nvPr>
            <p:ph idx="1"/>
          </p:nvPr>
        </p:nvSpPr>
        <p:spPr>
          <a:xfrm>
            <a:off x="457200" y="1600200"/>
            <a:ext cx="8229600" cy="4724400"/>
          </a:xfrm>
        </p:spPr>
        <p:txBody>
          <a:bodyPr>
            <a:normAutofit fontScale="85000" lnSpcReduction="10000"/>
          </a:bodyPr>
          <a:lstStyle/>
          <a:p>
            <a:r>
              <a:rPr lang="en-US" sz="2400" dirty="0" smtClean="0">
                <a:solidFill>
                  <a:schemeClr val="tx1">
                    <a:lumMod val="95000"/>
                    <a:lumOff val="5000"/>
                  </a:schemeClr>
                </a:solidFill>
              </a:rPr>
              <a:t>Si en Texas </a:t>
            </a:r>
            <a:r>
              <a:rPr lang="en-US" sz="2400" dirty="0">
                <a:solidFill>
                  <a:schemeClr val="tx1">
                    <a:lumMod val="95000"/>
                    <a:lumOff val="5000"/>
                  </a:schemeClr>
                </a:solidFill>
              </a:rPr>
              <a:t>se </a:t>
            </a:r>
            <a:r>
              <a:rPr lang="en-US" sz="2400" dirty="0" err="1">
                <a:solidFill>
                  <a:schemeClr val="tx1">
                    <a:lumMod val="95000"/>
                    <a:lumOff val="5000"/>
                  </a:schemeClr>
                </a:solidFill>
              </a:rPr>
              <a:t>alcanza</a:t>
            </a:r>
            <a:r>
              <a:rPr lang="en-US" sz="2400" dirty="0">
                <a:solidFill>
                  <a:schemeClr val="tx1">
                    <a:lumMod val="95000"/>
                    <a:lumOff val="5000"/>
                  </a:schemeClr>
                </a:solidFill>
              </a:rPr>
              <a:t> el </a:t>
            </a:r>
            <a:r>
              <a:rPr lang="en-US" sz="2400" dirty="0" err="1">
                <a:solidFill>
                  <a:schemeClr val="tx1">
                    <a:lumMod val="95000"/>
                    <a:lumOff val="5000"/>
                  </a:schemeClr>
                </a:solidFill>
              </a:rPr>
              <a:t>potencial</a:t>
            </a:r>
            <a:r>
              <a:rPr lang="en-US" sz="2400" dirty="0">
                <a:solidFill>
                  <a:schemeClr val="tx1">
                    <a:lumMod val="95000"/>
                    <a:lumOff val="5000"/>
                  </a:schemeClr>
                </a:solidFill>
              </a:rPr>
              <a:t> total, </a:t>
            </a:r>
            <a:r>
              <a:rPr lang="en-US" sz="2400" dirty="0" err="1">
                <a:solidFill>
                  <a:schemeClr val="tx1">
                    <a:lumMod val="95000"/>
                    <a:lumOff val="5000"/>
                  </a:schemeClr>
                </a:solidFill>
              </a:rPr>
              <a:t>que</a:t>
            </a:r>
            <a:r>
              <a:rPr lang="en-US" sz="2400" dirty="0">
                <a:solidFill>
                  <a:schemeClr val="tx1">
                    <a:lumMod val="95000"/>
                    <a:lumOff val="5000"/>
                  </a:schemeClr>
                </a:solidFill>
              </a:rPr>
              <a:t> son 320 mil </a:t>
            </a:r>
            <a:r>
              <a:rPr lang="en-US" sz="2400" dirty="0" err="1">
                <a:solidFill>
                  <a:schemeClr val="tx1">
                    <a:lumMod val="95000"/>
                    <a:lumOff val="5000"/>
                  </a:schemeClr>
                </a:solidFill>
              </a:rPr>
              <a:t>pozos</a:t>
            </a:r>
            <a:r>
              <a:rPr lang="en-US" sz="2400" dirty="0">
                <a:solidFill>
                  <a:schemeClr val="tx1">
                    <a:lumMod val="95000"/>
                    <a:lumOff val="5000"/>
                  </a:schemeClr>
                </a:solidFill>
              </a:rPr>
              <a:t>, se van a </a:t>
            </a:r>
            <a:r>
              <a:rPr lang="en-US" sz="2400" dirty="0" err="1">
                <a:solidFill>
                  <a:schemeClr val="tx1">
                    <a:lumMod val="95000"/>
                    <a:lumOff val="5000"/>
                  </a:schemeClr>
                </a:solidFill>
              </a:rPr>
              <a:t>necesitar</a:t>
            </a:r>
            <a:r>
              <a:rPr lang="en-US" sz="2400" dirty="0">
                <a:solidFill>
                  <a:schemeClr val="tx1">
                    <a:lumMod val="95000"/>
                    <a:lumOff val="5000"/>
                  </a:schemeClr>
                </a:solidFill>
              </a:rPr>
              <a:t> un total de 1,043,200 </a:t>
            </a:r>
            <a:r>
              <a:rPr lang="en-US" sz="2400" dirty="0" err="1">
                <a:solidFill>
                  <a:schemeClr val="tx1">
                    <a:lumMod val="95000"/>
                    <a:lumOff val="5000"/>
                  </a:schemeClr>
                </a:solidFill>
              </a:rPr>
              <a:t>millas</a:t>
            </a:r>
            <a:r>
              <a:rPr lang="en-US" sz="2400" dirty="0">
                <a:solidFill>
                  <a:schemeClr val="tx1">
                    <a:lumMod val="95000"/>
                    <a:lumOff val="5000"/>
                  </a:schemeClr>
                </a:solidFill>
              </a:rPr>
              <a:t> de </a:t>
            </a:r>
            <a:r>
              <a:rPr lang="en-US" sz="2400" dirty="0" err="1">
                <a:solidFill>
                  <a:schemeClr val="tx1">
                    <a:lumMod val="95000"/>
                    <a:lumOff val="5000"/>
                  </a:schemeClr>
                </a:solidFill>
              </a:rPr>
              <a:t>tuberia</a:t>
            </a:r>
            <a:r>
              <a:rPr lang="en-US" sz="2400" dirty="0">
                <a:solidFill>
                  <a:schemeClr val="tx1">
                    <a:lumMod val="95000"/>
                    <a:lumOff val="5000"/>
                  </a:schemeClr>
                </a:solidFill>
              </a:rPr>
              <a:t>; </a:t>
            </a:r>
            <a:r>
              <a:rPr lang="en-US" sz="2400" dirty="0" err="1">
                <a:solidFill>
                  <a:schemeClr val="tx1">
                    <a:lumMod val="95000"/>
                    <a:lumOff val="5000"/>
                  </a:schemeClr>
                </a:solidFill>
              </a:rPr>
              <a:t>esto</a:t>
            </a:r>
            <a:r>
              <a:rPr lang="en-US" sz="2400" dirty="0">
                <a:solidFill>
                  <a:schemeClr val="tx1">
                    <a:lumMod val="95000"/>
                    <a:lumOff val="5000"/>
                  </a:schemeClr>
                </a:solidFill>
              </a:rPr>
              <a:t> </a:t>
            </a:r>
            <a:r>
              <a:rPr lang="en-US" sz="2400" dirty="0" err="1">
                <a:solidFill>
                  <a:schemeClr val="tx1">
                    <a:lumMod val="95000"/>
                    <a:lumOff val="5000"/>
                  </a:schemeClr>
                </a:solidFill>
              </a:rPr>
              <a:t>es</a:t>
            </a:r>
            <a:r>
              <a:rPr lang="en-US" sz="2400" dirty="0">
                <a:solidFill>
                  <a:schemeClr val="tx1">
                    <a:lumMod val="95000"/>
                    <a:lumOff val="5000"/>
                  </a:schemeClr>
                </a:solidFill>
              </a:rPr>
              <a:t> </a:t>
            </a:r>
            <a:r>
              <a:rPr lang="en-US" sz="2400" dirty="0" err="1">
                <a:solidFill>
                  <a:schemeClr val="tx1">
                    <a:lumMod val="95000"/>
                    <a:lumOff val="5000"/>
                  </a:schemeClr>
                </a:solidFill>
              </a:rPr>
              <a:t>solamente</a:t>
            </a:r>
            <a:r>
              <a:rPr lang="en-US" sz="2400" dirty="0">
                <a:solidFill>
                  <a:schemeClr val="tx1">
                    <a:lumMod val="95000"/>
                    <a:lumOff val="5000"/>
                  </a:schemeClr>
                </a:solidFill>
              </a:rPr>
              <a:t> </a:t>
            </a:r>
            <a:r>
              <a:rPr lang="en-US" sz="2400" dirty="0" err="1">
                <a:solidFill>
                  <a:schemeClr val="tx1">
                    <a:lumMod val="95000"/>
                    <a:lumOff val="5000"/>
                  </a:schemeClr>
                </a:solidFill>
              </a:rPr>
              <a:t>para</a:t>
            </a:r>
            <a:r>
              <a:rPr lang="en-US" sz="2400" dirty="0">
                <a:solidFill>
                  <a:schemeClr val="tx1">
                    <a:lumMod val="95000"/>
                    <a:lumOff val="5000"/>
                  </a:schemeClr>
                </a:solidFill>
              </a:rPr>
              <a:t> </a:t>
            </a:r>
            <a:r>
              <a:rPr lang="en-US" sz="2400" dirty="0" err="1">
                <a:solidFill>
                  <a:schemeClr val="tx1">
                    <a:lumMod val="95000"/>
                    <a:lumOff val="5000"/>
                  </a:schemeClr>
                </a:solidFill>
              </a:rPr>
              <a:t>peforaciones</a:t>
            </a:r>
            <a:r>
              <a:rPr lang="en-US" sz="2400" dirty="0">
                <a:solidFill>
                  <a:schemeClr val="tx1">
                    <a:lumMod val="95000"/>
                    <a:lumOff val="5000"/>
                  </a:schemeClr>
                </a:solidFill>
              </a:rPr>
              <a:t> y no </a:t>
            </a:r>
            <a:r>
              <a:rPr lang="en-US" sz="2400" dirty="0" err="1">
                <a:solidFill>
                  <a:schemeClr val="tx1">
                    <a:lumMod val="95000"/>
                    <a:lumOff val="5000"/>
                  </a:schemeClr>
                </a:solidFill>
              </a:rPr>
              <a:t>para</a:t>
            </a:r>
            <a:r>
              <a:rPr lang="en-US" sz="2400" dirty="0">
                <a:solidFill>
                  <a:schemeClr val="tx1">
                    <a:lumMod val="95000"/>
                    <a:lumOff val="5000"/>
                  </a:schemeClr>
                </a:solidFill>
              </a:rPr>
              <a:t> </a:t>
            </a:r>
            <a:r>
              <a:rPr lang="en-US" sz="2400" dirty="0" err="1">
                <a:solidFill>
                  <a:schemeClr val="tx1">
                    <a:lumMod val="95000"/>
                    <a:lumOff val="5000"/>
                  </a:schemeClr>
                </a:solidFill>
              </a:rPr>
              <a:t>transportes</a:t>
            </a:r>
            <a:r>
              <a:rPr lang="en-US" sz="2400" dirty="0">
                <a:solidFill>
                  <a:schemeClr val="tx1">
                    <a:lumMod val="95000"/>
                    <a:lumOff val="5000"/>
                  </a:schemeClr>
                </a:solidFill>
              </a:rPr>
              <a:t>. </a:t>
            </a:r>
            <a:r>
              <a:rPr lang="en-US" sz="2400" dirty="0" err="1">
                <a:solidFill>
                  <a:schemeClr val="tx1">
                    <a:lumMod val="95000"/>
                    <a:lumOff val="5000"/>
                  </a:schemeClr>
                </a:solidFill>
              </a:rPr>
              <a:t>Esta</a:t>
            </a:r>
            <a:r>
              <a:rPr lang="en-US" sz="2400" dirty="0">
                <a:solidFill>
                  <a:schemeClr val="tx1">
                    <a:lumMod val="95000"/>
                    <a:lumOff val="5000"/>
                  </a:schemeClr>
                </a:solidFill>
              </a:rPr>
              <a:t> gran </a:t>
            </a:r>
            <a:r>
              <a:rPr lang="en-US" sz="2400" dirty="0" err="1">
                <a:solidFill>
                  <a:schemeClr val="tx1">
                    <a:lumMod val="95000"/>
                    <a:lumOff val="5000"/>
                  </a:schemeClr>
                </a:solidFill>
              </a:rPr>
              <a:t>cantidad</a:t>
            </a:r>
            <a:r>
              <a:rPr lang="en-US" sz="2400" dirty="0">
                <a:solidFill>
                  <a:schemeClr val="tx1">
                    <a:lumMod val="95000"/>
                    <a:lumOff val="5000"/>
                  </a:schemeClr>
                </a:solidFill>
              </a:rPr>
              <a:t> de </a:t>
            </a:r>
            <a:r>
              <a:rPr lang="en-US" sz="2400" dirty="0" err="1">
                <a:solidFill>
                  <a:schemeClr val="tx1">
                    <a:lumMod val="95000"/>
                    <a:lumOff val="5000"/>
                  </a:schemeClr>
                </a:solidFill>
              </a:rPr>
              <a:t>tubería</a:t>
            </a:r>
            <a:r>
              <a:rPr lang="en-US" sz="2400" dirty="0">
                <a:solidFill>
                  <a:schemeClr val="tx1">
                    <a:lumMod val="95000"/>
                    <a:lumOff val="5000"/>
                  </a:schemeClr>
                </a:solidFill>
              </a:rPr>
              <a:t> le da la </a:t>
            </a:r>
            <a:r>
              <a:rPr lang="en-US" sz="2400" dirty="0" err="1">
                <a:solidFill>
                  <a:schemeClr val="tx1">
                    <a:lumMod val="95000"/>
                    <a:lumOff val="5000"/>
                  </a:schemeClr>
                </a:solidFill>
              </a:rPr>
              <a:t>vuelta</a:t>
            </a:r>
            <a:r>
              <a:rPr lang="en-US" sz="2400" dirty="0">
                <a:solidFill>
                  <a:schemeClr val="tx1">
                    <a:lumMod val="95000"/>
                    <a:lumOff val="5000"/>
                  </a:schemeClr>
                </a:solidFill>
              </a:rPr>
              <a:t> al </a:t>
            </a:r>
            <a:r>
              <a:rPr lang="en-US" sz="2400" dirty="0" err="1">
                <a:solidFill>
                  <a:schemeClr val="tx1">
                    <a:lumMod val="95000"/>
                    <a:lumOff val="5000"/>
                  </a:schemeClr>
                </a:solidFill>
              </a:rPr>
              <a:t>mundo</a:t>
            </a:r>
            <a:r>
              <a:rPr lang="en-US" sz="2400" dirty="0">
                <a:solidFill>
                  <a:schemeClr val="tx1">
                    <a:lumMod val="95000"/>
                    <a:lumOff val="5000"/>
                  </a:schemeClr>
                </a:solidFill>
              </a:rPr>
              <a:t> 42 </a:t>
            </a:r>
            <a:r>
              <a:rPr lang="en-US" sz="2400" dirty="0" err="1">
                <a:solidFill>
                  <a:schemeClr val="tx1">
                    <a:lumMod val="95000"/>
                    <a:lumOff val="5000"/>
                  </a:schemeClr>
                </a:solidFill>
              </a:rPr>
              <a:t>veces</a:t>
            </a:r>
            <a:r>
              <a:rPr lang="en-US" sz="2400" dirty="0">
                <a:solidFill>
                  <a:schemeClr val="tx1">
                    <a:lumMod val="95000"/>
                    <a:lumOff val="5000"/>
                  </a:schemeClr>
                </a:solidFill>
              </a:rPr>
              <a:t>. </a:t>
            </a:r>
          </a:p>
          <a:p>
            <a:pPr marL="45720" indent="0">
              <a:buNone/>
            </a:pPr>
            <a:r>
              <a:rPr lang="en-US" sz="2400" dirty="0">
                <a:solidFill>
                  <a:srgbClr val="FF0000"/>
                </a:solidFill>
              </a:rPr>
              <a:t>					</a:t>
            </a:r>
            <a:r>
              <a:rPr lang="en-US" sz="1200" i="1" spc="100" dirty="0"/>
              <a:t>R.A. Porter, P.E., Porter Engineering, Laredo, </a:t>
            </a:r>
            <a:r>
              <a:rPr lang="en-US" sz="1200" i="1" spc="100" dirty="0" smtClean="0"/>
              <a:t>Texas</a:t>
            </a:r>
          </a:p>
          <a:p>
            <a:pPr marL="45720" indent="0">
              <a:buNone/>
            </a:pPr>
            <a:endParaRPr lang="en-US" sz="1200" i="1" spc="100" dirty="0"/>
          </a:p>
          <a:p>
            <a:r>
              <a:rPr lang="en-US" sz="2400" dirty="0" smtClean="0"/>
              <a:t>Para </a:t>
            </a:r>
            <a:r>
              <a:rPr lang="en-US" sz="2400" dirty="0"/>
              <a:t>la </a:t>
            </a:r>
            <a:r>
              <a:rPr lang="en-US" sz="2400" dirty="0" err="1"/>
              <a:t>transportación</a:t>
            </a:r>
            <a:r>
              <a:rPr lang="en-US" sz="2400" dirty="0"/>
              <a:t> del </a:t>
            </a:r>
            <a:r>
              <a:rPr lang="en-US" sz="2400" dirty="0" err="1"/>
              <a:t>producto</a:t>
            </a:r>
            <a:r>
              <a:rPr lang="en-US" sz="2400" dirty="0"/>
              <a:t>, </a:t>
            </a:r>
            <a:r>
              <a:rPr lang="en-US" sz="2400" dirty="0" err="1"/>
              <a:t>cada</a:t>
            </a:r>
            <a:r>
              <a:rPr lang="en-US" sz="2400" dirty="0"/>
              <a:t> 50  </a:t>
            </a:r>
            <a:r>
              <a:rPr lang="en-US" sz="2400" dirty="0" err="1"/>
              <a:t>millas</a:t>
            </a:r>
            <a:r>
              <a:rPr lang="en-US" sz="2400" dirty="0"/>
              <a:t> de </a:t>
            </a:r>
            <a:r>
              <a:rPr lang="en-US" sz="2400" dirty="0" err="1"/>
              <a:t>tubería</a:t>
            </a:r>
            <a:r>
              <a:rPr lang="en-US" sz="2400" dirty="0"/>
              <a:t> de 20 </a:t>
            </a:r>
            <a:r>
              <a:rPr lang="en-US" sz="2400" dirty="0" err="1"/>
              <a:t>pulgadas</a:t>
            </a:r>
            <a:r>
              <a:rPr lang="en-US" sz="2400" dirty="0"/>
              <a:t> de </a:t>
            </a:r>
            <a:r>
              <a:rPr lang="en-US" sz="2400" dirty="0" err="1"/>
              <a:t>diametro</a:t>
            </a:r>
            <a:r>
              <a:rPr lang="en-US" sz="2400" dirty="0"/>
              <a:t> </a:t>
            </a:r>
            <a:r>
              <a:rPr lang="en-US" sz="2400" dirty="0" err="1"/>
              <a:t>reemplazan</a:t>
            </a:r>
            <a:r>
              <a:rPr lang="en-US" sz="2400" dirty="0"/>
              <a:t> 1,250 </a:t>
            </a:r>
            <a:r>
              <a:rPr lang="en-US" sz="2400" dirty="0" err="1"/>
              <a:t>viajes</a:t>
            </a:r>
            <a:r>
              <a:rPr lang="en-US" sz="2400" dirty="0"/>
              <a:t> de </a:t>
            </a:r>
            <a:r>
              <a:rPr lang="en-US" sz="2400" dirty="0" err="1"/>
              <a:t>camiones</a:t>
            </a:r>
            <a:r>
              <a:rPr lang="en-US" sz="2400" dirty="0"/>
              <a:t> </a:t>
            </a:r>
            <a:r>
              <a:rPr lang="en-US" sz="2400" dirty="0" err="1"/>
              <a:t>por</a:t>
            </a:r>
            <a:r>
              <a:rPr lang="en-US" sz="2400" dirty="0"/>
              <a:t> </a:t>
            </a:r>
            <a:r>
              <a:rPr lang="en-US" sz="2400" dirty="0" err="1"/>
              <a:t>día</a:t>
            </a:r>
            <a:r>
              <a:rPr lang="en-US" sz="2400" dirty="0"/>
              <a:t>. Se </a:t>
            </a:r>
            <a:r>
              <a:rPr lang="en-US" sz="2400" dirty="0" err="1"/>
              <a:t>necesita</a:t>
            </a:r>
            <a:r>
              <a:rPr lang="en-US" sz="2400" dirty="0"/>
              <a:t> </a:t>
            </a:r>
            <a:r>
              <a:rPr lang="en-US" sz="2400" dirty="0" err="1"/>
              <a:t>una</a:t>
            </a:r>
            <a:r>
              <a:rPr lang="en-US" sz="2400" dirty="0"/>
              <a:t> </a:t>
            </a:r>
            <a:r>
              <a:rPr lang="en-US" sz="2400" dirty="0" err="1"/>
              <a:t>amplia</a:t>
            </a:r>
            <a:r>
              <a:rPr lang="en-US" sz="2400" dirty="0"/>
              <a:t> </a:t>
            </a:r>
            <a:r>
              <a:rPr lang="en-US" sz="2400" dirty="0" err="1"/>
              <a:t>infrastructura</a:t>
            </a:r>
            <a:r>
              <a:rPr lang="en-US" sz="2400" dirty="0"/>
              <a:t> de </a:t>
            </a:r>
            <a:r>
              <a:rPr lang="en-US" sz="2400" dirty="0" err="1"/>
              <a:t>tuberia</a:t>
            </a:r>
            <a:r>
              <a:rPr lang="en-US" sz="2400" dirty="0"/>
              <a:t>.</a:t>
            </a:r>
          </a:p>
          <a:p>
            <a:pPr marL="45720" indent="0" algn="r">
              <a:buNone/>
            </a:pPr>
            <a:r>
              <a:rPr lang="en-US" sz="1200" i="1" dirty="0"/>
              <a:t>R.A. Porter, Porter Engineering, Laredo, </a:t>
            </a:r>
            <a:r>
              <a:rPr lang="en-US" sz="1200" i="1" dirty="0" smtClean="0"/>
              <a:t>Texas</a:t>
            </a:r>
          </a:p>
          <a:p>
            <a:pPr marL="45720" indent="0" algn="r">
              <a:buNone/>
            </a:pPr>
            <a:endParaRPr lang="en-US" sz="2400" i="1" dirty="0"/>
          </a:p>
          <a:p>
            <a:r>
              <a:rPr lang="en-US" sz="2400" dirty="0"/>
              <a:t>“Al </a:t>
            </a:r>
            <a:r>
              <a:rPr lang="en-US" sz="2400" dirty="0" err="1"/>
              <a:t>paso</a:t>
            </a:r>
            <a:r>
              <a:rPr lang="en-US" sz="2400" dirty="0"/>
              <a:t> </a:t>
            </a:r>
            <a:r>
              <a:rPr lang="en-US" sz="2400" dirty="0" err="1"/>
              <a:t>que</a:t>
            </a:r>
            <a:r>
              <a:rPr lang="en-US" sz="2400" dirty="0"/>
              <a:t> </a:t>
            </a:r>
            <a:r>
              <a:rPr lang="en-US" sz="2400" dirty="0" err="1"/>
              <a:t>vamos</a:t>
            </a:r>
            <a:r>
              <a:rPr lang="en-US" sz="2400" dirty="0"/>
              <a:t> en Texas, en </a:t>
            </a:r>
            <a:r>
              <a:rPr lang="en-US" sz="2400" dirty="0" err="1"/>
              <a:t>cuanto</a:t>
            </a:r>
            <a:r>
              <a:rPr lang="en-US" sz="2400" dirty="0"/>
              <a:t> a </a:t>
            </a:r>
            <a:r>
              <a:rPr lang="en-US" sz="2400" dirty="0" err="1"/>
              <a:t>perforaciones</a:t>
            </a:r>
            <a:r>
              <a:rPr lang="en-US" sz="2400" dirty="0"/>
              <a:t> </a:t>
            </a:r>
            <a:r>
              <a:rPr lang="en-US" sz="2400" dirty="0" err="1"/>
              <a:t>por</a:t>
            </a:r>
            <a:r>
              <a:rPr lang="en-US" sz="2400" dirty="0"/>
              <a:t> </a:t>
            </a:r>
            <a:r>
              <a:rPr lang="en-US" sz="2400" dirty="0" err="1"/>
              <a:t>año</a:t>
            </a:r>
            <a:r>
              <a:rPr lang="en-US" sz="2400" dirty="0"/>
              <a:t>, </a:t>
            </a:r>
            <a:r>
              <a:rPr lang="en-US" sz="2400" dirty="0" err="1"/>
              <a:t>usando</a:t>
            </a:r>
            <a:r>
              <a:rPr lang="en-US" sz="2400" dirty="0"/>
              <a:t> el 2012 </a:t>
            </a:r>
            <a:r>
              <a:rPr lang="en-US" sz="2400" dirty="0" err="1"/>
              <a:t>como</a:t>
            </a:r>
            <a:r>
              <a:rPr lang="en-US" sz="2400" dirty="0"/>
              <a:t> </a:t>
            </a:r>
            <a:r>
              <a:rPr lang="en-US" sz="2400" dirty="0" err="1"/>
              <a:t>ejemplo</a:t>
            </a:r>
            <a:r>
              <a:rPr lang="en-US" sz="2400" dirty="0"/>
              <a:t> </a:t>
            </a:r>
            <a:r>
              <a:rPr lang="en-US" sz="2400" dirty="0" err="1"/>
              <a:t>tenemos</a:t>
            </a:r>
            <a:r>
              <a:rPr lang="en-US" sz="2400" dirty="0"/>
              <a:t> </a:t>
            </a:r>
            <a:r>
              <a:rPr lang="en-US" sz="2400" dirty="0" err="1"/>
              <a:t>aproximadamente</a:t>
            </a:r>
            <a:r>
              <a:rPr lang="en-US" sz="2400" dirty="0"/>
              <a:t> 250 </a:t>
            </a:r>
            <a:r>
              <a:rPr lang="en-US" sz="2400" dirty="0" err="1"/>
              <a:t>plataformas</a:t>
            </a:r>
            <a:r>
              <a:rPr lang="en-US" sz="2400" dirty="0"/>
              <a:t> </a:t>
            </a:r>
            <a:r>
              <a:rPr lang="en-US" sz="2400" dirty="0" err="1"/>
              <a:t>petroleras</a:t>
            </a:r>
            <a:r>
              <a:rPr lang="en-US" sz="2400" dirty="0"/>
              <a:t>, y </a:t>
            </a:r>
            <a:r>
              <a:rPr lang="en-US" sz="2400" dirty="0" err="1"/>
              <a:t>cada</a:t>
            </a:r>
            <a:r>
              <a:rPr lang="en-US" sz="2400" dirty="0"/>
              <a:t> </a:t>
            </a:r>
            <a:r>
              <a:rPr lang="en-US" sz="2400" dirty="0" err="1"/>
              <a:t>una</a:t>
            </a:r>
            <a:r>
              <a:rPr lang="en-US" sz="2400" dirty="0"/>
              <a:t> </a:t>
            </a:r>
            <a:r>
              <a:rPr lang="en-US" sz="2400" dirty="0" err="1"/>
              <a:t>tiene</a:t>
            </a:r>
            <a:r>
              <a:rPr lang="en-US" sz="2400" dirty="0"/>
              <a:t> 5 </a:t>
            </a:r>
            <a:r>
              <a:rPr lang="en-US" sz="2400" dirty="0" err="1"/>
              <a:t>perforaciones</a:t>
            </a:r>
            <a:r>
              <a:rPr lang="en-US" sz="2400" dirty="0"/>
              <a:t> </a:t>
            </a:r>
            <a:r>
              <a:rPr lang="en-US" sz="2400" dirty="0" err="1"/>
              <a:t>por</a:t>
            </a:r>
            <a:r>
              <a:rPr lang="en-US" sz="2400" dirty="0"/>
              <a:t> </a:t>
            </a:r>
            <a:r>
              <a:rPr lang="en-US" sz="2400" dirty="0" err="1"/>
              <a:t>año</a:t>
            </a:r>
            <a:r>
              <a:rPr lang="en-US" sz="2400" dirty="0"/>
              <a:t> (</a:t>
            </a:r>
            <a:r>
              <a:rPr lang="en-US" sz="2400" dirty="0" err="1"/>
              <a:t>tardan</a:t>
            </a:r>
            <a:r>
              <a:rPr lang="en-US" sz="2400" dirty="0"/>
              <a:t> 2 </a:t>
            </a:r>
            <a:r>
              <a:rPr lang="en-US" sz="2400" dirty="0" err="1"/>
              <a:t>meses</a:t>
            </a:r>
            <a:r>
              <a:rPr lang="en-US" sz="2400" dirty="0"/>
              <a:t> en la </a:t>
            </a:r>
            <a:r>
              <a:rPr lang="en-US" sz="2400" dirty="0" err="1"/>
              <a:t>instalación</a:t>
            </a:r>
            <a:r>
              <a:rPr lang="en-US" sz="2400" dirty="0"/>
              <a:t>), </a:t>
            </a:r>
            <a:r>
              <a:rPr lang="en-US" sz="2400" dirty="0" err="1"/>
              <a:t>tenemos</a:t>
            </a:r>
            <a:r>
              <a:rPr lang="en-US" sz="2400" dirty="0"/>
              <a:t> la </a:t>
            </a:r>
            <a:r>
              <a:rPr lang="en-US" sz="2400" dirty="0" err="1"/>
              <a:t>capacidad</a:t>
            </a:r>
            <a:r>
              <a:rPr lang="en-US" sz="2400" dirty="0"/>
              <a:t> de 1,250 </a:t>
            </a:r>
            <a:r>
              <a:rPr lang="en-US" sz="2400" dirty="0" err="1"/>
              <a:t>pozos</a:t>
            </a:r>
            <a:r>
              <a:rPr lang="en-US" sz="2400" dirty="0"/>
              <a:t> </a:t>
            </a:r>
            <a:r>
              <a:rPr lang="en-US" sz="2400" dirty="0" err="1"/>
              <a:t>por</a:t>
            </a:r>
            <a:r>
              <a:rPr lang="en-US" sz="2400" dirty="0"/>
              <a:t> </a:t>
            </a:r>
            <a:r>
              <a:rPr lang="en-US" sz="2400" dirty="0" err="1"/>
              <a:t>año</a:t>
            </a:r>
            <a:r>
              <a:rPr lang="en-US" sz="2400" dirty="0"/>
              <a:t> y </a:t>
            </a:r>
            <a:r>
              <a:rPr lang="en-US" sz="2400" dirty="0" err="1"/>
              <a:t>nos</a:t>
            </a:r>
            <a:r>
              <a:rPr lang="en-US" sz="2400" dirty="0"/>
              <a:t> </a:t>
            </a:r>
            <a:r>
              <a:rPr lang="en-US" sz="2400" dirty="0" err="1"/>
              <a:t>vamos</a:t>
            </a:r>
            <a:r>
              <a:rPr lang="en-US" sz="2400" dirty="0"/>
              <a:t> a </a:t>
            </a:r>
            <a:r>
              <a:rPr lang="en-US" sz="2400" dirty="0" err="1"/>
              <a:t>tardar</a:t>
            </a:r>
            <a:r>
              <a:rPr lang="en-US" sz="2400" dirty="0"/>
              <a:t> 256 </a:t>
            </a:r>
            <a:r>
              <a:rPr lang="en-US" sz="2400" dirty="0" err="1"/>
              <a:t>años</a:t>
            </a:r>
            <a:r>
              <a:rPr lang="en-US" sz="2400" dirty="0"/>
              <a:t> </a:t>
            </a:r>
            <a:r>
              <a:rPr lang="en-US" sz="2400" dirty="0" err="1"/>
              <a:t>para</a:t>
            </a:r>
            <a:r>
              <a:rPr lang="en-US" sz="2400" dirty="0"/>
              <a:t> </a:t>
            </a:r>
            <a:r>
              <a:rPr lang="en-US" sz="2400" dirty="0" err="1"/>
              <a:t>alcanzar</a:t>
            </a:r>
            <a:r>
              <a:rPr lang="en-US" sz="2400" dirty="0"/>
              <a:t> el </a:t>
            </a:r>
            <a:r>
              <a:rPr lang="en-US" sz="2400" dirty="0" err="1"/>
              <a:t>potencial</a:t>
            </a:r>
            <a:r>
              <a:rPr lang="en-US" sz="2400" dirty="0"/>
              <a:t> total de </a:t>
            </a:r>
            <a:r>
              <a:rPr lang="en-US" sz="2400" dirty="0" err="1"/>
              <a:t>nuestra</a:t>
            </a:r>
            <a:r>
              <a:rPr lang="en-US" sz="2400" dirty="0"/>
              <a:t> </a:t>
            </a:r>
            <a:r>
              <a:rPr lang="en-US" sz="2400" dirty="0" err="1"/>
              <a:t>cuenca</a:t>
            </a:r>
            <a:r>
              <a:rPr lang="en-US" sz="2400" dirty="0"/>
              <a:t>.”</a:t>
            </a:r>
            <a:endParaRPr lang="en-US" sz="1200" dirty="0"/>
          </a:p>
          <a:p>
            <a:pPr marL="0" indent="0" algn="r">
              <a:buNone/>
            </a:pPr>
            <a:r>
              <a:rPr lang="en-US" sz="1200" i="1" dirty="0"/>
              <a:t>R.A. Porter, Porter Engineering, Laredo, Texas</a:t>
            </a:r>
            <a:endParaRPr lang="en-US" sz="1200" dirty="0"/>
          </a:p>
          <a:p>
            <a:pPr marL="45720" indent="0" algn="r">
              <a:buNone/>
            </a:pPr>
            <a:endParaRPr lang="en-US" sz="1100" i="1" dirty="0"/>
          </a:p>
        </p:txBody>
      </p:sp>
      <p:sp>
        <p:nvSpPr>
          <p:cNvPr id="4" name="Footer Placeholder 3"/>
          <p:cNvSpPr>
            <a:spLocks noGrp="1"/>
          </p:cNvSpPr>
          <p:nvPr>
            <p:ph type="ftr" sz="quarter" idx="11"/>
          </p:nvPr>
        </p:nvSpPr>
        <p:spPr>
          <a:xfrm>
            <a:off x="2362200" y="6477000"/>
            <a:ext cx="5943600" cy="365125"/>
          </a:xfrm>
        </p:spPr>
        <p:txBody>
          <a:bodyPr/>
          <a:lstStyle/>
          <a:p>
            <a:pPr algn="r"/>
            <a:r>
              <a:rPr lang="en-US" sz="1000" dirty="0" err="1" smtClean="0"/>
              <a:t>Binational</a:t>
            </a:r>
            <a:r>
              <a:rPr lang="en-US" sz="1000" dirty="0" smtClean="0"/>
              <a:t> Center: Eagle Ford Shale Community Program, Texas A&amp;M International University</a:t>
            </a:r>
            <a:endParaRPr lang="en-US" sz="10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6944"/>
            <a:ext cx="679646" cy="62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55540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1276</TotalTime>
  <Words>1489</Words>
  <Application>Microsoft Macintosh PowerPoint</Application>
  <PresentationFormat>On-screen Show (4:3)</PresentationFormat>
  <Paragraphs>290</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Desarrollo de la Cuenca Eagle Ford Shale y su Impacto en México con la Reforma Energética</vt:lpstr>
      <vt:lpstr>¿Qué es Eagle Ford?</vt:lpstr>
      <vt:lpstr>Beneficios para los Condados Fronterizos en Texas</vt:lpstr>
      <vt:lpstr>Actividad en Eagle Ford Shale</vt:lpstr>
      <vt:lpstr>Actividad en Eagle Ford Shale</vt:lpstr>
      <vt:lpstr>Actividad en Eagle Ford Shale</vt:lpstr>
      <vt:lpstr>PowerPoint Presentation</vt:lpstr>
      <vt:lpstr>Infraestructura relacionada al Derrame Económico</vt:lpstr>
      <vt:lpstr>Datos Interesantes</vt:lpstr>
      <vt:lpstr>Impacto del Éxito en Eagle Ford</vt:lpstr>
      <vt:lpstr>Gastos en Carreteras en Eagle Ford en TX</vt:lpstr>
      <vt:lpstr>PowerPoint Presentation</vt:lpstr>
      <vt:lpstr>Equipos de Perforación </vt:lpstr>
      <vt:lpstr>Costos de Perforación de              Pozos en Eagle Ford Shale</vt:lpstr>
      <vt:lpstr>Equipos de Perforación en el Mundo</vt:lpstr>
      <vt:lpstr>Cuenca Internacional</vt:lpstr>
      <vt:lpstr>Población en las Cuencas</vt:lpstr>
      <vt:lpstr>PowerPoint Presentation</vt:lpstr>
      <vt:lpstr>Geopolítica</vt:lpstr>
      <vt:lpstr>Reservas de México / EIA</vt:lpstr>
      <vt:lpstr>¿ Qué necesita México?</vt:lpstr>
      <vt:lpstr>Gasoductos</vt:lpstr>
      <vt:lpstr>Texas A&amp;M International University</vt:lpstr>
      <vt:lpstr>          Gracias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has Eagle Ford Shale Impacted Mexico’s Cuenca Burgos</dc:title>
  <dc:creator>Meg</dc:creator>
  <cp:lastModifiedBy>Binational Center</cp:lastModifiedBy>
  <cp:revision>79</cp:revision>
  <cp:lastPrinted>2014-08-05T18:34:40Z</cp:lastPrinted>
  <dcterms:created xsi:type="dcterms:W3CDTF">2014-08-03T10:26:11Z</dcterms:created>
  <dcterms:modified xsi:type="dcterms:W3CDTF">2016-03-01T18:23:19Z</dcterms:modified>
</cp:coreProperties>
</file>