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65" r:id="rId3"/>
    <p:sldId id="266" r:id="rId4"/>
    <p:sldId id="264" r:id="rId5"/>
    <p:sldId id="257" r:id="rId6"/>
    <p:sldId id="261" r:id="rId7"/>
    <p:sldId id="258" r:id="rId8"/>
    <p:sldId id="259" r:id="rId9"/>
    <p:sldId id="260" r:id="rId10"/>
    <p:sldId id="269" r:id="rId11"/>
    <p:sldId id="292" r:id="rId12"/>
    <p:sldId id="262" r:id="rId13"/>
    <p:sldId id="267" r:id="rId14"/>
    <p:sldId id="293" r:id="rId15"/>
    <p:sldId id="275" r:id="rId16"/>
    <p:sldId id="276" r:id="rId17"/>
    <p:sldId id="270" r:id="rId18"/>
    <p:sldId id="274" r:id="rId19"/>
    <p:sldId id="271" r:id="rId20"/>
    <p:sldId id="272" r:id="rId21"/>
    <p:sldId id="278" r:id="rId22"/>
    <p:sldId id="279" r:id="rId23"/>
    <p:sldId id="280" r:id="rId24"/>
    <p:sldId id="281" r:id="rId25"/>
    <p:sldId id="282" r:id="rId26"/>
    <p:sldId id="283" r:id="rId27"/>
    <p:sldId id="284" r:id="rId28"/>
    <p:sldId id="285" r:id="rId29"/>
    <p:sldId id="286" r:id="rId30"/>
    <p:sldId id="294" r:id="rId31"/>
    <p:sldId id="295" r:id="rId32"/>
    <p:sldId id="288" r:id="rId33"/>
    <p:sldId id="291" r:id="rId34"/>
    <p:sldId id="289" r:id="rId35"/>
    <p:sldId id="287" r:id="rId36"/>
    <p:sldId id="273" r:id="rId37"/>
    <p:sldId id="29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4" autoAdjust="0"/>
    <p:restoredTop sz="94660"/>
  </p:normalViewPr>
  <p:slideViewPr>
    <p:cSldViewPr>
      <p:cViewPr varScale="1">
        <p:scale>
          <a:sx n="111" d="100"/>
          <a:sy n="111" d="100"/>
        </p:scale>
        <p:origin x="-2824"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C58AFF-2532-4051-A5B6-E824B4E8B8AC}" type="datetimeFigureOut">
              <a:rPr lang="en-US" smtClean="0"/>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C130B-3A8E-45CA-9CD1-62298C4E734A}" type="slidenum">
              <a:rPr lang="en-US" smtClean="0"/>
              <a:t>‹#›</a:t>
            </a:fld>
            <a:endParaRPr lang="en-US"/>
          </a:p>
        </p:txBody>
      </p:sp>
    </p:spTree>
    <p:extLst>
      <p:ext uri="{BB962C8B-B14F-4D97-AF65-F5344CB8AC3E}">
        <p14:creationId xmlns:p14="http://schemas.microsoft.com/office/powerpoint/2010/main" val="1545225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C58AFF-2532-4051-A5B6-E824B4E8B8AC}" type="datetimeFigureOut">
              <a:rPr lang="en-US" smtClean="0"/>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C130B-3A8E-45CA-9CD1-62298C4E734A}" type="slidenum">
              <a:rPr lang="en-US" smtClean="0"/>
              <a:t>‹#›</a:t>
            </a:fld>
            <a:endParaRPr lang="en-US"/>
          </a:p>
        </p:txBody>
      </p:sp>
    </p:spTree>
    <p:extLst>
      <p:ext uri="{BB962C8B-B14F-4D97-AF65-F5344CB8AC3E}">
        <p14:creationId xmlns:p14="http://schemas.microsoft.com/office/powerpoint/2010/main" val="3145606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C58AFF-2532-4051-A5B6-E824B4E8B8AC}" type="datetimeFigureOut">
              <a:rPr lang="en-US" smtClean="0"/>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C130B-3A8E-45CA-9CD1-62298C4E734A}" type="slidenum">
              <a:rPr lang="en-US" smtClean="0"/>
              <a:t>‹#›</a:t>
            </a:fld>
            <a:endParaRPr lang="en-US"/>
          </a:p>
        </p:txBody>
      </p:sp>
    </p:spTree>
    <p:extLst>
      <p:ext uri="{BB962C8B-B14F-4D97-AF65-F5344CB8AC3E}">
        <p14:creationId xmlns:p14="http://schemas.microsoft.com/office/powerpoint/2010/main" val="2734623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C58AFF-2532-4051-A5B6-E824B4E8B8AC}" type="datetimeFigureOut">
              <a:rPr lang="en-US" smtClean="0"/>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C130B-3A8E-45CA-9CD1-62298C4E734A}" type="slidenum">
              <a:rPr lang="en-US" smtClean="0"/>
              <a:t>‹#›</a:t>
            </a:fld>
            <a:endParaRPr lang="en-US"/>
          </a:p>
        </p:txBody>
      </p:sp>
    </p:spTree>
    <p:extLst>
      <p:ext uri="{BB962C8B-B14F-4D97-AF65-F5344CB8AC3E}">
        <p14:creationId xmlns:p14="http://schemas.microsoft.com/office/powerpoint/2010/main" val="1574696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58AFF-2532-4051-A5B6-E824B4E8B8AC}" type="datetimeFigureOut">
              <a:rPr lang="en-US" smtClean="0"/>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C130B-3A8E-45CA-9CD1-62298C4E734A}" type="slidenum">
              <a:rPr lang="en-US" smtClean="0"/>
              <a:t>‹#›</a:t>
            </a:fld>
            <a:endParaRPr lang="en-US"/>
          </a:p>
        </p:txBody>
      </p:sp>
    </p:spTree>
    <p:extLst>
      <p:ext uri="{BB962C8B-B14F-4D97-AF65-F5344CB8AC3E}">
        <p14:creationId xmlns:p14="http://schemas.microsoft.com/office/powerpoint/2010/main" val="738886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C58AFF-2532-4051-A5B6-E824B4E8B8AC}" type="datetimeFigureOut">
              <a:rPr lang="en-US" smtClean="0"/>
              <a:t>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C130B-3A8E-45CA-9CD1-62298C4E734A}" type="slidenum">
              <a:rPr lang="en-US" smtClean="0"/>
              <a:t>‹#›</a:t>
            </a:fld>
            <a:endParaRPr lang="en-US"/>
          </a:p>
        </p:txBody>
      </p:sp>
    </p:spTree>
    <p:extLst>
      <p:ext uri="{BB962C8B-B14F-4D97-AF65-F5344CB8AC3E}">
        <p14:creationId xmlns:p14="http://schemas.microsoft.com/office/powerpoint/2010/main" val="233524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C58AFF-2532-4051-A5B6-E824B4E8B8AC}" type="datetimeFigureOut">
              <a:rPr lang="en-US" smtClean="0"/>
              <a:t>3/1/16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4C130B-3A8E-45CA-9CD1-62298C4E734A}" type="slidenum">
              <a:rPr lang="en-US" smtClean="0"/>
              <a:t>‹#›</a:t>
            </a:fld>
            <a:endParaRPr lang="en-US"/>
          </a:p>
        </p:txBody>
      </p:sp>
    </p:spTree>
    <p:extLst>
      <p:ext uri="{BB962C8B-B14F-4D97-AF65-F5344CB8AC3E}">
        <p14:creationId xmlns:p14="http://schemas.microsoft.com/office/powerpoint/2010/main" val="149345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C58AFF-2532-4051-A5B6-E824B4E8B8AC}" type="datetimeFigureOut">
              <a:rPr lang="en-US" smtClean="0"/>
              <a:t>3/1/16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4C130B-3A8E-45CA-9CD1-62298C4E734A}" type="slidenum">
              <a:rPr lang="en-US" smtClean="0"/>
              <a:t>‹#›</a:t>
            </a:fld>
            <a:endParaRPr lang="en-US"/>
          </a:p>
        </p:txBody>
      </p:sp>
    </p:spTree>
    <p:extLst>
      <p:ext uri="{BB962C8B-B14F-4D97-AF65-F5344CB8AC3E}">
        <p14:creationId xmlns:p14="http://schemas.microsoft.com/office/powerpoint/2010/main" val="139400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58AFF-2532-4051-A5B6-E824B4E8B8AC}" type="datetimeFigureOut">
              <a:rPr lang="en-US" smtClean="0"/>
              <a:t>3/1/16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4C130B-3A8E-45CA-9CD1-62298C4E734A}" type="slidenum">
              <a:rPr lang="en-US" smtClean="0"/>
              <a:t>‹#›</a:t>
            </a:fld>
            <a:endParaRPr lang="en-US"/>
          </a:p>
        </p:txBody>
      </p:sp>
    </p:spTree>
    <p:extLst>
      <p:ext uri="{BB962C8B-B14F-4D97-AF65-F5344CB8AC3E}">
        <p14:creationId xmlns:p14="http://schemas.microsoft.com/office/powerpoint/2010/main" val="1418552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58AFF-2532-4051-A5B6-E824B4E8B8AC}" type="datetimeFigureOut">
              <a:rPr lang="en-US" smtClean="0"/>
              <a:t>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C130B-3A8E-45CA-9CD1-62298C4E734A}" type="slidenum">
              <a:rPr lang="en-US" smtClean="0"/>
              <a:t>‹#›</a:t>
            </a:fld>
            <a:endParaRPr lang="en-US"/>
          </a:p>
        </p:txBody>
      </p:sp>
    </p:spTree>
    <p:extLst>
      <p:ext uri="{BB962C8B-B14F-4D97-AF65-F5344CB8AC3E}">
        <p14:creationId xmlns:p14="http://schemas.microsoft.com/office/powerpoint/2010/main" val="3039892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58AFF-2532-4051-A5B6-E824B4E8B8AC}" type="datetimeFigureOut">
              <a:rPr lang="en-US" smtClean="0"/>
              <a:t>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C130B-3A8E-45CA-9CD1-62298C4E734A}" type="slidenum">
              <a:rPr lang="en-US" smtClean="0"/>
              <a:t>‹#›</a:t>
            </a:fld>
            <a:endParaRPr lang="en-US"/>
          </a:p>
        </p:txBody>
      </p:sp>
    </p:spTree>
    <p:extLst>
      <p:ext uri="{BB962C8B-B14F-4D97-AF65-F5344CB8AC3E}">
        <p14:creationId xmlns:p14="http://schemas.microsoft.com/office/powerpoint/2010/main" val="20317910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C58AFF-2532-4051-A5B6-E824B4E8B8AC}" type="datetimeFigureOut">
              <a:rPr lang="en-US" smtClean="0"/>
              <a:t>3/1/16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C130B-3A8E-45CA-9CD1-62298C4E734A}" type="slidenum">
              <a:rPr lang="en-US" smtClean="0"/>
              <a:t>‹#›</a:t>
            </a:fld>
            <a:endParaRPr lang="en-US"/>
          </a:p>
        </p:txBody>
      </p:sp>
    </p:spTree>
    <p:extLst>
      <p:ext uri="{BB962C8B-B14F-4D97-AF65-F5344CB8AC3E}">
        <p14:creationId xmlns:p14="http://schemas.microsoft.com/office/powerpoint/2010/main" val="339654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rc.state.tx.us/" TargetMode="External"/><Relationship Id="rId3" Type="http://schemas.openxmlformats.org/officeDocument/2006/relationships/hyperlink" Target="http://www.followthemoney.or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aglefordshale.com/" TargetMode="External"/><Relationship Id="rId3" Type="http://schemas.openxmlformats.org/officeDocument/2006/relationships/hyperlink" Target="http://www.pnas.org/lookup/suppl/doi:10.1073/pnas.1322107111/-/DCSupplementa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calderon@tamiu.edu" TargetMode="External"/><Relationship Id="rId3" Type="http://schemas.openxmlformats.org/officeDocument/2006/relationships/hyperlink" Target="http://www.tamiu.edu/binationalcent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73375"/>
            <a:ext cx="7772400" cy="1470025"/>
          </a:xfrm>
        </p:spPr>
        <p:txBody>
          <a:bodyPr/>
          <a:lstStyle/>
          <a:p>
            <a:r>
              <a:rPr lang="es-MX" dirty="0" smtClean="0"/>
              <a:t>Eagle Ford y El Medio Ambiente</a:t>
            </a:r>
            <a:endParaRPr lang="en-US" dirty="0"/>
          </a:p>
        </p:txBody>
      </p:sp>
      <p:sp>
        <p:nvSpPr>
          <p:cNvPr id="3" name="Subtitle 2"/>
          <p:cNvSpPr>
            <a:spLocks noGrp="1"/>
          </p:cNvSpPr>
          <p:nvPr>
            <p:ph type="subTitle" idx="1"/>
          </p:nvPr>
        </p:nvSpPr>
        <p:spPr>
          <a:xfrm>
            <a:off x="1371600" y="4343400"/>
            <a:ext cx="6400800" cy="685800"/>
          </a:xfrm>
        </p:spPr>
        <p:txBody>
          <a:bodyPr/>
          <a:lstStyle/>
          <a:p>
            <a:r>
              <a:rPr lang="es-MX" dirty="0" smtClean="0"/>
              <a:t>Beneficios y Retos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1" y="184505"/>
            <a:ext cx="2895598" cy="2680932"/>
          </a:xfrm>
          <a:prstGeom prst="rect">
            <a:avLst/>
          </a:prstGeom>
        </p:spPr>
      </p:pic>
    </p:spTree>
    <p:extLst>
      <p:ext uri="{BB962C8B-B14F-4D97-AF65-F5344CB8AC3E}">
        <p14:creationId xmlns:p14="http://schemas.microsoft.com/office/powerpoint/2010/main" val="3193432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Agua</a:t>
            </a:r>
            <a:endParaRPr lang="en-US" dirty="0"/>
          </a:p>
        </p:txBody>
      </p:sp>
      <p:sp>
        <p:nvSpPr>
          <p:cNvPr id="3" name="Content Placeholder 2"/>
          <p:cNvSpPr>
            <a:spLocks noGrp="1"/>
          </p:cNvSpPr>
          <p:nvPr>
            <p:ph idx="1"/>
          </p:nvPr>
        </p:nvSpPr>
        <p:spPr/>
        <p:txBody>
          <a:bodyPr>
            <a:normAutofit/>
          </a:bodyPr>
          <a:lstStyle/>
          <a:p>
            <a:r>
              <a:rPr lang="en-US" dirty="0" smtClean="0">
                <a:effectLst/>
              </a:rPr>
              <a:t>La </a:t>
            </a:r>
            <a:r>
              <a:rPr lang="en-US" dirty="0" err="1" smtClean="0">
                <a:effectLst/>
              </a:rPr>
              <a:t>producción</a:t>
            </a:r>
            <a:r>
              <a:rPr lang="en-US" dirty="0" smtClean="0">
                <a:effectLst/>
              </a:rPr>
              <a:t>  de </a:t>
            </a:r>
            <a:r>
              <a:rPr lang="en-US" dirty="0" err="1" smtClean="0">
                <a:effectLst/>
              </a:rPr>
              <a:t>hidrocarburos</a:t>
            </a:r>
            <a:r>
              <a:rPr lang="en-US" dirty="0" smtClean="0">
                <a:effectLst/>
              </a:rPr>
              <a:t> de </a:t>
            </a:r>
            <a:r>
              <a:rPr lang="en-US" dirty="0" err="1" smtClean="0">
                <a:effectLst/>
              </a:rPr>
              <a:t>fuentes</a:t>
            </a:r>
            <a:r>
              <a:rPr lang="en-US" dirty="0" smtClean="0">
                <a:effectLst/>
              </a:rPr>
              <a:t> no </a:t>
            </a:r>
            <a:r>
              <a:rPr lang="en-US" dirty="0" err="1" smtClean="0">
                <a:effectLst/>
              </a:rPr>
              <a:t>convencionales</a:t>
            </a:r>
            <a:r>
              <a:rPr lang="en-US" dirty="0" smtClean="0">
                <a:effectLst/>
              </a:rPr>
              <a:t> </a:t>
            </a:r>
            <a:r>
              <a:rPr lang="en-US" dirty="0" err="1" smtClean="0">
                <a:effectLst/>
              </a:rPr>
              <a:t>está</a:t>
            </a:r>
            <a:r>
              <a:rPr lang="en-US" dirty="0" smtClean="0">
                <a:effectLst/>
              </a:rPr>
              <a:t> </a:t>
            </a:r>
            <a:r>
              <a:rPr lang="en-US" dirty="0" err="1" smtClean="0">
                <a:effectLst/>
              </a:rPr>
              <a:t>ligada</a:t>
            </a:r>
            <a:r>
              <a:rPr lang="en-US" dirty="0" smtClean="0">
                <a:effectLst/>
              </a:rPr>
              <a:t> a </a:t>
            </a:r>
            <a:r>
              <a:rPr lang="en-US" dirty="0" err="1" smtClean="0">
                <a:effectLst/>
              </a:rPr>
              <a:t>las</a:t>
            </a:r>
            <a:r>
              <a:rPr lang="en-US" dirty="0" smtClean="0">
                <a:effectLst/>
              </a:rPr>
              <a:t> </a:t>
            </a:r>
            <a:r>
              <a:rPr lang="en-US" dirty="0" err="1" smtClean="0">
                <a:effectLst/>
              </a:rPr>
              <a:t>preocupaciones</a:t>
            </a:r>
            <a:r>
              <a:rPr lang="en-US" dirty="0" smtClean="0">
                <a:effectLst/>
              </a:rPr>
              <a:t> </a:t>
            </a:r>
            <a:r>
              <a:rPr lang="en-US" dirty="0" err="1" smtClean="0">
                <a:effectLst/>
              </a:rPr>
              <a:t>acerca</a:t>
            </a:r>
            <a:r>
              <a:rPr lang="en-US" dirty="0" smtClean="0">
                <a:effectLst/>
              </a:rPr>
              <a:t> de la </a:t>
            </a:r>
            <a:r>
              <a:rPr lang="en-US" dirty="0" err="1" smtClean="0">
                <a:effectLst/>
              </a:rPr>
              <a:t>contaminación</a:t>
            </a:r>
            <a:r>
              <a:rPr lang="en-US" dirty="0" smtClean="0">
                <a:effectLst/>
              </a:rPr>
              <a:t> del </a:t>
            </a:r>
            <a:r>
              <a:rPr lang="en-US" dirty="0" err="1" smtClean="0">
                <a:effectLst/>
              </a:rPr>
              <a:t>agua</a:t>
            </a:r>
            <a:r>
              <a:rPr lang="en-US" dirty="0" smtClean="0">
                <a:effectLst/>
              </a:rPr>
              <a:t> potable y </a:t>
            </a:r>
            <a:r>
              <a:rPr lang="en-US" dirty="0" err="1" smtClean="0">
                <a:effectLst/>
              </a:rPr>
              <a:t>otros</a:t>
            </a:r>
            <a:r>
              <a:rPr lang="en-US" dirty="0" smtClean="0">
                <a:effectLst/>
              </a:rPr>
              <a:t> </a:t>
            </a:r>
            <a:r>
              <a:rPr lang="en-US" dirty="0" err="1" smtClean="0">
                <a:effectLst/>
              </a:rPr>
              <a:t>riesgos</a:t>
            </a:r>
            <a:r>
              <a:rPr lang="en-US" dirty="0" smtClean="0">
                <a:effectLst/>
              </a:rPr>
              <a:t> </a:t>
            </a:r>
            <a:r>
              <a:rPr lang="en-US" dirty="0" err="1" smtClean="0">
                <a:effectLst/>
              </a:rPr>
              <a:t>ambientales</a:t>
            </a:r>
            <a:r>
              <a:rPr lang="en-US" dirty="0" smtClean="0">
                <a:effectLst/>
              </a:rPr>
              <a:t>. </a:t>
            </a:r>
          </a:p>
          <a:p>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676129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Agua/Proyecto</a:t>
            </a:r>
            <a:endParaRPr lang="en-US" dirty="0"/>
          </a:p>
        </p:txBody>
      </p:sp>
      <p:sp>
        <p:nvSpPr>
          <p:cNvPr id="3" name="Content Placeholder 2"/>
          <p:cNvSpPr>
            <a:spLocks noGrp="1"/>
          </p:cNvSpPr>
          <p:nvPr>
            <p:ph idx="1"/>
          </p:nvPr>
        </p:nvSpPr>
        <p:spPr/>
        <p:txBody>
          <a:bodyPr/>
          <a:lstStyle/>
          <a:p>
            <a:r>
              <a:rPr lang="es-ES" dirty="0"/>
              <a:t>Utilizando trazadores de gas y de hidrocarburos nobles, distinguimos las fuentes naturales de metano a partir de la contaminación antropogénica y evaluamos los mecanismos que causan las concentraciones de hidrocarburos en el agua potable cerca de los pozos de gas.</a:t>
            </a:r>
            <a:endParaRPr lang="en-US" dirty="0"/>
          </a:p>
          <a:p>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909024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Agua</a:t>
            </a:r>
            <a:endParaRPr lang="en-US" dirty="0"/>
          </a:p>
        </p:txBody>
      </p:sp>
      <p:sp>
        <p:nvSpPr>
          <p:cNvPr id="3" name="Content Placeholder 2"/>
          <p:cNvSpPr>
            <a:spLocks noGrp="1"/>
          </p:cNvSpPr>
          <p:nvPr>
            <p:ph idx="1"/>
          </p:nvPr>
        </p:nvSpPr>
        <p:spPr/>
        <p:txBody>
          <a:bodyPr/>
          <a:lstStyle/>
          <a:p>
            <a:r>
              <a:rPr lang="es-MX" dirty="0" smtClean="0"/>
              <a:t>200 equipos de perforación (</a:t>
            </a:r>
            <a:r>
              <a:rPr lang="es-MX" dirty="0" err="1" smtClean="0"/>
              <a:t>rigs</a:t>
            </a:r>
            <a:r>
              <a:rPr lang="es-MX" dirty="0" smtClean="0"/>
              <a:t>) 24 horas al día, comparado a cero en 2009</a:t>
            </a:r>
          </a:p>
          <a:p>
            <a:r>
              <a:rPr lang="es-MX" dirty="0" smtClean="0"/>
              <a:t>Cada  pozo se estima que utiliza de 85,000 a 125,000 barriles de agua</a:t>
            </a:r>
          </a:p>
          <a:p>
            <a:r>
              <a:rPr lang="es-MX" dirty="0" smtClean="0"/>
              <a:t>Esta agua es reciclable</a:t>
            </a:r>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3328619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s-MX" dirty="0" smtClean="0"/>
              <a:t>Agua</a:t>
            </a:r>
            <a:endParaRPr lang="en-US" dirty="0"/>
          </a:p>
        </p:txBody>
      </p:sp>
      <p:sp>
        <p:nvSpPr>
          <p:cNvPr id="3" name="Content Placeholder 2"/>
          <p:cNvSpPr>
            <a:spLocks noGrp="1"/>
          </p:cNvSpPr>
          <p:nvPr>
            <p:ph idx="1"/>
          </p:nvPr>
        </p:nvSpPr>
        <p:spPr>
          <a:xfrm>
            <a:off x="381000" y="1219200"/>
            <a:ext cx="8534400" cy="5181600"/>
          </a:xfrm>
        </p:spPr>
        <p:txBody>
          <a:bodyPr>
            <a:normAutofit/>
          </a:bodyPr>
          <a:lstStyle/>
          <a:p>
            <a:r>
              <a:rPr lang="es-ES" dirty="0" smtClean="0"/>
              <a:t>El estudio encontró que el </a:t>
            </a:r>
            <a:r>
              <a:rPr lang="es-ES" dirty="0"/>
              <a:t>revestimiento del pozo - el cemento que sella los </a:t>
            </a:r>
            <a:r>
              <a:rPr lang="es-ES" dirty="0" smtClean="0"/>
              <a:t>pozos de </a:t>
            </a:r>
            <a:r>
              <a:rPr lang="es-ES" dirty="0"/>
              <a:t>perforación - </a:t>
            </a:r>
            <a:r>
              <a:rPr lang="es-ES" dirty="0" smtClean="0"/>
              <a:t> </a:t>
            </a:r>
            <a:r>
              <a:rPr lang="es-ES" dirty="0"/>
              <a:t>es la causa de la contaminación del </a:t>
            </a:r>
            <a:r>
              <a:rPr lang="es-ES" dirty="0" smtClean="0"/>
              <a:t>agua relacionada al fracing. No ha sido muy claro si las cubiertas son la causa </a:t>
            </a:r>
            <a:r>
              <a:rPr lang="es-ES" dirty="0"/>
              <a:t>de los problemas, o si </a:t>
            </a:r>
            <a:r>
              <a:rPr lang="es-ES" dirty="0" smtClean="0"/>
              <a:t>los propios </a:t>
            </a:r>
            <a:r>
              <a:rPr lang="es-ES" dirty="0"/>
              <a:t>fluidos </a:t>
            </a:r>
            <a:r>
              <a:rPr lang="es-ES" dirty="0" smtClean="0"/>
              <a:t>utilizados en la fracturación </a:t>
            </a:r>
            <a:r>
              <a:rPr lang="es-ES" dirty="0"/>
              <a:t>hidráulica se </a:t>
            </a:r>
            <a:r>
              <a:rPr lang="es-ES" dirty="0" smtClean="0"/>
              <a:t>escapan </a:t>
            </a:r>
            <a:r>
              <a:rPr lang="es-ES" dirty="0"/>
              <a:t>a través de las capas de la tierra para contaminar el </a:t>
            </a:r>
            <a:r>
              <a:rPr lang="es-ES" dirty="0" smtClean="0"/>
              <a:t>agua.</a:t>
            </a:r>
            <a:r>
              <a:rPr lang="en-US" dirty="0" smtClean="0"/>
              <a:t> </a:t>
            </a:r>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3435105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Agua</a:t>
            </a:r>
            <a:endParaRPr lang="en-US" dirty="0"/>
          </a:p>
        </p:txBody>
      </p:sp>
      <p:sp>
        <p:nvSpPr>
          <p:cNvPr id="3" name="Content Placeholder 2"/>
          <p:cNvSpPr>
            <a:spLocks noGrp="1"/>
          </p:cNvSpPr>
          <p:nvPr>
            <p:ph idx="1"/>
          </p:nvPr>
        </p:nvSpPr>
        <p:spPr/>
        <p:txBody>
          <a:bodyPr>
            <a:normAutofit lnSpcReduction="10000"/>
          </a:bodyPr>
          <a:lstStyle/>
          <a:p>
            <a:r>
              <a:rPr lang="en-US" dirty="0"/>
              <a:t>Hay </a:t>
            </a:r>
            <a:r>
              <a:rPr lang="en-US" dirty="0" err="1"/>
              <a:t>que</a:t>
            </a:r>
            <a:r>
              <a:rPr lang="en-US" dirty="0"/>
              <a:t> </a:t>
            </a:r>
            <a:r>
              <a:rPr lang="es-ES" dirty="0"/>
              <a:t>promover un mayor uso de las técnicas de fracturación hidráulica, ya que si los pozos son sellados con más cuidado, se podrían prevenir la mayoría de los problemas de contaminación. Queda por verse si esto debe ser logrado a través de regulaciones más estrictas, o si la misma industria corrige estos errores- ya que quizá se han dado cuenta que tienen un problema grande de relaciones públicas.</a:t>
            </a:r>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38428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Actividad Sísmica-Eagle Ford</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232315"/>
            <a:ext cx="5943599" cy="5016085"/>
          </a:xfrm>
        </p:spPr>
      </p:pic>
      <p:sp>
        <p:nvSpPr>
          <p:cNvPr id="5"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814753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Actividad Sísmica-Eagle Ford</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s-ES" dirty="0" smtClean="0"/>
              <a:t>Para </a:t>
            </a:r>
            <a:r>
              <a:rPr lang="es-ES" dirty="0"/>
              <a:t>los eventos sísmicos</a:t>
            </a:r>
            <a:r>
              <a:rPr lang="es-ES" dirty="0" smtClean="0"/>
              <a:t>, los </a:t>
            </a:r>
            <a:r>
              <a:rPr lang="es-ES" dirty="0"/>
              <a:t>círculos verdes tienen tiempos de origen durante las horas de luz del día de trabajo locales (lo que podría indicar explosiones de canteras); círculos rojos se producen en otros momentos; y los círculos más grandes se han estimado con mayor precisión los lugares que los círculos más pequeños. Para los pozos de inyección, pequeños cuadrados representan las tasas de inyección por encima de 10.000 barriles de agua por mes (BWPM), grandes cuadrados representan las tasas por encima de 100.000 BWPM</a:t>
            </a:r>
            <a:r>
              <a:rPr lang="es-ES" dirty="0" smtClean="0"/>
              <a:t>.</a:t>
            </a:r>
            <a:endParaRPr lang="en-US" dirty="0" smtClean="0">
              <a:effectLst/>
            </a:endParaRPr>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880926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Actividad Sísmica-</a:t>
            </a:r>
            <a:r>
              <a:rPr lang="es-MX" dirty="0" smtClean="0">
                <a:solidFill>
                  <a:srgbClr val="FF0000"/>
                </a:solidFill>
              </a:rPr>
              <a:t>2013</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La </a:t>
            </a:r>
            <a:r>
              <a:rPr lang="en-US" dirty="0" err="1" smtClean="0"/>
              <a:t>mayoría</a:t>
            </a:r>
            <a:r>
              <a:rPr lang="en-US" dirty="0" smtClean="0"/>
              <a:t> de los </a:t>
            </a:r>
            <a:r>
              <a:rPr lang="en-US" dirty="0" err="1" smtClean="0"/>
              <a:t>pequeños</a:t>
            </a:r>
            <a:r>
              <a:rPr lang="en-US" dirty="0" smtClean="0"/>
              <a:t> </a:t>
            </a:r>
            <a:r>
              <a:rPr lang="en-US" dirty="0" err="1" smtClean="0"/>
              <a:t>terremotos</a:t>
            </a:r>
            <a:r>
              <a:rPr lang="en-US" dirty="0" smtClean="0"/>
              <a:t> en la region de Eagle Ford Shale en el </a:t>
            </a:r>
            <a:r>
              <a:rPr lang="en-US" dirty="0" err="1" smtClean="0"/>
              <a:t>sur</a:t>
            </a:r>
            <a:r>
              <a:rPr lang="en-US" dirty="0" smtClean="0"/>
              <a:t> de Texas son </a:t>
            </a:r>
            <a:r>
              <a:rPr lang="en-US" dirty="0" err="1" smtClean="0"/>
              <a:t>probablemente</a:t>
            </a:r>
            <a:r>
              <a:rPr lang="en-US" dirty="0" smtClean="0"/>
              <a:t> el </a:t>
            </a:r>
            <a:r>
              <a:rPr lang="en-US" dirty="0" err="1" smtClean="0"/>
              <a:t>resultado</a:t>
            </a:r>
            <a:r>
              <a:rPr lang="en-US" dirty="0" smtClean="0"/>
              <a:t> de la </a:t>
            </a:r>
            <a:r>
              <a:rPr lang="en-US" dirty="0" err="1" smtClean="0"/>
              <a:t>extracción</a:t>
            </a:r>
            <a:r>
              <a:rPr lang="en-US" dirty="0" smtClean="0"/>
              <a:t> de </a:t>
            </a:r>
            <a:r>
              <a:rPr lang="en-US" dirty="0" err="1" smtClean="0"/>
              <a:t>grandes</a:t>
            </a:r>
            <a:r>
              <a:rPr lang="en-US" dirty="0" smtClean="0"/>
              <a:t> </a:t>
            </a:r>
            <a:r>
              <a:rPr lang="en-US" dirty="0" err="1" smtClean="0"/>
              <a:t>volúmenes</a:t>
            </a:r>
            <a:r>
              <a:rPr lang="en-US" dirty="0" smtClean="0"/>
              <a:t> de </a:t>
            </a:r>
            <a:r>
              <a:rPr lang="en-US" dirty="0" err="1" smtClean="0"/>
              <a:t>aceite</a:t>
            </a:r>
            <a:r>
              <a:rPr lang="en-US" dirty="0" smtClean="0"/>
              <a:t> y el </a:t>
            </a:r>
            <a:r>
              <a:rPr lang="en-US" dirty="0" err="1" smtClean="0"/>
              <a:t>agua</a:t>
            </a:r>
            <a:r>
              <a:rPr lang="en-US" dirty="0" smtClean="0"/>
              <a:t> </a:t>
            </a:r>
            <a:r>
              <a:rPr lang="en-US" dirty="0" err="1" smtClean="0"/>
              <a:t>asociada</a:t>
            </a:r>
            <a:r>
              <a:rPr lang="en-US" dirty="0" smtClean="0"/>
              <a:t>, de </a:t>
            </a:r>
            <a:r>
              <a:rPr lang="en-US" dirty="0" err="1" smtClean="0"/>
              <a:t>acuerdo</a:t>
            </a:r>
            <a:r>
              <a:rPr lang="en-US" dirty="0" smtClean="0"/>
              <a:t> con la </a:t>
            </a:r>
            <a:r>
              <a:rPr lang="en-US" dirty="0" err="1" smtClean="0"/>
              <a:t>nueva</a:t>
            </a:r>
            <a:r>
              <a:rPr lang="en-US" dirty="0" smtClean="0"/>
              <a:t> </a:t>
            </a:r>
            <a:r>
              <a:rPr lang="en-US" dirty="0" err="1" smtClean="0"/>
              <a:t>investigación</a:t>
            </a:r>
            <a:r>
              <a:rPr lang="en-US" dirty="0" smtClean="0"/>
              <a:t> </a:t>
            </a:r>
            <a:r>
              <a:rPr lang="en-US" dirty="0" err="1" smtClean="0"/>
              <a:t>por</a:t>
            </a:r>
            <a:r>
              <a:rPr lang="en-US" dirty="0" smtClean="0"/>
              <a:t> </a:t>
            </a:r>
            <a:r>
              <a:rPr lang="en-US" dirty="0" smtClean="0">
                <a:solidFill>
                  <a:srgbClr val="FF0000"/>
                </a:solidFill>
              </a:rPr>
              <a:t>Cliff </a:t>
            </a:r>
            <a:r>
              <a:rPr lang="en-US" dirty="0" err="1" smtClean="0">
                <a:solidFill>
                  <a:srgbClr val="FF0000"/>
                </a:solidFill>
              </a:rPr>
              <a:t>Frohlich</a:t>
            </a:r>
            <a:r>
              <a:rPr lang="en-US" dirty="0" smtClean="0">
                <a:solidFill>
                  <a:srgbClr val="FF0000"/>
                </a:solidFill>
              </a:rPr>
              <a:t>, Director </a:t>
            </a:r>
            <a:r>
              <a:rPr lang="en-US" dirty="0" err="1" smtClean="0">
                <a:solidFill>
                  <a:srgbClr val="FF0000"/>
                </a:solidFill>
              </a:rPr>
              <a:t>Asociado</a:t>
            </a:r>
            <a:r>
              <a:rPr lang="en-US" dirty="0" smtClean="0">
                <a:solidFill>
                  <a:srgbClr val="FF0000"/>
                </a:solidFill>
              </a:rPr>
              <a:t> del </a:t>
            </a:r>
            <a:r>
              <a:rPr lang="en-US" dirty="0" err="1" smtClean="0">
                <a:solidFill>
                  <a:srgbClr val="FF0000"/>
                </a:solidFill>
              </a:rPr>
              <a:t>Instituto</a:t>
            </a:r>
            <a:r>
              <a:rPr lang="en-US" dirty="0" smtClean="0">
                <a:solidFill>
                  <a:srgbClr val="FF0000"/>
                </a:solidFill>
              </a:rPr>
              <a:t> de </a:t>
            </a:r>
            <a:r>
              <a:rPr lang="en-US" dirty="0" err="1" smtClean="0">
                <a:solidFill>
                  <a:srgbClr val="FF0000"/>
                </a:solidFill>
              </a:rPr>
              <a:t>Geofísica</a:t>
            </a:r>
            <a:r>
              <a:rPr lang="en-US" dirty="0" smtClean="0">
                <a:solidFill>
                  <a:srgbClr val="FF0000"/>
                </a:solidFill>
              </a:rPr>
              <a:t> de la Universidad de Texas en Austin. </a:t>
            </a:r>
          </a:p>
          <a:p>
            <a:endParaRPr lang="en-US" dirty="0"/>
          </a:p>
          <a:p>
            <a:pPr marL="0" indent="0">
              <a:buNone/>
            </a:pPr>
            <a:endParaRPr lang="en-US" dirty="0" smtClean="0"/>
          </a:p>
          <a:p>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32843363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Actividad Sísmica-2013???</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t>
            </a:r>
            <a:r>
              <a:rPr lang="en-US" dirty="0" err="1" smtClean="0"/>
              <a:t>Aunque</a:t>
            </a:r>
            <a:r>
              <a:rPr lang="en-US" dirty="0" smtClean="0"/>
              <a:t> </a:t>
            </a:r>
            <a:r>
              <a:rPr lang="en-US" dirty="0" err="1" smtClean="0"/>
              <a:t>existe</a:t>
            </a:r>
            <a:r>
              <a:rPr lang="en-US" dirty="0" smtClean="0"/>
              <a:t> </a:t>
            </a:r>
            <a:r>
              <a:rPr lang="en-US" dirty="0" err="1" smtClean="0"/>
              <a:t>una</a:t>
            </a:r>
            <a:r>
              <a:rPr lang="en-US" dirty="0" smtClean="0"/>
              <a:t> </a:t>
            </a:r>
            <a:r>
              <a:rPr lang="en-US" dirty="0" err="1" smtClean="0"/>
              <a:t>cantidad</a:t>
            </a:r>
            <a:r>
              <a:rPr lang="en-US" dirty="0" smtClean="0"/>
              <a:t> considerable de </a:t>
            </a:r>
            <a:r>
              <a:rPr lang="en-US" dirty="0" err="1" smtClean="0"/>
              <a:t>fracturación</a:t>
            </a:r>
            <a:r>
              <a:rPr lang="en-US" dirty="0" smtClean="0"/>
              <a:t> </a:t>
            </a:r>
            <a:r>
              <a:rPr lang="en-US" dirty="0" err="1" smtClean="0"/>
              <a:t>hidráulica</a:t>
            </a:r>
            <a:r>
              <a:rPr lang="en-US" dirty="0" smtClean="0"/>
              <a:t> en la region de Eagle Ford </a:t>
            </a:r>
            <a:r>
              <a:rPr lang="en-US" dirty="0" err="1" smtClean="0"/>
              <a:t>que</a:t>
            </a:r>
            <a:r>
              <a:rPr lang="en-US" dirty="0" smtClean="0"/>
              <a:t> </a:t>
            </a:r>
            <a:r>
              <a:rPr lang="en-US" dirty="0" err="1" smtClean="0"/>
              <a:t>lleva</a:t>
            </a:r>
            <a:r>
              <a:rPr lang="en-US" dirty="0" smtClean="0"/>
              <a:t> a </a:t>
            </a:r>
            <a:r>
              <a:rPr lang="en-US" dirty="0" err="1" smtClean="0"/>
              <a:t>una</a:t>
            </a:r>
            <a:r>
              <a:rPr lang="en-US" dirty="0" smtClean="0"/>
              <a:t> </a:t>
            </a:r>
            <a:r>
              <a:rPr lang="en-US" dirty="0" err="1" smtClean="0"/>
              <a:t>importante</a:t>
            </a:r>
            <a:r>
              <a:rPr lang="en-US" dirty="0" smtClean="0"/>
              <a:t> </a:t>
            </a:r>
            <a:r>
              <a:rPr lang="en-US" dirty="0" err="1" smtClean="0"/>
              <a:t>cantidad</a:t>
            </a:r>
            <a:r>
              <a:rPr lang="en-US" dirty="0" smtClean="0"/>
              <a:t> de </a:t>
            </a:r>
            <a:r>
              <a:rPr lang="en-US" dirty="0" err="1" smtClean="0"/>
              <a:t>desechos</a:t>
            </a:r>
            <a:r>
              <a:rPr lang="en-US" dirty="0" smtClean="0"/>
              <a:t> de </a:t>
            </a:r>
            <a:r>
              <a:rPr lang="en-US" dirty="0" err="1" smtClean="0"/>
              <a:t>fluidos</a:t>
            </a:r>
            <a:r>
              <a:rPr lang="en-US" dirty="0" smtClean="0"/>
              <a:t> </a:t>
            </a:r>
            <a:r>
              <a:rPr lang="en-US" dirty="0" err="1" smtClean="0"/>
              <a:t>que</a:t>
            </a:r>
            <a:r>
              <a:rPr lang="en-US" dirty="0" smtClean="0"/>
              <a:t> son </a:t>
            </a:r>
            <a:r>
              <a:rPr lang="en-US" dirty="0" err="1" smtClean="0"/>
              <a:t>inyectados</a:t>
            </a:r>
            <a:r>
              <a:rPr lang="en-US" dirty="0" smtClean="0"/>
              <a:t> en la </a:t>
            </a:r>
            <a:r>
              <a:rPr lang="en-US" dirty="0" err="1" smtClean="0"/>
              <a:t>zona</a:t>
            </a:r>
            <a:r>
              <a:rPr lang="en-US" dirty="0" smtClean="0"/>
              <a:t>, no </a:t>
            </a:r>
            <a:r>
              <a:rPr lang="en-US" dirty="0" err="1" smtClean="0"/>
              <a:t>vemos</a:t>
            </a:r>
            <a:r>
              <a:rPr lang="en-US" dirty="0" smtClean="0"/>
              <a:t> </a:t>
            </a:r>
            <a:r>
              <a:rPr lang="en-US" dirty="0" err="1" smtClean="0"/>
              <a:t>una</a:t>
            </a:r>
            <a:r>
              <a:rPr lang="en-US" dirty="0" smtClean="0"/>
              <a:t> </a:t>
            </a:r>
            <a:r>
              <a:rPr lang="en-US" dirty="0" err="1" smtClean="0"/>
              <a:t>señal</a:t>
            </a:r>
            <a:r>
              <a:rPr lang="en-US" dirty="0" smtClean="0"/>
              <a:t> </a:t>
            </a:r>
            <a:r>
              <a:rPr lang="en-US" dirty="0" err="1" smtClean="0"/>
              <a:t>fuerte</a:t>
            </a:r>
            <a:r>
              <a:rPr lang="en-US" dirty="0" smtClean="0"/>
              <a:t> </a:t>
            </a:r>
            <a:r>
              <a:rPr lang="en-US" dirty="0" err="1" smtClean="0"/>
              <a:t>que</a:t>
            </a:r>
            <a:r>
              <a:rPr lang="en-US" dirty="0" smtClean="0"/>
              <a:t> </a:t>
            </a:r>
            <a:r>
              <a:rPr lang="en-US" dirty="0" err="1" smtClean="0"/>
              <a:t>asocie</a:t>
            </a:r>
            <a:r>
              <a:rPr lang="en-US" dirty="0" smtClean="0"/>
              <a:t> </a:t>
            </a:r>
            <a:r>
              <a:rPr lang="en-US" dirty="0" err="1" smtClean="0"/>
              <a:t>ésto</a:t>
            </a:r>
            <a:r>
              <a:rPr lang="en-US" dirty="0" smtClean="0"/>
              <a:t> con los </a:t>
            </a:r>
            <a:r>
              <a:rPr lang="en-US" dirty="0" err="1" smtClean="0"/>
              <a:t>sismos</a:t>
            </a:r>
            <a:r>
              <a:rPr lang="en-US" dirty="0" smtClean="0"/>
              <a:t>,” </a:t>
            </a:r>
            <a:r>
              <a:rPr lang="en-US" dirty="0" err="1" smtClean="0"/>
              <a:t>menciona</a:t>
            </a:r>
            <a:r>
              <a:rPr lang="en-US" dirty="0" smtClean="0"/>
              <a:t> </a:t>
            </a:r>
            <a:r>
              <a:rPr lang="en-US" dirty="0" err="1" smtClean="0">
                <a:solidFill>
                  <a:srgbClr val="FF0000"/>
                </a:solidFill>
              </a:rPr>
              <a:t>Frohlich</a:t>
            </a:r>
            <a:r>
              <a:rPr lang="en-US" dirty="0" smtClean="0">
                <a:solidFill>
                  <a:srgbClr val="FF0000"/>
                </a:solidFill>
              </a:rPr>
              <a:t>. </a:t>
            </a:r>
            <a:endParaRPr lang="en-US" dirty="0">
              <a:solidFill>
                <a:srgbClr val="FF0000"/>
              </a:solidFill>
            </a:endParaRPr>
          </a:p>
          <a:p>
            <a:r>
              <a:rPr lang="en-US" dirty="0" smtClean="0"/>
              <a:t>“Sin embargo, </a:t>
            </a:r>
            <a:r>
              <a:rPr lang="en-US" dirty="0" err="1" smtClean="0"/>
              <a:t>como</a:t>
            </a:r>
            <a:r>
              <a:rPr lang="en-US" dirty="0" smtClean="0"/>
              <a:t> </a:t>
            </a:r>
            <a:r>
              <a:rPr lang="en-US" dirty="0" err="1" smtClean="0"/>
              <a:t>en</a:t>
            </a:r>
            <a:r>
              <a:rPr lang="en-US" dirty="0" smtClean="0"/>
              <a:t> el </a:t>
            </a:r>
            <a:r>
              <a:rPr lang="en-US" dirty="0" err="1" smtClean="0"/>
              <a:t>pasado</a:t>
            </a:r>
            <a:r>
              <a:rPr lang="en-US" dirty="0" smtClean="0"/>
              <a:t>, los </a:t>
            </a:r>
            <a:r>
              <a:rPr lang="en-US" dirty="0" err="1" smtClean="0"/>
              <a:t>terremotos</a:t>
            </a:r>
            <a:r>
              <a:rPr lang="en-US" dirty="0" smtClean="0"/>
              <a:t> </a:t>
            </a:r>
            <a:r>
              <a:rPr lang="en-US" dirty="0" err="1" smtClean="0"/>
              <a:t>pueden</a:t>
            </a:r>
            <a:r>
              <a:rPr lang="en-US" dirty="0" smtClean="0"/>
              <a:t> </a:t>
            </a:r>
            <a:r>
              <a:rPr lang="en-US" dirty="0" err="1" smtClean="0"/>
              <a:t>estar</a:t>
            </a:r>
            <a:r>
              <a:rPr lang="en-US" dirty="0" smtClean="0"/>
              <a:t> </a:t>
            </a:r>
            <a:r>
              <a:rPr lang="en-US" dirty="0" err="1" smtClean="0"/>
              <a:t>asociaciados</a:t>
            </a:r>
            <a:r>
              <a:rPr lang="en-US" dirty="0" smtClean="0"/>
              <a:t> con la </a:t>
            </a:r>
            <a:r>
              <a:rPr lang="en-US" dirty="0" err="1" smtClean="0"/>
              <a:t>producción</a:t>
            </a:r>
            <a:r>
              <a:rPr lang="en-US" dirty="0" smtClean="0"/>
              <a:t> de </a:t>
            </a:r>
            <a:r>
              <a:rPr lang="en-US" dirty="0" err="1" smtClean="0"/>
              <a:t>petróleo</a:t>
            </a:r>
            <a:r>
              <a:rPr lang="en-US" dirty="0" smtClean="0"/>
              <a:t>.  No </a:t>
            </a:r>
            <a:r>
              <a:rPr lang="en-US" dirty="0" err="1" smtClean="0"/>
              <a:t>podemos</a:t>
            </a:r>
            <a:r>
              <a:rPr lang="en-US" dirty="0" smtClean="0"/>
              <a:t> </a:t>
            </a:r>
            <a:r>
              <a:rPr lang="en-US" dirty="0" err="1" smtClean="0"/>
              <a:t>decir</a:t>
            </a:r>
            <a:r>
              <a:rPr lang="en-US" dirty="0" smtClean="0"/>
              <a:t> </a:t>
            </a:r>
            <a:r>
              <a:rPr lang="en-US" dirty="0" err="1" smtClean="0"/>
              <a:t>que</a:t>
            </a:r>
            <a:r>
              <a:rPr lang="en-US" dirty="0" smtClean="0"/>
              <a:t> no hay </a:t>
            </a:r>
            <a:r>
              <a:rPr lang="en-US" dirty="0" err="1" smtClean="0"/>
              <a:t>terremotos</a:t>
            </a:r>
            <a:r>
              <a:rPr lang="en-US" dirty="0" smtClean="0"/>
              <a:t> </a:t>
            </a:r>
            <a:r>
              <a:rPr lang="en-US" dirty="0" err="1" smtClean="0"/>
              <a:t>inducidos</a:t>
            </a:r>
            <a:r>
              <a:rPr lang="en-US" dirty="0" smtClean="0"/>
              <a:t> </a:t>
            </a:r>
            <a:r>
              <a:rPr lang="en-US" dirty="0" err="1" smtClean="0"/>
              <a:t>por</a:t>
            </a:r>
            <a:r>
              <a:rPr lang="en-US" dirty="0" smtClean="0"/>
              <a:t> la </a:t>
            </a:r>
            <a:r>
              <a:rPr lang="en-US" dirty="0" err="1" smtClean="0"/>
              <a:t>inyección</a:t>
            </a:r>
            <a:r>
              <a:rPr lang="en-US" dirty="0" smtClean="0"/>
              <a:t> de </a:t>
            </a:r>
            <a:r>
              <a:rPr lang="en-US" dirty="0" err="1" smtClean="0"/>
              <a:t>fluidos</a:t>
            </a:r>
            <a:r>
              <a:rPr lang="en-US" dirty="0" smtClean="0"/>
              <a:t>, </a:t>
            </a:r>
            <a:r>
              <a:rPr lang="en-US" dirty="0" err="1" smtClean="0"/>
              <a:t>pero</a:t>
            </a:r>
            <a:r>
              <a:rPr lang="en-US" dirty="0" smtClean="0"/>
              <a:t> </a:t>
            </a:r>
            <a:r>
              <a:rPr lang="en-US" dirty="0" err="1" smtClean="0"/>
              <a:t>sí</a:t>
            </a:r>
            <a:r>
              <a:rPr lang="en-US" dirty="0" smtClean="0"/>
              <a:t> </a:t>
            </a:r>
            <a:r>
              <a:rPr lang="en-US" dirty="0" err="1" smtClean="0"/>
              <a:t>podemos</a:t>
            </a:r>
            <a:r>
              <a:rPr lang="en-US" dirty="0" smtClean="0"/>
              <a:t> </a:t>
            </a:r>
            <a:r>
              <a:rPr lang="en-US" dirty="0" err="1" smtClean="0"/>
              <a:t>decir</a:t>
            </a:r>
            <a:r>
              <a:rPr lang="en-US" dirty="0" smtClean="0"/>
              <a:t> </a:t>
            </a:r>
            <a:r>
              <a:rPr lang="en-US" dirty="0" err="1" smtClean="0"/>
              <a:t>que</a:t>
            </a:r>
            <a:r>
              <a:rPr lang="en-US" dirty="0" smtClean="0"/>
              <a:t> no hay </a:t>
            </a:r>
            <a:r>
              <a:rPr lang="en-US" dirty="0" err="1" smtClean="0"/>
              <a:t>una</a:t>
            </a:r>
            <a:r>
              <a:rPr lang="en-US" dirty="0" smtClean="0"/>
              <a:t> </a:t>
            </a:r>
            <a:r>
              <a:rPr lang="en-US" dirty="0" err="1" smtClean="0"/>
              <a:t>señal</a:t>
            </a:r>
            <a:r>
              <a:rPr lang="en-US" dirty="0" smtClean="0"/>
              <a:t> lo </a:t>
            </a:r>
            <a:r>
              <a:rPr lang="en-US" dirty="0" err="1" smtClean="0"/>
              <a:t>suficientemente</a:t>
            </a:r>
            <a:r>
              <a:rPr lang="en-US" dirty="0" smtClean="0"/>
              <a:t> </a:t>
            </a:r>
            <a:r>
              <a:rPr lang="en-US" dirty="0" err="1" smtClean="0"/>
              <a:t>fuerte</a:t>
            </a:r>
            <a:r>
              <a:rPr lang="en-US" dirty="0" smtClean="0"/>
              <a:t> </a:t>
            </a:r>
            <a:r>
              <a:rPr lang="en-US" dirty="0" err="1" smtClean="0"/>
              <a:t>que</a:t>
            </a:r>
            <a:r>
              <a:rPr lang="en-US" dirty="0" smtClean="0"/>
              <a:t> </a:t>
            </a:r>
            <a:r>
              <a:rPr lang="en-US" dirty="0" err="1" smtClean="0"/>
              <a:t>indique</a:t>
            </a:r>
            <a:r>
              <a:rPr lang="en-US" dirty="0" smtClean="0"/>
              <a:t> </a:t>
            </a:r>
            <a:r>
              <a:rPr lang="en-US" dirty="0" err="1" smtClean="0"/>
              <a:t>esto</a:t>
            </a:r>
            <a:r>
              <a:rPr lang="en-US" dirty="0" smtClean="0"/>
              <a:t>.” </a:t>
            </a:r>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3049208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Actividad Sísmica- </a:t>
            </a:r>
            <a:r>
              <a:rPr lang="es-MX" dirty="0" smtClean="0">
                <a:solidFill>
                  <a:srgbClr val="FF0000"/>
                </a:solidFill>
              </a:rPr>
              <a:t>2014?????</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err="1" smtClean="0">
                <a:effectLst/>
              </a:rPr>
              <a:t>Desde</a:t>
            </a:r>
            <a:r>
              <a:rPr lang="en-US" dirty="0" smtClean="0">
                <a:effectLst/>
              </a:rPr>
              <a:t> </a:t>
            </a:r>
            <a:r>
              <a:rPr lang="en-US" dirty="0" err="1" smtClean="0">
                <a:effectLst/>
              </a:rPr>
              <a:t>que</a:t>
            </a:r>
            <a:r>
              <a:rPr lang="en-US" dirty="0" smtClean="0">
                <a:effectLst/>
              </a:rPr>
              <a:t> </a:t>
            </a:r>
            <a:r>
              <a:rPr lang="en-US" dirty="0" err="1" smtClean="0">
                <a:effectLst/>
              </a:rPr>
              <a:t>inició</a:t>
            </a:r>
            <a:r>
              <a:rPr lang="en-US" dirty="0" smtClean="0">
                <a:effectLst/>
              </a:rPr>
              <a:t> el boom de </a:t>
            </a:r>
            <a:r>
              <a:rPr lang="en-US" dirty="0" err="1" smtClean="0">
                <a:effectLst/>
              </a:rPr>
              <a:t>perforaciones</a:t>
            </a:r>
            <a:r>
              <a:rPr lang="en-US" dirty="0" smtClean="0">
                <a:effectLst/>
              </a:rPr>
              <a:t> en Eagle Ford, los </a:t>
            </a:r>
            <a:r>
              <a:rPr lang="en-US" dirty="0" err="1" smtClean="0">
                <a:effectLst/>
              </a:rPr>
              <a:t>cientificos</a:t>
            </a:r>
            <a:r>
              <a:rPr lang="en-US" dirty="0" smtClean="0">
                <a:effectLst/>
              </a:rPr>
              <a:t> </a:t>
            </a:r>
            <a:r>
              <a:rPr lang="en-US" dirty="0" err="1" smtClean="0">
                <a:effectLst/>
              </a:rPr>
              <a:t>han</a:t>
            </a:r>
            <a:r>
              <a:rPr lang="en-US" dirty="0" smtClean="0">
                <a:effectLst/>
              </a:rPr>
              <a:t> </a:t>
            </a:r>
            <a:r>
              <a:rPr lang="en-US" dirty="0" err="1" smtClean="0">
                <a:effectLst/>
              </a:rPr>
              <a:t>detectado</a:t>
            </a:r>
            <a:r>
              <a:rPr lang="en-US" dirty="0" smtClean="0">
                <a:effectLst/>
              </a:rPr>
              <a:t> un </a:t>
            </a:r>
            <a:r>
              <a:rPr lang="en-US" dirty="0" err="1" smtClean="0">
                <a:effectLst/>
              </a:rPr>
              <a:t>indicador</a:t>
            </a:r>
            <a:r>
              <a:rPr lang="en-US" dirty="0" smtClean="0">
                <a:effectLst/>
              </a:rPr>
              <a:t> </a:t>
            </a:r>
            <a:r>
              <a:rPr lang="en-US" dirty="0" err="1" smtClean="0">
                <a:effectLst/>
              </a:rPr>
              <a:t>constante</a:t>
            </a:r>
            <a:r>
              <a:rPr lang="en-US" dirty="0" smtClean="0">
                <a:effectLst/>
              </a:rPr>
              <a:t> en </a:t>
            </a:r>
            <a:r>
              <a:rPr lang="en-US" dirty="0" err="1" smtClean="0">
                <a:effectLst/>
              </a:rPr>
              <a:t>terremotos</a:t>
            </a:r>
            <a:r>
              <a:rPr lang="en-US" dirty="0" smtClean="0">
                <a:effectLst/>
              </a:rPr>
              <a:t> en el </a:t>
            </a:r>
            <a:r>
              <a:rPr lang="en-US" dirty="0" err="1" smtClean="0">
                <a:effectLst/>
              </a:rPr>
              <a:t>sur</a:t>
            </a:r>
            <a:r>
              <a:rPr lang="en-US" dirty="0" smtClean="0">
                <a:effectLst/>
              </a:rPr>
              <a:t> de Texas.</a:t>
            </a:r>
          </a:p>
          <a:p>
            <a:pPr marL="0" indent="0">
              <a:buNone/>
            </a:pPr>
            <a:endParaRPr lang="en-US" dirty="0" smtClean="0">
              <a:effectLst/>
            </a:endParaRPr>
          </a:p>
          <a:p>
            <a:r>
              <a:rPr lang="en-US" dirty="0" smtClean="0">
                <a:effectLst/>
              </a:rPr>
              <a:t>En un </a:t>
            </a:r>
            <a:r>
              <a:rPr lang="en-US" dirty="0" err="1" smtClean="0">
                <a:effectLst/>
              </a:rPr>
              <a:t>reportaje</a:t>
            </a:r>
            <a:r>
              <a:rPr lang="en-US" dirty="0" smtClean="0">
                <a:effectLst/>
              </a:rPr>
              <a:t> de KENS-TV el </a:t>
            </a:r>
            <a:r>
              <a:rPr lang="en-US" dirty="0" err="1" smtClean="0">
                <a:effectLst/>
              </a:rPr>
              <a:t>sismólogo</a:t>
            </a:r>
            <a:r>
              <a:rPr lang="en-US" dirty="0" smtClean="0">
                <a:effectLst/>
              </a:rPr>
              <a:t> </a:t>
            </a:r>
            <a:r>
              <a:rPr lang="en-US" dirty="0" smtClean="0">
                <a:solidFill>
                  <a:srgbClr val="FF0000"/>
                </a:solidFill>
                <a:effectLst/>
              </a:rPr>
              <a:t>Cliff </a:t>
            </a:r>
            <a:r>
              <a:rPr lang="en-US" dirty="0" err="1" smtClean="0">
                <a:solidFill>
                  <a:srgbClr val="FF0000"/>
                </a:solidFill>
                <a:effectLst/>
              </a:rPr>
              <a:t>Frohlich</a:t>
            </a:r>
            <a:r>
              <a:rPr lang="en-US" dirty="0" smtClean="0">
                <a:solidFill>
                  <a:srgbClr val="FF0000"/>
                </a:solidFill>
                <a:effectLst/>
              </a:rPr>
              <a:t> </a:t>
            </a:r>
            <a:r>
              <a:rPr lang="en-US" dirty="0" err="1" smtClean="0">
                <a:effectLst/>
              </a:rPr>
              <a:t>explica</a:t>
            </a:r>
            <a:r>
              <a:rPr lang="en-US" dirty="0" smtClean="0">
                <a:effectLst/>
              </a:rPr>
              <a:t> </a:t>
            </a:r>
            <a:r>
              <a:rPr lang="en-US" dirty="0" err="1" smtClean="0">
                <a:effectLst/>
              </a:rPr>
              <a:t>que</a:t>
            </a:r>
            <a:r>
              <a:rPr lang="en-US" dirty="0" smtClean="0">
                <a:effectLst/>
              </a:rPr>
              <a:t> </a:t>
            </a:r>
            <a:r>
              <a:rPr lang="en-US" dirty="0" err="1" smtClean="0">
                <a:effectLst/>
              </a:rPr>
              <a:t>pudiera</a:t>
            </a:r>
            <a:r>
              <a:rPr lang="en-US" dirty="0" smtClean="0">
                <a:effectLst/>
              </a:rPr>
              <a:t> </a:t>
            </a:r>
            <a:r>
              <a:rPr lang="en-US" dirty="0" err="1" smtClean="0">
                <a:effectLst/>
              </a:rPr>
              <a:t>haber</a:t>
            </a:r>
            <a:r>
              <a:rPr lang="en-US" dirty="0" smtClean="0">
                <a:effectLst/>
              </a:rPr>
              <a:t> un </a:t>
            </a:r>
            <a:r>
              <a:rPr lang="en-US" dirty="0" err="1" smtClean="0">
                <a:effectLst/>
              </a:rPr>
              <a:t>vínculo</a:t>
            </a:r>
            <a:r>
              <a:rPr lang="en-US" dirty="0" smtClean="0">
                <a:effectLst/>
              </a:rPr>
              <a:t> entre la </a:t>
            </a:r>
            <a:r>
              <a:rPr lang="en-US" dirty="0" err="1" smtClean="0">
                <a:effectLst/>
              </a:rPr>
              <a:t>actividad</a:t>
            </a:r>
            <a:r>
              <a:rPr lang="en-US" dirty="0" smtClean="0">
                <a:effectLst/>
              </a:rPr>
              <a:t> </a:t>
            </a:r>
            <a:r>
              <a:rPr lang="en-US" dirty="0" err="1" smtClean="0">
                <a:effectLst/>
              </a:rPr>
              <a:t>sísmica</a:t>
            </a:r>
            <a:r>
              <a:rPr lang="en-US" dirty="0" smtClean="0">
                <a:effectLst/>
              </a:rPr>
              <a:t> en el </a:t>
            </a:r>
            <a:r>
              <a:rPr lang="en-US" dirty="0" err="1" smtClean="0">
                <a:effectLst/>
              </a:rPr>
              <a:t>sur</a:t>
            </a:r>
            <a:r>
              <a:rPr lang="en-US" dirty="0" smtClean="0">
                <a:effectLst/>
              </a:rPr>
              <a:t> de Texas  y los </a:t>
            </a:r>
            <a:r>
              <a:rPr lang="en-US" dirty="0" err="1" smtClean="0">
                <a:effectLst/>
              </a:rPr>
              <a:t>pozos</a:t>
            </a:r>
            <a:r>
              <a:rPr lang="en-US" dirty="0" smtClean="0">
                <a:effectLst/>
              </a:rPr>
              <a:t> de </a:t>
            </a:r>
            <a:r>
              <a:rPr lang="en-US" dirty="0" err="1" smtClean="0">
                <a:effectLst/>
              </a:rPr>
              <a:t>inyección</a:t>
            </a:r>
            <a:r>
              <a:rPr lang="en-US" dirty="0" smtClean="0">
                <a:effectLst/>
              </a:rPr>
              <a:t> y de </a:t>
            </a:r>
            <a:r>
              <a:rPr lang="en-US" dirty="0" err="1" smtClean="0">
                <a:effectLst/>
              </a:rPr>
              <a:t>deshechos</a:t>
            </a:r>
            <a:r>
              <a:rPr lang="en-US" dirty="0" smtClean="0">
                <a:effectLst/>
              </a:rPr>
              <a:t>. </a:t>
            </a:r>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682731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s-MX" dirty="0" smtClean="0"/>
              <a:t>Beneficios</a:t>
            </a:r>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01066894"/>
              </p:ext>
            </p:extLst>
          </p:nvPr>
        </p:nvGraphicFramePr>
        <p:xfrm>
          <a:off x="228602" y="1219199"/>
          <a:ext cx="8686801" cy="4976993"/>
        </p:xfrm>
        <a:graphic>
          <a:graphicData uri="http://schemas.openxmlformats.org/drawingml/2006/table">
            <a:tbl>
              <a:tblPr>
                <a:tableStyleId>{5C22544A-7EE6-4342-B048-85BDC9FD1C3A}</a:tableStyleId>
              </a:tblPr>
              <a:tblGrid>
                <a:gridCol w="1404594"/>
                <a:gridCol w="2651289"/>
                <a:gridCol w="1110006"/>
                <a:gridCol w="1258479"/>
                <a:gridCol w="1043230"/>
                <a:gridCol w="1219203"/>
              </a:tblGrid>
              <a:tr h="207259">
                <a:tc gridSpan="6">
                  <a:txBody>
                    <a:bodyPr/>
                    <a:lstStyle/>
                    <a:p>
                      <a:pPr algn="ctr" fontAlgn="b"/>
                      <a:r>
                        <a:rPr lang="en-US" sz="1500" b="1" u="none" strike="noStrike" dirty="0">
                          <a:solidFill>
                            <a:schemeClr val="tx1">
                              <a:lumMod val="75000"/>
                              <a:lumOff val="25000"/>
                            </a:schemeClr>
                          </a:solidFill>
                          <a:effectLst/>
                          <a:latin typeface="+mj-lt"/>
                          <a:cs typeface="Aharoni" panose="02010803020104030203" pitchFamily="2" charset="-79"/>
                        </a:rPr>
                        <a:t>IMPACTO ECONOMICO</a:t>
                      </a:r>
                      <a:endParaRPr lang="en-US" sz="1500" b="1" i="0" u="none" strike="noStrike" dirty="0">
                        <a:solidFill>
                          <a:schemeClr val="tx1">
                            <a:lumMod val="75000"/>
                            <a:lumOff val="25000"/>
                          </a:schemeClr>
                        </a:solidFill>
                        <a:effectLst/>
                        <a:latin typeface="+mj-lt"/>
                        <a:cs typeface="Aharoni" panose="02010803020104030203" pitchFamily="2" charset="-79"/>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7634">
                <a:tc>
                  <a:txBody>
                    <a:bodyPr/>
                    <a:lstStyle/>
                    <a:p>
                      <a:pPr algn="l" fontAlgn="b"/>
                      <a:r>
                        <a:rPr lang="en-US" sz="1000" u="none" strike="noStrike" dirty="0">
                          <a:solidFill>
                            <a:schemeClr val="tx1">
                              <a:lumMod val="75000"/>
                              <a:lumOff val="25000"/>
                            </a:schemeClr>
                          </a:solidFill>
                          <a:effectLst/>
                        </a:rPr>
                        <a:t> </a:t>
                      </a:r>
                      <a:endParaRPr lang="en-US" sz="10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000" u="none" strike="noStrike" dirty="0">
                          <a:solidFill>
                            <a:schemeClr val="tx1">
                              <a:lumMod val="75000"/>
                              <a:lumOff val="25000"/>
                            </a:schemeClr>
                          </a:solidFill>
                          <a:effectLst/>
                        </a:rPr>
                        <a:t> </a:t>
                      </a:r>
                      <a:endParaRPr lang="en-US" sz="10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b"/>
                      <a:r>
                        <a:rPr lang="en-US" sz="1000" u="none" strike="noStrike" dirty="0">
                          <a:solidFill>
                            <a:schemeClr val="tx1">
                              <a:lumMod val="75000"/>
                              <a:lumOff val="25000"/>
                            </a:schemeClr>
                          </a:solidFill>
                          <a:effectLst/>
                          <a:latin typeface="Aharoni" panose="02010803020104030203" pitchFamily="2" charset="-79"/>
                          <a:cs typeface="Aharoni" panose="02010803020104030203" pitchFamily="2" charset="-79"/>
                        </a:rPr>
                        <a:t>DIRECTO</a:t>
                      </a:r>
                      <a:endParaRPr lang="en-US" sz="1000" b="1" i="0" u="none" strike="noStrike" dirty="0">
                        <a:solidFill>
                          <a:schemeClr val="tx1">
                            <a:lumMod val="75000"/>
                            <a:lumOff val="25000"/>
                          </a:schemeClr>
                        </a:solidFill>
                        <a:effectLst/>
                        <a:latin typeface="Aharoni" panose="02010803020104030203" pitchFamily="2" charset="-79"/>
                        <a:cs typeface="Aharoni" panose="02010803020104030203" pitchFamily="2" charset="-79"/>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b"/>
                      <a:r>
                        <a:rPr lang="en-US" sz="1000" u="none" strike="noStrike" dirty="0">
                          <a:solidFill>
                            <a:schemeClr val="tx1">
                              <a:lumMod val="75000"/>
                              <a:lumOff val="25000"/>
                            </a:schemeClr>
                          </a:solidFill>
                          <a:effectLst/>
                          <a:latin typeface="Aharoni" panose="02010803020104030203" pitchFamily="2" charset="-79"/>
                          <a:cs typeface="Aharoni" panose="02010803020104030203" pitchFamily="2" charset="-79"/>
                        </a:rPr>
                        <a:t>INDIRECTO</a:t>
                      </a:r>
                      <a:endParaRPr lang="en-US" sz="1000" b="1" i="0" u="none" strike="noStrike" dirty="0">
                        <a:solidFill>
                          <a:schemeClr val="tx1">
                            <a:lumMod val="75000"/>
                            <a:lumOff val="25000"/>
                          </a:schemeClr>
                        </a:solidFill>
                        <a:effectLst/>
                        <a:latin typeface="Aharoni" panose="02010803020104030203" pitchFamily="2" charset="-79"/>
                        <a:cs typeface="Aharoni" panose="02010803020104030203" pitchFamily="2" charset="-79"/>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b"/>
                      <a:r>
                        <a:rPr lang="en-US" sz="1000" u="none" strike="noStrike" dirty="0">
                          <a:solidFill>
                            <a:schemeClr val="tx1">
                              <a:lumMod val="75000"/>
                              <a:lumOff val="25000"/>
                            </a:schemeClr>
                          </a:solidFill>
                          <a:effectLst/>
                          <a:latin typeface="Aharoni" panose="02010803020104030203" pitchFamily="2" charset="-79"/>
                          <a:cs typeface="Aharoni" panose="02010803020104030203" pitchFamily="2" charset="-79"/>
                        </a:rPr>
                        <a:t>INDUCIDO</a:t>
                      </a:r>
                      <a:endParaRPr lang="en-US" sz="1000" b="1" i="0" u="none" strike="noStrike" dirty="0">
                        <a:solidFill>
                          <a:schemeClr val="tx1">
                            <a:lumMod val="75000"/>
                            <a:lumOff val="25000"/>
                          </a:schemeClr>
                        </a:solidFill>
                        <a:effectLst/>
                        <a:latin typeface="Aharoni" panose="02010803020104030203" pitchFamily="2" charset="-79"/>
                        <a:cs typeface="Aharoni" panose="02010803020104030203" pitchFamily="2" charset="-79"/>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b"/>
                      <a:r>
                        <a:rPr lang="en-US" sz="1000" u="none" strike="noStrike" dirty="0">
                          <a:solidFill>
                            <a:schemeClr val="tx1">
                              <a:lumMod val="75000"/>
                              <a:lumOff val="25000"/>
                            </a:schemeClr>
                          </a:solidFill>
                          <a:effectLst/>
                          <a:latin typeface="Aharoni" panose="02010803020104030203" pitchFamily="2" charset="-79"/>
                          <a:cs typeface="Aharoni" panose="02010803020104030203" pitchFamily="2" charset="-79"/>
                        </a:rPr>
                        <a:t>TOTAL</a:t>
                      </a:r>
                      <a:endParaRPr lang="en-US" sz="1000" b="1" i="0" u="none" strike="noStrike" dirty="0">
                        <a:solidFill>
                          <a:schemeClr val="tx1">
                            <a:lumMod val="75000"/>
                            <a:lumOff val="25000"/>
                          </a:schemeClr>
                        </a:solidFill>
                        <a:effectLst/>
                        <a:latin typeface="Aharoni" panose="02010803020104030203" pitchFamily="2" charset="-79"/>
                        <a:cs typeface="Aharoni" panose="02010803020104030203" pitchFamily="2" charset="-79"/>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r>
              <a:tr h="283462">
                <a:tc rowSpan="6">
                  <a:txBody>
                    <a:bodyPr/>
                    <a:lstStyle/>
                    <a:p>
                      <a:pPr algn="ctr" fontAlgn="b"/>
                      <a:r>
                        <a:rPr lang="es-ES" sz="1200" b="1" u="none" strike="noStrike" dirty="0">
                          <a:solidFill>
                            <a:schemeClr val="tx1">
                              <a:lumMod val="75000"/>
                              <a:lumOff val="25000"/>
                            </a:schemeClr>
                          </a:solidFill>
                          <a:effectLst/>
                        </a:rPr>
                        <a:t>15 Condados Centrales Trabajando en la Exploración y Explotación del Gas</a:t>
                      </a:r>
                      <a:endParaRPr lang="es-ES" sz="1200" b="1"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200" b="1" u="none" strike="noStrike" dirty="0" err="1">
                          <a:solidFill>
                            <a:schemeClr val="tx1">
                              <a:lumMod val="75000"/>
                              <a:lumOff val="25000"/>
                            </a:schemeClr>
                          </a:solidFill>
                          <a:effectLst/>
                        </a:rPr>
                        <a:t>Producción</a:t>
                      </a:r>
                      <a:r>
                        <a:rPr lang="en-US" sz="1200" b="1" u="none" strike="noStrike" dirty="0">
                          <a:solidFill>
                            <a:schemeClr val="tx1">
                              <a:lumMod val="75000"/>
                              <a:lumOff val="25000"/>
                            </a:schemeClr>
                          </a:solidFill>
                          <a:effectLst/>
                        </a:rPr>
                        <a:t> </a:t>
                      </a:r>
                      <a:r>
                        <a:rPr lang="en-US" sz="1200" b="1" u="none" strike="noStrike" dirty="0" err="1">
                          <a:solidFill>
                            <a:schemeClr val="tx1">
                              <a:lumMod val="75000"/>
                              <a:lumOff val="25000"/>
                            </a:schemeClr>
                          </a:solidFill>
                          <a:effectLst/>
                        </a:rPr>
                        <a:t>Económica</a:t>
                      </a:r>
                      <a:endParaRPr lang="en-US" sz="1200" b="1"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$61,470,280,412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$7,941,100,117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a:solidFill>
                            <a:schemeClr val="tx1">
                              <a:lumMod val="75000"/>
                              <a:lumOff val="25000"/>
                            </a:schemeClr>
                          </a:solidFill>
                          <a:effectLst/>
                        </a:rPr>
                        <a:t>$2,418,234,050 </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a:solidFill>
                            <a:schemeClr val="tx1">
                              <a:lumMod val="75000"/>
                              <a:lumOff val="25000"/>
                            </a:schemeClr>
                          </a:solidFill>
                          <a:effectLst/>
                        </a:rPr>
                        <a:t>$71,829,614,579 </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r>
              <a:tr h="283462">
                <a:tc vMerge="1">
                  <a:txBody>
                    <a:bodyPr/>
                    <a:lstStyle/>
                    <a:p>
                      <a:endParaRPr lang="en-US"/>
                    </a:p>
                  </a:txBody>
                  <a:tcPr/>
                </a:tc>
                <a:tc>
                  <a:txBody>
                    <a:bodyPr/>
                    <a:lstStyle/>
                    <a:p>
                      <a:pPr algn="l" fontAlgn="b"/>
                      <a:r>
                        <a:rPr lang="en-US" sz="1200" b="1" u="none" strike="noStrike" dirty="0" err="1">
                          <a:solidFill>
                            <a:schemeClr val="tx1">
                              <a:lumMod val="75000"/>
                              <a:lumOff val="25000"/>
                            </a:schemeClr>
                          </a:solidFill>
                          <a:effectLst/>
                        </a:rPr>
                        <a:t>Empleos</a:t>
                      </a:r>
                      <a:r>
                        <a:rPr lang="en-US" sz="1200" b="1" u="none" strike="noStrike" dirty="0">
                          <a:solidFill>
                            <a:schemeClr val="tx1">
                              <a:lumMod val="75000"/>
                              <a:lumOff val="25000"/>
                            </a:schemeClr>
                          </a:solidFill>
                          <a:effectLst/>
                        </a:rPr>
                        <a:t> de </a:t>
                      </a:r>
                      <a:r>
                        <a:rPr lang="en-US" sz="1200" b="1" u="none" strike="noStrike" dirty="0" err="1">
                          <a:solidFill>
                            <a:schemeClr val="tx1">
                              <a:lumMod val="75000"/>
                              <a:lumOff val="25000"/>
                            </a:schemeClr>
                          </a:solidFill>
                          <a:effectLst/>
                        </a:rPr>
                        <a:t>Tiempo</a:t>
                      </a:r>
                      <a:r>
                        <a:rPr lang="en-US" sz="1200" b="1" u="none" strike="noStrike" dirty="0">
                          <a:solidFill>
                            <a:schemeClr val="tx1">
                              <a:lumMod val="75000"/>
                              <a:lumOff val="25000"/>
                            </a:schemeClr>
                          </a:solidFill>
                          <a:effectLst/>
                        </a:rPr>
                        <a:t> </a:t>
                      </a:r>
                      <a:r>
                        <a:rPr lang="en-US" sz="1200" b="1" u="none" strike="noStrike" dirty="0" err="1">
                          <a:solidFill>
                            <a:schemeClr val="tx1">
                              <a:lumMod val="75000"/>
                              <a:lumOff val="25000"/>
                            </a:schemeClr>
                          </a:solidFill>
                          <a:effectLst/>
                        </a:rPr>
                        <a:t>Completo</a:t>
                      </a:r>
                      <a:endParaRPr lang="en-US" sz="1200" b="1"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42,607</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52,333</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a:solidFill>
                            <a:schemeClr val="tx1">
                              <a:lumMod val="75000"/>
                              <a:lumOff val="25000"/>
                            </a:schemeClr>
                          </a:solidFill>
                          <a:effectLst/>
                        </a:rPr>
                        <a:t>19,375</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a:solidFill>
                            <a:schemeClr val="tx1">
                              <a:lumMod val="75000"/>
                              <a:lumOff val="25000"/>
                            </a:schemeClr>
                          </a:solidFill>
                          <a:effectLst/>
                        </a:rPr>
                        <a:t>114,315</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r>
              <a:tr h="283462">
                <a:tc vMerge="1">
                  <a:txBody>
                    <a:bodyPr/>
                    <a:lstStyle/>
                    <a:p>
                      <a:endParaRPr lang="en-US"/>
                    </a:p>
                  </a:txBody>
                  <a:tcPr/>
                </a:tc>
                <a:tc>
                  <a:txBody>
                    <a:bodyPr/>
                    <a:lstStyle/>
                    <a:p>
                      <a:pPr algn="l" fontAlgn="b"/>
                      <a:r>
                        <a:rPr lang="en-US" sz="1200" b="1" u="none" strike="noStrike" dirty="0" err="1">
                          <a:solidFill>
                            <a:schemeClr val="tx1">
                              <a:lumMod val="75000"/>
                              <a:lumOff val="25000"/>
                            </a:schemeClr>
                          </a:solidFill>
                          <a:effectLst/>
                        </a:rPr>
                        <a:t>Nómina</a:t>
                      </a:r>
                      <a:endParaRPr lang="en-US" sz="1200" b="1"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$2,027,428,721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$1,539,076,337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a:solidFill>
                            <a:schemeClr val="tx1">
                              <a:lumMod val="75000"/>
                              <a:lumOff val="25000"/>
                            </a:schemeClr>
                          </a:solidFill>
                          <a:effectLst/>
                        </a:rPr>
                        <a:t>$584,718,872 </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a:solidFill>
                            <a:schemeClr val="tx1">
                              <a:lumMod val="75000"/>
                              <a:lumOff val="25000"/>
                            </a:schemeClr>
                          </a:solidFill>
                          <a:effectLst/>
                        </a:rPr>
                        <a:t>$4,151,223,930 </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r>
              <a:tr h="283462">
                <a:tc vMerge="1">
                  <a:txBody>
                    <a:bodyPr/>
                    <a:lstStyle/>
                    <a:p>
                      <a:endParaRPr lang="en-US"/>
                    </a:p>
                  </a:txBody>
                  <a:tcPr/>
                </a:tc>
                <a:tc>
                  <a:txBody>
                    <a:bodyPr/>
                    <a:lstStyle/>
                    <a:p>
                      <a:pPr algn="l" fontAlgn="b"/>
                      <a:r>
                        <a:rPr lang="en-US" sz="1200" b="1" u="none" strike="noStrike">
                          <a:solidFill>
                            <a:schemeClr val="tx1">
                              <a:lumMod val="75000"/>
                              <a:lumOff val="25000"/>
                            </a:schemeClr>
                          </a:solidFill>
                          <a:effectLst/>
                        </a:rPr>
                        <a:t>Producto Regional Bruto</a:t>
                      </a:r>
                      <a:endParaRPr lang="en-US" sz="1200" b="1"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$30,448,269,805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$4,333,962,004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$1,542,827,867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a:solidFill>
                            <a:schemeClr val="tx1">
                              <a:lumMod val="75000"/>
                              <a:lumOff val="25000"/>
                            </a:schemeClr>
                          </a:solidFill>
                          <a:effectLst/>
                        </a:rPr>
                        <a:t>$36,325,059,676 </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r>
              <a:tr h="481885">
                <a:tc vMerge="1">
                  <a:txBody>
                    <a:bodyPr/>
                    <a:lstStyle/>
                    <a:p>
                      <a:endParaRPr lang="en-US"/>
                    </a:p>
                  </a:txBody>
                  <a:tcPr/>
                </a:tc>
                <a:tc>
                  <a:txBody>
                    <a:bodyPr/>
                    <a:lstStyle/>
                    <a:p>
                      <a:pPr algn="l" fontAlgn="b"/>
                      <a:r>
                        <a:rPr lang="en-US" sz="1200" b="1" u="none" strike="noStrike">
                          <a:solidFill>
                            <a:schemeClr val="tx1">
                              <a:lumMod val="75000"/>
                              <a:lumOff val="25000"/>
                            </a:schemeClr>
                          </a:solidFill>
                          <a:effectLst/>
                        </a:rPr>
                        <a:t>Ingresos de Gobiernos Locales</a:t>
                      </a:r>
                      <a:endParaRPr lang="en-US" sz="1200" b="1"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200" u="none" strike="noStrike" dirty="0">
                          <a:solidFill>
                            <a:schemeClr val="tx1">
                              <a:lumMod val="75000"/>
                              <a:lumOff val="25000"/>
                            </a:schemeClr>
                          </a:solidFill>
                          <a:effectLst/>
                        </a:rPr>
                        <a:t>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200" u="none" strike="noStrike" dirty="0">
                          <a:solidFill>
                            <a:schemeClr val="tx1">
                              <a:lumMod val="75000"/>
                              <a:lumOff val="25000"/>
                            </a:schemeClr>
                          </a:solidFill>
                          <a:effectLst/>
                        </a:rPr>
                        <a:t>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200" u="none" strike="noStrike" dirty="0">
                          <a:solidFill>
                            <a:schemeClr val="tx1">
                              <a:lumMod val="75000"/>
                              <a:lumOff val="25000"/>
                            </a:schemeClr>
                          </a:solidFill>
                          <a:effectLst/>
                        </a:rPr>
                        <a:t>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a:solidFill>
                            <a:schemeClr val="tx1">
                              <a:lumMod val="75000"/>
                              <a:lumOff val="25000"/>
                            </a:schemeClr>
                          </a:solidFill>
                          <a:effectLst/>
                        </a:rPr>
                        <a:t>$2,025,968,804 </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r>
              <a:tr h="320378">
                <a:tc vMerge="1">
                  <a:txBody>
                    <a:bodyPr/>
                    <a:lstStyle/>
                    <a:p>
                      <a:endParaRPr lang="en-US"/>
                    </a:p>
                  </a:txBody>
                  <a:tcPr/>
                </a:tc>
                <a:tc>
                  <a:txBody>
                    <a:bodyPr/>
                    <a:lstStyle/>
                    <a:p>
                      <a:pPr algn="l" fontAlgn="b"/>
                      <a:r>
                        <a:rPr lang="es-ES" sz="1200" b="1" u="none" strike="noStrike">
                          <a:solidFill>
                            <a:schemeClr val="tx1">
                              <a:lumMod val="75000"/>
                              <a:lumOff val="25000"/>
                            </a:schemeClr>
                          </a:solidFill>
                          <a:effectLst/>
                        </a:rPr>
                        <a:t>Ingresos del Estado, incluyendo impuestos de explotación</a:t>
                      </a:r>
                      <a:endParaRPr lang="es-ES" sz="1200" b="1"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200" u="none" strike="noStrike">
                          <a:solidFill>
                            <a:schemeClr val="tx1">
                              <a:lumMod val="75000"/>
                              <a:lumOff val="25000"/>
                            </a:schemeClr>
                          </a:solidFill>
                          <a:effectLst/>
                        </a:rPr>
                        <a:t> </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200" u="none" strike="noStrike" dirty="0">
                          <a:solidFill>
                            <a:schemeClr val="tx1">
                              <a:lumMod val="75000"/>
                              <a:lumOff val="25000"/>
                            </a:schemeClr>
                          </a:solidFill>
                          <a:effectLst/>
                        </a:rPr>
                        <a:t>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200" u="none" strike="noStrike" dirty="0">
                          <a:solidFill>
                            <a:schemeClr val="tx1">
                              <a:lumMod val="75000"/>
                              <a:lumOff val="25000"/>
                            </a:schemeClr>
                          </a:solidFill>
                          <a:effectLst/>
                        </a:rPr>
                        <a:t>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$2,028,406,113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r>
              <a:tr h="566923">
                <a:tc rowSpan="6">
                  <a:txBody>
                    <a:bodyPr/>
                    <a:lstStyle/>
                    <a:p>
                      <a:pPr algn="ctr" fontAlgn="b"/>
                      <a:r>
                        <a:rPr lang="es-ES" sz="1200" b="1" u="none" strike="noStrike" dirty="0">
                          <a:solidFill>
                            <a:schemeClr val="tx1">
                              <a:lumMod val="75000"/>
                              <a:lumOff val="25000"/>
                            </a:schemeClr>
                          </a:solidFill>
                          <a:effectLst/>
                        </a:rPr>
                        <a:t>21 Condados, incluyendo los centrales y los </a:t>
                      </a:r>
                      <a:r>
                        <a:rPr lang="es-ES" sz="1200" b="1" u="none" strike="noStrike" dirty="0" err="1">
                          <a:solidFill>
                            <a:schemeClr val="tx1">
                              <a:lumMod val="75000"/>
                              <a:lumOff val="25000"/>
                            </a:schemeClr>
                          </a:solidFill>
                          <a:effectLst/>
                        </a:rPr>
                        <a:t>circumvecinos</a:t>
                      </a:r>
                      <a:endParaRPr lang="es-ES" sz="1200" b="1"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200" b="1" u="none" strike="noStrike">
                          <a:solidFill>
                            <a:schemeClr val="tx1">
                              <a:lumMod val="75000"/>
                              <a:lumOff val="25000"/>
                            </a:schemeClr>
                          </a:solidFill>
                          <a:effectLst/>
                        </a:rPr>
                        <a:t>Producción Económica</a:t>
                      </a:r>
                      <a:endParaRPr lang="en-US" sz="1200" b="1"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a:solidFill>
                            <a:schemeClr val="tx1">
                              <a:lumMod val="75000"/>
                              <a:lumOff val="25000"/>
                            </a:schemeClr>
                          </a:solidFill>
                          <a:effectLst/>
                        </a:rPr>
                        <a:t>$70,725,115,021 </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$12,896,817,708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$4,135,496,654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$87,757,429,382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r>
              <a:tr h="283462">
                <a:tc vMerge="1">
                  <a:txBody>
                    <a:bodyPr/>
                    <a:lstStyle/>
                    <a:p>
                      <a:endParaRPr lang="en-US"/>
                    </a:p>
                  </a:txBody>
                  <a:tcPr/>
                </a:tc>
                <a:tc>
                  <a:txBody>
                    <a:bodyPr/>
                    <a:lstStyle/>
                    <a:p>
                      <a:pPr algn="l" fontAlgn="b"/>
                      <a:r>
                        <a:rPr lang="en-US" sz="1200" b="1" u="none" strike="noStrike">
                          <a:solidFill>
                            <a:schemeClr val="tx1">
                              <a:lumMod val="75000"/>
                              <a:lumOff val="25000"/>
                            </a:schemeClr>
                          </a:solidFill>
                          <a:effectLst/>
                        </a:rPr>
                        <a:t>Empleos de Tiempo Completo</a:t>
                      </a:r>
                      <a:endParaRPr lang="en-US" sz="1200" b="1"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a:solidFill>
                            <a:schemeClr val="tx1">
                              <a:lumMod val="75000"/>
                              <a:lumOff val="25000"/>
                            </a:schemeClr>
                          </a:solidFill>
                          <a:effectLst/>
                        </a:rPr>
                        <a:t>51,652</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71,648</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31,684</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154,984</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r>
              <a:tr h="283462">
                <a:tc vMerge="1">
                  <a:txBody>
                    <a:bodyPr/>
                    <a:lstStyle/>
                    <a:p>
                      <a:endParaRPr lang="en-US"/>
                    </a:p>
                  </a:txBody>
                  <a:tcPr/>
                </a:tc>
                <a:tc>
                  <a:txBody>
                    <a:bodyPr/>
                    <a:lstStyle/>
                    <a:p>
                      <a:pPr algn="l" fontAlgn="b"/>
                      <a:r>
                        <a:rPr lang="en-US" sz="1200" b="1" u="none" strike="noStrike">
                          <a:solidFill>
                            <a:schemeClr val="tx1">
                              <a:lumMod val="75000"/>
                              <a:lumOff val="25000"/>
                            </a:schemeClr>
                          </a:solidFill>
                          <a:effectLst/>
                        </a:rPr>
                        <a:t>Nómina</a:t>
                      </a:r>
                      <a:endParaRPr lang="en-US" sz="1200" b="1"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a:solidFill>
                            <a:schemeClr val="tx1">
                              <a:lumMod val="75000"/>
                              <a:lumOff val="25000"/>
                            </a:schemeClr>
                          </a:solidFill>
                          <a:effectLst/>
                        </a:rPr>
                        <a:t>$2,707,017,870 </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$2,036,271,899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$896,394,413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$5,639,684,182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r>
              <a:tr h="283462">
                <a:tc vMerge="1">
                  <a:txBody>
                    <a:bodyPr/>
                    <a:lstStyle/>
                    <a:p>
                      <a:endParaRPr lang="en-US"/>
                    </a:p>
                  </a:txBody>
                  <a:tcPr/>
                </a:tc>
                <a:tc>
                  <a:txBody>
                    <a:bodyPr/>
                    <a:lstStyle/>
                    <a:p>
                      <a:pPr algn="l" fontAlgn="b"/>
                      <a:r>
                        <a:rPr lang="en-US" sz="1200" b="1" u="none" strike="noStrike" dirty="0" err="1">
                          <a:solidFill>
                            <a:schemeClr val="tx1">
                              <a:lumMod val="75000"/>
                              <a:lumOff val="25000"/>
                            </a:schemeClr>
                          </a:solidFill>
                          <a:effectLst/>
                        </a:rPr>
                        <a:t>Producto</a:t>
                      </a:r>
                      <a:r>
                        <a:rPr lang="en-US" sz="1200" b="1" u="none" strike="noStrike" dirty="0">
                          <a:solidFill>
                            <a:schemeClr val="tx1">
                              <a:lumMod val="75000"/>
                              <a:lumOff val="25000"/>
                            </a:schemeClr>
                          </a:solidFill>
                          <a:effectLst/>
                        </a:rPr>
                        <a:t> Regional </a:t>
                      </a:r>
                      <a:r>
                        <a:rPr lang="en-US" sz="1200" b="1" u="none" strike="noStrike" dirty="0" err="1">
                          <a:solidFill>
                            <a:schemeClr val="tx1">
                              <a:lumMod val="75000"/>
                              <a:lumOff val="25000"/>
                            </a:schemeClr>
                          </a:solidFill>
                          <a:effectLst/>
                        </a:rPr>
                        <a:t>Bruto</a:t>
                      </a:r>
                      <a:endParaRPr lang="en-US" sz="1200" b="1"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a:solidFill>
                            <a:schemeClr val="tx1">
                              <a:lumMod val="75000"/>
                              <a:lumOff val="25000"/>
                            </a:schemeClr>
                          </a:solidFill>
                          <a:effectLst/>
                        </a:rPr>
                        <a:t>$32,992,259,490 </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$7,199,851,186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a:solidFill>
                            <a:schemeClr val="tx1">
                              <a:lumMod val="75000"/>
                              <a:lumOff val="25000"/>
                            </a:schemeClr>
                          </a:solidFill>
                          <a:effectLst/>
                        </a:rPr>
                        <a:t>$2,640,560,616 </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$42,832,671,293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r>
              <a:tr h="283462">
                <a:tc vMerge="1">
                  <a:txBody>
                    <a:bodyPr/>
                    <a:lstStyle/>
                    <a:p>
                      <a:endParaRPr lang="en-US"/>
                    </a:p>
                  </a:txBody>
                  <a:tcPr/>
                </a:tc>
                <a:tc>
                  <a:txBody>
                    <a:bodyPr/>
                    <a:lstStyle/>
                    <a:p>
                      <a:pPr algn="l" fontAlgn="b"/>
                      <a:r>
                        <a:rPr lang="en-US" sz="1200" b="1" u="none" strike="noStrike" dirty="0" err="1">
                          <a:solidFill>
                            <a:schemeClr val="tx1">
                              <a:lumMod val="75000"/>
                              <a:lumOff val="25000"/>
                            </a:schemeClr>
                          </a:solidFill>
                          <a:effectLst/>
                        </a:rPr>
                        <a:t>Ingresos</a:t>
                      </a:r>
                      <a:r>
                        <a:rPr lang="en-US" sz="1200" b="1" u="none" strike="noStrike" dirty="0">
                          <a:solidFill>
                            <a:schemeClr val="tx1">
                              <a:lumMod val="75000"/>
                              <a:lumOff val="25000"/>
                            </a:schemeClr>
                          </a:solidFill>
                          <a:effectLst/>
                        </a:rPr>
                        <a:t> de </a:t>
                      </a:r>
                      <a:r>
                        <a:rPr lang="en-US" sz="1200" b="1" u="none" strike="noStrike" dirty="0" err="1">
                          <a:solidFill>
                            <a:schemeClr val="tx1">
                              <a:lumMod val="75000"/>
                              <a:lumOff val="25000"/>
                            </a:schemeClr>
                          </a:solidFill>
                          <a:effectLst/>
                        </a:rPr>
                        <a:t>Gobiernos</a:t>
                      </a:r>
                      <a:r>
                        <a:rPr lang="en-US" sz="1200" b="1" u="none" strike="noStrike" dirty="0">
                          <a:solidFill>
                            <a:schemeClr val="tx1">
                              <a:lumMod val="75000"/>
                              <a:lumOff val="25000"/>
                            </a:schemeClr>
                          </a:solidFill>
                          <a:effectLst/>
                        </a:rPr>
                        <a:t> Locales</a:t>
                      </a:r>
                      <a:endParaRPr lang="en-US" sz="1200" b="1"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200" u="none" strike="noStrike">
                          <a:solidFill>
                            <a:schemeClr val="tx1">
                              <a:lumMod val="75000"/>
                              <a:lumOff val="25000"/>
                            </a:schemeClr>
                          </a:solidFill>
                          <a:effectLst/>
                        </a:rPr>
                        <a:t> </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200" u="none" strike="noStrike">
                          <a:solidFill>
                            <a:schemeClr val="tx1">
                              <a:lumMod val="75000"/>
                              <a:lumOff val="25000"/>
                            </a:schemeClr>
                          </a:solidFill>
                          <a:effectLst/>
                        </a:rPr>
                        <a:t> </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200" u="none" strike="noStrike" dirty="0">
                          <a:solidFill>
                            <a:schemeClr val="tx1">
                              <a:lumMod val="75000"/>
                              <a:lumOff val="25000"/>
                            </a:schemeClr>
                          </a:solidFill>
                          <a:effectLst/>
                        </a:rPr>
                        <a:t>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$2,218,877,342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r>
              <a:tr h="320378">
                <a:tc vMerge="1">
                  <a:txBody>
                    <a:bodyPr/>
                    <a:lstStyle/>
                    <a:p>
                      <a:endParaRPr lang="en-US"/>
                    </a:p>
                  </a:txBody>
                  <a:tcPr/>
                </a:tc>
                <a:tc>
                  <a:txBody>
                    <a:bodyPr/>
                    <a:lstStyle/>
                    <a:p>
                      <a:pPr algn="l" fontAlgn="b"/>
                      <a:r>
                        <a:rPr lang="es-ES" sz="1200" b="1" u="none" strike="noStrike" dirty="0">
                          <a:solidFill>
                            <a:schemeClr val="tx1">
                              <a:lumMod val="75000"/>
                              <a:lumOff val="25000"/>
                            </a:schemeClr>
                          </a:solidFill>
                          <a:effectLst/>
                        </a:rPr>
                        <a:t>Ingresos del Estado, incluyendo impuestos de explotación</a:t>
                      </a:r>
                      <a:endParaRPr lang="es-ES" sz="1200" b="1"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200" u="none" strike="noStrike">
                          <a:solidFill>
                            <a:schemeClr val="tx1">
                              <a:lumMod val="75000"/>
                              <a:lumOff val="25000"/>
                            </a:schemeClr>
                          </a:solidFill>
                          <a:effectLst/>
                        </a:rPr>
                        <a:t> </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200" u="none" strike="noStrike">
                          <a:solidFill>
                            <a:schemeClr val="tx1">
                              <a:lumMod val="75000"/>
                              <a:lumOff val="25000"/>
                            </a:schemeClr>
                          </a:solidFill>
                          <a:effectLst/>
                        </a:rPr>
                        <a:t> </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200" u="none" strike="noStrike" dirty="0">
                          <a:solidFill>
                            <a:schemeClr val="tx1">
                              <a:lumMod val="75000"/>
                              <a:lumOff val="25000"/>
                            </a:schemeClr>
                          </a:solidFill>
                          <a:effectLst/>
                        </a:rPr>
                        <a:t>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$2,214,664,000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r>
              <a:tr h="382674">
                <a:tc gridSpan="4">
                  <a:txBody>
                    <a:bodyPr/>
                    <a:lstStyle/>
                    <a:p>
                      <a:pPr algn="l" fontAlgn="b"/>
                      <a:r>
                        <a:rPr lang="en-US" sz="1000" u="none" strike="noStrike" dirty="0">
                          <a:solidFill>
                            <a:schemeClr val="tx1">
                              <a:lumMod val="75000"/>
                              <a:lumOff val="25000"/>
                            </a:schemeClr>
                          </a:solidFill>
                          <a:effectLst/>
                        </a:rPr>
                        <a:t>Fuente: IMPLAN .  </a:t>
                      </a:r>
                      <a:r>
                        <a:rPr lang="en-US" sz="1000" u="none" strike="noStrike" dirty="0" err="1">
                          <a:solidFill>
                            <a:schemeClr val="tx1">
                              <a:lumMod val="75000"/>
                              <a:lumOff val="25000"/>
                            </a:schemeClr>
                          </a:solidFill>
                          <a:effectLst/>
                        </a:rPr>
                        <a:t>Elaboración</a:t>
                      </a:r>
                      <a:r>
                        <a:rPr lang="en-US" sz="1000" u="none" strike="noStrike" dirty="0">
                          <a:solidFill>
                            <a:schemeClr val="tx1">
                              <a:lumMod val="75000"/>
                              <a:lumOff val="25000"/>
                            </a:schemeClr>
                          </a:solidFill>
                          <a:effectLst/>
                        </a:rPr>
                        <a:t>: Binational Center: Eagle Ford Shale Community Program Texas A&amp;M International University</a:t>
                      </a:r>
                      <a:endParaRPr lang="en-US" sz="10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dirty="0">
                          <a:solidFill>
                            <a:schemeClr val="tx1">
                              <a:lumMod val="75000"/>
                              <a:lumOff val="25000"/>
                            </a:schemeClr>
                          </a:solidFill>
                          <a:effectLst/>
                        </a:rPr>
                        <a:t>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200" u="none" strike="noStrike" dirty="0">
                          <a:solidFill>
                            <a:schemeClr val="tx1">
                              <a:lumMod val="75000"/>
                              <a:lumOff val="25000"/>
                            </a:schemeClr>
                          </a:solidFill>
                          <a:effectLst/>
                        </a:rPr>
                        <a:t>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r>
            </a:tbl>
          </a:graphicData>
        </a:graphic>
      </p:graphicFrame>
    </p:spTree>
    <p:extLst>
      <p:ext uri="{BB962C8B-B14F-4D97-AF65-F5344CB8AC3E}">
        <p14:creationId xmlns:p14="http://schemas.microsoft.com/office/powerpoint/2010/main" val="561647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Actividad Sísmica</a:t>
            </a:r>
            <a:endParaRPr lang="en-US" dirty="0"/>
          </a:p>
        </p:txBody>
      </p:sp>
      <p:sp>
        <p:nvSpPr>
          <p:cNvPr id="3" name="Content Placeholder 2"/>
          <p:cNvSpPr>
            <a:spLocks noGrp="1"/>
          </p:cNvSpPr>
          <p:nvPr>
            <p:ph idx="1"/>
          </p:nvPr>
        </p:nvSpPr>
        <p:spPr/>
        <p:txBody>
          <a:bodyPr/>
          <a:lstStyle/>
          <a:p>
            <a:r>
              <a:rPr lang="es-MX" dirty="0" smtClean="0"/>
              <a:t>¿Es o no es dañina?</a:t>
            </a:r>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307449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Infraestructura</a:t>
            </a:r>
            <a:endParaRPr lang="en-US" dirty="0"/>
          </a:p>
        </p:txBody>
      </p:sp>
      <p:sp>
        <p:nvSpPr>
          <p:cNvPr id="3" name="Content Placeholder 2"/>
          <p:cNvSpPr>
            <a:spLocks noGrp="1"/>
          </p:cNvSpPr>
          <p:nvPr>
            <p:ph idx="1"/>
          </p:nvPr>
        </p:nvSpPr>
        <p:spPr/>
        <p:txBody>
          <a:bodyPr/>
          <a:lstStyle/>
          <a:p>
            <a:r>
              <a:rPr lang="es-MX" dirty="0" smtClean="0"/>
              <a:t>Eagle Ford =50 x 400 millas en Texas</a:t>
            </a:r>
          </a:p>
          <a:p>
            <a:endParaRPr lang="es-MX" dirty="0" smtClean="0"/>
          </a:p>
          <a:p>
            <a:r>
              <a:rPr lang="es-MX" dirty="0" smtClean="0"/>
              <a:t>$2 billones de dólares de reparación en Texas</a:t>
            </a:r>
          </a:p>
          <a:p>
            <a:pPr marL="0" indent="0">
              <a:buNone/>
            </a:pPr>
            <a:r>
              <a:rPr lang="es-MX" sz="2800" i="1" dirty="0" smtClean="0"/>
              <a:t>	1 Billón para carreteras estatales y 1 billón para 	carreteras del condado y los municipios</a:t>
            </a:r>
          </a:p>
          <a:p>
            <a:pPr marL="0" indent="0">
              <a:buNone/>
            </a:pPr>
            <a:endParaRPr lang="en-US" sz="2800" i="1"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841939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Infraestructura</a:t>
            </a:r>
            <a:endParaRPr lang="en-US" dirty="0"/>
          </a:p>
        </p:txBody>
      </p:sp>
      <p:sp>
        <p:nvSpPr>
          <p:cNvPr id="3" name="Content Placeholder 2"/>
          <p:cNvSpPr>
            <a:spLocks noGrp="1"/>
          </p:cNvSpPr>
          <p:nvPr>
            <p:ph idx="1"/>
          </p:nvPr>
        </p:nvSpPr>
        <p:spPr/>
        <p:txBody>
          <a:bodyPr>
            <a:normAutofit lnSpcReduction="10000"/>
          </a:bodyPr>
          <a:lstStyle/>
          <a:p>
            <a:r>
              <a:rPr lang="es-MX" dirty="0" smtClean="0"/>
              <a:t>Regulaciones exigen programas de capacitación y que los transportistas se registren, y monitorean con tecnología que mide la velocidad, uso de cinturones etc.</a:t>
            </a:r>
          </a:p>
          <a:p>
            <a:r>
              <a:rPr lang="es-MX" dirty="0" smtClean="0"/>
              <a:t>Pero …….</a:t>
            </a:r>
          </a:p>
          <a:p>
            <a:r>
              <a:rPr lang="es-MX" dirty="0" smtClean="0"/>
              <a:t>La demanda de los servicios ocasiona que ciertas compañías ignoren los requisitos y no mantengan lo necesario para estar al corriente con las leyes.</a:t>
            </a:r>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1510535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Infraestructura</a:t>
            </a:r>
            <a:endParaRPr lang="en-US" dirty="0"/>
          </a:p>
        </p:txBody>
      </p:sp>
      <p:sp>
        <p:nvSpPr>
          <p:cNvPr id="3" name="Content Placeholder 2"/>
          <p:cNvSpPr>
            <a:spLocks noGrp="1"/>
          </p:cNvSpPr>
          <p:nvPr>
            <p:ph idx="1"/>
          </p:nvPr>
        </p:nvSpPr>
        <p:spPr>
          <a:xfrm>
            <a:off x="457200" y="1524000"/>
            <a:ext cx="8229600" cy="4953000"/>
          </a:xfrm>
        </p:spPr>
        <p:txBody>
          <a:bodyPr>
            <a:normAutofit fontScale="92500" lnSpcReduction="10000"/>
          </a:bodyPr>
          <a:lstStyle/>
          <a:p>
            <a:r>
              <a:rPr lang="es-MX" u="sng" dirty="0" smtClean="0"/>
              <a:t>Casos</a:t>
            </a:r>
            <a:r>
              <a:rPr lang="es-MX" dirty="0" smtClean="0"/>
              <a:t>: Houston –chofer bajo influencia de metanfetaminas y alcohol, quien mintió en su solicitud de empleo acerca de su consumo y… no fue investigado para comprobar que no tenia consumos que impactaran la seguridad en las vías de transito. </a:t>
            </a:r>
          </a:p>
          <a:p>
            <a:r>
              <a:rPr lang="es-MX" dirty="0" smtClean="0"/>
              <a:t>Nunca reviso las funciones de su camión para asegurar que el vehículo tuviera todas las reparaciones necesarias para funcionar sin  peligro o daños a terceros...el caso fue a la corte …$6 millones de dólares.</a:t>
            </a:r>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268051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Infraestructura</a:t>
            </a:r>
            <a:endParaRPr lang="en-US" dirty="0"/>
          </a:p>
        </p:txBody>
      </p:sp>
      <p:sp>
        <p:nvSpPr>
          <p:cNvPr id="3" name="Content Placeholder 2"/>
          <p:cNvSpPr>
            <a:spLocks noGrp="1"/>
          </p:cNvSpPr>
          <p:nvPr>
            <p:ph idx="1"/>
          </p:nvPr>
        </p:nvSpPr>
        <p:spPr/>
        <p:txBody>
          <a:bodyPr/>
          <a:lstStyle/>
          <a:p>
            <a:r>
              <a:rPr lang="es-MX" dirty="0" smtClean="0"/>
              <a:t>Camiones sin seguro, sin frenos, llantas en mala condición, y choferes sin capacitación son ejemplos que causan daños y muertes en las cuenca Eagle Ford.</a:t>
            </a:r>
          </a:p>
          <a:p>
            <a:r>
              <a:rPr lang="es-MX" u="sng" dirty="0" smtClean="0"/>
              <a:t>Muertos</a:t>
            </a:r>
            <a:r>
              <a:rPr lang="es-MX" dirty="0" smtClean="0"/>
              <a:t>---- 2011 - 177</a:t>
            </a:r>
          </a:p>
          <a:p>
            <a:pPr marL="0" indent="0">
              <a:buNone/>
            </a:pPr>
            <a:r>
              <a:rPr lang="es-MX" dirty="0" smtClean="0"/>
              <a:t>                          2012- 248</a:t>
            </a:r>
          </a:p>
          <a:p>
            <a:r>
              <a:rPr lang="es-MX" u="sng" dirty="0" smtClean="0"/>
              <a:t>Accidentes</a:t>
            </a:r>
            <a:r>
              <a:rPr lang="es-MX" dirty="0" smtClean="0"/>
              <a:t>--2011-2,673</a:t>
            </a:r>
          </a:p>
          <a:p>
            <a:pPr marL="0" indent="0">
              <a:buNone/>
            </a:pPr>
            <a:r>
              <a:rPr lang="es-MX" dirty="0"/>
              <a:t> </a:t>
            </a:r>
            <a:r>
              <a:rPr lang="es-MX" dirty="0" smtClean="0"/>
              <a:t>                     </a:t>
            </a:r>
            <a:r>
              <a:rPr lang="es-MX" dirty="0"/>
              <a:t> </a:t>
            </a:r>
            <a:r>
              <a:rPr lang="es-MX" dirty="0" smtClean="0"/>
              <a:t>   2012-2,723</a:t>
            </a:r>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3308907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Infraestructura</a:t>
            </a:r>
            <a:endParaRPr lang="en-US" dirty="0"/>
          </a:p>
        </p:txBody>
      </p:sp>
      <p:sp>
        <p:nvSpPr>
          <p:cNvPr id="3" name="Content Placeholder 2"/>
          <p:cNvSpPr>
            <a:spLocks noGrp="1"/>
          </p:cNvSpPr>
          <p:nvPr>
            <p:ph idx="1"/>
          </p:nvPr>
        </p:nvSpPr>
        <p:spPr/>
        <p:txBody>
          <a:bodyPr/>
          <a:lstStyle/>
          <a:p>
            <a:r>
              <a:rPr lang="es-MX" dirty="0" smtClean="0"/>
              <a:t>Muertos en accidentes en Eagle Ford y </a:t>
            </a:r>
            <a:r>
              <a:rPr lang="es-MX" dirty="0" err="1" smtClean="0"/>
              <a:t>Barnett</a:t>
            </a:r>
            <a:r>
              <a:rPr lang="es-MX" dirty="0" smtClean="0"/>
              <a:t> </a:t>
            </a:r>
            <a:r>
              <a:rPr lang="es-MX" dirty="0" err="1" smtClean="0"/>
              <a:t>Shale</a:t>
            </a:r>
            <a:r>
              <a:rPr lang="es-MX" dirty="0" smtClean="0"/>
              <a:t> 2009-2011—aumento  11%</a:t>
            </a:r>
          </a:p>
          <a:p>
            <a:endParaRPr lang="es-MX" dirty="0"/>
          </a:p>
          <a:p>
            <a:r>
              <a:rPr lang="es-MX" dirty="0" smtClean="0"/>
              <a:t>Muertos en accidentes en </a:t>
            </a:r>
            <a:r>
              <a:rPr lang="es-MX" dirty="0" err="1" smtClean="0"/>
              <a:t>Permian</a:t>
            </a:r>
            <a:r>
              <a:rPr lang="es-MX" dirty="0" smtClean="0"/>
              <a:t> </a:t>
            </a:r>
            <a:r>
              <a:rPr lang="es-MX" dirty="0" err="1" smtClean="0"/>
              <a:t>Basin</a:t>
            </a:r>
            <a:r>
              <a:rPr lang="es-MX" dirty="0" smtClean="0"/>
              <a:t> 2009-2011-aumento 50%</a:t>
            </a:r>
          </a:p>
          <a:p>
            <a:endParaRPr lang="es-MX" dirty="0"/>
          </a:p>
          <a:p>
            <a:r>
              <a:rPr lang="es-MX" dirty="0" smtClean="0">
                <a:solidFill>
                  <a:srgbClr val="FF0000"/>
                </a:solidFill>
              </a:rPr>
              <a:t>¿Por qué tanta diferencia?......</a:t>
            </a:r>
            <a:r>
              <a:rPr lang="es-MX" dirty="0">
                <a:solidFill>
                  <a:srgbClr val="FF0000"/>
                </a:solidFill>
              </a:rPr>
              <a:t>¿</a:t>
            </a:r>
            <a:r>
              <a:rPr lang="es-MX" dirty="0" smtClean="0">
                <a:solidFill>
                  <a:srgbClr val="FF0000"/>
                </a:solidFill>
              </a:rPr>
              <a:t>Qué opinas?</a:t>
            </a:r>
            <a:endParaRPr lang="en-US" dirty="0">
              <a:solidFill>
                <a:srgbClr val="FF0000"/>
              </a:solidFill>
            </a:endParaRPr>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45770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Salud y Medio Ambiente</a:t>
            </a:r>
            <a:endParaRPr lang="en-US" dirty="0"/>
          </a:p>
        </p:txBody>
      </p:sp>
      <p:sp>
        <p:nvSpPr>
          <p:cNvPr id="3" name="Content Placeholder 2"/>
          <p:cNvSpPr>
            <a:spLocks noGrp="1"/>
          </p:cNvSpPr>
          <p:nvPr>
            <p:ph idx="1"/>
          </p:nvPr>
        </p:nvSpPr>
        <p:spPr/>
        <p:txBody>
          <a:bodyPr>
            <a:normAutofit fontScale="92500" lnSpcReduction="10000"/>
          </a:bodyPr>
          <a:lstStyle/>
          <a:p>
            <a:r>
              <a:rPr lang="es-MX" dirty="0" smtClean="0"/>
              <a:t>La regulación de la extracción del gas y el petróleo recae principalmente sobre los estados, y las regulaciones varían mucho entre uno y otro estado. </a:t>
            </a:r>
          </a:p>
          <a:p>
            <a:r>
              <a:rPr lang="es-MX" dirty="0" smtClean="0"/>
              <a:t>Los estados también tienen la responsabilidad de hacer cumplir la Ley Federal del Aire Limpio (</a:t>
            </a:r>
            <a:r>
              <a:rPr lang="es-MX" dirty="0" err="1" smtClean="0"/>
              <a:t>Clean</a:t>
            </a:r>
            <a:r>
              <a:rPr lang="es-MX" dirty="0" smtClean="0"/>
              <a:t> Air </a:t>
            </a:r>
            <a:r>
              <a:rPr lang="es-MX" dirty="0" err="1" smtClean="0"/>
              <a:t>Act</a:t>
            </a:r>
            <a:r>
              <a:rPr lang="es-MX" dirty="0" smtClean="0"/>
              <a:t>), un acuerdo que es problemático en Texas, quien ha demandado a la Agencia de Protección Ambiental de Estados Unidos 18 veces en la última década. </a:t>
            </a:r>
            <a:endParaRPr lang="es-MX"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609898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Salud y Medio Ambiente</a:t>
            </a:r>
            <a:endParaRPr lang="en-US" dirty="0"/>
          </a:p>
        </p:txBody>
      </p:sp>
      <p:sp>
        <p:nvSpPr>
          <p:cNvPr id="3" name="Content Placeholder 2"/>
          <p:cNvSpPr>
            <a:spLocks noGrp="1"/>
          </p:cNvSpPr>
          <p:nvPr>
            <p:ph idx="1"/>
          </p:nvPr>
        </p:nvSpPr>
        <p:spPr/>
        <p:txBody>
          <a:bodyPr>
            <a:normAutofit/>
          </a:bodyPr>
          <a:lstStyle/>
          <a:p>
            <a:r>
              <a:rPr lang="es-MX" dirty="0" smtClean="0"/>
              <a:t>Lo qué está pasando en Eagle Ford es importante no solo para Texas, pero también para los estados de Pensilvania, Colorado, Dakota del norte y otros estados donde la perforación horizontal y el alto volumen de fracturación hidráulica o </a:t>
            </a:r>
            <a:r>
              <a:rPr lang="es-MX" dirty="0" err="1" smtClean="0"/>
              <a:t>fracing</a:t>
            </a:r>
            <a:r>
              <a:rPr lang="es-MX" dirty="0" smtClean="0"/>
              <a:t>, han hecho rentable la extracción de petróleo y gas de esquisto ubicado en rocas en partes muy profundas de la tierra.</a:t>
            </a:r>
            <a:endParaRPr lang="es-MX"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907162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Salud y Medio Ambiente</a:t>
            </a:r>
            <a:endParaRPr lang="en-US" dirty="0"/>
          </a:p>
        </p:txBody>
      </p:sp>
      <p:sp>
        <p:nvSpPr>
          <p:cNvPr id="3" name="Content Placeholder 2"/>
          <p:cNvSpPr>
            <a:spLocks noGrp="1"/>
          </p:cNvSpPr>
          <p:nvPr>
            <p:ph idx="1"/>
          </p:nvPr>
        </p:nvSpPr>
        <p:spPr/>
        <p:txBody>
          <a:bodyPr>
            <a:normAutofit fontScale="62500" lnSpcReduction="20000"/>
          </a:bodyPr>
          <a:lstStyle/>
          <a:p>
            <a:r>
              <a:rPr lang="es-MX" dirty="0" smtClean="0"/>
              <a:t>El sistema de monitoreo del aire en Texas es tan deficiente que el estado no sabe que tan extensa es la contaminación en la región de Eagle Ford. Sólo existen cinco monitores de aire permanentes en la región de 20.000 millas cuadradas, y todos están en los márgenes de las zonas de extracción, lejos de las áreas de perforación pesada ​​y con emisiones más altas.</a:t>
            </a:r>
          </a:p>
          <a:p>
            <a:endParaRPr lang="es-MX" dirty="0" smtClean="0"/>
          </a:p>
          <a:p>
            <a:r>
              <a:rPr lang="es-MX" dirty="0" smtClean="0"/>
              <a:t>Miles de instalaciones de petróleo y gas, tienen permitido auto-auditar sus emisiones sin reportarlas al estado. </a:t>
            </a:r>
          </a:p>
          <a:p>
            <a:endParaRPr lang="es-MX" dirty="0" smtClean="0"/>
          </a:p>
          <a:p>
            <a:r>
              <a:rPr lang="es-MX" dirty="0" smtClean="0"/>
              <a:t>La Comisión de Calidad Ambiental de Texas (Texas </a:t>
            </a:r>
            <a:r>
              <a:rPr lang="es-MX" dirty="0" err="1" smtClean="0"/>
              <a:t>Commission</a:t>
            </a:r>
            <a:r>
              <a:rPr lang="es-MX" dirty="0" smtClean="0"/>
              <a:t> </a:t>
            </a:r>
            <a:r>
              <a:rPr lang="es-MX" dirty="0" err="1" smtClean="0"/>
              <a:t>on</a:t>
            </a:r>
            <a:r>
              <a:rPr lang="es-MX" dirty="0" smtClean="0"/>
              <a:t> </a:t>
            </a:r>
            <a:r>
              <a:rPr lang="es-MX" dirty="0" err="1" smtClean="0"/>
              <a:t>Environmental</a:t>
            </a:r>
            <a:r>
              <a:rPr lang="es-MX" dirty="0" smtClean="0"/>
              <a:t> </a:t>
            </a:r>
            <a:r>
              <a:rPr lang="es-MX" dirty="0" err="1" smtClean="0"/>
              <a:t>Quality</a:t>
            </a:r>
            <a:r>
              <a:rPr lang="es-MX" dirty="0" smtClean="0"/>
              <a:t> (TCEQ)), la cual regula la mayoría de las emisiones de aire, tiene conocimiento de algunas de estas instalaciones. Un documento interno de la agencia reconoce que la norma que permite esta práctica “no puede comprobar que es una norma de protección”. </a:t>
            </a:r>
            <a:r>
              <a:rPr lang="en-US" dirty="0"/>
              <a:t/>
            </a:r>
            <a:br>
              <a:rPr lang="en-US" dirty="0"/>
            </a:br>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568714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Salud y Medio Ambiente</a:t>
            </a:r>
            <a:endParaRPr lang="en-US" dirty="0"/>
          </a:p>
        </p:txBody>
      </p:sp>
      <p:sp>
        <p:nvSpPr>
          <p:cNvPr id="3" name="Content Placeholder 2"/>
          <p:cNvSpPr>
            <a:spLocks noGrp="1"/>
          </p:cNvSpPr>
          <p:nvPr>
            <p:ph idx="1"/>
          </p:nvPr>
        </p:nvSpPr>
        <p:spPr>
          <a:xfrm>
            <a:off x="457200" y="1600200"/>
            <a:ext cx="8229600" cy="4724400"/>
          </a:xfrm>
        </p:spPr>
        <p:txBody>
          <a:bodyPr>
            <a:normAutofit fontScale="70000" lnSpcReduction="20000"/>
          </a:bodyPr>
          <a:lstStyle/>
          <a:p>
            <a:r>
              <a:rPr lang="es-MX" dirty="0" smtClean="0"/>
              <a:t>Las compañías que violan la ley rara vez son multadas.  De las 284 quejas, relacionadas a la industria del gas y el petróleo, presentadas ante TCEQ por los residentes de la región de Eagle Ford, entre el 1 de enero de 2010 y el 19 de noviembre de 2013, solamente dos resultaron en una multa, a pesar de que hubo 164 violaciones documentadas.  La multa más grande fue de $14,250 dólares. (Quedan algunas acciones pendientes lo cual pudiera ocasionar seis multas más). </a:t>
            </a:r>
          </a:p>
          <a:p>
            <a:pPr marL="0" indent="0">
              <a:buNone/>
            </a:pPr>
            <a:endParaRPr lang="es-MX" dirty="0" smtClean="0"/>
          </a:p>
          <a:p>
            <a:endParaRPr lang="es-MX" dirty="0" smtClean="0"/>
          </a:p>
          <a:p>
            <a:r>
              <a:rPr lang="es-MX" dirty="0" smtClean="0"/>
              <a:t>La legislatura de Texas ha recortado el presupuesto de TCEQ en un tercio desde que comenzó el auge de Eagle Ford, de $555 millones de 2008 a $372 millones de dólares en 2014.  al mismo tiempo, la cantidad asignada para el equipo de monitoreo de aire se redujo de $1.2 millones a $579,000.  </a:t>
            </a:r>
          </a:p>
          <a:p>
            <a:endParaRPr lang="es-MX" dirty="0" smtClean="0"/>
          </a:p>
          <a:p>
            <a:pPr marL="0" indent="0">
              <a:buNone/>
            </a:pPr>
            <a:endParaRPr lang="es-MX" dirty="0" smtClean="0"/>
          </a:p>
          <a:p>
            <a:pPr marL="0" indent="0">
              <a:buNone/>
            </a:pPr>
            <a:endParaRPr lang="es-MX" dirty="0" smtClean="0"/>
          </a:p>
          <a:p>
            <a:endParaRPr lang="es-MX" dirty="0" smtClean="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1035338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s-MX" sz="3500" dirty="0" smtClean="0"/>
              <a:t>Beneficios</a:t>
            </a:r>
            <a:endParaRPr lang="en-US" sz="35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72598380"/>
              </p:ext>
            </p:extLst>
          </p:nvPr>
        </p:nvGraphicFramePr>
        <p:xfrm>
          <a:off x="304799" y="563562"/>
          <a:ext cx="8534401" cy="6201954"/>
        </p:xfrm>
        <a:graphic>
          <a:graphicData uri="http://schemas.openxmlformats.org/drawingml/2006/table">
            <a:tbl>
              <a:tblPr firstRow="1" bandRow="1">
                <a:tableStyleId>{5C22544A-7EE6-4342-B048-85BDC9FD1C3A}</a:tableStyleId>
              </a:tblPr>
              <a:tblGrid>
                <a:gridCol w="823495"/>
                <a:gridCol w="823495"/>
                <a:gridCol w="823495"/>
                <a:gridCol w="823495"/>
                <a:gridCol w="823495"/>
                <a:gridCol w="748632"/>
                <a:gridCol w="748632"/>
                <a:gridCol w="673768"/>
                <a:gridCol w="823495"/>
                <a:gridCol w="748632"/>
                <a:gridCol w="673767"/>
              </a:tblGrid>
              <a:tr h="295030">
                <a:tc gridSpan="11">
                  <a:txBody>
                    <a:bodyPr/>
                    <a:lstStyle/>
                    <a:p>
                      <a:pPr algn="ctr"/>
                      <a:r>
                        <a:rPr lang="en-US" sz="1400" dirty="0" err="1" smtClean="0">
                          <a:solidFill>
                            <a:schemeClr val="tx1">
                              <a:lumMod val="75000"/>
                              <a:lumOff val="25000"/>
                            </a:schemeClr>
                          </a:solidFill>
                        </a:rPr>
                        <a:t>Ventas</a:t>
                      </a:r>
                      <a:r>
                        <a:rPr lang="en-US" sz="1400" dirty="0" smtClean="0">
                          <a:solidFill>
                            <a:schemeClr val="tx1">
                              <a:lumMod val="75000"/>
                              <a:lumOff val="25000"/>
                            </a:schemeClr>
                          </a:solidFill>
                        </a:rPr>
                        <a:t> al</a:t>
                      </a:r>
                      <a:r>
                        <a:rPr lang="en-US" sz="1400" baseline="0" dirty="0" smtClean="0">
                          <a:solidFill>
                            <a:schemeClr val="tx1">
                              <a:lumMod val="75000"/>
                              <a:lumOff val="25000"/>
                            </a:schemeClr>
                          </a:solidFill>
                        </a:rPr>
                        <a:t>  </a:t>
                      </a:r>
                      <a:r>
                        <a:rPr lang="en-US" sz="1400" baseline="0" dirty="0" err="1" smtClean="0">
                          <a:solidFill>
                            <a:schemeClr val="tx1">
                              <a:lumMod val="75000"/>
                              <a:lumOff val="25000"/>
                            </a:schemeClr>
                          </a:solidFill>
                        </a:rPr>
                        <a:t>por</a:t>
                      </a:r>
                      <a:r>
                        <a:rPr lang="en-US" sz="1400" baseline="0" dirty="0" smtClean="0">
                          <a:solidFill>
                            <a:schemeClr val="tx1">
                              <a:lumMod val="75000"/>
                              <a:lumOff val="25000"/>
                            </a:schemeClr>
                          </a:solidFill>
                        </a:rPr>
                        <a:t> </a:t>
                      </a:r>
                      <a:r>
                        <a:rPr lang="en-US" sz="1400" baseline="0" dirty="0" err="1" smtClean="0">
                          <a:solidFill>
                            <a:schemeClr val="tx1">
                              <a:lumMod val="75000"/>
                              <a:lumOff val="25000"/>
                            </a:schemeClr>
                          </a:solidFill>
                        </a:rPr>
                        <a:t>menor</a:t>
                      </a:r>
                      <a:r>
                        <a:rPr lang="en-US" sz="1400" baseline="0" dirty="0" smtClean="0">
                          <a:solidFill>
                            <a:schemeClr val="tx1">
                              <a:lumMod val="75000"/>
                              <a:lumOff val="25000"/>
                            </a:schemeClr>
                          </a:solidFill>
                        </a:rPr>
                        <a:t> per</a:t>
                      </a:r>
                      <a:r>
                        <a:rPr lang="en-US" sz="1400" dirty="0" smtClean="0">
                          <a:solidFill>
                            <a:schemeClr val="tx1">
                              <a:lumMod val="75000"/>
                              <a:lumOff val="25000"/>
                            </a:schemeClr>
                          </a:solidFill>
                        </a:rPr>
                        <a:t> capita</a:t>
                      </a:r>
                      <a:r>
                        <a:rPr lang="en-US" sz="1400" baseline="0" dirty="0" smtClean="0">
                          <a:solidFill>
                            <a:schemeClr val="tx1">
                              <a:lumMod val="75000"/>
                              <a:lumOff val="25000"/>
                            </a:schemeClr>
                          </a:solidFill>
                        </a:rPr>
                        <a:t> en los 15 </a:t>
                      </a:r>
                      <a:r>
                        <a:rPr lang="en-US" sz="1400" baseline="0" dirty="0" err="1" smtClean="0">
                          <a:solidFill>
                            <a:schemeClr val="tx1">
                              <a:lumMod val="75000"/>
                              <a:lumOff val="25000"/>
                            </a:schemeClr>
                          </a:solidFill>
                        </a:rPr>
                        <a:t>Condados</a:t>
                      </a:r>
                      <a:r>
                        <a:rPr lang="en-US" sz="1400" baseline="0" dirty="0" smtClean="0">
                          <a:solidFill>
                            <a:schemeClr val="tx1">
                              <a:lumMod val="75000"/>
                              <a:lumOff val="25000"/>
                            </a:schemeClr>
                          </a:solidFill>
                        </a:rPr>
                        <a:t> </a:t>
                      </a:r>
                      <a:r>
                        <a:rPr lang="en-US" sz="1400" baseline="0" dirty="0" err="1" smtClean="0">
                          <a:solidFill>
                            <a:schemeClr val="tx1">
                              <a:lumMod val="75000"/>
                              <a:lumOff val="25000"/>
                            </a:schemeClr>
                          </a:solidFill>
                        </a:rPr>
                        <a:t>Centrales</a:t>
                      </a:r>
                      <a:r>
                        <a:rPr lang="en-US" sz="1400" baseline="0" dirty="0" smtClean="0">
                          <a:solidFill>
                            <a:schemeClr val="tx1">
                              <a:lumMod val="75000"/>
                              <a:lumOff val="25000"/>
                            </a:schemeClr>
                          </a:solidFill>
                        </a:rPr>
                        <a:t> de la </a:t>
                      </a:r>
                      <a:r>
                        <a:rPr lang="en-US" sz="1400" baseline="0" dirty="0" err="1" smtClean="0">
                          <a:solidFill>
                            <a:schemeClr val="tx1">
                              <a:lumMod val="75000"/>
                              <a:lumOff val="25000"/>
                            </a:schemeClr>
                          </a:solidFill>
                        </a:rPr>
                        <a:t>Región</a:t>
                      </a:r>
                      <a:r>
                        <a:rPr lang="en-US" sz="1400" baseline="0" dirty="0" smtClean="0">
                          <a:solidFill>
                            <a:schemeClr val="tx1">
                              <a:lumMod val="75000"/>
                              <a:lumOff val="25000"/>
                            </a:schemeClr>
                          </a:solidFill>
                        </a:rPr>
                        <a:t> Eagle Ford Shale</a:t>
                      </a:r>
                      <a:endParaRPr lang="en-US" sz="1400" dirty="0">
                        <a:solidFill>
                          <a:schemeClr val="tx1">
                            <a:lumMod val="75000"/>
                            <a:lumOff val="25000"/>
                          </a:schemeClr>
                        </a:solidFill>
                      </a:endParaRPr>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65527">
                <a:tc>
                  <a:txBody>
                    <a:bodyPr/>
                    <a:lstStyle/>
                    <a:p>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gridSpan="4">
                  <a:txBody>
                    <a:bodyPr/>
                    <a:lstStyle/>
                    <a:p>
                      <a:pPr algn="ctr"/>
                      <a:r>
                        <a:rPr lang="en-US" sz="1200" dirty="0" err="1" smtClean="0"/>
                        <a:t>Ventas</a:t>
                      </a:r>
                      <a:r>
                        <a:rPr lang="en-US" sz="1200" dirty="0" smtClean="0"/>
                        <a:t> al </a:t>
                      </a:r>
                      <a:r>
                        <a:rPr lang="en-US" sz="1200" dirty="0" err="1" smtClean="0"/>
                        <a:t>por</a:t>
                      </a:r>
                      <a:r>
                        <a:rPr lang="en-US" sz="1200" dirty="0" smtClean="0"/>
                        <a:t> </a:t>
                      </a:r>
                      <a:r>
                        <a:rPr lang="en-US" sz="1200" dirty="0" err="1" smtClean="0"/>
                        <a:t>menor</a:t>
                      </a:r>
                      <a:r>
                        <a:rPr lang="en-US" sz="1200" dirty="0" smtClean="0"/>
                        <a:t> per capita</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3">
                  <a:txBody>
                    <a:bodyPr/>
                    <a:lstStyle/>
                    <a:p>
                      <a:pPr algn="ctr"/>
                      <a:r>
                        <a:rPr lang="en-US" sz="1200" dirty="0" smtClean="0"/>
                        <a:t>% de </a:t>
                      </a:r>
                      <a:r>
                        <a:rPr lang="en-US" sz="1200" dirty="0" err="1" smtClean="0"/>
                        <a:t>Cambio</a:t>
                      </a:r>
                      <a:r>
                        <a:rPr lang="en-US" sz="1200" dirty="0" smtClean="0"/>
                        <a:t> </a:t>
                      </a:r>
                      <a:r>
                        <a:rPr lang="en-US" sz="1200" dirty="0" err="1" smtClean="0"/>
                        <a:t>Anualizado</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hMerge="1">
                  <a:txBody>
                    <a:bodyPr/>
                    <a:lstStyle/>
                    <a:p>
                      <a:endParaRPr lang="en-US" dirty="0"/>
                    </a:p>
                  </a:txBody>
                  <a:tcPr/>
                </a:tc>
                <a:tc hMerge="1">
                  <a:txBody>
                    <a:bodyPr/>
                    <a:lstStyle/>
                    <a:p>
                      <a:endParaRPr lang="en-US" dirty="0"/>
                    </a:p>
                  </a:txBody>
                  <a:tcPr/>
                </a:tc>
                <a:tc gridSpan="3">
                  <a:txBody>
                    <a:bodyPr/>
                    <a:lstStyle/>
                    <a:p>
                      <a:pPr algn="ctr"/>
                      <a:r>
                        <a:rPr lang="en-US" sz="1200" dirty="0" smtClean="0"/>
                        <a:t>%de </a:t>
                      </a:r>
                      <a:r>
                        <a:rPr lang="en-US" sz="1200" dirty="0" err="1" smtClean="0"/>
                        <a:t>cambio</a:t>
                      </a:r>
                      <a:r>
                        <a:rPr lang="en-US" sz="1200" dirty="0" smtClean="0"/>
                        <a:t>, </a:t>
                      </a:r>
                      <a:r>
                        <a:rPr lang="en-US" sz="1200" dirty="0" err="1" smtClean="0"/>
                        <a:t>jerarquizado</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hMerge="1">
                  <a:txBody>
                    <a:bodyPr/>
                    <a:lstStyle/>
                    <a:p>
                      <a:endParaRPr lang="en-US" dirty="0"/>
                    </a:p>
                  </a:txBody>
                  <a:tcPr/>
                </a:tc>
                <a:tc hMerge="1">
                  <a:txBody>
                    <a:bodyPr/>
                    <a:lstStyle/>
                    <a:p>
                      <a:endParaRPr lang="en-US" dirty="0"/>
                    </a:p>
                  </a:txBody>
                  <a:tcPr/>
                </a:tc>
              </a:tr>
              <a:tr h="442545">
                <a:tc>
                  <a:txBody>
                    <a:bodyPr/>
                    <a:lstStyle/>
                    <a:p>
                      <a:endParaRPr lang="en-US" sz="1200" dirty="0" smtClean="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2002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2006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2010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2012</a:t>
                      </a:r>
                    </a:p>
                    <a:p>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2002-2006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2006-2010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2010-2012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2002-2006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2006-2010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2010-2012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802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Atascosa</a:t>
                      </a:r>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$11,398</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$14,797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$16,357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$38,702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6.74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2.54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53.82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3</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95030">
                <a:tc>
                  <a:txBody>
                    <a:bodyPr/>
                    <a:lstStyle/>
                    <a:p>
                      <a:r>
                        <a:rPr lang="en-US" sz="1200" dirty="0" smtClean="0"/>
                        <a:t>Bee</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$11,702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$14,079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$15,568</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$25,629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4.73</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2.54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28.31</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11</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8</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95030">
                <a:tc>
                  <a:txBody>
                    <a:bodyPr/>
                    <a:lstStyle/>
                    <a:p>
                      <a:r>
                        <a:rPr lang="en-US" sz="1200" dirty="0" smtClean="0"/>
                        <a:t>DeWitt</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$14,125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$17,700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$18,067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$38,506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5.80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0.51</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45.99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95030">
                <a:tc>
                  <a:txBody>
                    <a:bodyPr/>
                    <a:lstStyle/>
                    <a:p>
                      <a:r>
                        <a:rPr lang="en-US" sz="1200" dirty="0" smtClean="0"/>
                        <a:t>Dimmit</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$7,726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$11,639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$50,103</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$70,582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10.79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44.04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18.69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11</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95030">
                <a:tc>
                  <a:txBody>
                    <a:bodyPr/>
                    <a:lstStyle/>
                    <a:p>
                      <a:r>
                        <a:rPr lang="en-US" sz="1200" dirty="0" smtClean="0"/>
                        <a:t>Frio</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$7,881</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$11,365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$29,847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$40,624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9.58</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27.30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16.67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8</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3</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95030">
                <a:tc>
                  <a:txBody>
                    <a:bodyPr/>
                    <a:lstStyle/>
                    <a:p>
                      <a:r>
                        <a:rPr lang="en-US" sz="1200" dirty="0" smtClean="0"/>
                        <a:t>Gonzalez</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$26,225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$45,074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$50,757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$91,998</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14.50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3.01</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34.63</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3</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95030">
                <a:tc>
                  <a:txBody>
                    <a:bodyPr/>
                    <a:lstStyle/>
                    <a:p>
                      <a:r>
                        <a:rPr lang="en-US" sz="1200" dirty="0" smtClean="0"/>
                        <a:t>Karnes</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$10,425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$12,288</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$17,319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$45,665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4.20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8.96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62.38</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65527">
                <a:tc>
                  <a:txBody>
                    <a:bodyPr/>
                    <a:lstStyle/>
                    <a:p>
                      <a:r>
                        <a:rPr lang="en-US" sz="1200" dirty="0" smtClean="0"/>
                        <a:t>La Salle</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$9,984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$18,383</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$28,687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$56,934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16.49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11.77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40.88</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65527">
                <a:tc>
                  <a:txBody>
                    <a:bodyPr/>
                    <a:lstStyle/>
                    <a:p>
                      <a:r>
                        <a:rPr lang="en-US" sz="1200" dirty="0" smtClean="0"/>
                        <a:t>Lavaca</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$22,522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$28,215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$25,686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$32,676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5.80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-2.32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12.79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13</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354036">
                <a:tc>
                  <a:txBody>
                    <a:bodyPr/>
                    <a:lstStyle/>
                    <a:p>
                      <a:r>
                        <a:rPr lang="en-US" sz="1200" dirty="0" smtClean="0"/>
                        <a:t>Live Oak</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$10,016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$14,085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$285,189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$421,259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8.90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112.13</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21.54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95030">
                <a:tc>
                  <a:txBody>
                    <a:bodyPr/>
                    <a:lstStyle/>
                    <a:p>
                      <a:r>
                        <a:rPr lang="en-US" sz="1200" dirty="0" smtClean="0"/>
                        <a:t>McMullen</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$7,204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$14,338</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$21,689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$166,652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18.77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10.90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177.20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65527">
                <a:tc>
                  <a:txBody>
                    <a:bodyPr/>
                    <a:lstStyle/>
                    <a:p>
                      <a:r>
                        <a:rPr lang="en-US" sz="1200" dirty="0" smtClean="0"/>
                        <a:t>Maverick</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$10,330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$15,269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$16,383</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$19,795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10.26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1.78</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9.92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13</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65527">
                <a:tc>
                  <a:txBody>
                    <a:bodyPr/>
                    <a:lstStyle/>
                    <a:p>
                      <a:r>
                        <a:rPr lang="en-US" sz="1200" dirty="0" smtClean="0"/>
                        <a:t>Webb</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$19,933</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$24,692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$23,703</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$30,524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5.50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-1.02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13.48</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80279">
                <a:tc>
                  <a:txBody>
                    <a:bodyPr/>
                    <a:lstStyle/>
                    <a:p>
                      <a:r>
                        <a:rPr lang="en-US" sz="1200" dirty="0" smtClean="0"/>
                        <a:t>Wilson</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$7,054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$11,919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$13,812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$18,081</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14.01</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3.75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smtClean="0"/>
                        <a:t>14.42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13</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95030">
                <a:tc>
                  <a:txBody>
                    <a:bodyPr/>
                    <a:lstStyle/>
                    <a:p>
                      <a:r>
                        <a:rPr lang="en-US" sz="1200" dirty="0" smtClean="0"/>
                        <a:t>Zavala</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$20,041</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$5,104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$5,934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$10,631</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-28.96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3.84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33.85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8</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65527">
                <a:tc>
                  <a:txBody>
                    <a:bodyPr/>
                    <a:lstStyle/>
                    <a:p>
                      <a:r>
                        <a:rPr lang="en-US" sz="1200" dirty="0" smtClean="0"/>
                        <a:t>EFS</a:t>
                      </a:r>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$15,624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$20,209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$27,588</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$40,907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6.64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8.09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21.77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11</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75361">
                <a:tc>
                  <a:txBody>
                    <a:bodyPr/>
                    <a:lstStyle/>
                    <a:p>
                      <a:r>
                        <a:rPr lang="en-US" sz="1200" dirty="0" smtClean="0"/>
                        <a:t>Texas</a:t>
                      </a:r>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$43,102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$64,235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$67,702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$78,635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10.49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1.32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7.77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36024">
                <a:tc gridSpan="11">
                  <a:txBody>
                    <a:bodyPr/>
                    <a:lstStyle/>
                    <a:p>
                      <a:pPr algn="r"/>
                      <a:r>
                        <a:rPr lang="en-US" sz="1000" dirty="0" smtClean="0"/>
                        <a:t>Fuente: Bureau of Economic Analysis and Texas Comptroller of Public Accounts </a:t>
                      </a:r>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r>
            </a:tbl>
          </a:graphicData>
        </a:graphic>
      </p:graphicFrame>
    </p:spTree>
    <p:extLst>
      <p:ext uri="{BB962C8B-B14F-4D97-AF65-F5344CB8AC3E}">
        <p14:creationId xmlns:p14="http://schemas.microsoft.com/office/powerpoint/2010/main" val="3278714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Salud y Medio Ambiente</a:t>
            </a:r>
            <a:endParaRPr lang="en-US" dirty="0"/>
          </a:p>
        </p:txBody>
      </p:sp>
      <p:sp>
        <p:nvSpPr>
          <p:cNvPr id="3" name="Content Placeholder 2"/>
          <p:cNvSpPr>
            <a:spLocks noGrp="1"/>
          </p:cNvSpPr>
          <p:nvPr>
            <p:ph idx="1"/>
          </p:nvPr>
        </p:nvSpPr>
        <p:spPr/>
        <p:txBody>
          <a:bodyPr/>
          <a:lstStyle/>
          <a:p>
            <a:r>
              <a:rPr lang="es-MX" dirty="0"/>
              <a:t>El auge de Eagle Ford está alimentando una tendencia ominosa: Un aumento en todo el estado del 100 por ciento en las emisiones al aire no planificadas y tóxicas, asociadas con la producción de petróleo y gas desde 2009. Conocidos como eventos de emisión estas liberaciones son ocasionadas generalmente </a:t>
            </a:r>
            <a:r>
              <a:rPr lang="es-MX" dirty="0">
                <a:solidFill>
                  <a:srgbClr val="FF0000"/>
                </a:solidFill>
              </a:rPr>
              <a:t>por error humano o por un equipo defectuoso</a:t>
            </a:r>
            <a:endParaRPr lang="en-US" dirty="0">
              <a:solidFill>
                <a:srgbClr val="FF0000"/>
              </a:solidFill>
            </a:endParaRPr>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3605987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Salud y Medio Ambiente</a:t>
            </a:r>
            <a:endParaRPr lang="en-US" dirty="0"/>
          </a:p>
        </p:txBody>
      </p:sp>
      <p:sp>
        <p:nvSpPr>
          <p:cNvPr id="3" name="Content Placeholder 2"/>
          <p:cNvSpPr>
            <a:spLocks noGrp="1"/>
          </p:cNvSpPr>
          <p:nvPr>
            <p:ph idx="1"/>
          </p:nvPr>
        </p:nvSpPr>
        <p:spPr/>
        <p:txBody>
          <a:bodyPr/>
          <a:lstStyle/>
          <a:p>
            <a:r>
              <a:rPr lang="es-MX" dirty="0"/>
              <a:t>Los residentes de la mayoría de los condados rurales de Eagle Ford están en desventaja en Texas, ya que no se les ha garantizado la protección de la calidad del aire, como lo es la instalación de monitores más permanentes, como los que se les han provisto a la región más suburbana y adinerada del </a:t>
            </a:r>
            <a:r>
              <a:rPr lang="es-MX" dirty="0" err="1"/>
              <a:t>Barnett</a:t>
            </a:r>
            <a:r>
              <a:rPr lang="es-MX" dirty="0"/>
              <a:t> </a:t>
            </a:r>
            <a:r>
              <a:rPr lang="es-MX" dirty="0" err="1"/>
              <a:t>Shale</a:t>
            </a:r>
            <a:r>
              <a:rPr lang="es-MX" dirty="0"/>
              <a:t>, cerca de Dallas-Fort Worth. </a:t>
            </a:r>
          </a:p>
          <a:p>
            <a:pPr marL="0" indent="0">
              <a:buNone/>
            </a:pPr>
            <a:endParaRPr lang="en-US" dirty="0"/>
          </a:p>
          <a:p>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1534937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Salud y Medio Ambiente</a:t>
            </a:r>
            <a:endParaRPr lang="en-US" dirty="0"/>
          </a:p>
        </p:txBody>
      </p:sp>
      <p:sp>
        <p:nvSpPr>
          <p:cNvPr id="3" name="Content Placeholder 2"/>
          <p:cNvSpPr>
            <a:spLocks noGrp="1"/>
          </p:cNvSpPr>
          <p:nvPr>
            <p:ph idx="1"/>
          </p:nvPr>
        </p:nvSpPr>
        <p:spPr/>
        <p:txBody>
          <a:bodyPr>
            <a:normAutofit/>
          </a:bodyPr>
          <a:lstStyle/>
          <a:p>
            <a:r>
              <a:rPr lang="en-US" dirty="0" smtClean="0"/>
              <a:t>El </a:t>
            </a:r>
            <a:r>
              <a:rPr lang="en-US" dirty="0" err="1" smtClean="0"/>
              <a:t>dinero</a:t>
            </a:r>
            <a:r>
              <a:rPr lang="en-US" dirty="0" smtClean="0"/>
              <a:t> del </a:t>
            </a:r>
            <a:r>
              <a:rPr lang="en-US" dirty="0" err="1" smtClean="0"/>
              <a:t>petróleo</a:t>
            </a:r>
            <a:r>
              <a:rPr lang="en-US" dirty="0" smtClean="0"/>
              <a:t> </a:t>
            </a:r>
            <a:r>
              <a:rPr lang="en-US" dirty="0" err="1" smtClean="0"/>
              <a:t>está</a:t>
            </a:r>
            <a:r>
              <a:rPr lang="en-US" dirty="0" smtClean="0"/>
              <a:t> tan </a:t>
            </a:r>
            <a:r>
              <a:rPr lang="en-US" dirty="0" err="1" smtClean="0"/>
              <a:t>arraigado</a:t>
            </a:r>
            <a:r>
              <a:rPr lang="en-US" dirty="0" smtClean="0"/>
              <a:t> en la </a:t>
            </a:r>
            <a:r>
              <a:rPr lang="en-US" dirty="0" err="1" smtClean="0"/>
              <a:t>cultura</a:t>
            </a:r>
            <a:r>
              <a:rPr lang="en-US" dirty="0" smtClean="0"/>
              <a:t> y la </a:t>
            </a:r>
            <a:r>
              <a:rPr lang="en-US" dirty="0" err="1" smtClean="0"/>
              <a:t>economía</a:t>
            </a:r>
            <a:r>
              <a:rPr lang="en-US" dirty="0" smtClean="0"/>
              <a:t> del </a:t>
            </a:r>
            <a:r>
              <a:rPr lang="en-US" dirty="0" err="1" smtClean="0"/>
              <a:t>estado</a:t>
            </a:r>
            <a:r>
              <a:rPr lang="en-US" dirty="0" smtClean="0"/>
              <a:t> de Texas,  </a:t>
            </a:r>
            <a:r>
              <a:rPr lang="en-US" dirty="0" err="1" smtClean="0"/>
              <a:t>que</a:t>
            </a:r>
            <a:r>
              <a:rPr lang="en-US" dirty="0" smtClean="0"/>
              <a:t> </a:t>
            </a:r>
            <a:r>
              <a:rPr lang="en-US" dirty="0" err="1" smtClean="0"/>
              <a:t>existe</a:t>
            </a:r>
            <a:r>
              <a:rPr lang="en-US" dirty="0" smtClean="0"/>
              <a:t> </a:t>
            </a:r>
            <a:r>
              <a:rPr lang="en-US" dirty="0" err="1" smtClean="0"/>
              <a:t>poca</a:t>
            </a:r>
            <a:r>
              <a:rPr lang="en-US" dirty="0" smtClean="0"/>
              <a:t> </a:t>
            </a:r>
            <a:r>
              <a:rPr lang="en-US" dirty="0" err="1" smtClean="0"/>
              <a:t>empatia</a:t>
            </a:r>
            <a:r>
              <a:rPr lang="en-US" dirty="0" smtClean="0"/>
              <a:t> </a:t>
            </a:r>
            <a:r>
              <a:rPr lang="en-US" dirty="0" err="1" smtClean="0"/>
              <a:t>por</a:t>
            </a:r>
            <a:r>
              <a:rPr lang="en-US" dirty="0" smtClean="0"/>
              <a:t> </a:t>
            </a:r>
            <a:r>
              <a:rPr lang="en-US" dirty="0" err="1" smtClean="0"/>
              <a:t>aquellos</a:t>
            </a:r>
            <a:r>
              <a:rPr lang="en-US" dirty="0" smtClean="0"/>
              <a:t> </a:t>
            </a:r>
            <a:r>
              <a:rPr lang="en-US" dirty="0" err="1" smtClean="0"/>
              <a:t>que</a:t>
            </a:r>
            <a:r>
              <a:rPr lang="en-US" dirty="0" smtClean="0"/>
              <a:t> se </a:t>
            </a:r>
            <a:r>
              <a:rPr lang="en-US" dirty="0" err="1" smtClean="0"/>
              <a:t>han</a:t>
            </a:r>
            <a:r>
              <a:rPr lang="en-US" dirty="0" smtClean="0"/>
              <a:t> </a:t>
            </a:r>
            <a:r>
              <a:rPr lang="en-US" dirty="0" err="1" smtClean="0"/>
              <a:t>convertido</a:t>
            </a:r>
            <a:r>
              <a:rPr lang="en-US" dirty="0" smtClean="0"/>
              <a:t> en el </a:t>
            </a:r>
            <a:r>
              <a:rPr lang="en-US" dirty="0" err="1" smtClean="0"/>
              <a:t>daño</a:t>
            </a:r>
            <a:r>
              <a:rPr lang="en-US" dirty="0" smtClean="0"/>
              <a:t> </a:t>
            </a:r>
            <a:r>
              <a:rPr lang="en-US" dirty="0" err="1" smtClean="0"/>
              <a:t>colateral</a:t>
            </a:r>
            <a:r>
              <a:rPr lang="en-US" dirty="0" smtClean="0"/>
              <a:t> de la </a:t>
            </a:r>
            <a:r>
              <a:rPr lang="en-US" dirty="0" err="1" smtClean="0"/>
              <a:t>constante</a:t>
            </a:r>
            <a:r>
              <a:rPr lang="en-US" dirty="0" smtClean="0"/>
              <a:t> </a:t>
            </a:r>
            <a:r>
              <a:rPr lang="en-US" dirty="0" err="1" smtClean="0"/>
              <a:t>búsqueda</a:t>
            </a:r>
            <a:r>
              <a:rPr lang="en-US" dirty="0" smtClean="0"/>
              <a:t> </a:t>
            </a:r>
            <a:r>
              <a:rPr lang="en-US" dirty="0" err="1" smtClean="0"/>
              <a:t>por</a:t>
            </a:r>
            <a:r>
              <a:rPr lang="en-US" dirty="0" smtClean="0"/>
              <a:t> la </a:t>
            </a:r>
            <a:r>
              <a:rPr lang="en-US" dirty="0" err="1" smtClean="0"/>
              <a:t>riqueza</a:t>
            </a:r>
            <a:r>
              <a:rPr lang="en-US" dirty="0" smtClean="0"/>
              <a:t>. </a:t>
            </a:r>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3775520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2" y="152400"/>
            <a:ext cx="6019798" cy="6451216"/>
          </a:xfrm>
        </p:spPr>
      </p:pic>
      <p:sp>
        <p:nvSpPr>
          <p:cNvPr id="3" name="Footer Placeholder 3"/>
          <p:cNvSpPr>
            <a:spLocks noGrp="1"/>
          </p:cNvSpPr>
          <p:nvPr>
            <p:ph type="ftr" sz="quarter" idx="11"/>
          </p:nvPr>
        </p:nvSpPr>
        <p:spPr>
          <a:xfrm>
            <a:off x="1447800" y="6553200"/>
            <a:ext cx="6096000" cy="381000"/>
          </a:xfrm>
        </p:spPr>
        <p:txBody>
          <a:bodyPr/>
          <a:lstStyle/>
          <a:p>
            <a:r>
              <a:rPr lang="en-US" sz="1000" dirty="0" err="1" smtClean="0"/>
              <a:t>Binational</a:t>
            </a:r>
            <a:r>
              <a:rPr lang="en-US" sz="1000" dirty="0" smtClean="0"/>
              <a:t> Center: Eagle Ford Shale Community Program Texas A&amp;M International University</a:t>
            </a:r>
            <a:endParaRPr lang="en-US" sz="1000" dirty="0"/>
          </a:p>
        </p:txBody>
      </p:sp>
    </p:spTree>
    <p:extLst>
      <p:ext uri="{BB962C8B-B14F-4D97-AF65-F5344CB8AC3E}">
        <p14:creationId xmlns:p14="http://schemas.microsoft.com/office/powerpoint/2010/main" val="4206749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s-MX" dirty="0" smtClean="0"/>
              <a:t>Salud y Medio Ambiente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3631" y="914400"/>
            <a:ext cx="8757969" cy="5589470"/>
          </a:xfrm>
        </p:spPr>
      </p:pic>
      <p:sp>
        <p:nvSpPr>
          <p:cNvPr id="5" name="Footer Placeholder 3"/>
          <p:cNvSpPr>
            <a:spLocks noGrp="1"/>
          </p:cNvSpPr>
          <p:nvPr>
            <p:ph type="ftr" sz="quarter" idx="11"/>
          </p:nvPr>
        </p:nvSpPr>
        <p:spPr>
          <a:xfrm>
            <a:off x="1447800" y="64770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1446079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Salud y Medio Ambiente</a:t>
            </a:r>
            <a:endParaRPr lang="en-US" dirty="0"/>
          </a:p>
        </p:txBody>
      </p:sp>
      <p:sp>
        <p:nvSpPr>
          <p:cNvPr id="3" name="Content Placeholder 2"/>
          <p:cNvSpPr>
            <a:spLocks noGrp="1"/>
          </p:cNvSpPr>
          <p:nvPr>
            <p:ph idx="1"/>
          </p:nvPr>
        </p:nvSpPr>
        <p:spPr>
          <a:xfrm>
            <a:off x="457200" y="1600200"/>
            <a:ext cx="8229600" cy="4800600"/>
          </a:xfrm>
        </p:spPr>
        <p:txBody>
          <a:bodyPr>
            <a:normAutofit fontScale="55000" lnSpcReduction="20000"/>
          </a:bodyPr>
          <a:lstStyle/>
          <a:p>
            <a:r>
              <a:rPr lang="es-MX" dirty="0" smtClean="0"/>
              <a:t>La TCEQ está encabezada por tres comisionados nombrados por el gobernador Rick Perry, un republicano que favorece el desmantelamiento de la EPA y  públicamente expresa sus dudas sobre el cambio climático. Los oficiales de la TCEQ normalmente terminan hacienda cabildeo para la industria energética, la cual regulaban anteriormente, después de cumplir con su término en esta organización. </a:t>
            </a:r>
          </a:p>
          <a:p>
            <a:pPr marL="0" indent="0">
              <a:buNone/>
            </a:pPr>
            <a:endParaRPr lang="es-MX" dirty="0" smtClean="0"/>
          </a:p>
          <a:p>
            <a:r>
              <a:rPr lang="es-MX" dirty="0" smtClean="0"/>
              <a:t>La Comisión del Ferrocarril de Texas (</a:t>
            </a:r>
            <a:r>
              <a:rPr lang="es-MX" dirty="0" smtClean="0">
                <a:hlinkClick r:id="rId2"/>
              </a:rPr>
              <a:t>Texas </a:t>
            </a:r>
            <a:r>
              <a:rPr lang="es-MX" dirty="0" err="1" smtClean="0">
                <a:hlinkClick r:id="rId2"/>
              </a:rPr>
              <a:t>Railroad</a:t>
            </a:r>
            <a:r>
              <a:rPr lang="es-MX" dirty="0" smtClean="0">
                <a:hlinkClick r:id="rId2"/>
              </a:rPr>
              <a:t> </a:t>
            </a:r>
            <a:r>
              <a:rPr lang="es-MX" dirty="0" err="1" smtClean="0">
                <a:hlinkClick r:id="rId2"/>
              </a:rPr>
              <a:t>Commission</a:t>
            </a:r>
            <a:r>
              <a:rPr lang="es-MX" dirty="0" smtClean="0"/>
              <a:t>), la cual otorga los permisos de perforación y regula todos los demás aspectos de la producción del gas y el petróleo está controlada por tres comisionados electos, quienes aceptaron más de 2 millones de dólares en contribuciones de campaña de la industria durante el ciclo electoral de 2012, según datos del Instituto Nacional sobre el Dinero en la Política Estatal (</a:t>
            </a:r>
            <a:r>
              <a:rPr lang="es-MX" dirty="0" err="1" smtClean="0">
                <a:hlinkClick r:id="rId3"/>
              </a:rPr>
              <a:t>National</a:t>
            </a:r>
            <a:r>
              <a:rPr lang="es-MX" dirty="0" smtClean="0">
                <a:hlinkClick r:id="rId3"/>
              </a:rPr>
              <a:t> </a:t>
            </a:r>
            <a:r>
              <a:rPr lang="es-MX" dirty="0" err="1" smtClean="0">
                <a:hlinkClick r:id="rId3"/>
              </a:rPr>
              <a:t>Institute</a:t>
            </a:r>
            <a:r>
              <a:rPr lang="es-MX" dirty="0" smtClean="0">
                <a:hlinkClick r:id="rId3"/>
              </a:rPr>
              <a:t> </a:t>
            </a:r>
            <a:r>
              <a:rPr lang="es-MX" dirty="0" err="1" smtClean="0">
                <a:hlinkClick r:id="rId3"/>
              </a:rPr>
              <a:t>on</a:t>
            </a:r>
            <a:r>
              <a:rPr lang="es-MX" dirty="0" smtClean="0">
                <a:hlinkClick r:id="rId3"/>
              </a:rPr>
              <a:t> Money in </a:t>
            </a:r>
            <a:r>
              <a:rPr lang="es-MX" dirty="0" err="1" smtClean="0">
                <a:hlinkClick r:id="rId3"/>
              </a:rPr>
              <a:t>State</a:t>
            </a:r>
            <a:r>
              <a:rPr lang="es-MX" dirty="0" smtClean="0">
                <a:hlinkClick r:id="rId3"/>
              </a:rPr>
              <a:t> </a:t>
            </a:r>
            <a:r>
              <a:rPr lang="es-MX" dirty="0" err="1" smtClean="0">
                <a:hlinkClick r:id="rId3"/>
              </a:rPr>
              <a:t>Politics</a:t>
            </a:r>
            <a:r>
              <a:rPr lang="es-MX" dirty="0" smtClean="0"/>
              <a:t>).</a:t>
            </a:r>
          </a:p>
          <a:p>
            <a:endParaRPr lang="es-MX" dirty="0" smtClean="0"/>
          </a:p>
          <a:p>
            <a:r>
              <a:rPr lang="es-MX" dirty="0" smtClean="0"/>
              <a:t>Los legisladores estatales quienes implementan las leyes que regulan la industria generalmente están ligados de una manera u otra a la industria.  Una forma de información financiera personal, del Centro de Análisis para la Integridad Pública, revela que en promedio uno en cada cuatro legisladores estatales o su cónyuge, tiene un interés financiero en al menos una empresa energética activa en Eagle Ford.</a:t>
            </a:r>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3912165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Fuentes</a:t>
            </a:r>
            <a:endParaRPr lang="en-US" dirty="0"/>
          </a:p>
        </p:txBody>
      </p:sp>
      <p:sp>
        <p:nvSpPr>
          <p:cNvPr id="3" name="Content Placeholder 2"/>
          <p:cNvSpPr>
            <a:spLocks noGrp="1"/>
          </p:cNvSpPr>
          <p:nvPr>
            <p:ph idx="1"/>
          </p:nvPr>
        </p:nvSpPr>
        <p:spPr/>
        <p:txBody>
          <a:bodyPr/>
          <a:lstStyle/>
          <a:p>
            <a:r>
              <a:rPr lang="en-US" dirty="0" smtClean="0">
                <a:hlinkClick r:id="rId2"/>
              </a:rPr>
              <a:t>http://eaglefordshale.com/</a:t>
            </a:r>
            <a:endParaRPr lang="en-US" dirty="0" smtClean="0"/>
          </a:p>
          <a:p>
            <a:r>
              <a:rPr lang="es-MX" dirty="0" smtClean="0"/>
              <a:t>Jackson </a:t>
            </a:r>
            <a:r>
              <a:rPr lang="es-MX" dirty="0" err="1" smtClean="0"/>
              <a:t>School</a:t>
            </a:r>
            <a:r>
              <a:rPr lang="es-MX" dirty="0" smtClean="0"/>
              <a:t> of </a:t>
            </a:r>
            <a:r>
              <a:rPr lang="es-MX" dirty="0" err="1" smtClean="0"/>
              <a:t>Geophysics</a:t>
            </a:r>
            <a:endParaRPr lang="es-MX" dirty="0" smtClean="0"/>
          </a:p>
          <a:p>
            <a:r>
              <a:rPr lang="en-US" dirty="0" smtClean="0">
                <a:effectLst/>
                <a:hlinkClick r:id="rId3"/>
              </a:rPr>
              <a:t>www.pnas.org/lookup/suppl/doi:10.1073/pnas.1322107111/-/DCSupplemental</a:t>
            </a:r>
            <a:r>
              <a:rPr lang="en-US" dirty="0" smtClean="0">
                <a:effectLst/>
              </a:rPr>
              <a:t>. </a:t>
            </a:r>
          </a:p>
          <a:p>
            <a:r>
              <a:rPr lang="es-MX" dirty="0" smtClean="0"/>
              <a:t>Texas </a:t>
            </a:r>
            <a:r>
              <a:rPr lang="es-MX" dirty="0" err="1" smtClean="0"/>
              <a:t>Railroad</a:t>
            </a:r>
            <a:r>
              <a:rPr lang="es-MX" dirty="0" smtClean="0"/>
              <a:t> </a:t>
            </a:r>
            <a:r>
              <a:rPr lang="es-MX" dirty="0" err="1" smtClean="0"/>
              <a:t>Commission</a:t>
            </a:r>
            <a:endParaRPr lang="es-MX" dirty="0" smtClean="0"/>
          </a:p>
          <a:p>
            <a:r>
              <a:rPr lang="es-MX" dirty="0" smtClean="0"/>
              <a:t>Texas </a:t>
            </a:r>
            <a:r>
              <a:rPr lang="es-MX" dirty="0" err="1" smtClean="0"/>
              <a:t>Department</a:t>
            </a:r>
            <a:r>
              <a:rPr lang="es-MX" dirty="0" smtClean="0"/>
              <a:t> of </a:t>
            </a:r>
            <a:r>
              <a:rPr lang="es-MX" dirty="0" err="1" smtClean="0"/>
              <a:t>Public</a:t>
            </a:r>
            <a:r>
              <a:rPr lang="es-MX" dirty="0" smtClean="0"/>
              <a:t> Safety</a:t>
            </a:r>
          </a:p>
          <a:p>
            <a:r>
              <a:rPr lang="es-MX" dirty="0" smtClean="0"/>
              <a:t>Texas </a:t>
            </a:r>
            <a:r>
              <a:rPr lang="es-MX" dirty="0" err="1" smtClean="0"/>
              <a:t>Commission</a:t>
            </a:r>
            <a:r>
              <a:rPr lang="es-MX" dirty="0" smtClean="0"/>
              <a:t> </a:t>
            </a:r>
            <a:r>
              <a:rPr lang="es-MX" dirty="0" err="1" smtClean="0"/>
              <a:t>on</a:t>
            </a:r>
            <a:r>
              <a:rPr lang="es-MX" dirty="0" smtClean="0"/>
              <a:t> </a:t>
            </a:r>
            <a:r>
              <a:rPr lang="es-MX" dirty="0" err="1" smtClean="0"/>
              <a:t>Environmental</a:t>
            </a:r>
            <a:r>
              <a:rPr lang="es-MX" dirty="0" smtClean="0"/>
              <a:t> </a:t>
            </a:r>
            <a:r>
              <a:rPr lang="es-MX" dirty="0" err="1" smtClean="0"/>
              <a:t>Quality</a:t>
            </a:r>
            <a:endParaRPr lang="es-MX" dirty="0" smtClean="0"/>
          </a:p>
          <a:p>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3395171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722313" y="1524001"/>
            <a:ext cx="7772400" cy="1219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5000" dirty="0" smtClean="0"/>
              <a:t>GRACIAS</a:t>
            </a:r>
          </a:p>
        </p:txBody>
      </p:sp>
      <p:sp>
        <p:nvSpPr>
          <p:cNvPr id="5" name="Title 1"/>
          <p:cNvSpPr>
            <a:spLocks noGrp="1"/>
          </p:cNvSpPr>
          <p:nvPr>
            <p:ph type="title"/>
          </p:nvPr>
        </p:nvSpPr>
        <p:spPr>
          <a:xfrm>
            <a:off x="722313" y="2819400"/>
            <a:ext cx="7772400" cy="3200400"/>
          </a:xfrm>
        </p:spPr>
        <p:txBody>
          <a:bodyPr>
            <a:noAutofit/>
          </a:bodyPr>
          <a:lstStyle/>
          <a:p>
            <a:pPr marL="0" indent="0" algn="l"/>
            <a:r>
              <a:rPr lang="en-US" sz="1800" dirty="0" smtClean="0"/>
              <a:t>Para mayor </a:t>
            </a:r>
            <a:r>
              <a:rPr lang="en-US" sz="1800" dirty="0" err="1" smtClean="0"/>
              <a:t>información</a:t>
            </a:r>
            <a:r>
              <a:rPr lang="en-US" sz="1800" dirty="0" smtClean="0"/>
              <a:t> </a:t>
            </a:r>
            <a:r>
              <a:rPr lang="en-US" sz="1800" dirty="0" err="1" smtClean="0"/>
              <a:t>por</a:t>
            </a:r>
            <a:r>
              <a:rPr lang="en-US" sz="1800" dirty="0" smtClean="0"/>
              <a:t> favor </a:t>
            </a:r>
            <a:r>
              <a:rPr lang="en-US" sz="1800" dirty="0" err="1" smtClean="0"/>
              <a:t>contactar</a:t>
            </a:r>
            <a:r>
              <a:rPr lang="en-US" sz="1800" dirty="0" smtClean="0"/>
              <a:t> a:</a:t>
            </a:r>
            <a:r>
              <a:rPr lang="en-US" sz="1800" dirty="0"/>
              <a:t/>
            </a:r>
            <a:br>
              <a:rPr lang="en-US" sz="1800" dirty="0"/>
            </a:br>
            <a:r>
              <a:rPr lang="en-US" sz="1800" dirty="0"/>
              <a:t/>
            </a:r>
            <a:br>
              <a:rPr lang="en-US" sz="1800" dirty="0"/>
            </a:br>
            <a:r>
              <a:rPr lang="en-US" sz="1800" dirty="0"/>
              <a:t>Maria Eugenia Calderon-Porter, </a:t>
            </a:r>
            <a:br>
              <a:rPr lang="en-US" sz="1800" dirty="0"/>
            </a:br>
            <a:r>
              <a:rPr lang="en-US" sz="1800" dirty="0"/>
              <a:t>Asst. Vice President Texas A&amp;M International University</a:t>
            </a:r>
            <a:br>
              <a:rPr lang="en-US" sz="1800" dirty="0"/>
            </a:br>
            <a:r>
              <a:rPr lang="en-US" sz="1800" dirty="0"/>
              <a:t>Office of Global Initiatives/Binational Center </a:t>
            </a:r>
            <a:br>
              <a:rPr lang="en-US" sz="1800" dirty="0"/>
            </a:br>
            <a:r>
              <a:rPr lang="es-MX" sz="1800" dirty="0"/>
              <a:t>Laredo, Texas</a:t>
            </a:r>
            <a:r>
              <a:rPr lang="en-US" sz="1800" dirty="0"/>
              <a:t/>
            </a:r>
            <a:br>
              <a:rPr lang="en-US" sz="1800" dirty="0"/>
            </a:br>
            <a:r>
              <a:rPr lang="en-US" sz="1800" dirty="0"/>
              <a:t>Telephone:  956-326-2834</a:t>
            </a:r>
            <a:br>
              <a:rPr lang="en-US" sz="1800" dirty="0"/>
            </a:br>
            <a:r>
              <a:rPr lang="en-US" sz="1800" dirty="0"/>
              <a:t>Email:  </a:t>
            </a:r>
            <a:r>
              <a:rPr lang="en-US" sz="1800" dirty="0">
                <a:hlinkClick r:id="rId2"/>
              </a:rPr>
              <a:t>Mcalderon@tamiu.edu</a:t>
            </a:r>
            <a:r>
              <a:rPr lang="en-US" sz="1800" dirty="0"/>
              <a:t/>
            </a:r>
            <a:br>
              <a:rPr lang="en-US" sz="1800" dirty="0"/>
            </a:br>
            <a:r>
              <a:rPr lang="en-US" sz="1800" dirty="0"/>
              <a:t/>
            </a:r>
            <a:br>
              <a:rPr lang="en-US" sz="1800" dirty="0"/>
            </a:br>
            <a:r>
              <a:rPr lang="en-US" sz="1800" dirty="0">
                <a:hlinkClick r:id="rId3"/>
              </a:rPr>
              <a:t>www.tamiu.edu/binationalcenter</a:t>
            </a:r>
            <a:r>
              <a:rPr lang="en-US" sz="1800" dirty="0"/>
              <a:t/>
            </a:r>
            <a:br>
              <a:rPr lang="en-US" sz="1800" dirty="0"/>
            </a:br>
            <a:endParaRPr lang="en-US" sz="1800" dirty="0"/>
          </a:p>
        </p:txBody>
      </p:sp>
      <p:sp>
        <p:nvSpPr>
          <p:cNvPr id="6"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1286067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Retos</a:t>
            </a:r>
            <a:endParaRPr lang="en-US" dirty="0"/>
          </a:p>
        </p:txBody>
      </p:sp>
      <p:sp>
        <p:nvSpPr>
          <p:cNvPr id="3" name="Content Placeholder 2"/>
          <p:cNvSpPr>
            <a:spLocks noGrp="1"/>
          </p:cNvSpPr>
          <p:nvPr>
            <p:ph idx="1"/>
          </p:nvPr>
        </p:nvSpPr>
        <p:spPr/>
        <p:txBody>
          <a:bodyPr/>
          <a:lstStyle/>
          <a:p>
            <a:r>
              <a:rPr lang="es-MX" dirty="0" smtClean="0"/>
              <a:t>Emisiones de gas</a:t>
            </a:r>
          </a:p>
          <a:p>
            <a:r>
              <a:rPr lang="es-MX" dirty="0" smtClean="0"/>
              <a:t>Agua</a:t>
            </a:r>
          </a:p>
          <a:p>
            <a:r>
              <a:rPr lang="es-MX" dirty="0" smtClean="0"/>
              <a:t>Actividad Sísmica</a:t>
            </a:r>
          </a:p>
          <a:p>
            <a:r>
              <a:rPr lang="es-MX" dirty="0" smtClean="0"/>
              <a:t>Infraestructura</a:t>
            </a:r>
          </a:p>
          <a:p>
            <a:r>
              <a:rPr lang="es-MX" dirty="0" smtClean="0"/>
              <a:t>Salubridad</a:t>
            </a:r>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652038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smtClean="0"/>
              <a:t>Emissiones</a:t>
            </a:r>
            <a:r>
              <a:rPr lang="es-MX" dirty="0" smtClean="0"/>
              <a:t> de Gas</a:t>
            </a:r>
            <a:endParaRPr lang="en-US" dirty="0"/>
          </a:p>
        </p:txBody>
      </p:sp>
      <p:sp>
        <p:nvSpPr>
          <p:cNvPr id="3" name="Content Placeholder 2"/>
          <p:cNvSpPr>
            <a:spLocks noGrp="1"/>
          </p:cNvSpPr>
          <p:nvPr>
            <p:ph idx="1"/>
          </p:nvPr>
        </p:nvSpPr>
        <p:spPr/>
        <p:txBody>
          <a:bodyPr/>
          <a:lstStyle/>
          <a:p>
            <a:r>
              <a:rPr lang="es-MX" dirty="0" smtClean="0"/>
              <a:t>Desde 2009 el desperdicio de gas debido a falta de infraestructura de gasoductos en Texas a resultado en cantidades de gas que pudieran haber sostenido todo los requisitos de consumidores de gas residencial de una ciudad de 1 </a:t>
            </a:r>
            <a:r>
              <a:rPr lang="es-MX" dirty="0" err="1" smtClean="0"/>
              <a:t>million</a:t>
            </a:r>
            <a:r>
              <a:rPr lang="es-MX" dirty="0" smtClean="0"/>
              <a:t> de habitantes por un año------- se aproximan como 39 billones de pies </a:t>
            </a:r>
            <a:r>
              <a:rPr lang="es-MX" dirty="0" err="1" smtClean="0"/>
              <a:t>cubicos</a:t>
            </a:r>
            <a:r>
              <a:rPr lang="es-MX" dirty="0" smtClean="0"/>
              <a:t> desperdiciados</a:t>
            </a:r>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792275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Gas</a:t>
            </a:r>
            <a:endParaRPr lang="en-US" dirty="0"/>
          </a:p>
        </p:txBody>
      </p:sp>
      <p:sp>
        <p:nvSpPr>
          <p:cNvPr id="3" name="Content Placeholder 2"/>
          <p:cNvSpPr>
            <a:spLocks noGrp="1"/>
          </p:cNvSpPr>
          <p:nvPr>
            <p:ph idx="1"/>
          </p:nvPr>
        </p:nvSpPr>
        <p:spPr/>
        <p:txBody>
          <a:bodyPr/>
          <a:lstStyle/>
          <a:p>
            <a:r>
              <a:rPr lang="en-US" dirty="0" smtClean="0"/>
              <a:t>¿</a:t>
            </a:r>
            <a:r>
              <a:rPr lang="en-US" dirty="0" err="1" smtClean="0"/>
              <a:t>Cuál</a:t>
            </a:r>
            <a:r>
              <a:rPr lang="en-US" dirty="0" smtClean="0"/>
              <a:t> </a:t>
            </a:r>
            <a:r>
              <a:rPr lang="en-US" dirty="0" err="1" smtClean="0"/>
              <a:t>es</a:t>
            </a:r>
            <a:r>
              <a:rPr lang="en-US" dirty="0" smtClean="0"/>
              <a:t> el </a:t>
            </a:r>
            <a:r>
              <a:rPr lang="en-US" dirty="0" err="1" smtClean="0"/>
              <a:t>resultado</a:t>
            </a:r>
            <a:r>
              <a:rPr lang="en-US" dirty="0" smtClean="0"/>
              <a:t>?</a:t>
            </a:r>
          </a:p>
          <a:p>
            <a:pPr lvl="1"/>
            <a:r>
              <a:rPr lang="en-US" dirty="0" smtClean="0"/>
              <a:t>El gas </a:t>
            </a:r>
            <a:r>
              <a:rPr lang="en-US" dirty="0" err="1" smtClean="0"/>
              <a:t>que</a:t>
            </a:r>
            <a:r>
              <a:rPr lang="en-US" dirty="0" smtClean="0"/>
              <a:t> se </a:t>
            </a:r>
            <a:r>
              <a:rPr lang="en-US" dirty="0" err="1" smtClean="0"/>
              <a:t>derrama</a:t>
            </a:r>
            <a:r>
              <a:rPr lang="en-US" dirty="0" smtClean="0"/>
              <a:t> del </a:t>
            </a:r>
            <a:r>
              <a:rPr lang="en-US" dirty="0" err="1" smtClean="0"/>
              <a:t>desperdicio</a:t>
            </a:r>
            <a:r>
              <a:rPr lang="en-US" dirty="0" smtClean="0"/>
              <a:t> </a:t>
            </a:r>
            <a:r>
              <a:rPr lang="en-US" dirty="0" err="1" smtClean="0"/>
              <a:t>es</a:t>
            </a:r>
            <a:r>
              <a:rPr lang="en-US" dirty="0" smtClean="0"/>
              <a:t> el gas </a:t>
            </a:r>
            <a:r>
              <a:rPr lang="en-US" dirty="0" err="1" smtClean="0"/>
              <a:t>metano</a:t>
            </a:r>
            <a:r>
              <a:rPr lang="en-US" dirty="0" smtClean="0"/>
              <a:t>, el </a:t>
            </a:r>
            <a:r>
              <a:rPr lang="en-US" dirty="0" err="1" smtClean="0"/>
              <a:t>cual</a:t>
            </a:r>
            <a:r>
              <a:rPr lang="en-US" dirty="0" smtClean="0"/>
              <a:t> produce 20 </a:t>
            </a:r>
            <a:r>
              <a:rPr lang="en-US" dirty="0" err="1" smtClean="0"/>
              <a:t>veces</a:t>
            </a:r>
            <a:r>
              <a:rPr lang="en-US" dirty="0" smtClean="0"/>
              <a:t> </a:t>
            </a:r>
            <a:r>
              <a:rPr lang="en-US" dirty="0" err="1" smtClean="0"/>
              <a:t>más</a:t>
            </a:r>
            <a:r>
              <a:rPr lang="en-US" dirty="0" smtClean="0"/>
              <a:t> </a:t>
            </a:r>
            <a:r>
              <a:rPr lang="en-US" dirty="0" err="1" smtClean="0"/>
              <a:t>calor</a:t>
            </a:r>
            <a:r>
              <a:rPr lang="en-US" dirty="0" smtClean="0"/>
              <a:t> en </a:t>
            </a:r>
            <a:r>
              <a:rPr lang="en-US" dirty="0" err="1" smtClean="0"/>
              <a:t>nuestra</a:t>
            </a:r>
            <a:r>
              <a:rPr lang="en-US" dirty="0" smtClean="0"/>
              <a:t> </a:t>
            </a:r>
            <a:r>
              <a:rPr lang="en-US" dirty="0" err="1" smtClean="0"/>
              <a:t>atmósfera</a:t>
            </a:r>
            <a:r>
              <a:rPr lang="en-US" dirty="0" smtClean="0"/>
              <a:t> </a:t>
            </a:r>
            <a:r>
              <a:rPr lang="en-US" dirty="0" err="1" smtClean="0"/>
              <a:t>que</a:t>
            </a:r>
            <a:r>
              <a:rPr lang="en-US" dirty="0" smtClean="0"/>
              <a:t> el </a:t>
            </a:r>
            <a:r>
              <a:rPr lang="en-US" dirty="0" err="1" smtClean="0"/>
              <a:t>dióxido</a:t>
            </a:r>
            <a:r>
              <a:rPr lang="en-US" dirty="0" smtClean="0"/>
              <a:t> de </a:t>
            </a:r>
            <a:r>
              <a:rPr lang="en-US" dirty="0" err="1" smtClean="0"/>
              <a:t>carbono</a:t>
            </a:r>
            <a:r>
              <a:rPr lang="en-US" dirty="0" smtClean="0"/>
              <a:t>. </a:t>
            </a:r>
          </a:p>
          <a:p>
            <a:pPr lvl="1"/>
            <a:endParaRPr lang="en-US" dirty="0"/>
          </a:p>
        </p:txBody>
      </p:sp>
      <p:sp>
        <p:nvSpPr>
          <p:cNvPr id="5"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3427659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Gas</a:t>
            </a:r>
            <a:endParaRPr lang="en-US" dirty="0"/>
          </a:p>
        </p:txBody>
      </p:sp>
      <p:sp>
        <p:nvSpPr>
          <p:cNvPr id="3" name="Content Placeholder 2"/>
          <p:cNvSpPr>
            <a:spLocks noGrp="1"/>
          </p:cNvSpPr>
          <p:nvPr>
            <p:ph idx="1"/>
          </p:nvPr>
        </p:nvSpPr>
        <p:spPr/>
        <p:txBody>
          <a:bodyPr/>
          <a:lstStyle/>
          <a:p>
            <a:r>
              <a:rPr lang="es-MX" dirty="0" smtClean="0"/>
              <a:t>Es el equivalente a los gases nocivos que producen 6 o 7 refinerías de petróleo.</a:t>
            </a:r>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3173648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Gas</a:t>
            </a:r>
            <a:endParaRPr lang="en-US" dirty="0"/>
          </a:p>
        </p:txBody>
      </p:sp>
      <p:sp>
        <p:nvSpPr>
          <p:cNvPr id="3" name="Content Placeholder 2"/>
          <p:cNvSpPr>
            <a:spLocks noGrp="1"/>
          </p:cNvSpPr>
          <p:nvPr>
            <p:ph idx="1"/>
          </p:nvPr>
        </p:nvSpPr>
        <p:spPr/>
        <p:txBody>
          <a:bodyPr/>
          <a:lstStyle/>
          <a:p>
            <a:r>
              <a:rPr lang="es-MX" dirty="0" smtClean="0"/>
              <a:t>En Texas en el 2012 se perdieron 33 billones de pies cúbicos, de estos 21 billones de pies  cúbicos eran de Eagle Ford—o sea 10 veces más alto que cualquier otro sitio petrolero en los Estados Unidos. </a:t>
            </a:r>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1051615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Gas</a:t>
            </a:r>
            <a:endParaRPr lang="en-US" dirty="0"/>
          </a:p>
        </p:txBody>
      </p:sp>
      <p:sp>
        <p:nvSpPr>
          <p:cNvPr id="3" name="Content Placeholder 2"/>
          <p:cNvSpPr>
            <a:spLocks noGrp="1"/>
          </p:cNvSpPr>
          <p:nvPr>
            <p:ph idx="1"/>
          </p:nvPr>
        </p:nvSpPr>
        <p:spPr/>
        <p:txBody>
          <a:bodyPr/>
          <a:lstStyle/>
          <a:p>
            <a:r>
              <a:rPr lang="es-MX" dirty="0" smtClean="0"/>
              <a:t>¿Como puede Texas prevenir esto?</a:t>
            </a:r>
          </a:p>
          <a:p>
            <a:r>
              <a:rPr lang="es-MX" dirty="0" smtClean="0"/>
              <a:t>Los reguladores ---Texas </a:t>
            </a:r>
            <a:r>
              <a:rPr lang="es-MX" dirty="0" err="1" smtClean="0"/>
              <a:t>Railroad</a:t>
            </a:r>
            <a:r>
              <a:rPr lang="es-MX" dirty="0" smtClean="0"/>
              <a:t> </a:t>
            </a:r>
            <a:r>
              <a:rPr lang="es-MX" dirty="0" err="1"/>
              <a:t>C</a:t>
            </a:r>
            <a:r>
              <a:rPr lang="es-MX" dirty="0" err="1" smtClean="0"/>
              <a:t>ommisson</a:t>
            </a:r>
            <a:r>
              <a:rPr lang="es-MX" dirty="0" smtClean="0"/>
              <a:t> controla esto con permisos </a:t>
            </a:r>
            <a:r>
              <a:rPr lang="es-MX" dirty="0" err="1" smtClean="0"/>
              <a:t>yregulaciones</a:t>
            </a:r>
            <a:r>
              <a:rPr lang="es-MX" dirty="0" smtClean="0"/>
              <a:t> de medio ambiente.</a:t>
            </a:r>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950921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3580</TotalTime>
  <Words>2866</Words>
  <Application>Microsoft Macintosh PowerPoint</Application>
  <PresentationFormat>On-screen Show (4:3)</PresentationFormat>
  <Paragraphs>422</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Eagle Ford y El Medio Ambiente</vt:lpstr>
      <vt:lpstr>Beneficios</vt:lpstr>
      <vt:lpstr>Beneficios</vt:lpstr>
      <vt:lpstr>Retos</vt:lpstr>
      <vt:lpstr>Emissiones de Gas</vt:lpstr>
      <vt:lpstr>Gas</vt:lpstr>
      <vt:lpstr>Gas</vt:lpstr>
      <vt:lpstr>Gas</vt:lpstr>
      <vt:lpstr>Gas</vt:lpstr>
      <vt:lpstr>Agua</vt:lpstr>
      <vt:lpstr>Agua/Proyecto</vt:lpstr>
      <vt:lpstr>Agua</vt:lpstr>
      <vt:lpstr>Agua</vt:lpstr>
      <vt:lpstr>Agua</vt:lpstr>
      <vt:lpstr>Actividad Sísmica-Eagle Ford</vt:lpstr>
      <vt:lpstr>Actividad Sísmica-Eagle Ford</vt:lpstr>
      <vt:lpstr>Actividad Sísmica-2013</vt:lpstr>
      <vt:lpstr>Actividad Sísmica-2013???</vt:lpstr>
      <vt:lpstr>Actividad Sísmica- 2014?????</vt:lpstr>
      <vt:lpstr>Actividad Sísmica</vt:lpstr>
      <vt:lpstr>Infraestructura</vt:lpstr>
      <vt:lpstr>Infraestructura</vt:lpstr>
      <vt:lpstr>Infraestructura</vt:lpstr>
      <vt:lpstr>Infraestructura</vt:lpstr>
      <vt:lpstr>Infraestructura</vt:lpstr>
      <vt:lpstr>Salud y Medio Ambiente</vt:lpstr>
      <vt:lpstr>Salud y Medio Ambiente</vt:lpstr>
      <vt:lpstr>Salud y Medio Ambiente</vt:lpstr>
      <vt:lpstr>Salud y Medio Ambiente</vt:lpstr>
      <vt:lpstr>Salud y Medio Ambiente</vt:lpstr>
      <vt:lpstr>Salud y Medio Ambiente</vt:lpstr>
      <vt:lpstr>Salud y Medio Ambiente</vt:lpstr>
      <vt:lpstr>PowerPoint Presentation</vt:lpstr>
      <vt:lpstr>Salud y Medio Ambiente</vt:lpstr>
      <vt:lpstr>Salud y Medio Ambiente</vt:lpstr>
      <vt:lpstr>Fuentes</vt:lpstr>
      <vt:lpstr>Para mayor información por favor contactar a:  Maria Eugenia Calderon-Porter,  Asst. Vice President Texas A&amp;M International University Office of Global Initiatives/Binational Center  Laredo, Texas Telephone:  956-326-2834 Email:  Mcalderon@tamiu.edu  www.tamiu.edu/binationalcenter </vt:lpstr>
    </vt:vector>
  </TitlesOfParts>
  <Company>TAMIU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Eagle Ford y El Medio ambiente</dc:title>
  <dc:creator>Calderon, Maria E.</dc:creator>
  <cp:lastModifiedBy>Binational Center</cp:lastModifiedBy>
  <cp:revision>87</cp:revision>
  <dcterms:created xsi:type="dcterms:W3CDTF">2014-09-23T21:43:08Z</dcterms:created>
  <dcterms:modified xsi:type="dcterms:W3CDTF">2016-03-01T19:05:17Z</dcterms:modified>
</cp:coreProperties>
</file>