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285" r:id="rId3"/>
    <p:sldId id="274" r:id="rId4"/>
    <p:sldId id="262" r:id="rId5"/>
    <p:sldId id="264" r:id="rId6"/>
    <p:sldId id="263" r:id="rId7"/>
    <p:sldId id="273" r:id="rId8"/>
    <p:sldId id="275" r:id="rId9"/>
    <p:sldId id="276" r:id="rId10"/>
    <p:sldId id="277" r:id="rId11"/>
    <p:sldId id="278" r:id="rId12"/>
    <p:sldId id="279" r:id="rId13"/>
    <p:sldId id="280" r:id="rId14"/>
    <p:sldId id="269" r:id="rId15"/>
    <p:sldId id="265" r:id="rId16"/>
    <p:sldId id="266" r:id="rId17"/>
    <p:sldId id="282" r:id="rId18"/>
    <p:sldId id="283" r:id="rId19"/>
    <p:sldId id="281" r:id="rId20"/>
    <p:sldId id="286" r:id="rId21"/>
    <p:sldId id="267" r:id="rId22"/>
    <p:sldId id="270" r:id="rId23"/>
    <p:sldId id="271" r:id="rId24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9900"/>
    <a:srgbClr val="FFFF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12" autoAdjust="0"/>
  </p:normalViewPr>
  <p:slideViewPr>
    <p:cSldViewPr>
      <p:cViewPr>
        <p:scale>
          <a:sx n="80" d="100"/>
          <a:sy n="80" d="100"/>
        </p:scale>
        <p:origin x="-306" y="-6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2034" y="-90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62B40F-B95D-4F0D-8A7F-3BE1906B8D71}" type="datetimeFigureOut">
              <a:rPr lang="en-US" smtClean="0"/>
              <a:t>6/4/2013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B1D35-3995-4D89-A99E-DD6DC6534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7735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61CA08B9-4EFC-4333-86DF-4D74570D788F}" type="datetimeFigureOut">
              <a:rPr lang="en-US" smtClean="0"/>
              <a:pPr/>
              <a:t>6/4/2013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5958ECDA-4A3A-465D-924E-F418476738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3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8ECDA-4A3A-465D-924E-F4184767381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913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to Favorites</a:t>
            </a:r>
          </a:p>
          <a:p>
            <a:r>
              <a:rPr lang="en-US" dirty="0" smtClean="0"/>
              <a:t>Job Agents (Email me New Jobs for this Search) Tab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8ECDA-4A3A-465D-924E-F4184767381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949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Dress Appropriately-</a:t>
            </a:r>
            <a:r>
              <a:rPr lang="en-US" baseline="0" dirty="0" smtClean="0">
                <a:solidFill>
                  <a:srgbClr val="C00000"/>
                </a:solidFill>
              </a:rPr>
              <a:t> (Insert new slide with examples)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8ECDA-4A3A-465D-924E-F4184767381D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346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341AC7-5206-4BCD-BF4A-FCD6FFCF75C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E65ACD4-E035-4539-BC5B-3EC5E77F4780}" type="datetimeFigureOut">
              <a:rPr lang="en-US" smtClean="0"/>
              <a:pPr/>
              <a:t>6/4/2013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D9D28C-83AC-4281-A7C9-B7ABB7DD3D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5ACD4-E035-4539-BC5B-3EC5E77F4780}" type="datetimeFigureOut">
              <a:rPr lang="en-US" smtClean="0"/>
              <a:pPr/>
              <a:t>6/4/2013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D9D28C-83AC-4281-A7C9-B7ABB7DD3D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5ACD4-E035-4539-BC5B-3EC5E77F4780}" type="datetimeFigureOut">
              <a:rPr lang="en-US" smtClean="0"/>
              <a:pPr/>
              <a:t>6/4/2013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D9D28C-83AC-4281-A7C9-B7ABB7DD3D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5ACD4-E035-4539-BC5B-3EC5E77F4780}" type="datetimeFigureOut">
              <a:rPr lang="en-US" smtClean="0"/>
              <a:pPr/>
              <a:t>6/4/2013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D9D28C-83AC-4281-A7C9-B7ABB7DD3D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5ACD4-E035-4539-BC5B-3EC5E77F4780}" type="datetimeFigureOut">
              <a:rPr lang="en-US" smtClean="0"/>
              <a:pPr/>
              <a:t>6/4/2013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D9D28C-83AC-4281-A7C9-B7ABB7DD3D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5ACD4-E035-4539-BC5B-3EC5E77F4780}" type="datetimeFigureOut">
              <a:rPr lang="en-US" smtClean="0"/>
              <a:pPr/>
              <a:t>6/4/2013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D9D28C-83AC-4281-A7C9-B7ABB7DD3D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5ACD4-E035-4539-BC5B-3EC5E77F4780}" type="datetimeFigureOut">
              <a:rPr lang="en-US" smtClean="0"/>
              <a:pPr/>
              <a:t>6/4/2013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D9D28C-83AC-4281-A7C9-B7ABB7DD3D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5ACD4-E035-4539-BC5B-3EC5E77F4780}" type="datetimeFigureOut">
              <a:rPr lang="en-US" smtClean="0"/>
              <a:pPr/>
              <a:t>6/4/2013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D9D28C-83AC-4281-A7C9-B7ABB7DD3D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5ACD4-E035-4539-BC5B-3EC5E77F4780}" type="datetimeFigureOut">
              <a:rPr lang="en-US" smtClean="0"/>
              <a:pPr/>
              <a:t>6/4/2013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D9D28C-83AC-4281-A7C9-B7ABB7DD3D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E65ACD4-E035-4539-BC5B-3EC5E77F4780}" type="datetimeFigureOut">
              <a:rPr lang="en-US" smtClean="0"/>
              <a:pPr/>
              <a:t>6/4/2013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D9D28C-83AC-4281-A7C9-B7ABB7DD3D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E65ACD4-E035-4539-BC5B-3EC5E77F4780}" type="datetimeFigureOut">
              <a:rPr lang="en-US" smtClean="0"/>
              <a:pPr/>
              <a:t>6/4/2013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D9D28C-83AC-4281-A7C9-B7ABB7DD3D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E65ACD4-E035-4539-BC5B-3EC5E77F4780}" type="datetimeFigureOut">
              <a:rPr lang="en-US" smtClean="0"/>
              <a:pPr/>
              <a:t>6/4/2013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BD9D28C-83AC-4281-A7C9-B7ABB7DD3D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nkedin.com/groups/TAMIU-Career-Services" TargetMode="External"/><Relationship Id="rId13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3.JPG"/><Relationship Id="rId12" Type="http://schemas.openxmlformats.org/officeDocument/2006/relationships/hyperlink" Target="https://twitter.com/TAMIUCareer" TargetMode="External"/><Relationship Id="rId2" Type="http://schemas.openxmlformats.org/officeDocument/2006/relationships/hyperlink" Target="http://www.eventbrite.com/org/3954397363" TargetMode="External"/><Relationship Id="rId16" Type="http://schemas.microsoft.com/office/2007/relationships/hdphoto" Target="../media/hdphoto1.wdp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amiu.edu/" TargetMode="External"/><Relationship Id="rId11" Type="http://schemas.openxmlformats.org/officeDocument/2006/relationships/image" Target="../media/image35.jpg"/><Relationship Id="rId5" Type="http://schemas.openxmlformats.org/officeDocument/2006/relationships/image" Target="../media/image32.jpeg"/><Relationship Id="rId15" Type="http://schemas.openxmlformats.org/officeDocument/2006/relationships/image" Target="../media/image37.jpeg"/><Relationship Id="rId10" Type="http://schemas.openxmlformats.org/officeDocument/2006/relationships/hyperlink" Target="http://pinterest.com/tamiucareers/" TargetMode="External"/><Relationship Id="rId4" Type="http://schemas.openxmlformats.org/officeDocument/2006/relationships/hyperlink" Target="https://www.myinterfase.com/tamiu/Account/LogOnhttps:/www.myinterfase.com/tamiu/Account/LogOn" TargetMode="External"/><Relationship Id="rId9" Type="http://schemas.openxmlformats.org/officeDocument/2006/relationships/image" Target="../media/image34.jpg"/><Relationship Id="rId14" Type="http://schemas.openxmlformats.org/officeDocument/2006/relationships/hyperlink" Target="https://www.facebook.com/txamiu.career.services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304800"/>
            <a:ext cx="7772400" cy="35052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Introduction to</a:t>
            </a:r>
            <a:br>
              <a:rPr lang="en-US" sz="5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en-US" sz="5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TAMIU’s</a:t>
            </a:r>
            <a:br>
              <a:rPr lang="en-US" sz="5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en-US" sz="5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Dusty Works!</a:t>
            </a:r>
            <a:endParaRPr lang="en-US" sz="54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28600" y="3505200"/>
            <a:ext cx="8610600" cy="1752600"/>
          </a:xfrm>
        </p:spPr>
        <p:txBody>
          <a:bodyPr>
            <a:normAutofit/>
          </a:bodyPr>
          <a:lstStyle/>
          <a:p>
            <a:pPr marL="109728" indent="0" algn="r">
              <a:buNone/>
            </a:pP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arendon Condensed" pitchFamily="18" charset="0"/>
              </a:rPr>
              <a:t>Presented by:</a:t>
            </a:r>
          </a:p>
          <a:p>
            <a:pPr marL="109728" indent="0" algn="r">
              <a:buNone/>
            </a:pP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arendon Condensed" pitchFamily="18" charset="0"/>
              </a:rPr>
              <a:t>Office 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arendon Condensed" pitchFamily="18" charset="0"/>
              </a:rPr>
              <a:t>of Career Services</a:t>
            </a:r>
          </a:p>
          <a:p>
            <a:pPr marL="109728" indent="0" algn="r">
              <a:buNone/>
            </a:pP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arendon Condensed" pitchFamily="18" charset="0"/>
              </a:rPr>
              <a:t>Student Center, 114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  <a:latin typeface="Arial Rounded MT Bold" pitchFamily="34" charset="0"/>
              </a:rPr>
              <a:t>SEP Application: Personal Data</a:t>
            </a:r>
            <a:endParaRPr lang="en-US" dirty="0">
              <a:solidFill>
                <a:srgbClr val="800000"/>
              </a:solidFill>
              <a:latin typeface="Arial Rounded MT Bold" pitchFamily="34" charset="0"/>
            </a:endParaRPr>
          </a:p>
        </p:txBody>
      </p:sp>
      <p:pic>
        <p:nvPicPr>
          <p:cNvPr id="5" name="Picture 2" descr="C:\Documents and Settings\cavallarta\Desktop\SEP_Page_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88" b="40485"/>
          <a:stretch/>
        </p:blipFill>
        <p:spPr bwMode="auto">
          <a:xfrm>
            <a:off x="1560340" y="1447800"/>
            <a:ext cx="6042368" cy="2714311"/>
          </a:xfrm>
          <a:prstGeom prst="rect">
            <a:avLst/>
          </a:prstGeom>
          <a:ln w="38100" cap="sq">
            <a:solidFill>
              <a:srgbClr val="80000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4267200"/>
            <a:ext cx="83819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Enter your </a:t>
            </a:r>
            <a:r>
              <a:rPr lang="en-US" b="1" dirty="0" smtClean="0">
                <a:solidFill>
                  <a:schemeClr val="bg1"/>
                </a:solidFill>
              </a:rPr>
              <a:t>Social Security Number</a:t>
            </a:r>
            <a:r>
              <a:rPr lang="en-US" dirty="0" smtClean="0">
                <a:solidFill>
                  <a:schemeClr val="bg1"/>
                </a:solidFill>
              </a:rPr>
              <a:t>, or leave blank if you don’t have one.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Enter your </a:t>
            </a:r>
            <a:r>
              <a:rPr lang="en-US" b="1" dirty="0" smtClean="0">
                <a:solidFill>
                  <a:schemeClr val="bg1"/>
                </a:solidFill>
              </a:rPr>
              <a:t>phone number(s) </a:t>
            </a:r>
            <a:r>
              <a:rPr lang="en-US" dirty="0" smtClean="0">
                <a:solidFill>
                  <a:schemeClr val="bg1"/>
                </a:solidFill>
              </a:rPr>
              <a:t>and </a:t>
            </a:r>
            <a:r>
              <a:rPr lang="en-US" b="1" dirty="0" smtClean="0">
                <a:solidFill>
                  <a:schemeClr val="bg1"/>
                </a:solidFill>
              </a:rPr>
              <a:t>e-mail address </a:t>
            </a:r>
            <a:r>
              <a:rPr lang="en-US" dirty="0" smtClean="0">
                <a:solidFill>
                  <a:schemeClr val="bg1"/>
                </a:solidFill>
              </a:rPr>
              <a:t>to be contacted by employer.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Be sure to answer questions on right, depending if you answered “Yes” or “No”.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76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800000"/>
                </a:solidFill>
                <a:latin typeface="Arial Rounded MT Bold" pitchFamily="34" charset="0"/>
              </a:rPr>
              <a:t>SEP Application: Education Information</a:t>
            </a:r>
            <a:endParaRPr lang="en-US" sz="3200" dirty="0">
              <a:solidFill>
                <a:srgbClr val="800000"/>
              </a:solidFill>
              <a:latin typeface="Arial Rounded MT Bold" pitchFamily="34" charset="0"/>
            </a:endParaRPr>
          </a:p>
        </p:txBody>
      </p:sp>
      <p:pic>
        <p:nvPicPr>
          <p:cNvPr id="5" name="Picture 2" descr="C:\Documents and Settings\cavallarta\Desktop\SEP_Page_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05" b="5577"/>
          <a:stretch/>
        </p:blipFill>
        <p:spPr bwMode="auto">
          <a:xfrm>
            <a:off x="1905000" y="3886200"/>
            <a:ext cx="5756227" cy="2667000"/>
          </a:xfrm>
          <a:prstGeom prst="rect">
            <a:avLst/>
          </a:prstGeom>
          <a:ln w="38100" cap="sq">
            <a:solidFill>
              <a:srgbClr val="80000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9901" y="1219200"/>
            <a:ext cx="8686800" cy="288367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“</a:t>
            </a:r>
            <a:r>
              <a:rPr lang="en-US" sz="1600" b="1" dirty="0" smtClean="0">
                <a:solidFill>
                  <a:schemeClr val="bg1"/>
                </a:solidFill>
              </a:rPr>
              <a:t>Date Entered/Entering TAMIU”:</a:t>
            </a:r>
            <a:r>
              <a:rPr lang="en-US" sz="1600" dirty="0" smtClean="0">
                <a:solidFill>
                  <a:schemeClr val="bg1"/>
                </a:solidFill>
              </a:rPr>
              <a:t>  List semester entered TAMIU </a:t>
            </a:r>
            <a:br>
              <a:rPr lang="en-US" sz="1600" dirty="0" smtClean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	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</a:rPr>
              <a:t>“Expected TAMIU Graduation Date”:</a:t>
            </a:r>
            <a:r>
              <a:rPr lang="en-US" sz="1600" dirty="0" smtClean="0">
                <a:solidFill>
                  <a:schemeClr val="bg1"/>
                </a:solidFill>
              </a:rPr>
              <a:t> List estimated semester graduating</a:t>
            </a:r>
            <a:br>
              <a:rPr lang="en-US" sz="1600" dirty="0" smtClean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	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</a:rPr>
              <a:t>“</a:t>
            </a:r>
            <a:r>
              <a:rPr lang="en-US" sz="1600" b="1" dirty="0">
                <a:solidFill>
                  <a:schemeClr val="bg1"/>
                </a:solidFill>
              </a:rPr>
              <a:t>Currently Enrolled?”: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Depends </a:t>
            </a:r>
            <a:r>
              <a:rPr lang="en-US" sz="1600" dirty="0">
                <a:solidFill>
                  <a:schemeClr val="bg1"/>
                </a:solidFill>
              </a:rPr>
              <a:t>on date </a:t>
            </a:r>
            <a:r>
              <a:rPr lang="en-US" sz="1600" dirty="0" smtClean="0">
                <a:solidFill>
                  <a:schemeClr val="bg1"/>
                </a:solidFill>
              </a:rPr>
              <a:t>application </a:t>
            </a:r>
            <a:r>
              <a:rPr lang="en-US" sz="1600" dirty="0">
                <a:solidFill>
                  <a:schemeClr val="bg1"/>
                </a:solidFill>
              </a:rPr>
              <a:t>is filled </a:t>
            </a:r>
            <a:r>
              <a:rPr lang="en-US" sz="1600" dirty="0" smtClean="0">
                <a:solidFill>
                  <a:schemeClr val="bg1"/>
                </a:solidFill>
              </a:rPr>
              <a:t>out 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endParaRPr lang="en-US" sz="1600" b="1" dirty="0" smtClean="0">
              <a:solidFill>
                <a:schemeClr val="bg1"/>
              </a:solidFill>
            </a:endParaRP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</a:rPr>
              <a:t>“</a:t>
            </a:r>
            <a:r>
              <a:rPr lang="en-US" sz="1600" b="1" dirty="0">
                <a:solidFill>
                  <a:schemeClr val="bg1"/>
                </a:solidFill>
              </a:rPr>
              <a:t>Next Term of </a:t>
            </a:r>
            <a:r>
              <a:rPr lang="en-US" sz="1600" b="1" dirty="0" smtClean="0">
                <a:solidFill>
                  <a:schemeClr val="bg1"/>
                </a:solidFill>
              </a:rPr>
              <a:t>Enrollment</a:t>
            </a:r>
            <a:r>
              <a:rPr lang="en-US" sz="1600" b="1" dirty="0">
                <a:solidFill>
                  <a:schemeClr val="bg1"/>
                </a:solidFill>
              </a:rPr>
              <a:t>”: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List </a:t>
            </a:r>
            <a:r>
              <a:rPr lang="en-US" sz="1600" dirty="0">
                <a:solidFill>
                  <a:schemeClr val="bg1"/>
                </a:solidFill>
              </a:rPr>
              <a:t>the </a:t>
            </a:r>
            <a:r>
              <a:rPr lang="en-US" sz="1600" b="1" i="1" dirty="0">
                <a:solidFill>
                  <a:schemeClr val="bg1"/>
                </a:solidFill>
              </a:rPr>
              <a:t>next</a:t>
            </a:r>
            <a:r>
              <a:rPr lang="en-US" sz="1600" dirty="0">
                <a:solidFill>
                  <a:schemeClr val="bg1"/>
                </a:solidFill>
              </a:rPr>
              <a:t> semester </a:t>
            </a:r>
            <a:r>
              <a:rPr lang="en-US" sz="1600" dirty="0" smtClean="0">
                <a:solidFill>
                  <a:schemeClr val="bg1"/>
                </a:solidFill>
              </a:rPr>
              <a:t>you </a:t>
            </a:r>
            <a:r>
              <a:rPr lang="en-US" sz="1600" dirty="0">
                <a:solidFill>
                  <a:schemeClr val="bg1"/>
                </a:solidFill>
              </a:rPr>
              <a:t>will be taking </a:t>
            </a:r>
            <a:r>
              <a:rPr lang="en-US" sz="1600" dirty="0" smtClean="0">
                <a:solidFill>
                  <a:schemeClr val="bg1"/>
                </a:solidFill>
              </a:rPr>
              <a:t/>
            </a:r>
            <a:br>
              <a:rPr lang="en-US" sz="1600" dirty="0" smtClean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 courses 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600" b="1" dirty="0" smtClean="0">
                <a:solidFill>
                  <a:prstClr val="black"/>
                </a:solidFill>
              </a:rPr>
              <a:t>“</a:t>
            </a:r>
            <a:r>
              <a:rPr lang="en-US" sz="1600" b="1" dirty="0">
                <a:solidFill>
                  <a:prstClr val="black"/>
                </a:solidFill>
              </a:rPr>
              <a:t>College or University”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smtClean="0">
                <a:solidFill>
                  <a:prstClr val="black"/>
                </a:solidFill>
              </a:rPr>
              <a:t>or </a:t>
            </a:r>
            <a:r>
              <a:rPr lang="en-US" sz="1600" b="1" dirty="0" smtClean="0">
                <a:solidFill>
                  <a:prstClr val="black"/>
                </a:solidFill>
              </a:rPr>
              <a:t>“Technical/Vocational</a:t>
            </a:r>
            <a:r>
              <a:rPr lang="en-US" sz="1600" b="1" dirty="0">
                <a:solidFill>
                  <a:prstClr val="black"/>
                </a:solidFill>
              </a:rPr>
              <a:t>”:</a:t>
            </a:r>
            <a:r>
              <a:rPr lang="en-US" sz="1600" dirty="0">
                <a:solidFill>
                  <a:prstClr val="black"/>
                </a:solidFill>
              </a:rPr>
              <a:t> A</a:t>
            </a:r>
            <a:r>
              <a:rPr lang="en-US" sz="1600" dirty="0" smtClean="0">
                <a:solidFill>
                  <a:prstClr val="black"/>
                </a:solidFill>
              </a:rPr>
              <a:t>ny </a:t>
            </a:r>
            <a:r>
              <a:rPr lang="en-US" sz="1600" dirty="0">
                <a:solidFill>
                  <a:prstClr val="black"/>
                </a:solidFill>
              </a:rPr>
              <a:t>previous              higher education experience, including </a:t>
            </a:r>
            <a:r>
              <a:rPr lang="en-US" sz="1600" dirty="0" smtClean="0">
                <a:solidFill>
                  <a:prstClr val="black"/>
                </a:solidFill>
              </a:rPr>
              <a:t>TAMIU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51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800000"/>
                </a:solidFill>
                <a:latin typeface="Arial Rounded MT Bold" pitchFamily="34" charset="0"/>
              </a:rPr>
              <a:t>SEP Application: Employment Record</a:t>
            </a:r>
            <a:endParaRPr lang="en-US" sz="3200" dirty="0">
              <a:solidFill>
                <a:srgbClr val="800000"/>
              </a:solidFill>
              <a:latin typeface="Arial Rounded MT Bold" pitchFamily="34" charset="0"/>
            </a:endParaRPr>
          </a:p>
        </p:txBody>
      </p:sp>
      <p:pic>
        <p:nvPicPr>
          <p:cNvPr id="5" name="Picture 2" descr="C:\Documents and Settings\cavallarta\Desktop\SEP_Page_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63"/>
          <a:stretch/>
        </p:blipFill>
        <p:spPr bwMode="auto">
          <a:xfrm>
            <a:off x="4876800" y="1295400"/>
            <a:ext cx="4114800" cy="5048480"/>
          </a:xfrm>
          <a:prstGeom prst="rect">
            <a:avLst/>
          </a:prstGeom>
          <a:ln w="38100" cap="sq">
            <a:solidFill>
              <a:srgbClr val="80000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1446810"/>
            <a:ext cx="3352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Three sections to include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previous work experience.</a:t>
            </a:r>
          </a:p>
          <a:p>
            <a:pPr>
              <a:spcAft>
                <a:spcPts val="1200"/>
              </a:spcAft>
            </a:pP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Reverse chronological order.</a:t>
            </a:r>
          </a:p>
          <a:p>
            <a:pPr>
              <a:spcAft>
                <a:spcPts val="1200"/>
              </a:spcAft>
            </a:pP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Fill in as much as possible.</a:t>
            </a:r>
          </a:p>
          <a:p>
            <a:pPr>
              <a:spcAft>
                <a:spcPts val="1200"/>
              </a:spcAft>
            </a:pP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If you have no previous employment, include </a:t>
            </a:r>
            <a:r>
              <a:rPr lang="en-US" i="1" dirty="0" smtClean="0">
                <a:solidFill>
                  <a:schemeClr val="bg1"/>
                </a:solidFill>
              </a:rPr>
              <a:t>relevant </a:t>
            </a:r>
            <a:r>
              <a:rPr lang="en-US" dirty="0" smtClean="0">
                <a:solidFill>
                  <a:schemeClr val="bg1"/>
                </a:solidFill>
              </a:rPr>
              <a:t>volunteering experience.</a:t>
            </a:r>
          </a:p>
        </p:txBody>
      </p:sp>
    </p:spTree>
    <p:extLst>
      <p:ext uri="{BB962C8B-B14F-4D97-AF65-F5344CB8AC3E}">
        <p14:creationId xmlns:p14="http://schemas.microsoft.com/office/powerpoint/2010/main" val="103152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Arial Rounded MT Bold" pitchFamily="34" charset="0"/>
              </a:rPr>
              <a:t>SEP Application: Skills &amp; Signature</a:t>
            </a:r>
            <a:endParaRPr lang="en-US" dirty="0">
              <a:solidFill>
                <a:srgbClr val="800000"/>
              </a:solidFill>
              <a:latin typeface="Arial Rounded MT Bold" pitchFamily="34" charset="0"/>
            </a:endParaRPr>
          </a:p>
        </p:txBody>
      </p:sp>
      <p:pic>
        <p:nvPicPr>
          <p:cNvPr id="5" name="Picture 2" descr="C:\Documents and Settings\cavallarta\Desktop\SEP_Page_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34" b="4511"/>
          <a:stretch/>
        </p:blipFill>
        <p:spPr bwMode="auto">
          <a:xfrm>
            <a:off x="304800" y="1524000"/>
            <a:ext cx="8354011" cy="2438400"/>
          </a:xfrm>
          <a:prstGeom prst="rect">
            <a:avLst/>
          </a:prstGeom>
          <a:ln w="38100" cap="sq">
            <a:solidFill>
              <a:srgbClr val="80000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4191000"/>
            <a:ext cx="8229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Be sure to simply list </a:t>
            </a:r>
            <a:r>
              <a:rPr lang="en-US" b="1" dirty="0" smtClean="0">
                <a:solidFill>
                  <a:schemeClr val="bg1"/>
                </a:solidFill>
              </a:rPr>
              <a:t>any jobs skills </a:t>
            </a:r>
            <a:r>
              <a:rPr lang="en-US" dirty="0" smtClean="0">
                <a:solidFill>
                  <a:schemeClr val="bg1"/>
                </a:solidFill>
              </a:rPr>
              <a:t>you have, such as software (</a:t>
            </a:r>
            <a:r>
              <a:rPr lang="en-US" dirty="0" err="1" smtClean="0">
                <a:solidFill>
                  <a:schemeClr val="bg1"/>
                </a:solidFill>
              </a:rPr>
              <a:t>Micosoft</a:t>
            </a:r>
            <a:r>
              <a:rPr lang="en-US" dirty="0" smtClean="0">
                <a:solidFill>
                  <a:schemeClr val="bg1"/>
                </a:solidFill>
              </a:rPr>
              <a:t> Office), languages, and any knowledge on computers/machines </a:t>
            </a:r>
            <a:r>
              <a:rPr lang="en-US" dirty="0" err="1" smtClean="0">
                <a:solidFill>
                  <a:schemeClr val="bg1"/>
                </a:solidFill>
              </a:rPr>
              <a:t>etc</a:t>
            </a:r>
            <a:r>
              <a:rPr lang="en-US" dirty="0" smtClean="0">
                <a:solidFill>
                  <a:schemeClr val="bg1"/>
                </a:solidFill>
              </a:rPr>
              <a:t>, etc.</a:t>
            </a:r>
          </a:p>
          <a:p>
            <a:pPr>
              <a:spcAft>
                <a:spcPts val="600"/>
              </a:spcAft>
            </a:pP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Type your name for “Applicant’s Signature”.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23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800000"/>
                </a:solidFill>
                <a:latin typeface="Arial Rounded MT Bold" pitchFamily="34" charset="0"/>
              </a:rPr>
              <a:t>My Documents Page</a:t>
            </a:r>
            <a:endParaRPr lang="en-US" dirty="0">
              <a:solidFill>
                <a:srgbClr val="800000"/>
              </a:solidFill>
              <a:latin typeface="Arial Rounded MT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2801" y="5181600"/>
            <a:ext cx="563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Upload New Document/Applications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-&gt; Click </a:t>
            </a:r>
            <a:r>
              <a:rPr lang="en-US" b="1" dirty="0" smtClean="0">
                <a:solidFill>
                  <a:srgbClr val="800000"/>
                </a:solidFill>
              </a:rPr>
              <a:t>[Add]</a:t>
            </a:r>
            <a:endParaRPr lang="en-US" b="1" dirty="0" smtClean="0">
              <a:solidFill>
                <a:srgbClr val="8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Update Existing Applications/Documents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-&gt; Click </a:t>
            </a:r>
            <a:r>
              <a:rPr lang="en-US" b="1" dirty="0" smtClean="0">
                <a:solidFill>
                  <a:srgbClr val="800000"/>
                </a:solidFill>
              </a:rPr>
              <a:t>[Update]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to replace document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View Applications/Documents</a:t>
            </a:r>
            <a:r>
              <a:rPr lang="en-US" dirty="0" smtClean="0">
                <a:solidFill>
                  <a:schemeClr val="bg1"/>
                </a:solidFill>
              </a:rPr>
              <a:t> -&gt; Click </a:t>
            </a:r>
            <a:r>
              <a:rPr lang="en-US" b="1" dirty="0" smtClean="0">
                <a:solidFill>
                  <a:srgbClr val="800000"/>
                </a:solidFill>
              </a:rPr>
              <a:t>[View]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4038600"/>
            <a:ext cx="27902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Once your application has been completed, you may…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47" t="15012" r="11119" b="30243"/>
          <a:stretch/>
        </p:blipFill>
        <p:spPr>
          <a:xfrm>
            <a:off x="352425" y="1291707"/>
            <a:ext cx="4572000" cy="2598185"/>
          </a:xfrm>
          <a:ln w="38100">
            <a:solidFill>
              <a:srgbClr val="8000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381000" y="2209800"/>
            <a:ext cx="914400" cy="762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3" t="33854" r="2500" b="5208"/>
          <a:stretch/>
        </p:blipFill>
        <p:spPr>
          <a:xfrm>
            <a:off x="5058507" y="2209800"/>
            <a:ext cx="3979333" cy="2857500"/>
          </a:xfrm>
          <a:prstGeom prst="rect">
            <a:avLst/>
          </a:prstGeom>
          <a:ln w="38100">
            <a:solidFill>
              <a:srgbClr val="800000"/>
            </a:solidFill>
          </a:ln>
        </p:spPr>
      </p:pic>
      <p:sp>
        <p:nvSpPr>
          <p:cNvPr id="17" name="Rectangle 16"/>
          <p:cNvSpPr/>
          <p:nvPr/>
        </p:nvSpPr>
        <p:spPr>
          <a:xfrm>
            <a:off x="5096606" y="2514600"/>
            <a:ext cx="3761643" cy="609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800000"/>
                </a:solidFill>
                <a:latin typeface="Arial Rounded MT Bold" pitchFamily="34" charset="0"/>
              </a:rPr>
              <a:t>Employment Search</a:t>
            </a:r>
            <a:endParaRPr lang="en-US" dirty="0">
              <a:solidFill>
                <a:srgbClr val="800000"/>
              </a:solidFill>
              <a:latin typeface="Arial Rounded MT Bold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 rot="14380295">
            <a:off x="7700478" y="3521009"/>
            <a:ext cx="326171" cy="196984"/>
          </a:xfrm>
          <a:prstGeom prst="rightArrow">
            <a:avLst>
              <a:gd name="adj1" fmla="val 34082"/>
              <a:gd name="adj2" fmla="val 117155"/>
            </a:avLst>
          </a:prstGeom>
          <a:ln w="12700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198" y="5809565"/>
            <a:ext cx="4318811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On-Campus Employment Search: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No criteria necessary (Blank Search)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5295" r="1058" b="4348"/>
          <a:stretch/>
        </p:blipFill>
        <p:spPr>
          <a:xfrm>
            <a:off x="304799" y="1371600"/>
            <a:ext cx="4757011" cy="3124200"/>
          </a:xfrm>
          <a:ln w="38100">
            <a:solidFill>
              <a:srgbClr val="80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38" t="21875" r="1936" b="2083"/>
          <a:stretch/>
        </p:blipFill>
        <p:spPr>
          <a:xfrm>
            <a:off x="5181600" y="2038350"/>
            <a:ext cx="3810000" cy="3448050"/>
          </a:xfrm>
          <a:prstGeom prst="rect">
            <a:avLst/>
          </a:prstGeom>
          <a:ln w="38100">
            <a:solidFill>
              <a:srgbClr val="80000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4" t="37500" r="2083" b="45833"/>
          <a:stretch/>
        </p:blipFill>
        <p:spPr>
          <a:xfrm>
            <a:off x="990600" y="1432067"/>
            <a:ext cx="6567409" cy="1106090"/>
          </a:xfrm>
          <a:prstGeom prst="rect">
            <a:avLst/>
          </a:prstGeom>
          <a:ln w="38100">
            <a:solidFill>
              <a:srgbClr val="800000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4800600" cy="639762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800000"/>
                </a:solidFill>
                <a:latin typeface="Arial Rounded MT Bold" pitchFamily="34" charset="0"/>
              </a:rPr>
              <a:t>Employment Search 	  	     (cont.)</a:t>
            </a:r>
            <a:endParaRPr lang="en-US" sz="3200" dirty="0">
              <a:solidFill>
                <a:srgbClr val="800000"/>
              </a:solidFill>
              <a:latin typeface="Arial Rounded MT Bold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60" t="33333" r="2185" b="4167"/>
          <a:stretch/>
        </p:blipFill>
        <p:spPr>
          <a:xfrm>
            <a:off x="623985" y="3200400"/>
            <a:ext cx="4951778" cy="3106161"/>
          </a:xfrm>
          <a:prstGeom prst="rect">
            <a:avLst/>
          </a:prstGeom>
          <a:ln w="38100">
            <a:solidFill>
              <a:srgbClr val="800000"/>
            </a:solidFill>
          </a:ln>
        </p:spPr>
      </p:pic>
      <p:sp>
        <p:nvSpPr>
          <p:cNvPr id="7" name="TextBox 6"/>
          <p:cNvSpPr txBox="1"/>
          <p:nvPr/>
        </p:nvSpPr>
        <p:spPr>
          <a:xfrm rot="766511">
            <a:off x="5699493" y="2820348"/>
            <a:ext cx="3200023" cy="1200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Add To Favorites</a:t>
            </a:r>
            <a:r>
              <a:rPr lang="en-US" b="1" dirty="0" smtClean="0"/>
              <a:t>: You can explore jobs and save them as </a:t>
            </a:r>
            <a:r>
              <a:rPr lang="en-US" b="1" dirty="0" smtClean="0">
                <a:solidFill>
                  <a:srgbClr val="0070C0"/>
                </a:solidFill>
              </a:rPr>
              <a:t>Favorites</a:t>
            </a:r>
            <a:r>
              <a:rPr lang="en-US" b="1" dirty="0" smtClean="0"/>
              <a:t> to return to at a later date. 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 rot="781923">
            <a:off x="5396619" y="4880990"/>
            <a:ext cx="3505201" cy="1200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Job Agents: </a:t>
            </a:r>
          </a:p>
          <a:p>
            <a:pPr algn="ctr"/>
            <a:r>
              <a:rPr lang="en-US" b="1" dirty="0" smtClean="0"/>
              <a:t>This will allow you to be       e-mailed when a new jobs open.</a:t>
            </a:r>
            <a:endParaRPr lang="en-US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6553200" y="1504950"/>
            <a:ext cx="976234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029200"/>
            <a:ext cx="1219200" cy="154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342296"/>
            <a:ext cx="152400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  <a:latin typeface="Arial Rounded MT Bold" pitchFamily="34" charset="0"/>
              </a:rPr>
              <a:t>Applying for Jobs</a:t>
            </a:r>
            <a:endParaRPr lang="en-US" dirty="0">
              <a:solidFill>
                <a:srgbClr val="800000"/>
              </a:solidFill>
              <a:latin typeface="Arial Rounded MT Bold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25" t="31250" r="1145" b="3907"/>
          <a:stretch/>
        </p:blipFill>
        <p:spPr>
          <a:xfrm>
            <a:off x="2492051" y="3262821"/>
            <a:ext cx="5170996" cy="3293038"/>
          </a:xfrm>
          <a:prstGeom prst="rect">
            <a:avLst/>
          </a:prstGeom>
          <a:ln w="38100">
            <a:solidFill>
              <a:srgbClr val="80000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21" t="37240" r="1875" b="47916"/>
          <a:stretch/>
        </p:blipFill>
        <p:spPr>
          <a:xfrm>
            <a:off x="499877" y="1504838"/>
            <a:ext cx="7163170" cy="1060523"/>
          </a:xfrm>
          <a:prstGeom prst="rect">
            <a:avLst/>
          </a:prstGeom>
          <a:ln w="38100">
            <a:solidFill>
              <a:srgbClr val="800000"/>
            </a:solidFill>
          </a:ln>
        </p:spPr>
      </p:pic>
      <p:sp>
        <p:nvSpPr>
          <p:cNvPr id="6" name="TextBox 5"/>
          <p:cNvSpPr txBox="1"/>
          <p:nvPr/>
        </p:nvSpPr>
        <p:spPr>
          <a:xfrm rot="747792">
            <a:off x="6515282" y="2103696"/>
            <a:ext cx="2286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Click on </a:t>
            </a:r>
            <a:r>
              <a:rPr lang="en-US" b="1" dirty="0" smtClean="0">
                <a:solidFill>
                  <a:srgbClr val="00B0F0"/>
                </a:solidFill>
              </a:rPr>
              <a:t>“Submit Résumé or </a:t>
            </a:r>
          </a:p>
          <a:p>
            <a:pPr algn="ctr"/>
            <a:r>
              <a:rPr lang="en-US" b="1" dirty="0" smtClean="0">
                <a:solidFill>
                  <a:srgbClr val="00B0F0"/>
                </a:solidFill>
              </a:rPr>
              <a:t>SEP Application”.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20926070">
            <a:off x="147367" y="4263528"/>
            <a:ext cx="224126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Your selected SEP</a:t>
            </a:r>
          </a:p>
          <a:p>
            <a:pPr algn="ctr"/>
            <a:r>
              <a:rPr lang="en-US" dirty="0" smtClean="0"/>
              <a:t>will</a:t>
            </a:r>
            <a:r>
              <a:rPr lang="en-US" dirty="0" smtClean="0">
                <a:solidFill>
                  <a:srgbClr val="00B0F0"/>
                </a:solidFill>
              </a:rPr>
              <a:t> attach itself.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00200"/>
            <a:ext cx="1981200" cy="253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051" y="5257800"/>
            <a:ext cx="1784191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258163"/>
            <a:ext cx="1447800" cy="18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 rot="899646">
            <a:off x="6882899" y="5860728"/>
            <a:ext cx="191835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Click </a:t>
            </a:r>
          </a:p>
          <a:p>
            <a:pPr algn="ctr"/>
            <a:r>
              <a:rPr lang="en-US" dirty="0" smtClean="0">
                <a:solidFill>
                  <a:srgbClr val="00B0F0"/>
                </a:solidFill>
              </a:rPr>
              <a:t>“Save” </a:t>
            </a:r>
            <a:r>
              <a:rPr lang="en-US" dirty="0" smtClean="0"/>
              <a:t>to finish.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916079">
            <a:off x="6043114" y="4269289"/>
            <a:ext cx="268833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Student Message</a:t>
            </a:r>
          </a:p>
          <a:p>
            <a:pPr algn="ctr"/>
            <a:r>
              <a:rPr lang="en-US" dirty="0" smtClean="0">
                <a:solidFill>
                  <a:srgbClr val="00B0F0"/>
                </a:solidFill>
              </a:rPr>
              <a:t>is optional.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4428852"/>
            <a:ext cx="3109856" cy="48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119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9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800000"/>
                </a:solidFill>
                <a:latin typeface="Arial Rounded MT Bold" pitchFamily="34" charset="0"/>
              </a:rPr>
              <a:t>Applying for Jobs:  Success!</a:t>
            </a:r>
            <a:endParaRPr lang="en-US" sz="4000" dirty="0">
              <a:solidFill>
                <a:srgbClr val="800000"/>
              </a:solidFill>
              <a:latin typeface="Arial Rounded MT Bold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95" t="24702" r="2024" b="26190"/>
          <a:stretch/>
        </p:blipFill>
        <p:spPr>
          <a:xfrm>
            <a:off x="702128" y="2590800"/>
            <a:ext cx="7890165" cy="3886200"/>
          </a:xfrm>
          <a:prstGeom prst="rect">
            <a:avLst/>
          </a:prstGeom>
          <a:ln w="38100">
            <a:solidFill>
              <a:srgbClr val="800000"/>
            </a:solidFill>
          </a:ln>
        </p:spPr>
      </p:pic>
      <p:sp>
        <p:nvSpPr>
          <p:cNvPr id="10" name="Right Arrow 9"/>
          <p:cNvSpPr/>
          <p:nvPr/>
        </p:nvSpPr>
        <p:spPr>
          <a:xfrm rot="7523555">
            <a:off x="5305211" y="2976742"/>
            <a:ext cx="1222351" cy="533664"/>
          </a:xfrm>
          <a:prstGeom prst="rightArrow">
            <a:avLst>
              <a:gd name="adj1" fmla="val 31250"/>
              <a:gd name="adj2" fmla="val 500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97098" y="1565581"/>
            <a:ext cx="5500224" cy="88870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/>
              <a:t>Applying to the job is complete.</a:t>
            </a:r>
          </a:p>
          <a:p>
            <a:pPr algn="ctr">
              <a:lnSpc>
                <a:spcPct val="150000"/>
              </a:lnSpc>
            </a:pPr>
            <a:r>
              <a:rPr lang="en-US" dirty="0" smtClean="0"/>
              <a:t>Repeat as desired for other available vacancies.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66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676400"/>
            <a:ext cx="8229600" cy="4330891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en-US" b="1" dirty="0" smtClean="0">
                <a:solidFill>
                  <a:schemeClr val="bg1"/>
                </a:solidFill>
              </a:rPr>
              <a:t>Dress Appropriately</a:t>
            </a:r>
          </a:p>
          <a:p>
            <a:pPr lvl="1">
              <a:spcAft>
                <a:spcPts val="1200"/>
              </a:spcAft>
            </a:pPr>
            <a:r>
              <a:rPr lang="en-US" dirty="0" smtClean="0">
                <a:solidFill>
                  <a:schemeClr val="bg1"/>
                </a:solidFill>
              </a:rPr>
              <a:t>Examples on next slide</a:t>
            </a:r>
          </a:p>
          <a:p>
            <a:pPr>
              <a:spcAft>
                <a:spcPts val="1200"/>
              </a:spcAft>
            </a:pPr>
            <a:r>
              <a:rPr lang="en-US" b="1" dirty="0" smtClean="0">
                <a:solidFill>
                  <a:schemeClr val="bg1"/>
                </a:solidFill>
              </a:rPr>
              <a:t>Arrive on Time</a:t>
            </a:r>
          </a:p>
          <a:p>
            <a:pPr>
              <a:spcAft>
                <a:spcPts val="1200"/>
              </a:spcAft>
            </a:pPr>
            <a:r>
              <a:rPr lang="en-US" b="1" dirty="0" smtClean="0">
                <a:solidFill>
                  <a:schemeClr val="bg1"/>
                </a:solidFill>
              </a:rPr>
              <a:t>Prepare for Questions</a:t>
            </a:r>
          </a:p>
          <a:p>
            <a:pPr lvl="1">
              <a:spcAft>
                <a:spcPts val="1200"/>
              </a:spcAft>
            </a:pPr>
            <a:r>
              <a:rPr lang="en-US" dirty="0" smtClean="0">
                <a:solidFill>
                  <a:schemeClr val="bg1"/>
                </a:solidFill>
              </a:rPr>
              <a:t>“What are your Strengths/Weaknesses?”</a:t>
            </a:r>
          </a:p>
          <a:p>
            <a:pPr lvl="1">
              <a:spcAft>
                <a:spcPts val="1200"/>
              </a:spcAft>
            </a:pPr>
            <a:r>
              <a:rPr lang="en-US" dirty="0" smtClean="0">
                <a:solidFill>
                  <a:schemeClr val="bg1"/>
                </a:solidFill>
              </a:rPr>
              <a:t>“Why do you want to work for that department?”</a:t>
            </a:r>
          </a:p>
          <a:p>
            <a:pPr>
              <a:spcAft>
                <a:spcPts val="1200"/>
              </a:spcAft>
            </a:pPr>
            <a:r>
              <a:rPr lang="en-US" b="1" dirty="0" smtClean="0">
                <a:solidFill>
                  <a:schemeClr val="bg1"/>
                </a:solidFill>
              </a:rPr>
              <a:t>Copy of Class Schedule </a:t>
            </a:r>
            <a:r>
              <a:rPr lang="en-US" sz="1600" dirty="0" smtClean="0">
                <a:solidFill>
                  <a:schemeClr val="bg1"/>
                </a:solidFill>
              </a:rPr>
              <a:t>(</a:t>
            </a:r>
            <a:r>
              <a:rPr lang="en-US" sz="1600" dirty="0" err="1" smtClean="0">
                <a:solidFill>
                  <a:schemeClr val="bg1"/>
                </a:solidFill>
              </a:rPr>
              <a:t>UConnect</a:t>
            </a:r>
            <a:r>
              <a:rPr lang="en-US" sz="1600" dirty="0" smtClean="0">
                <a:solidFill>
                  <a:schemeClr val="bg1"/>
                </a:solidFill>
              </a:rPr>
              <a:t> / Class Schedule)</a:t>
            </a:r>
          </a:p>
          <a:p>
            <a:pPr>
              <a:spcAft>
                <a:spcPts val="1200"/>
              </a:spcAft>
            </a:pPr>
            <a:r>
              <a:rPr lang="en-US" b="1" dirty="0" smtClean="0">
                <a:solidFill>
                  <a:schemeClr val="bg1"/>
                </a:solidFill>
              </a:rPr>
              <a:t>Copy of Your Resume </a:t>
            </a:r>
            <a:r>
              <a:rPr lang="en-US" sz="1600" dirty="0" smtClean="0">
                <a:solidFill>
                  <a:schemeClr val="bg1"/>
                </a:solidFill>
              </a:rPr>
              <a:t>(If required to upload one).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800000"/>
                </a:solidFill>
                <a:latin typeface="Arial Rounded MT Bold" pitchFamily="34" charset="0"/>
              </a:rPr>
              <a:t>Preparing for an Interview</a:t>
            </a:r>
            <a:endParaRPr lang="en-US" dirty="0">
              <a:solidFill>
                <a:srgbClr val="80000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7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447800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sz="2800" b="1" dirty="0" smtClean="0">
                <a:solidFill>
                  <a:schemeClr val="bg1"/>
                </a:solidFill>
                <a:latin typeface="Californian FB" pitchFamily="18" charset="0"/>
              </a:rPr>
              <a:t>What is </a:t>
            </a:r>
            <a:r>
              <a:rPr lang="en-US" sz="2800" b="1" dirty="0" smtClean="0">
                <a:solidFill>
                  <a:srgbClr val="800000"/>
                </a:solidFill>
                <a:latin typeface="Californian FB" pitchFamily="18" charset="0"/>
              </a:rPr>
              <a:t>Dusty Works!? </a:t>
            </a:r>
          </a:p>
          <a:p>
            <a:pPr lvl="1"/>
            <a:r>
              <a:rPr lang="en-US" sz="2800" b="1" dirty="0" smtClean="0">
                <a:solidFill>
                  <a:schemeClr val="bg1"/>
                </a:solidFill>
                <a:latin typeface="Californian FB" pitchFamily="18" charset="0"/>
              </a:rPr>
              <a:t>TAMIU’s Online Job Board that provides        </a:t>
            </a:r>
            <a:r>
              <a:rPr lang="en-US" sz="2800" b="1" i="1" dirty="0" smtClean="0">
                <a:solidFill>
                  <a:srgbClr val="800000"/>
                </a:solidFill>
                <a:latin typeface="Californian FB" pitchFamily="18" charset="0"/>
              </a:rPr>
              <a:t>On-Campus Jobs </a:t>
            </a:r>
            <a:r>
              <a:rPr lang="en-US" sz="2800" b="1" dirty="0" smtClean="0">
                <a:solidFill>
                  <a:schemeClr val="bg1"/>
                </a:solidFill>
                <a:latin typeface="Californian FB" pitchFamily="18" charset="0"/>
              </a:rPr>
              <a:t>and </a:t>
            </a:r>
            <a:r>
              <a:rPr lang="en-US" sz="2800" b="1" i="1" dirty="0" smtClean="0">
                <a:solidFill>
                  <a:schemeClr val="bg1"/>
                </a:solidFill>
                <a:latin typeface="Californian FB" pitchFamily="18" charset="0"/>
              </a:rPr>
              <a:t>Off-Campus Jobs</a:t>
            </a:r>
            <a:r>
              <a:rPr lang="en-US" sz="2800" b="1" dirty="0" smtClean="0">
                <a:solidFill>
                  <a:schemeClr val="bg1"/>
                </a:solidFill>
                <a:latin typeface="Californian FB" pitchFamily="18" charset="0"/>
              </a:rPr>
              <a:t>.</a:t>
            </a: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pPr marL="393192" lvl="1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Californian FB" pitchFamily="18" charset="0"/>
              </a:rPr>
              <a:t>Who can use </a:t>
            </a:r>
            <a:r>
              <a:rPr lang="en-US" sz="2800" b="1" dirty="0" smtClean="0">
                <a:solidFill>
                  <a:srgbClr val="800000"/>
                </a:solidFill>
                <a:latin typeface="Californian FB" pitchFamily="18" charset="0"/>
              </a:rPr>
              <a:t>Dusty Works!?</a:t>
            </a:r>
          </a:p>
          <a:p>
            <a:pPr lvl="1"/>
            <a:r>
              <a:rPr lang="en-US" sz="2800" b="1" dirty="0" smtClean="0">
                <a:solidFill>
                  <a:schemeClr val="bg1"/>
                </a:solidFill>
                <a:latin typeface="Californian FB" pitchFamily="18" charset="0"/>
              </a:rPr>
              <a:t>TAMIU </a:t>
            </a:r>
            <a:r>
              <a:rPr lang="en-US" sz="2800" b="1" i="1" dirty="0" smtClean="0">
                <a:solidFill>
                  <a:schemeClr val="bg1"/>
                </a:solidFill>
                <a:latin typeface="Californian FB" pitchFamily="18" charset="0"/>
              </a:rPr>
              <a:t>Students</a:t>
            </a:r>
            <a:r>
              <a:rPr lang="en-US" sz="2800" b="1" dirty="0" smtClean="0">
                <a:solidFill>
                  <a:schemeClr val="bg1"/>
                </a:solidFill>
                <a:latin typeface="Californian FB" pitchFamily="18" charset="0"/>
              </a:rPr>
              <a:t> and </a:t>
            </a:r>
            <a:r>
              <a:rPr lang="en-US" sz="2800" b="1" i="1" dirty="0" smtClean="0">
                <a:solidFill>
                  <a:schemeClr val="bg1"/>
                </a:solidFill>
                <a:latin typeface="Californian FB" pitchFamily="18" charset="0"/>
              </a:rPr>
              <a:t>Alumni</a:t>
            </a:r>
            <a:r>
              <a:rPr lang="en-US" sz="2800" b="1" dirty="0" smtClean="0">
                <a:solidFill>
                  <a:schemeClr val="bg1"/>
                </a:solidFill>
                <a:latin typeface="Californian FB" pitchFamily="18" charset="0"/>
              </a:rPr>
              <a:t>.</a:t>
            </a:r>
            <a:endParaRPr lang="en-US" sz="2800" b="1" dirty="0">
              <a:solidFill>
                <a:schemeClr val="bg1"/>
              </a:solidFill>
              <a:latin typeface="Californian FB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229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685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800000"/>
                </a:solidFill>
                <a:latin typeface="Arial Rounded MT Bold" pitchFamily="34" charset="0"/>
              </a:rPr>
              <a:t>Dressing </a:t>
            </a:r>
            <a:r>
              <a:rPr lang="en-US" dirty="0" smtClean="0">
                <a:solidFill>
                  <a:srgbClr val="800000"/>
                </a:solidFill>
                <a:latin typeface="Arial Rounded MT Bold" pitchFamily="34" charset="0"/>
              </a:rPr>
              <a:t>Appropriately</a:t>
            </a:r>
            <a:br>
              <a:rPr lang="en-US" dirty="0" smtClean="0">
                <a:solidFill>
                  <a:srgbClr val="800000"/>
                </a:solidFill>
                <a:latin typeface="Arial Rounded MT Bold" pitchFamily="34" charset="0"/>
              </a:rPr>
            </a:br>
            <a:endParaRPr lang="en-US" dirty="0">
              <a:solidFill>
                <a:srgbClr val="800000"/>
              </a:solidFill>
              <a:latin typeface="Arial Rounded MT Bold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29" y="1066799"/>
            <a:ext cx="7696200" cy="5455247"/>
          </a:xfrm>
          <a:prstGeom prst="rect">
            <a:avLst/>
          </a:prstGeom>
          <a:ln w="38100">
            <a:solidFill>
              <a:srgbClr val="800000"/>
            </a:solidFill>
          </a:ln>
        </p:spPr>
      </p:pic>
    </p:spTree>
    <p:extLst>
      <p:ext uri="{BB962C8B-B14F-4D97-AF65-F5344CB8AC3E}">
        <p14:creationId xmlns:p14="http://schemas.microsoft.com/office/powerpoint/2010/main" val="209983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91" t="15627" r="1455" b="2152"/>
          <a:stretch/>
        </p:blipFill>
        <p:spPr>
          <a:xfrm>
            <a:off x="152400" y="1511867"/>
            <a:ext cx="3962424" cy="4525963"/>
          </a:xfrm>
          <a:ln w="38100">
            <a:solidFill>
              <a:srgbClr val="80000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800000"/>
                </a:solidFill>
                <a:latin typeface="Arial Rounded MT Bold" pitchFamily="34" charset="0"/>
              </a:rPr>
              <a:t>Career Services Events</a:t>
            </a:r>
            <a:endParaRPr lang="en-US" dirty="0">
              <a:solidFill>
                <a:srgbClr val="800000"/>
              </a:solidFill>
              <a:latin typeface="Arial Rounded MT Bold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66" t="33674" r="16906" b="63095"/>
          <a:stretch/>
        </p:blipFill>
        <p:spPr>
          <a:xfrm rot="19983212">
            <a:off x="744043" y="5029199"/>
            <a:ext cx="2057400" cy="413667"/>
          </a:xfrm>
          <a:prstGeom prst="rect">
            <a:avLst/>
          </a:prstGeom>
          <a:ln w="38100">
            <a:solidFill>
              <a:srgbClr val="800000"/>
            </a:solidFill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45977">
            <a:off x="1669360" y="3033549"/>
            <a:ext cx="1095025" cy="1324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 l="6899" r="6899" b="7401"/>
          <a:stretch>
            <a:fillRect/>
          </a:stretch>
        </p:blipFill>
        <p:spPr bwMode="auto">
          <a:xfrm>
            <a:off x="2395889" y="1513111"/>
            <a:ext cx="5266621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 cstate="print"/>
          <a:srcRect l="9593" r="20368"/>
          <a:stretch>
            <a:fillRect/>
          </a:stretch>
        </p:blipFill>
        <p:spPr bwMode="auto">
          <a:xfrm>
            <a:off x="5029200" y="1513112"/>
            <a:ext cx="3962424" cy="4525963"/>
          </a:xfrm>
          <a:prstGeom prst="rect">
            <a:avLst/>
          </a:prstGeom>
          <a:ln w="38100" cap="sq">
            <a:solidFill>
              <a:srgbClr val="8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3398362"/>
            <a:ext cx="1139346" cy="1139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76200"/>
            <a:ext cx="8229600" cy="8683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800000"/>
                </a:solidFill>
                <a:latin typeface="Arial Rounded MT Bold" pitchFamily="34" charset="0"/>
              </a:rPr>
              <a:t>Find Us!</a:t>
            </a:r>
            <a:endParaRPr lang="en-US" dirty="0">
              <a:solidFill>
                <a:srgbClr val="800000"/>
              </a:solidFill>
              <a:latin typeface="Arial Rounded MT Bold" pitchFamily="34" charset="0"/>
            </a:endParaRPr>
          </a:p>
        </p:txBody>
      </p:sp>
      <p:pic>
        <p:nvPicPr>
          <p:cNvPr id="6" name="Picture 5">
            <a:hlinkClick r:id="rId4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r="30240" b="16667"/>
          <a:stretch/>
        </p:blipFill>
        <p:spPr>
          <a:xfrm>
            <a:off x="4953000" y="1391838"/>
            <a:ext cx="3106322" cy="8381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6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739" y="1145449"/>
            <a:ext cx="2558142" cy="11627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4" name="Picture 13">
            <a:hlinkClick r:id="rId8"/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5" t="2041" r="5869"/>
          <a:stretch/>
        </p:blipFill>
        <p:spPr>
          <a:xfrm>
            <a:off x="1143000" y="3412217"/>
            <a:ext cx="1146795" cy="1161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>
            <a:hlinkClick r:id="rId10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412216"/>
            <a:ext cx="1144431" cy="1139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>
            <a:hlinkClick r:id="rId12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423486"/>
            <a:ext cx="1163565" cy="1139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>
            <a:hlinkClick r:id="rId14"/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-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434755"/>
            <a:ext cx="1116806" cy="1116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48072"/>
          </a:xfrm>
        </p:spPr>
        <p:txBody>
          <a:bodyPr rtlCol="0"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800" dirty="0" smtClean="0">
              <a:latin typeface="+mj-lt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Cassandra Wheeler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Executive Director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800" dirty="0">
              <a:solidFill>
                <a:schemeClr val="bg1">
                  <a:lumMod val="95000"/>
                  <a:lumOff val="5000"/>
                </a:schemeClr>
              </a:solidFill>
              <a:latin typeface="Arial Rounded MT Bold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Laura Martinez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Director of Employer Relations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800" dirty="0">
              <a:solidFill>
                <a:schemeClr val="bg1">
                  <a:lumMod val="95000"/>
                  <a:lumOff val="5000"/>
                </a:schemeClr>
              </a:solidFill>
              <a:latin typeface="Arial Rounded MT Bold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San Juanita Perez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Director of Student Relations</a:t>
            </a:r>
          </a:p>
          <a:p>
            <a:pPr algn="ctr">
              <a:buNone/>
              <a:defRPr/>
            </a:pPr>
            <a:endParaRPr lang="en-US" sz="800" dirty="0" smtClean="0">
              <a:solidFill>
                <a:schemeClr val="bg1">
                  <a:lumMod val="95000"/>
                  <a:lumOff val="5000"/>
                </a:schemeClr>
              </a:solidFill>
              <a:latin typeface="Arial Rounded MT Bold" pitchFamily="34" charset="0"/>
            </a:endParaRPr>
          </a:p>
          <a:p>
            <a:pPr algn="ctr">
              <a:buNone/>
              <a:defRPr/>
            </a:pPr>
            <a:r>
              <a:rPr lang="en-US" sz="1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Jose D. Valadez, Jr.</a:t>
            </a:r>
          </a:p>
          <a:p>
            <a:pPr algn="ctr">
              <a:buNone/>
              <a:defRPr/>
            </a:pPr>
            <a:r>
              <a:rPr lang="en-US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Career Advisor (Sophomores)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800" dirty="0">
              <a:solidFill>
                <a:schemeClr val="bg1">
                  <a:lumMod val="95000"/>
                  <a:lumOff val="5000"/>
                </a:schemeClr>
              </a:solidFill>
              <a:latin typeface="Arial Rounded MT Bold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Jessica McGee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Data &amp; Information Specialist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000" dirty="0" smtClean="0">
              <a:solidFill>
                <a:schemeClr val="bg1">
                  <a:lumMod val="95000"/>
                  <a:lumOff val="5000"/>
                </a:schemeClr>
              </a:solidFill>
              <a:latin typeface="Arial Rounded MT Bold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Josefina Valle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Staff Assistant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latin typeface="+mj-lt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Student Center 114 • 956.326.4473</a:t>
            </a:r>
            <a:br>
              <a:rPr lang="en-US" sz="2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</a:br>
            <a:r>
              <a:rPr lang="en-US" sz="2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email: </a:t>
            </a:r>
            <a:r>
              <a:rPr lang="en-US" sz="2200" u="sng" dirty="0" smtClean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careerservices@tamiu.edu</a:t>
            </a:r>
            <a:endParaRPr lang="en-US" sz="2200" u="sng" dirty="0">
              <a:solidFill>
                <a:schemeClr val="tx2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en-US" sz="2800" dirty="0" smtClean="0">
                <a:solidFill>
                  <a:srgbClr val="800000"/>
                </a:solidFill>
                <a:latin typeface="Arial Rounded MT Bold" pitchFamily="34" charset="0"/>
              </a:rPr>
              <a:t>TEXAS A&amp;M INTERNATIONAL UNIVERSITY</a:t>
            </a:r>
            <a:br>
              <a:rPr lang="en-US" sz="2800" dirty="0" smtClean="0">
                <a:solidFill>
                  <a:srgbClr val="800000"/>
                </a:solidFill>
                <a:latin typeface="Arial Rounded MT Bold" pitchFamily="34" charset="0"/>
              </a:rPr>
            </a:br>
            <a:r>
              <a:rPr lang="en-US" sz="2800" dirty="0" smtClean="0">
                <a:solidFill>
                  <a:srgbClr val="800000"/>
                </a:solidFill>
                <a:latin typeface="Arial Rounded MT Bold" pitchFamily="34" charset="0"/>
              </a:rPr>
              <a:t>Office of Career Services</a:t>
            </a:r>
            <a:endParaRPr lang="en-US" sz="2800" dirty="0">
              <a:solidFill>
                <a:srgbClr val="80000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25469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Important: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TAMIU </a:t>
            </a:r>
            <a:r>
              <a:rPr lang="en-US" b="1" u="sng" dirty="0" smtClean="0">
                <a:solidFill>
                  <a:schemeClr val="bg1"/>
                </a:solidFill>
              </a:rPr>
              <a:t>does </a:t>
            </a:r>
            <a:r>
              <a:rPr lang="en-US" b="1" u="sng" dirty="0">
                <a:solidFill>
                  <a:schemeClr val="bg1"/>
                </a:solidFill>
              </a:rPr>
              <a:t>not accept paper applications</a:t>
            </a:r>
            <a:r>
              <a:rPr lang="en-US" dirty="0">
                <a:solidFill>
                  <a:schemeClr val="bg1"/>
                </a:solidFill>
              </a:rPr>
              <a:t>. Applications must be submitted through </a:t>
            </a:r>
            <a:r>
              <a:rPr lang="en-US" dirty="0" smtClean="0">
                <a:solidFill>
                  <a:schemeClr val="bg1"/>
                </a:solidFill>
              </a:rPr>
              <a:t>          </a:t>
            </a:r>
            <a:r>
              <a:rPr lang="en-US" b="1" i="1" dirty="0" smtClean="0">
                <a:solidFill>
                  <a:schemeClr val="bg1"/>
                </a:solidFill>
              </a:rPr>
              <a:t>Dusty Works!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Application must be done on a </a:t>
            </a:r>
            <a:r>
              <a:rPr lang="en-US" b="1" dirty="0" smtClean="0">
                <a:solidFill>
                  <a:schemeClr val="bg1"/>
                </a:solidFill>
              </a:rPr>
              <a:t>PC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b="1" u="sng" dirty="0" smtClean="0">
                <a:solidFill>
                  <a:schemeClr val="bg1"/>
                </a:solidFill>
              </a:rPr>
              <a:t>not</a:t>
            </a:r>
            <a:r>
              <a:rPr lang="en-US" dirty="0" smtClean="0">
                <a:solidFill>
                  <a:schemeClr val="bg1"/>
                </a:solidFill>
              </a:rPr>
              <a:t> a </a:t>
            </a:r>
            <a:r>
              <a:rPr lang="en-US" b="1" dirty="0" smtClean="0">
                <a:solidFill>
                  <a:schemeClr val="bg1"/>
                </a:solidFill>
              </a:rPr>
              <a:t>Mac</a:t>
            </a:r>
            <a:r>
              <a:rPr lang="en-US" dirty="0" smtClean="0">
                <a:solidFill>
                  <a:schemeClr val="bg1"/>
                </a:solidFill>
              </a:rPr>
              <a:t>.        (For compatibility reasons).</a:t>
            </a:r>
            <a:endParaRPr lang="en-US" dirty="0">
              <a:solidFill>
                <a:schemeClr val="bg1"/>
              </a:solidFill>
            </a:endParaRPr>
          </a:p>
          <a:p>
            <a:pPr marL="393192" lvl="1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Only </a:t>
            </a:r>
            <a:r>
              <a:rPr lang="en-US" b="1" i="1" dirty="0" smtClean="0">
                <a:solidFill>
                  <a:schemeClr val="bg1"/>
                </a:solidFill>
              </a:rPr>
              <a:t>Adobe Acrobat Professional  </a:t>
            </a:r>
            <a:r>
              <a:rPr lang="en-US" dirty="0" smtClean="0">
                <a:solidFill>
                  <a:schemeClr val="bg1"/>
                </a:solidFill>
              </a:rPr>
              <a:t>will allow the applications to be saved and edited.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800000"/>
                </a:solidFill>
                <a:latin typeface="Arial Rounded MT Bold" pitchFamily="34" charset="0"/>
              </a:rPr>
              <a:t>Student Employment Program </a:t>
            </a:r>
            <a:br>
              <a:rPr lang="en-US" dirty="0" smtClean="0">
                <a:solidFill>
                  <a:srgbClr val="800000"/>
                </a:solidFill>
                <a:latin typeface="Arial Rounded MT Bold" pitchFamily="34" charset="0"/>
              </a:rPr>
            </a:br>
            <a:r>
              <a:rPr lang="en-US" dirty="0" smtClean="0">
                <a:solidFill>
                  <a:srgbClr val="800000"/>
                </a:solidFill>
                <a:latin typeface="Arial Rounded MT Bold" pitchFamily="34" charset="0"/>
              </a:rPr>
              <a:t>(SEP) Application</a:t>
            </a:r>
            <a:endParaRPr lang="en-US" dirty="0">
              <a:solidFill>
                <a:srgbClr val="80000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39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800000"/>
                </a:solidFill>
                <a:latin typeface="Arial Rounded MT Bold" pitchFamily="34" charset="0"/>
              </a:rPr>
              <a:t>Dusty Works!  Login Page</a:t>
            </a:r>
            <a:endParaRPr lang="en-US" dirty="0">
              <a:solidFill>
                <a:srgbClr val="800000"/>
              </a:solidFill>
              <a:latin typeface="Arial Rounded MT Bold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362075"/>
            <a:ext cx="7848600" cy="4789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54974" y="5326317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chemeClr val="bg1"/>
                </a:solidFill>
                <a:latin typeface="Californian FB" pitchFamily="18" charset="0"/>
              </a:rPr>
              <a:t>Password</a:t>
            </a:r>
            <a:r>
              <a:rPr lang="en-US" b="1" dirty="0" smtClean="0">
                <a:solidFill>
                  <a:schemeClr val="bg1"/>
                </a:solidFill>
                <a:latin typeface="Californian FB" pitchFamily="18" charset="0"/>
              </a:rPr>
              <a:t>:</a:t>
            </a:r>
            <a:r>
              <a:rPr lang="en-US" dirty="0" smtClean="0">
                <a:solidFill>
                  <a:schemeClr val="bg1"/>
                </a:solidFill>
                <a:latin typeface="Californian FB" pitchFamily="18" charset="0"/>
              </a:rPr>
              <a:t> Your Birthday (mm/</a:t>
            </a:r>
            <a:r>
              <a:rPr lang="en-US" dirty="0" err="1" smtClean="0">
                <a:solidFill>
                  <a:schemeClr val="bg1"/>
                </a:solidFill>
                <a:latin typeface="Californian FB" pitchFamily="18" charset="0"/>
              </a:rPr>
              <a:t>dd</a:t>
            </a:r>
            <a:r>
              <a:rPr lang="en-US" dirty="0" smtClean="0">
                <a:solidFill>
                  <a:schemeClr val="bg1"/>
                </a:solidFill>
                <a:latin typeface="Californian FB" pitchFamily="18" charset="0"/>
              </a:rPr>
              <a:t>/</a:t>
            </a:r>
            <a:r>
              <a:rPr lang="en-US" dirty="0" err="1" smtClean="0">
                <a:solidFill>
                  <a:schemeClr val="bg1"/>
                </a:solidFill>
                <a:latin typeface="Californian FB" pitchFamily="18" charset="0"/>
              </a:rPr>
              <a:t>yyyy</a:t>
            </a:r>
            <a:r>
              <a:rPr lang="en-US" dirty="0" smtClean="0">
                <a:solidFill>
                  <a:schemeClr val="bg1"/>
                </a:solidFill>
                <a:latin typeface="Californian FB" pitchFamily="18" charset="0"/>
              </a:rPr>
              <a:t>) </a:t>
            </a:r>
            <a:r>
              <a:rPr lang="en-US" dirty="0">
                <a:solidFill>
                  <a:schemeClr val="bg1"/>
                </a:solidFill>
                <a:latin typeface="Californian FB" pitchFamily="18" charset="0"/>
              </a:rPr>
              <a:t>F</a:t>
            </a:r>
            <a:r>
              <a:rPr lang="en-US" dirty="0" smtClean="0">
                <a:solidFill>
                  <a:schemeClr val="bg1"/>
                </a:solidFill>
                <a:latin typeface="Californian FB" pitchFamily="18" charset="0"/>
              </a:rPr>
              <a:t>ormat.</a:t>
            </a:r>
          </a:p>
        </p:txBody>
      </p:sp>
      <p:sp>
        <p:nvSpPr>
          <p:cNvPr id="7" name="Right Arrow 6"/>
          <p:cNvSpPr/>
          <p:nvPr/>
        </p:nvSpPr>
        <p:spPr>
          <a:xfrm>
            <a:off x="1219200" y="4572000"/>
            <a:ext cx="1219200" cy="475566"/>
          </a:xfrm>
          <a:prstGeom prst="rightArrow">
            <a:avLst>
              <a:gd name="adj1" fmla="val 31250"/>
              <a:gd name="adj2" fmla="val 500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400800" y="4008303"/>
            <a:ext cx="207826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>
              <a:solidFill>
                <a:schemeClr val="bg1"/>
              </a:solidFill>
              <a:latin typeface="Californian FB" pitchFamily="18" charset="0"/>
            </a:endParaRPr>
          </a:p>
          <a:p>
            <a:pPr algn="ctr"/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Californian FB" pitchFamily="18" charset="0"/>
              </a:rPr>
              <a:t>If you are a new student, you will need to set up your profile first!</a:t>
            </a:r>
          </a:p>
          <a:p>
            <a:pPr algn="ctr"/>
            <a:endParaRPr lang="en-US" dirty="0" smtClean="0">
              <a:solidFill>
                <a:schemeClr val="bg1"/>
              </a:solidFill>
              <a:latin typeface="Californian FB" pitchFamily="18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Californian FB" pitchFamily="18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Californian FB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010400" y="5416980"/>
            <a:ext cx="1023251" cy="465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4" t="38113" r="925" b="2281"/>
          <a:stretch/>
        </p:blipFill>
        <p:spPr>
          <a:xfrm>
            <a:off x="4648199" y="1752600"/>
            <a:ext cx="4216743" cy="4115853"/>
          </a:xfrm>
          <a:ln w="38100">
            <a:solidFill>
              <a:srgbClr val="800000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800000"/>
                </a:solidFill>
                <a:latin typeface="Arial Rounded MT Bold" pitchFamily="34" charset="0"/>
              </a:rPr>
              <a:t>My Profile Page</a:t>
            </a:r>
            <a:endParaRPr lang="en-US" dirty="0">
              <a:solidFill>
                <a:srgbClr val="800000"/>
              </a:solidFill>
              <a:latin typeface="Arial Rounded MT Bol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38565" y="3429001"/>
            <a:ext cx="312136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Update:</a:t>
            </a:r>
          </a:p>
          <a:p>
            <a:endParaRPr lang="en-US" sz="16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 Password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 Background/Demographic</a:t>
            </a:r>
            <a:br>
              <a:rPr lang="en-US" sz="1600" dirty="0" smtClean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 Information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 Cell Phone for Text Service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 Email(s) for Announcements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 Employment/Education </a:t>
            </a:r>
            <a:br>
              <a:rPr lang="en-US" sz="1600" dirty="0" smtClean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  History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29" t="33594" r="42044" b="50000"/>
          <a:stretch/>
        </p:blipFill>
        <p:spPr>
          <a:xfrm>
            <a:off x="838200" y="1394595"/>
            <a:ext cx="1919334" cy="1742925"/>
          </a:xfrm>
          <a:prstGeom prst="rect">
            <a:avLst/>
          </a:prstGeom>
          <a:ln w="38100">
            <a:solidFill>
              <a:srgbClr val="800000"/>
            </a:solidFill>
          </a:ln>
        </p:spPr>
      </p:pic>
      <p:sp>
        <p:nvSpPr>
          <p:cNvPr id="7" name="Right Arrow 6"/>
          <p:cNvSpPr/>
          <p:nvPr/>
        </p:nvSpPr>
        <p:spPr>
          <a:xfrm rot="1568386">
            <a:off x="3017024" y="2386000"/>
            <a:ext cx="914400" cy="83820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800000"/>
                </a:solidFill>
                <a:latin typeface="Arial Rounded MT Bold" pitchFamily="34" charset="0"/>
              </a:rPr>
              <a:t>Finding the SEP Application</a:t>
            </a:r>
            <a:endParaRPr lang="en-US" dirty="0">
              <a:solidFill>
                <a:srgbClr val="800000"/>
              </a:solidFill>
              <a:latin typeface="Arial Rounded MT Bold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5104" r="1146" b="2083"/>
          <a:stretch/>
        </p:blipFill>
        <p:spPr>
          <a:xfrm>
            <a:off x="1143000" y="1371600"/>
            <a:ext cx="7239000" cy="4660425"/>
          </a:xfrm>
          <a:prstGeom prst="rect">
            <a:avLst/>
          </a:prstGeom>
          <a:ln w="28575">
            <a:solidFill>
              <a:srgbClr val="80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17" t="52604" r="42500" b="44059"/>
          <a:stretch/>
        </p:blipFill>
        <p:spPr>
          <a:xfrm>
            <a:off x="2514600" y="3352800"/>
            <a:ext cx="2866417" cy="54782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cxnSp>
        <p:nvCxnSpPr>
          <p:cNvPr id="10" name="Straight Arrow Connector 9"/>
          <p:cNvCxnSpPr/>
          <p:nvPr/>
        </p:nvCxnSpPr>
        <p:spPr>
          <a:xfrm>
            <a:off x="152400" y="2971800"/>
            <a:ext cx="822960" cy="533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30711" y="1371600"/>
            <a:ext cx="2895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Click on and open </a:t>
            </a:r>
            <a:r>
              <a:rPr lang="en-US" dirty="0" smtClean="0">
                <a:solidFill>
                  <a:srgbClr val="800000"/>
                </a:solidFill>
              </a:rPr>
              <a:t>“</a:t>
            </a:r>
            <a:r>
              <a:rPr lang="en-US" b="1" dirty="0" smtClean="0">
                <a:solidFill>
                  <a:srgbClr val="800000"/>
                </a:solidFill>
              </a:rPr>
              <a:t>On-Campus Employment for Students</a:t>
            </a:r>
            <a:r>
              <a:rPr lang="en-US" dirty="0" smtClean="0">
                <a:solidFill>
                  <a:srgbClr val="800000"/>
                </a:solidFill>
              </a:rPr>
              <a:t>”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Click on open       “</a:t>
            </a:r>
            <a:r>
              <a:rPr lang="en-US" b="1" dirty="0" smtClean="0">
                <a:solidFill>
                  <a:srgbClr val="800000"/>
                </a:solidFill>
              </a:rPr>
              <a:t>On-Campus Student Employment Program (SEP) Application</a:t>
            </a:r>
            <a:r>
              <a:rPr lang="en-US" dirty="0" smtClean="0">
                <a:solidFill>
                  <a:srgbClr val="800000"/>
                </a:solidFill>
              </a:rPr>
              <a:t>”</a:t>
            </a:r>
            <a:endParaRPr lang="en-US" dirty="0">
              <a:solidFill>
                <a:srgbClr val="8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800000"/>
                </a:solidFill>
                <a:latin typeface="Arial Rounded MT Bold" pitchFamily="34" charset="0"/>
              </a:rPr>
              <a:t>Resource Library</a:t>
            </a:r>
            <a:endParaRPr lang="en-US" dirty="0">
              <a:solidFill>
                <a:srgbClr val="800000"/>
              </a:solidFill>
              <a:latin typeface="Arial Rounded MT Bold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 rot="707609">
            <a:off x="3327712" y="4808077"/>
            <a:ext cx="914400" cy="321573"/>
          </a:xfrm>
          <a:prstGeom prst="rightArrow">
            <a:avLst>
              <a:gd name="adj1" fmla="val 31250"/>
              <a:gd name="adj2" fmla="val 500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7" t="32941" r="66016" b="34952"/>
          <a:stretch/>
        </p:blipFill>
        <p:spPr>
          <a:xfrm>
            <a:off x="3560947" y="1270350"/>
            <a:ext cx="5225143" cy="2286000"/>
          </a:xfrm>
          <a:ln w="19050">
            <a:solidFill>
              <a:schemeClr val="accent2">
                <a:lumMod val="50000"/>
              </a:schemeClr>
            </a:solidFill>
          </a:ln>
        </p:spPr>
      </p:pic>
      <p:sp>
        <p:nvSpPr>
          <p:cNvPr id="6" name="Right Arrow 5"/>
          <p:cNvSpPr/>
          <p:nvPr/>
        </p:nvSpPr>
        <p:spPr>
          <a:xfrm rot="1310266">
            <a:off x="2497586" y="2293573"/>
            <a:ext cx="770201" cy="239555"/>
          </a:xfrm>
          <a:prstGeom prst="rightArrow">
            <a:avLst>
              <a:gd name="adj1" fmla="val 31250"/>
              <a:gd name="adj2" fmla="val 500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1" t="33571" r="65845" b="12419"/>
          <a:stretch/>
        </p:blipFill>
        <p:spPr>
          <a:xfrm>
            <a:off x="4495800" y="3733800"/>
            <a:ext cx="3753263" cy="2971800"/>
          </a:xfrm>
          <a:prstGeom prst="rect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31699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  <a:latin typeface="Arial Rounded MT Bold" pitchFamily="34" charset="0"/>
              </a:rPr>
              <a:t>Filling out the SEP Application</a:t>
            </a:r>
            <a:endParaRPr lang="en-US" dirty="0">
              <a:solidFill>
                <a:srgbClr val="800000"/>
              </a:solidFill>
              <a:latin typeface="Arial Rounded MT Bold" pitchFamily="34" charset="0"/>
            </a:endParaRPr>
          </a:p>
        </p:txBody>
      </p:sp>
      <p:pic>
        <p:nvPicPr>
          <p:cNvPr id="5" name="Picture 2" descr="C:\Documents and Settings\cavallarta\Desktop\SEP_Page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08372"/>
            <a:ext cx="1828800" cy="2365636"/>
          </a:xfrm>
          <a:prstGeom prst="rect">
            <a:avLst/>
          </a:prstGeom>
          <a:ln w="38100" cap="sq">
            <a:solidFill>
              <a:srgbClr val="8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cavallarta\Desktop\SEP_Page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14800"/>
            <a:ext cx="1828800" cy="2366682"/>
          </a:xfrm>
          <a:prstGeom prst="rect">
            <a:avLst/>
          </a:prstGeom>
          <a:ln w="38100" cap="sq">
            <a:solidFill>
              <a:srgbClr val="8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2438400" y="1481328"/>
            <a:ext cx="6248400" cy="48432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>
                <a:solidFill>
                  <a:schemeClr val="bg1"/>
                </a:solidFill>
              </a:rPr>
              <a:t>Tips for SEP Application </a:t>
            </a:r>
          </a:p>
          <a:p>
            <a:pPr lvl="1"/>
            <a:r>
              <a:rPr lang="en-US" i="1" dirty="0" smtClean="0">
                <a:solidFill>
                  <a:schemeClr val="bg1"/>
                </a:solidFill>
              </a:rPr>
              <a:t>Always Read directions carefully</a:t>
            </a:r>
            <a:r>
              <a:rPr lang="en-US" dirty="0">
                <a:solidFill>
                  <a:schemeClr val="bg1"/>
                </a:solidFill>
              </a:rPr>
              <a:t>!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Use proper spelling and grammar.</a:t>
            </a:r>
          </a:p>
          <a:p>
            <a:pPr lvl="2"/>
            <a:r>
              <a:rPr lang="en-US" i="1" dirty="0" smtClean="0">
                <a:solidFill>
                  <a:schemeClr val="bg1"/>
                </a:solidFill>
              </a:rPr>
              <a:t>Errors can leave a bad impression on hiring supervisors.</a:t>
            </a:r>
          </a:p>
          <a:p>
            <a:pPr lvl="2"/>
            <a:endParaRPr lang="en-US" i="1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Be honest and accurate.</a:t>
            </a: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When in doubt, ask Career Services for assistance.</a:t>
            </a:r>
          </a:p>
          <a:p>
            <a:pPr lvl="1"/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56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Arial Rounded MT Bold" pitchFamily="34" charset="0"/>
              </a:rPr>
              <a:t>SEP Application: The Beginning</a:t>
            </a:r>
            <a:endParaRPr lang="en-US" dirty="0">
              <a:solidFill>
                <a:srgbClr val="800000"/>
              </a:solidFill>
              <a:latin typeface="Arial Rounded MT Bold" pitchFamily="34" charset="0"/>
            </a:endParaRPr>
          </a:p>
        </p:txBody>
      </p:sp>
      <p:pic>
        <p:nvPicPr>
          <p:cNvPr id="5" name="Picture 2" descr="C:\Documents and Settings\cavallarta\Desktop\SEP_Page_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485"/>
          <a:stretch/>
        </p:blipFill>
        <p:spPr bwMode="auto">
          <a:xfrm>
            <a:off x="442009" y="1524000"/>
            <a:ext cx="8311466" cy="2743200"/>
          </a:xfrm>
          <a:prstGeom prst="rect">
            <a:avLst/>
          </a:prstGeom>
          <a:ln w="38100" cap="sq">
            <a:solidFill>
              <a:srgbClr val="80000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4420195"/>
            <a:ext cx="6629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“Date Available for Work”: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	List date you can begin work or type “ASAP”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	(As Soon As Possible)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“Student ID”: </a:t>
            </a:r>
            <a:r>
              <a:rPr lang="en-US" dirty="0" smtClean="0">
                <a:solidFill>
                  <a:schemeClr val="bg1"/>
                </a:solidFill>
              </a:rPr>
              <a:t>Complete BannerID (ex. A00012345)</a:t>
            </a:r>
          </a:p>
        </p:txBody>
      </p:sp>
    </p:spTree>
    <p:extLst>
      <p:ext uri="{BB962C8B-B14F-4D97-AF65-F5344CB8AC3E}">
        <p14:creationId xmlns:p14="http://schemas.microsoft.com/office/powerpoint/2010/main" val="29492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1655</TotalTime>
  <Words>595</Words>
  <Application>Microsoft Office PowerPoint</Application>
  <PresentationFormat>On-screen Show (4:3)</PresentationFormat>
  <Paragraphs>141</Paragraphs>
  <Slides>23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Concourse</vt:lpstr>
      <vt:lpstr>Introduction to TAMIU’s Dusty Works!</vt:lpstr>
      <vt:lpstr>PowerPoint Presentation</vt:lpstr>
      <vt:lpstr>Student Employment Program  (SEP) Application</vt:lpstr>
      <vt:lpstr>Dusty Works!  Login Page</vt:lpstr>
      <vt:lpstr>My Profile Page</vt:lpstr>
      <vt:lpstr>Finding the SEP Application</vt:lpstr>
      <vt:lpstr>Resource Library</vt:lpstr>
      <vt:lpstr>Filling out the SEP Application</vt:lpstr>
      <vt:lpstr>SEP Application: The Beginning</vt:lpstr>
      <vt:lpstr>SEP Application: Personal Data</vt:lpstr>
      <vt:lpstr>SEP Application: Education Information</vt:lpstr>
      <vt:lpstr>SEP Application: Employment Record</vt:lpstr>
      <vt:lpstr>SEP Application: Skills &amp; Signature</vt:lpstr>
      <vt:lpstr>My Documents Page</vt:lpstr>
      <vt:lpstr>Employment Search</vt:lpstr>
      <vt:lpstr>Employment Search          (cont.)</vt:lpstr>
      <vt:lpstr>Applying for Jobs</vt:lpstr>
      <vt:lpstr>Applying for Jobs:  Success!</vt:lpstr>
      <vt:lpstr>Preparing for an Interview</vt:lpstr>
      <vt:lpstr>Dressing Appropriately </vt:lpstr>
      <vt:lpstr>Career Services Events</vt:lpstr>
      <vt:lpstr>Find Us!</vt:lpstr>
      <vt:lpstr>TEXAS A&amp;M INTERNATIONAL UNIVERSITY Office of Career Services</vt:lpstr>
    </vt:vector>
  </TitlesOfParts>
  <Company>TAMIU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Carlos A. Vallarta</dc:creator>
  <cp:lastModifiedBy>McGee, Jessica R.</cp:lastModifiedBy>
  <cp:revision>172</cp:revision>
  <dcterms:created xsi:type="dcterms:W3CDTF">2011-02-10T23:06:33Z</dcterms:created>
  <dcterms:modified xsi:type="dcterms:W3CDTF">2013-06-04T22:03:14Z</dcterms:modified>
</cp:coreProperties>
</file>