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4" r:id="rId3"/>
    <p:sldId id="257" r:id="rId4"/>
    <p:sldId id="263" r:id="rId5"/>
    <p:sldId id="260" r:id="rId6"/>
    <p:sldId id="258" r:id="rId7"/>
    <p:sldId id="259" r:id="rId8"/>
    <p:sldId id="270" r:id="rId9"/>
    <p:sldId id="269" r:id="rId10"/>
    <p:sldId id="267" r:id="rId11"/>
    <p:sldId id="265" r:id="rId12"/>
    <p:sldId id="266" r:id="rId13"/>
    <p:sldId id="268"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86" d="100"/>
          <a:sy n="86" d="100"/>
        </p:scale>
        <p:origin x="24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A7CB5-2C65-42C3-B498-39A69BED8384}" type="datetimeFigureOut">
              <a:rPr lang="en-US" smtClean="0"/>
              <a:t>11/6/2020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A29C21-18EF-4D0A-A59B-60C029D5AD14}" type="slidenum">
              <a:rPr lang="en-US" smtClean="0"/>
              <a:t>‹#›</a:t>
            </a:fld>
            <a:endParaRPr lang="en-US"/>
          </a:p>
        </p:txBody>
      </p:sp>
    </p:spTree>
    <p:extLst>
      <p:ext uri="{BB962C8B-B14F-4D97-AF65-F5344CB8AC3E}">
        <p14:creationId xmlns:p14="http://schemas.microsoft.com/office/powerpoint/2010/main" val="855995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A29C21-18EF-4D0A-A59B-60C029D5AD14}" type="slidenum">
              <a:rPr lang="en-US" smtClean="0"/>
              <a:t>3</a:t>
            </a:fld>
            <a:endParaRPr lang="en-US"/>
          </a:p>
        </p:txBody>
      </p:sp>
    </p:spTree>
    <p:extLst>
      <p:ext uri="{BB962C8B-B14F-4D97-AF65-F5344CB8AC3E}">
        <p14:creationId xmlns:p14="http://schemas.microsoft.com/office/powerpoint/2010/main" val="2539618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11/6/2020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11/6/2020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scribbr.com/apa-style/apa-seventh-edition-changes/" TargetMode="External"/><Relationship Id="rId2" Type="http://schemas.openxmlformats.org/officeDocument/2006/relationships/hyperlink" Target="https://owl.purdue.edu/owl/research_and_citation/apa_style/apa_formatting_and_style_guide/in_text_citations_the_basics.html" TargetMode="External"/><Relationship Id="rId1" Type="http://schemas.openxmlformats.org/officeDocument/2006/relationships/slideLayout" Target="../slideLayouts/slideLayout2.xml"/><Relationship Id="rId5" Type="http://schemas.openxmlformats.org/officeDocument/2006/relationships/hyperlink" Target="https://www.tamiu.edu/cees/arc/images/quotes.pdf" TargetMode="External"/><Relationship Id="rId4" Type="http://schemas.openxmlformats.org/officeDocument/2006/relationships/hyperlink" Target="https://www.dropbox.com/s/2o1u6c8llx4lnof/APA%20Format%20%26%20Documentation.pdf?dl=0#APA%20Format%20and%20Document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449147"/>
            <a:ext cx="4977482" cy="1115633"/>
          </a:xfrm>
        </p:spPr>
        <p:txBody>
          <a:bodyPr/>
          <a:lstStyle/>
          <a:p>
            <a:r>
              <a:rPr lang="en-US" sz="9600" dirty="0" smtClean="0"/>
              <a:t>APA 7</a:t>
            </a:r>
            <a:endParaRPr lang="en-US" sz="3600" dirty="0"/>
          </a:p>
        </p:txBody>
      </p:sp>
      <p:sp>
        <p:nvSpPr>
          <p:cNvPr id="3" name="Subtitle 2"/>
          <p:cNvSpPr>
            <a:spLocks noGrp="1"/>
          </p:cNvSpPr>
          <p:nvPr>
            <p:ph type="subTitle" idx="1"/>
          </p:nvPr>
        </p:nvSpPr>
        <p:spPr>
          <a:xfrm>
            <a:off x="810000" y="5280846"/>
            <a:ext cx="11054897" cy="885777"/>
          </a:xfrm>
        </p:spPr>
        <p:txBody>
          <a:bodyPr>
            <a:noAutofit/>
          </a:bodyPr>
          <a:lstStyle/>
          <a:p>
            <a:r>
              <a:rPr lang="en-US" sz="1400" dirty="0" smtClean="0"/>
              <a:t>Fall 2020</a:t>
            </a:r>
          </a:p>
          <a:p>
            <a:r>
              <a:rPr lang="en-US" sz="1400" dirty="0" smtClean="0"/>
              <a:t>Developed by Texas A&amp;M International University, Writing Consultant, Franco Zamora, Advanced Research and Curriculum</a:t>
            </a:r>
            <a:endParaRPr lang="en-US" sz="1400" dirty="0"/>
          </a:p>
        </p:txBody>
      </p:sp>
      <p:sp>
        <p:nvSpPr>
          <p:cNvPr id="4" name="TextBox 3"/>
          <p:cNvSpPr txBox="1"/>
          <p:nvPr/>
        </p:nvSpPr>
        <p:spPr>
          <a:xfrm>
            <a:off x="810001" y="2832410"/>
            <a:ext cx="4977482"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t>What’s </a:t>
            </a:r>
            <a:r>
              <a:rPr lang="en-US" sz="2400" dirty="0" smtClean="0"/>
              <a:t>New?</a:t>
            </a:r>
          </a:p>
          <a:p>
            <a:pPr marL="285750" indent="-285750">
              <a:buFont typeface="Arial" panose="020B0604020202020204" pitchFamily="34" charset="0"/>
              <a:buChar char="•"/>
            </a:pPr>
            <a:r>
              <a:rPr lang="en-US" sz="2400" dirty="0" smtClean="0"/>
              <a:t>Formatting</a:t>
            </a:r>
          </a:p>
          <a:p>
            <a:pPr marL="285750" indent="-285750">
              <a:buFont typeface="Arial" panose="020B0604020202020204" pitchFamily="34" charset="0"/>
              <a:buChar char="•"/>
            </a:pPr>
            <a:r>
              <a:rPr lang="en-US" sz="2400" dirty="0" smtClean="0"/>
              <a:t>In-Text Citations</a:t>
            </a:r>
          </a:p>
          <a:p>
            <a:pPr marL="285750" indent="-285750">
              <a:buFont typeface="Arial" panose="020B0604020202020204" pitchFamily="34" charset="0"/>
              <a:buChar char="•"/>
            </a:pPr>
            <a:r>
              <a:rPr lang="en-US" sz="2400" dirty="0" smtClean="0"/>
              <a:t>References</a:t>
            </a:r>
            <a:endParaRPr lang="en-US" sz="2400" dirty="0"/>
          </a:p>
        </p:txBody>
      </p:sp>
    </p:spTree>
    <p:extLst>
      <p:ext uri="{BB962C8B-B14F-4D97-AF65-F5344CB8AC3E}">
        <p14:creationId xmlns:p14="http://schemas.microsoft.com/office/powerpoint/2010/main" val="560857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Reference Information</a:t>
            </a:r>
            <a:endParaRPr lang="en-US" dirty="0"/>
          </a:p>
        </p:txBody>
      </p:sp>
      <p:sp>
        <p:nvSpPr>
          <p:cNvPr id="3" name="Content Placeholder 2"/>
          <p:cNvSpPr>
            <a:spLocks noGrp="1"/>
          </p:cNvSpPr>
          <p:nvPr>
            <p:ph idx="1"/>
          </p:nvPr>
        </p:nvSpPr>
        <p:spPr/>
        <p:txBody>
          <a:bodyPr/>
          <a:lstStyle/>
          <a:p>
            <a:r>
              <a:rPr lang="en-US" dirty="0" smtClean="0"/>
              <a:t>If no author: Title first. (Year). Source information.</a:t>
            </a:r>
          </a:p>
          <a:p>
            <a:r>
              <a:rPr lang="en-US" dirty="0" smtClean="0"/>
              <a:t>If no date: Author, (</a:t>
            </a:r>
            <a:r>
              <a:rPr lang="en-US" dirty="0" err="1" smtClean="0"/>
              <a:t>n.d.</a:t>
            </a:r>
            <a:r>
              <a:rPr lang="en-US" dirty="0" smtClean="0"/>
              <a:t>). Title. Source.</a:t>
            </a:r>
          </a:p>
          <a:p>
            <a:r>
              <a:rPr lang="en-US" dirty="0" smtClean="0"/>
              <a:t>If no title: Author, (year). [Description of source in brackets]. Source.</a:t>
            </a:r>
          </a:p>
          <a:p>
            <a:r>
              <a:rPr lang="en-US" dirty="0" smtClean="0"/>
              <a:t>If no author and date: Title first. (</a:t>
            </a:r>
            <a:r>
              <a:rPr lang="en-US" dirty="0" err="1" smtClean="0"/>
              <a:t>n.d.</a:t>
            </a:r>
            <a:r>
              <a:rPr lang="en-US" dirty="0" smtClean="0"/>
              <a:t>). Source information.</a:t>
            </a:r>
          </a:p>
          <a:p>
            <a:r>
              <a:rPr lang="en-US" dirty="0" smtClean="0"/>
              <a:t>If no author and title: [Description of work in brackets]. (year). Source info.</a:t>
            </a:r>
          </a:p>
        </p:txBody>
      </p:sp>
      <p:sp>
        <p:nvSpPr>
          <p:cNvPr id="4" name="TextBox 3"/>
          <p:cNvSpPr txBox="1"/>
          <p:nvPr/>
        </p:nvSpPr>
        <p:spPr>
          <a:xfrm>
            <a:off x="10783229" y="6410008"/>
            <a:ext cx="1739591" cy="307777"/>
          </a:xfrm>
          <a:prstGeom prst="rect">
            <a:avLst/>
          </a:prstGeom>
          <a:noFill/>
        </p:spPr>
        <p:txBody>
          <a:bodyPr wrap="square" rtlCol="0">
            <a:spAutoFit/>
          </a:bodyPr>
          <a:lstStyle/>
          <a:p>
            <a:r>
              <a:rPr lang="en-US" sz="1400" dirty="0" smtClean="0"/>
              <a:t>(APA, 2020).</a:t>
            </a:r>
            <a:endParaRPr lang="en-US" sz="1400" dirty="0"/>
          </a:p>
        </p:txBody>
      </p:sp>
    </p:spTree>
    <p:extLst>
      <p:ext uri="{BB962C8B-B14F-4D97-AF65-F5344CB8AC3E}">
        <p14:creationId xmlns:p14="http://schemas.microsoft.com/office/powerpoint/2010/main" val="2357848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Reference Examples (part 1)</a:t>
            </a:r>
            <a:endParaRPr lang="en-US" dirty="0"/>
          </a:p>
        </p:txBody>
      </p:sp>
      <p:sp>
        <p:nvSpPr>
          <p:cNvPr id="3" name="Content Placeholder 2"/>
          <p:cNvSpPr>
            <a:spLocks noGrp="1"/>
          </p:cNvSpPr>
          <p:nvPr>
            <p:ph idx="4294967295"/>
          </p:nvPr>
        </p:nvSpPr>
        <p:spPr>
          <a:xfrm>
            <a:off x="197004" y="2687443"/>
            <a:ext cx="11797990" cy="3216585"/>
          </a:xfrm>
        </p:spPr>
        <p:txBody>
          <a:bodyPr>
            <a:noAutofit/>
          </a:bodyPr>
          <a:lstStyle/>
          <a:p>
            <a:pPr marL="0" indent="0" algn="ctr">
              <a:buNone/>
            </a:pPr>
            <a:r>
              <a:rPr lang="en-US" sz="1100" b="1" dirty="0" smtClean="0"/>
              <a:t>Authored </a:t>
            </a:r>
            <a:r>
              <a:rPr lang="en-US" sz="1100" b="1" dirty="0"/>
              <a:t>book with a DOI (p. 321) </a:t>
            </a:r>
            <a:endParaRPr lang="en-US" sz="1100" dirty="0"/>
          </a:p>
          <a:p>
            <a:pPr marL="0" indent="0">
              <a:buNone/>
            </a:pPr>
            <a:r>
              <a:rPr lang="en-US" sz="1100" dirty="0"/>
              <a:t>Format: Author(s). (year). Book title (edition or volume number if provided). Publisher. https://doi.org/xxxx </a:t>
            </a:r>
          </a:p>
          <a:p>
            <a:pPr marL="0" indent="0">
              <a:buNone/>
            </a:pPr>
            <a:r>
              <a:rPr lang="en-US" sz="1100" dirty="0"/>
              <a:t>Example: Brown, L. S. (2018). </a:t>
            </a:r>
            <a:r>
              <a:rPr lang="en-US" sz="1100" i="1" dirty="0"/>
              <a:t>Feminist therapy </a:t>
            </a:r>
            <a:r>
              <a:rPr lang="en-US" sz="1100" dirty="0"/>
              <a:t>(2nd ed.). American Psychological Association. https:// doi.org/10.1037/0000092-000 </a:t>
            </a:r>
            <a:endParaRPr lang="en-US" sz="1100" dirty="0" smtClean="0"/>
          </a:p>
          <a:p>
            <a:pPr marL="0" indent="0" algn="ctr">
              <a:buNone/>
            </a:pPr>
            <a:r>
              <a:rPr lang="en-US" sz="1100" b="1" dirty="0" smtClean="0"/>
              <a:t>Report </a:t>
            </a:r>
            <a:r>
              <a:rPr lang="en-US" sz="1100" b="1" dirty="0"/>
              <a:t>by a government agency or other organization (p. 329) </a:t>
            </a:r>
            <a:endParaRPr lang="en-US" sz="1100" dirty="0"/>
          </a:p>
          <a:p>
            <a:pPr marL="0" indent="0">
              <a:buNone/>
            </a:pPr>
            <a:r>
              <a:rPr lang="en-US" sz="1100" dirty="0"/>
              <a:t>Format: Organization(s). (year). Title of report (Report Number if provided). Publisher or Parent Agencies not Mentioned as Author. https://xxxx </a:t>
            </a:r>
          </a:p>
          <a:p>
            <a:pPr marL="0" indent="0">
              <a:buNone/>
            </a:pPr>
            <a:r>
              <a:rPr lang="en-US" sz="1100" dirty="0"/>
              <a:t>Example: National Cancer Institute. (2018). Facing forward: Life after cancer treatment (NIH Publication No. 18-2424). U.S. Department of Health and Human Services, National Institutes of Health. https:// www.cancer.gov/publications/patient-education/life-after-treatment.pdf </a:t>
            </a:r>
          </a:p>
          <a:p>
            <a:pPr marL="0" indent="0" algn="ctr">
              <a:buNone/>
            </a:pPr>
            <a:r>
              <a:rPr lang="en-US" sz="1100" b="1" dirty="0" smtClean="0"/>
              <a:t>Chapter </a:t>
            </a:r>
            <a:r>
              <a:rPr lang="en-US" sz="1100" b="1" dirty="0"/>
              <a:t>in an edited book with a DOI (p. 326) </a:t>
            </a:r>
            <a:endParaRPr lang="en-US" sz="1100" dirty="0"/>
          </a:p>
          <a:p>
            <a:pPr marL="0" indent="0">
              <a:buNone/>
            </a:pPr>
            <a:r>
              <a:rPr lang="en-US" sz="1100" dirty="0"/>
              <a:t>Format: Author(s). (year). Chapter title. In editor’s name (Ed. or Eds.), Book title (edition and volume number if given, pp. page numbers or entire chapter). Publisher. https://doi.org/xxxx if source is not from a database </a:t>
            </a:r>
          </a:p>
          <a:p>
            <a:pPr marL="0" indent="0">
              <a:buNone/>
            </a:pPr>
            <a:r>
              <a:rPr lang="en-US" sz="1100" dirty="0"/>
              <a:t>Example: Freeman, M. P. (2015). “The Other” within: Freud’s representation of the mind. In D. Goodman (Ed.), </a:t>
            </a:r>
            <a:r>
              <a:rPr lang="en-US" sz="1100" dirty="0" smtClean="0"/>
              <a:t>Psychology </a:t>
            </a:r>
            <a:r>
              <a:rPr lang="en-US" sz="1100" dirty="0"/>
              <a:t>and the other (pp. 71-89). Oxford University Press. </a:t>
            </a:r>
            <a:endParaRPr lang="en-US" sz="1100" dirty="0" smtClean="0"/>
          </a:p>
          <a:p>
            <a:pPr marL="0" indent="0" algn="ctr">
              <a:buNone/>
            </a:pPr>
            <a:r>
              <a:rPr lang="en-US" sz="1100" b="1" dirty="0"/>
              <a:t>Journal article</a:t>
            </a:r>
            <a:endParaRPr lang="en-US" sz="1100" dirty="0"/>
          </a:p>
          <a:p>
            <a:pPr marL="0" indent="0">
              <a:buNone/>
            </a:pPr>
            <a:r>
              <a:rPr lang="en-US" sz="1100" dirty="0"/>
              <a:t>Format: Author(s). (year). Article title. Journal Title, volume number(issue number, if provided), page(s). https:// doi.org/</a:t>
            </a:r>
            <a:r>
              <a:rPr lang="en-US" sz="1100" dirty="0" err="1"/>
              <a:t>xxxx</a:t>
            </a:r>
            <a:r>
              <a:rPr lang="en-US" sz="1100" dirty="0"/>
              <a:t> </a:t>
            </a:r>
          </a:p>
          <a:p>
            <a:pPr marL="0" indent="0">
              <a:buNone/>
            </a:pPr>
            <a:r>
              <a:rPr lang="en-US" sz="1100" dirty="0"/>
              <a:t>Example: McCauley, S. M., &amp; Christiansen, M. H. (2019). Language learning as language use: A cross-linguistic model of child language development. </a:t>
            </a:r>
            <a:r>
              <a:rPr lang="en-US" sz="1100" i="1" dirty="0"/>
              <a:t>Psychological Review, 126</a:t>
            </a:r>
            <a:r>
              <a:rPr lang="en-US" sz="1100" dirty="0"/>
              <a:t>(1), 1-51. https://doi.org/10.1037/rev0000126 </a:t>
            </a:r>
          </a:p>
          <a:p>
            <a:pPr marL="0" indent="0" algn="ctr">
              <a:buNone/>
            </a:pPr>
            <a:r>
              <a:rPr lang="fr-FR" sz="1100" b="1" dirty="0" smtClean="0"/>
              <a:t>Magazine </a:t>
            </a:r>
            <a:r>
              <a:rPr lang="fr-FR" sz="1100" b="1" dirty="0"/>
              <a:t>article (p. 320) </a:t>
            </a:r>
            <a:endParaRPr lang="fr-FR" sz="1100" dirty="0"/>
          </a:p>
          <a:p>
            <a:pPr marL="0" indent="0">
              <a:buNone/>
            </a:pPr>
            <a:r>
              <a:rPr lang="en-US" sz="1100" dirty="0"/>
              <a:t>Format: Author(s). (year, Month day). Article title. Magazine Title, volume number(issue number if provided), page(s). https://doi.org/xxxx or https://xxxx if online </a:t>
            </a:r>
          </a:p>
          <a:p>
            <a:pPr marL="0" indent="0">
              <a:buNone/>
            </a:pPr>
            <a:r>
              <a:rPr lang="en-US" sz="1100" dirty="0"/>
              <a:t>Example: Bergeson, S. (2019, January 4). Really cool neutral plasmas. </a:t>
            </a:r>
            <a:r>
              <a:rPr lang="en-US" sz="1100" i="1" dirty="0"/>
              <a:t>Science, 363</a:t>
            </a:r>
            <a:r>
              <a:rPr lang="en-US" sz="1100" dirty="0"/>
              <a:t>(6422), 33-34. https:// </a:t>
            </a:r>
            <a:r>
              <a:rPr lang="en-US" sz="1100" dirty="0" smtClean="0"/>
              <a:t>doi.org/10.1126/science.aau7988</a:t>
            </a:r>
            <a:endParaRPr lang="en-US" sz="1100" dirty="0"/>
          </a:p>
        </p:txBody>
      </p:sp>
      <p:sp>
        <p:nvSpPr>
          <p:cNvPr id="6" name="TextBox 5"/>
          <p:cNvSpPr txBox="1"/>
          <p:nvPr/>
        </p:nvSpPr>
        <p:spPr>
          <a:xfrm>
            <a:off x="6772508" y="139411"/>
            <a:ext cx="5419492" cy="307777"/>
          </a:xfrm>
          <a:prstGeom prst="rect">
            <a:avLst/>
          </a:prstGeom>
          <a:noFill/>
        </p:spPr>
        <p:txBody>
          <a:bodyPr wrap="square" rtlCol="0">
            <a:spAutoFit/>
          </a:bodyPr>
          <a:lstStyle/>
          <a:p>
            <a:r>
              <a:rPr lang="en-US" sz="1400" dirty="0" smtClean="0"/>
              <a:t>(Texas A&amp;M International University Writing Center, 2019).</a:t>
            </a:r>
            <a:endParaRPr lang="en-US" sz="1400" dirty="0"/>
          </a:p>
        </p:txBody>
      </p:sp>
    </p:spTree>
    <p:extLst>
      <p:ext uri="{BB962C8B-B14F-4D97-AF65-F5344CB8AC3E}">
        <p14:creationId xmlns:p14="http://schemas.microsoft.com/office/powerpoint/2010/main" val="1521403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Examples (part 2)</a:t>
            </a:r>
            <a:endParaRPr lang="en-US" dirty="0"/>
          </a:p>
        </p:txBody>
      </p:sp>
      <p:sp>
        <p:nvSpPr>
          <p:cNvPr id="3" name="Content Placeholder 2"/>
          <p:cNvSpPr>
            <a:spLocks noGrp="1"/>
          </p:cNvSpPr>
          <p:nvPr>
            <p:ph idx="4294967295"/>
          </p:nvPr>
        </p:nvSpPr>
        <p:spPr>
          <a:xfrm>
            <a:off x="1750741" y="2921620"/>
            <a:ext cx="9177454" cy="3004828"/>
          </a:xfrm>
        </p:spPr>
        <p:txBody>
          <a:bodyPr>
            <a:noAutofit/>
          </a:bodyPr>
          <a:lstStyle/>
          <a:p>
            <a:pPr marL="0" indent="0" algn="ctr">
              <a:buNone/>
            </a:pPr>
            <a:r>
              <a:rPr lang="en-US" sz="1100" b="1" dirty="0"/>
              <a:t>Newspaper article* (p. 320) </a:t>
            </a:r>
          </a:p>
          <a:p>
            <a:pPr marL="0" indent="0">
              <a:buNone/>
            </a:pPr>
            <a:r>
              <a:rPr lang="en-US" sz="1100" dirty="0"/>
              <a:t>Format: Author(s). (year, Month day). Article title. Newspaper Title, page number. </a:t>
            </a:r>
          </a:p>
          <a:p>
            <a:pPr marL="0" indent="0">
              <a:buNone/>
            </a:pPr>
            <a:r>
              <a:rPr lang="en-US" sz="1100" dirty="0"/>
              <a:t>Example: Hess, A. (2019, January 3). Cats who take direction. </a:t>
            </a:r>
            <a:r>
              <a:rPr lang="en-US" sz="1100" i="1" dirty="0"/>
              <a:t>The New York Times</a:t>
            </a:r>
            <a:r>
              <a:rPr lang="en-US" sz="1100" dirty="0"/>
              <a:t>, C1. </a:t>
            </a:r>
          </a:p>
          <a:p>
            <a:pPr marL="0" indent="0" algn="ctr">
              <a:buNone/>
            </a:pPr>
            <a:r>
              <a:rPr lang="en-US" sz="1100" b="1" dirty="0" smtClean="0"/>
              <a:t>Webpage </a:t>
            </a:r>
            <a:r>
              <a:rPr lang="en-US" sz="1100" b="1" dirty="0"/>
              <a:t>on a website (p. 351) </a:t>
            </a:r>
            <a:endParaRPr lang="en-US" sz="1100" dirty="0"/>
          </a:p>
          <a:p>
            <a:pPr marL="0" indent="0">
              <a:buNone/>
            </a:pPr>
            <a:r>
              <a:rPr lang="en-US" sz="1100" dirty="0"/>
              <a:t>Format: Author(s). (year, Month day). Title of work. Site Name. https://xxxx </a:t>
            </a:r>
          </a:p>
          <a:p>
            <a:pPr marL="0" indent="0">
              <a:buNone/>
            </a:pPr>
            <a:r>
              <a:rPr lang="en-US" sz="1100" dirty="0"/>
              <a:t>Example: Martin Lillie, C. M. (2016, December 29). Be kind to yourself: How self-compassion can improve your </a:t>
            </a:r>
            <a:r>
              <a:rPr lang="en-US" sz="1100" dirty="0" err="1"/>
              <a:t>resili</a:t>
            </a:r>
            <a:r>
              <a:rPr lang="en-US" sz="1100" dirty="0"/>
              <a:t>-ency. </a:t>
            </a:r>
            <a:r>
              <a:rPr lang="en-US" sz="1100" i="1" dirty="0"/>
              <a:t>Mayo Clinic</a:t>
            </a:r>
            <a:r>
              <a:rPr lang="en-US" sz="1100" dirty="0"/>
              <a:t>. https://www.mayoclinic.org/healthy-lifestyle/adult-health/in-depth/self-compassion-can-improve-your-resiliency/art-20267193 </a:t>
            </a:r>
          </a:p>
          <a:p>
            <a:pPr marL="0" indent="0" algn="ctr">
              <a:buNone/>
            </a:pPr>
            <a:r>
              <a:rPr lang="en-US" sz="1100" b="1" dirty="0" smtClean="0"/>
              <a:t>Artwork </a:t>
            </a:r>
            <a:r>
              <a:rPr lang="en-US" sz="1100" b="1" dirty="0"/>
              <a:t>in a museum or on a museum website (p. 346)*** </a:t>
            </a:r>
            <a:endParaRPr lang="en-US" sz="1100" dirty="0"/>
          </a:p>
          <a:p>
            <a:pPr marL="0" indent="0">
              <a:buNone/>
            </a:pPr>
            <a:r>
              <a:rPr lang="en-US" sz="1100" dirty="0"/>
              <a:t>Format: Artist. (Year[s]). Title [medium or format]. Museum, City, State if applicable, Country. </a:t>
            </a:r>
          </a:p>
          <a:p>
            <a:pPr marL="0" indent="0">
              <a:buNone/>
            </a:pPr>
            <a:r>
              <a:rPr lang="en-US" sz="1100" dirty="0"/>
              <a:t>Example: Delacroix, E. (1826-1827). Faust attempts to seduce Marguerite [Lithograph]. The Louvre, Paris, France. </a:t>
            </a:r>
          </a:p>
          <a:p>
            <a:pPr marL="0" indent="0" algn="ctr">
              <a:buNone/>
            </a:pPr>
            <a:r>
              <a:rPr lang="en-US" sz="1100" b="1" dirty="0" smtClean="0"/>
              <a:t>YouTube </a:t>
            </a:r>
            <a:r>
              <a:rPr lang="en-US" sz="1100" b="1" dirty="0"/>
              <a:t>video or other streaming video (p.344) </a:t>
            </a:r>
            <a:endParaRPr lang="en-US" sz="1100" dirty="0"/>
          </a:p>
          <a:p>
            <a:pPr marL="0" indent="0">
              <a:buNone/>
            </a:pPr>
            <a:r>
              <a:rPr lang="en-US" sz="1100" dirty="0"/>
              <a:t>Format: Author(s). [Screen Name(s) if given]. (year, Month date). Title [Video]. Video Source. https://xxxx </a:t>
            </a:r>
          </a:p>
          <a:p>
            <a:pPr marL="0" indent="0">
              <a:buNone/>
            </a:pPr>
            <a:r>
              <a:rPr lang="en-US" sz="1100" dirty="0"/>
              <a:t>Example: Fogarty, M. [Grammar Girl]. (2016, September 30). </a:t>
            </a:r>
            <a:r>
              <a:rPr lang="en-US" sz="1100" i="1" dirty="0"/>
              <a:t>How to diagram a sentence (absolute basics)</a:t>
            </a:r>
            <a:r>
              <a:rPr lang="en-US" sz="1100" dirty="0"/>
              <a:t> [Video]. YouTube. https://www.youtube.com/watch?v=qm1xGfOZJc8 </a:t>
            </a:r>
          </a:p>
          <a:p>
            <a:pPr marL="0" indent="0" algn="ctr">
              <a:buNone/>
            </a:pPr>
            <a:r>
              <a:rPr lang="en-US" sz="1100" b="1" dirty="0" smtClean="0"/>
              <a:t>Television </a:t>
            </a:r>
            <a:r>
              <a:rPr lang="en-US" sz="1100" b="1" dirty="0"/>
              <a:t>series from an online streaming service </a:t>
            </a:r>
            <a:endParaRPr lang="en-US" sz="1100" dirty="0"/>
          </a:p>
          <a:p>
            <a:pPr marL="0" indent="0">
              <a:buNone/>
            </a:pPr>
            <a:r>
              <a:rPr lang="en-US" sz="1100" dirty="0"/>
              <a:t>Format: Executive Producer. (Executive Producer). (years streamed). Title of series [Description]. Producer. https://xxxx </a:t>
            </a:r>
          </a:p>
          <a:p>
            <a:pPr marL="0" indent="0">
              <a:buNone/>
            </a:pPr>
            <a:r>
              <a:rPr lang="en-US" sz="1100" dirty="0"/>
              <a:t>Example: Rosenberg, M. (Executive Producer). (2015-2019). </a:t>
            </a:r>
            <a:r>
              <a:rPr lang="en-US" sz="1100" i="1" dirty="0"/>
              <a:t>Jessica Jones </a:t>
            </a:r>
            <a:r>
              <a:rPr lang="en-US" sz="1100" dirty="0"/>
              <a:t>[Netflix series]. Netflix. https:// </a:t>
            </a:r>
            <a:r>
              <a:rPr lang="en-US" sz="1100" dirty="0" smtClean="0"/>
              <a:t>www.netflix.com/title/80002311</a:t>
            </a:r>
            <a:endParaRPr lang="en-US" sz="1100" dirty="0"/>
          </a:p>
        </p:txBody>
      </p:sp>
      <p:sp>
        <p:nvSpPr>
          <p:cNvPr id="5" name="TextBox 4"/>
          <p:cNvSpPr txBox="1"/>
          <p:nvPr/>
        </p:nvSpPr>
        <p:spPr>
          <a:xfrm>
            <a:off x="6772508" y="139411"/>
            <a:ext cx="5419492" cy="307777"/>
          </a:xfrm>
          <a:prstGeom prst="rect">
            <a:avLst/>
          </a:prstGeom>
          <a:noFill/>
        </p:spPr>
        <p:txBody>
          <a:bodyPr wrap="square" rtlCol="0">
            <a:spAutoFit/>
          </a:bodyPr>
          <a:lstStyle/>
          <a:p>
            <a:r>
              <a:rPr lang="en-US" sz="1400" dirty="0" smtClean="0"/>
              <a:t>(Texas A&amp;M International University Writing Center, 2019).</a:t>
            </a:r>
            <a:endParaRPr lang="en-US" sz="1400" dirty="0"/>
          </a:p>
        </p:txBody>
      </p:sp>
    </p:spTree>
    <p:extLst>
      <p:ext uri="{BB962C8B-B14F-4D97-AF65-F5344CB8AC3E}">
        <p14:creationId xmlns:p14="http://schemas.microsoft.com/office/powerpoint/2010/main" val="1564245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Complete Guidelines and Examples:</a:t>
            </a:r>
            <a:endParaRPr lang="en-US" dirty="0"/>
          </a:p>
        </p:txBody>
      </p:sp>
      <p:sp>
        <p:nvSpPr>
          <p:cNvPr id="3" name="TextBox 2"/>
          <p:cNvSpPr txBox="1"/>
          <p:nvPr/>
        </p:nvSpPr>
        <p:spPr>
          <a:xfrm>
            <a:off x="750688" y="2442118"/>
            <a:ext cx="10690622" cy="1477328"/>
          </a:xfrm>
          <a:prstGeom prst="rect">
            <a:avLst/>
          </a:prstGeom>
          <a:noFill/>
        </p:spPr>
        <p:txBody>
          <a:bodyPr wrap="square" rtlCol="0">
            <a:spAutoFit/>
          </a:bodyPr>
          <a:lstStyle/>
          <a:p>
            <a:pPr algn="ctr"/>
            <a:r>
              <a:rPr lang="en-US" dirty="0" smtClean="0"/>
              <a:t>See Publication Manual of the American Psychological Association, 7</a:t>
            </a:r>
            <a:r>
              <a:rPr lang="en-US" baseline="30000" dirty="0" smtClean="0"/>
              <a:t>th</a:t>
            </a:r>
            <a:r>
              <a:rPr lang="en-US" dirty="0" smtClean="0"/>
              <a:t> Edition.</a:t>
            </a:r>
          </a:p>
          <a:p>
            <a:endParaRPr lang="en-US" dirty="0"/>
          </a:p>
          <a:p>
            <a:endParaRPr lang="en-US" dirty="0" smtClean="0"/>
          </a:p>
          <a:p>
            <a:endParaRPr lang="en-US" dirty="0"/>
          </a:p>
          <a:p>
            <a:endParaRPr lang="en-US" dirty="0" smtClean="0"/>
          </a:p>
        </p:txBody>
      </p:sp>
      <p:sp>
        <p:nvSpPr>
          <p:cNvPr id="5" name="Rectangle 4"/>
          <p:cNvSpPr/>
          <p:nvPr/>
        </p:nvSpPr>
        <p:spPr>
          <a:xfrm>
            <a:off x="4361984" y="3389971"/>
            <a:ext cx="3468029" cy="1754326"/>
          </a:xfrm>
          <a:prstGeom prst="rect">
            <a:avLst/>
          </a:prstGeom>
          <a:noFill/>
        </p:spPr>
        <p:txBody>
          <a:bodyPr wrap="square" lIns="91440" tIns="45720" rIns="91440" bIns="45720">
            <a:spAutoFit/>
          </a:bodyPr>
          <a:lstStyle/>
          <a:p>
            <a:pPr algn="ctr"/>
            <a:r>
              <a:rPr lang="en-U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762487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r>
              <a:rPr lang="en-US" dirty="0"/>
              <a:t>American Psychological Association. (2020). </a:t>
            </a:r>
            <a:r>
              <a:rPr lang="en-US" i="1" dirty="0"/>
              <a:t>Publication manual of the American Psychological Association (7thedition)</a:t>
            </a:r>
            <a:r>
              <a:rPr lang="en-US" dirty="0"/>
              <a:t>.</a:t>
            </a:r>
          </a:p>
          <a:p>
            <a:r>
              <a:rPr lang="en-US" dirty="0" smtClean="0"/>
              <a:t>In-Text </a:t>
            </a:r>
            <a:r>
              <a:rPr lang="en-US" dirty="0"/>
              <a:t>Citations: The Basics. (</a:t>
            </a:r>
            <a:r>
              <a:rPr lang="en-US" dirty="0" err="1"/>
              <a:t>n.d.</a:t>
            </a:r>
            <a:r>
              <a:rPr lang="en-US" dirty="0"/>
              <a:t>). Purdue University OWL. Retrieved on August 24</a:t>
            </a:r>
            <a:r>
              <a:rPr lang="en-US" baseline="30000" dirty="0"/>
              <a:t>th</a:t>
            </a:r>
            <a:r>
              <a:rPr lang="en-US" dirty="0"/>
              <a:t>, </a:t>
            </a:r>
            <a:r>
              <a:rPr lang="en-US" dirty="0" smtClean="0"/>
              <a:t>2020 from </a:t>
            </a:r>
            <a:r>
              <a:rPr lang="en-US" dirty="0">
                <a:hlinkClick r:id="rId2"/>
              </a:rPr>
              <a:t>https://</a:t>
            </a:r>
            <a:r>
              <a:rPr lang="en-US" dirty="0" smtClean="0">
                <a:hlinkClick r:id="rId2"/>
              </a:rPr>
              <a:t>owl.purdue.edu/owl/research_and_citation/apa_style/apa_formatting_and_style_guide/in_text_citations_the_basics.html</a:t>
            </a:r>
            <a:endParaRPr lang="en-US" dirty="0" smtClean="0"/>
          </a:p>
          <a:p>
            <a:r>
              <a:rPr lang="en-US" dirty="0" err="1"/>
              <a:t>Streefkerk</a:t>
            </a:r>
            <a:r>
              <a:rPr lang="en-US" dirty="0"/>
              <a:t>, R. (2019). </a:t>
            </a:r>
            <a:r>
              <a:rPr lang="en-US" i="1" dirty="0"/>
              <a:t>APA Manual 7th Edition: The 17 most notable changes. </a:t>
            </a:r>
            <a:r>
              <a:rPr lang="en-US" dirty="0" err="1"/>
              <a:t>Scribbr</a:t>
            </a:r>
            <a:r>
              <a:rPr lang="en-US" dirty="0"/>
              <a:t>.  Retrieved on August 24</a:t>
            </a:r>
            <a:r>
              <a:rPr lang="en-US" baseline="30000" dirty="0"/>
              <a:t>th</a:t>
            </a:r>
            <a:r>
              <a:rPr lang="en-US" dirty="0"/>
              <a:t>, 2020 from </a:t>
            </a:r>
            <a:r>
              <a:rPr lang="en-US" dirty="0">
                <a:hlinkClick r:id="rId3"/>
              </a:rPr>
              <a:t>https://www.scribbr.com/apa-style/apa-seventh-edition-changes/</a:t>
            </a:r>
            <a:endParaRPr lang="en-US" dirty="0"/>
          </a:p>
          <a:p>
            <a:r>
              <a:rPr lang="en-US" dirty="0" smtClean="0"/>
              <a:t>Texas A&amp;M International University Writing Center. (2019). APA: Format and documentation. Retrieved on August 24</a:t>
            </a:r>
            <a:r>
              <a:rPr lang="en-US" baseline="30000" dirty="0" smtClean="0"/>
              <a:t>th</a:t>
            </a:r>
            <a:r>
              <a:rPr lang="en-US" dirty="0" smtClean="0"/>
              <a:t>, 2020 from </a:t>
            </a:r>
            <a:r>
              <a:rPr lang="en-US" dirty="0" smtClean="0">
                <a:hlinkClick r:id="rId4"/>
              </a:rPr>
              <a:t>https</a:t>
            </a:r>
            <a:r>
              <a:rPr lang="en-US" dirty="0">
                <a:hlinkClick r:id="rId4"/>
              </a:rPr>
              <a:t>://www.dropbox.com/s/2o1u6c8llx4lnof/APA%20Format%20%26%20Documentation.pdf?dl=0#APA%20Format%20and%20Documentation</a:t>
            </a:r>
            <a:endParaRPr lang="en-US" dirty="0"/>
          </a:p>
          <a:p>
            <a:r>
              <a:rPr lang="en-US" dirty="0" smtClean="0"/>
              <a:t>Zamora, F. (2020). Quotes, quotes, quotes! When and how to use them in your academic writing. Texas A&amp;M International University Advanced Research and Curriculum. </a:t>
            </a:r>
            <a:r>
              <a:rPr lang="en-US" dirty="0"/>
              <a:t>Retrieved on August 24</a:t>
            </a:r>
            <a:r>
              <a:rPr lang="en-US" baseline="30000" dirty="0"/>
              <a:t>th</a:t>
            </a:r>
            <a:r>
              <a:rPr lang="en-US" dirty="0"/>
              <a:t>, </a:t>
            </a:r>
            <a:r>
              <a:rPr lang="en-US" dirty="0" smtClean="0"/>
              <a:t>2020 from </a:t>
            </a:r>
            <a:r>
              <a:rPr lang="en-US" dirty="0">
                <a:hlinkClick r:id="rId5"/>
              </a:rPr>
              <a:t>https://www.tamiu.edu/cees/arc/images/quotes.pdf</a:t>
            </a:r>
            <a:endParaRPr lang="en-US" dirty="0"/>
          </a:p>
        </p:txBody>
      </p:sp>
    </p:spTree>
    <p:extLst>
      <p:ext uri="{BB962C8B-B14F-4D97-AF65-F5344CB8AC3E}">
        <p14:creationId xmlns:p14="http://schemas.microsoft.com/office/powerpoint/2010/main" val="2845272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Although this information presents the latest guidelines on APA 7 formatting style, always remember to consult your professor’s instructions and syllabi in order and defer to their preferences if they differ from the APA 7’s guidelines.</a:t>
            </a:r>
            <a:endParaRPr lang="en-US" dirty="0"/>
          </a:p>
        </p:txBody>
      </p:sp>
    </p:spTree>
    <p:extLst>
      <p:ext uri="{BB962C8B-B14F-4D97-AF65-F5344CB8AC3E}">
        <p14:creationId xmlns:p14="http://schemas.microsoft.com/office/powerpoint/2010/main" val="1035681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What’s New in APA 7? Looking Back at APA 6</a:t>
            </a:r>
            <a:endParaRPr lang="en-US" sz="36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In-Text Citations:</a:t>
            </a:r>
          </a:p>
          <a:p>
            <a:pPr>
              <a:buFont typeface="+mj-lt"/>
              <a:buAutoNum type="arabicPeriod"/>
            </a:pPr>
            <a:r>
              <a:rPr lang="en-US" dirty="0" smtClean="0"/>
              <a:t>For in-text citations for works with three or more authors, shorten it </a:t>
            </a:r>
            <a:r>
              <a:rPr lang="en-US" dirty="0" smtClean="0">
                <a:solidFill>
                  <a:srgbClr val="FF0000"/>
                </a:solidFill>
              </a:rPr>
              <a:t>right away</a:t>
            </a:r>
            <a:r>
              <a:rPr lang="en-US" dirty="0" smtClean="0"/>
              <a:t>; only include the first author’s name and “et al.” EX: </a:t>
            </a:r>
            <a:r>
              <a:rPr lang="en-US" dirty="0"/>
              <a:t>(Capital, </a:t>
            </a:r>
            <a:r>
              <a:rPr lang="en-US" dirty="0" smtClean="0"/>
              <a:t>Strom, and Burke et</a:t>
            </a:r>
            <a:r>
              <a:rPr lang="en-US" dirty="0"/>
              <a:t>. al)</a:t>
            </a:r>
            <a:r>
              <a:rPr lang="en-US" dirty="0" smtClean="0"/>
              <a:t> is now just (Capital, et. al).</a:t>
            </a:r>
          </a:p>
          <a:p>
            <a:pPr marL="0" indent="0">
              <a:buNone/>
            </a:pPr>
            <a:r>
              <a:rPr lang="en-US" dirty="0" smtClean="0"/>
              <a:t>Reference page:</a:t>
            </a:r>
          </a:p>
          <a:p>
            <a:pPr>
              <a:buFont typeface="+mj-lt"/>
              <a:buAutoNum type="arabicPeriod" startAt="2"/>
            </a:pPr>
            <a:r>
              <a:rPr lang="en-US" dirty="0"/>
              <a:t>The “Publisher</a:t>
            </a:r>
            <a:r>
              <a:rPr lang="en-US" dirty="0" smtClean="0"/>
              <a:t>” location </a:t>
            </a:r>
            <a:r>
              <a:rPr lang="en-US" dirty="0"/>
              <a:t>is no longer included in references</a:t>
            </a:r>
            <a:r>
              <a:rPr lang="en-US" dirty="0" smtClean="0"/>
              <a:t>. (i.e. New York, San Francisco, London, etc.)</a:t>
            </a:r>
            <a:endParaRPr lang="en-US" dirty="0"/>
          </a:p>
          <a:p>
            <a:pPr>
              <a:buFont typeface="+mj-lt"/>
              <a:buAutoNum type="arabicPeriod" startAt="2"/>
            </a:pPr>
            <a:r>
              <a:rPr lang="en-US" dirty="0" smtClean="0"/>
              <a:t>Surnames, and initials for up to 20 authors need to be listed for a single source  in the Reference list. Before, it was only 7 authors.</a:t>
            </a:r>
          </a:p>
          <a:p>
            <a:pPr>
              <a:buFont typeface="+mj-lt"/>
              <a:buAutoNum type="arabicPeriod" startAt="2"/>
            </a:pPr>
            <a:r>
              <a:rPr lang="en-US" dirty="0" smtClean="0"/>
              <a:t>The text “DOI” is gone. Now, format DOIs like URLs.</a:t>
            </a:r>
          </a:p>
          <a:p>
            <a:pPr>
              <a:buFont typeface="+mj-lt"/>
              <a:buAutoNum type="arabicPeriod" startAt="2"/>
            </a:pPr>
            <a:r>
              <a:rPr lang="en-US" dirty="0" smtClean="0"/>
              <a:t>The text “Retrieved from” is no longer used in References </a:t>
            </a:r>
            <a:r>
              <a:rPr lang="en-US" i="1" dirty="0" smtClean="0"/>
              <a:t>unless</a:t>
            </a:r>
            <a:r>
              <a:rPr lang="en-US" dirty="0" smtClean="0"/>
              <a:t> a retrieval date is needed. Include the website name, unless it is the same as the author name. Web Page titles are italicized.</a:t>
            </a:r>
          </a:p>
          <a:p>
            <a:pPr>
              <a:buFont typeface="+mj-lt"/>
              <a:buAutoNum type="arabicPeriod" startAt="2"/>
            </a:pPr>
            <a:r>
              <a:rPr lang="en-US" dirty="0"/>
              <a:t>For </a:t>
            </a:r>
            <a:r>
              <a:rPr lang="en-US" dirty="0" err="1"/>
              <a:t>ebooks</a:t>
            </a:r>
            <a:r>
              <a:rPr lang="en-US" dirty="0"/>
              <a:t>, the format, platform, or device (e.g. Kindle) is no longer included.</a:t>
            </a:r>
          </a:p>
          <a:p>
            <a:pPr>
              <a:buFont typeface="+mj-lt"/>
              <a:buAutoNum type="arabicPeriod" startAt="2"/>
            </a:pPr>
            <a:r>
              <a:rPr lang="en-US" dirty="0"/>
              <a:t>There are new rules to include Other Contributors, for example, writers, directors, hosts, illustrators, etc.</a:t>
            </a:r>
          </a:p>
          <a:p>
            <a:pPr>
              <a:buFont typeface="+mj-lt"/>
              <a:buAutoNum type="arabicPeriod" startAt="2"/>
            </a:pPr>
            <a:r>
              <a:rPr lang="en-US" dirty="0"/>
              <a:t>New media citations such as podcasts, social media posts, hashtags, and so on now have citation rules on APA</a:t>
            </a:r>
            <a:r>
              <a:rPr lang="en-US" dirty="0" smtClean="0"/>
              <a:t>.</a:t>
            </a:r>
            <a:endParaRPr lang="en-US" dirty="0"/>
          </a:p>
        </p:txBody>
      </p:sp>
      <p:sp>
        <p:nvSpPr>
          <p:cNvPr id="4" name="TextBox 3"/>
          <p:cNvSpPr txBox="1"/>
          <p:nvPr/>
        </p:nvSpPr>
        <p:spPr>
          <a:xfrm>
            <a:off x="10129025" y="6294115"/>
            <a:ext cx="2062975" cy="369332"/>
          </a:xfrm>
          <a:prstGeom prst="rect">
            <a:avLst/>
          </a:prstGeom>
          <a:noFill/>
        </p:spPr>
        <p:txBody>
          <a:bodyPr wrap="square" rtlCol="0">
            <a:spAutoFit/>
          </a:bodyPr>
          <a:lstStyle/>
          <a:p>
            <a:r>
              <a:rPr lang="en-US" dirty="0" smtClean="0"/>
              <a:t>(</a:t>
            </a:r>
            <a:r>
              <a:rPr lang="en-US" dirty="0" err="1" smtClean="0"/>
              <a:t>Streefkerk</a:t>
            </a:r>
            <a:r>
              <a:rPr lang="en-US" dirty="0" smtClean="0"/>
              <a:t> 2019)</a:t>
            </a:r>
            <a:endParaRPr lang="en-US" dirty="0"/>
          </a:p>
        </p:txBody>
      </p:sp>
    </p:spTree>
    <p:extLst>
      <p:ext uri="{BB962C8B-B14F-4D97-AF65-F5344CB8AC3E}">
        <p14:creationId xmlns:p14="http://schemas.microsoft.com/office/powerpoint/2010/main" val="4059046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 (Continued)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Style:</a:t>
            </a:r>
          </a:p>
          <a:p>
            <a:pPr>
              <a:buFont typeface="+mj-lt"/>
              <a:buAutoNum type="arabicPeriod"/>
            </a:pPr>
            <a:r>
              <a:rPr lang="en-US" dirty="0" smtClean="0"/>
              <a:t>Bias-free </a:t>
            </a:r>
            <a:r>
              <a:rPr lang="en-US" dirty="0"/>
              <a:t>and inclusive language is now the norm:</a:t>
            </a:r>
          </a:p>
          <a:p>
            <a:pPr lvl="1">
              <a:buFont typeface="+mj-lt"/>
              <a:buAutoNum type="arabicPeriod"/>
            </a:pPr>
            <a:r>
              <a:rPr lang="en-US" dirty="0"/>
              <a:t>Singular “they” and “their” pronoun is endorsed as a gender-neutral pronoun.</a:t>
            </a:r>
          </a:p>
          <a:p>
            <a:pPr lvl="1">
              <a:buFont typeface="+mj-lt"/>
              <a:buAutoNum type="arabicPeriod"/>
            </a:pPr>
            <a:r>
              <a:rPr lang="en-US" dirty="0"/>
              <a:t>Instead of using adjectives as nouns to label groups (“the poor”, “the disabled”), APA’s standards use person-first language (“people living in poverty”, “people who are disabled”).</a:t>
            </a:r>
          </a:p>
          <a:p>
            <a:pPr lvl="1">
              <a:buFont typeface="+mj-lt"/>
              <a:buAutoNum type="arabicPeriod"/>
            </a:pPr>
            <a:r>
              <a:rPr lang="en-US" dirty="0"/>
              <a:t>Instead of broad categories, APA’s standard uses exact age ranges. EX: “People over 65 years old” becomes “People in the age range of 65 to 75</a:t>
            </a:r>
            <a:r>
              <a:rPr lang="en-US" dirty="0" smtClean="0"/>
              <a:t>.</a:t>
            </a:r>
          </a:p>
          <a:p>
            <a:pPr marL="57150" indent="0">
              <a:buNone/>
            </a:pPr>
            <a:r>
              <a:rPr lang="en-US" dirty="0" smtClean="0"/>
              <a:t>Format:</a:t>
            </a:r>
            <a:endParaRPr lang="en-US" dirty="0"/>
          </a:p>
          <a:p>
            <a:pPr>
              <a:buFont typeface="+mj-lt"/>
              <a:buAutoNum type="arabicPeriod"/>
            </a:pPr>
            <a:r>
              <a:rPr lang="en-US" dirty="0"/>
              <a:t>You now have a variety of options for fonts, including </a:t>
            </a:r>
            <a:r>
              <a:rPr lang="en-US" dirty="0" smtClean="0"/>
              <a:t>Calibri </a:t>
            </a:r>
            <a:r>
              <a:rPr lang="en-US" dirty="0"/>
              <a:t>11, Arial 11, Lucinda Sans Unicode 10, Times New Roman 12, and Georgia 11.</a:t>
            </a:r>
          </a:p>
          <a:p>
            <a:pPr>
              <a:buFont typeface="+mj-lt"/>
              <a:buAutoNum type="arabicPeriod"/>
            </a:pPr>
            <a:r>
              <a:rPr lang="en-US" dirty="0"/>
              <a:t>The running head is no longer standard for student papers (unless required by professor). Only the page number.</a:t>
            </a:r>
          </a:p>
          <a:p>
            <a:pPr>
              <a:buFont typeface="+mj-lt"/>
              <a:buAutoNum type="arabicPeriod"/>
            </a:pPr>
            <a:r>
              <a:rPr lang="en-US" dirty="0" smtClean="0"/>
              <a:t>When included, the </a:t>
            </a:r>
            <a:r>
              <a:rPr lang="en-US" dirty="0"/>
              <a:t>running head on the title page no longer uses the word “Running </a:t>
            </a:r>
            <a:r>
              <a:rPr lang="en-US" dirty="0" smtClean="0"/>
              <a:t>head” at all.</a:t>
            </a:r>
            <a:endParaRPr lang="en-US" dirty="0"/>
          </a:p>
          <a:p>
            <a:pPr>
              <a:buFont typeface="+mj-lt"/>
              <a:buAutoNum type="arabicPeriod"/>
            </a:pPr>
            <a:r>
              <a:rPr lang="en-US" dirty="0"/>
              <a:t>Use only one space after a period at the end of a sentence</a:t>
            </a:r>
            <a:r>
              <a:rPr lang="en-US" dirty="0" smtClean="0"/>
              <a:t>.</a:t>
            </a:r>
            <a:endParaRPr lang="en-US" dirty="0"/>
          </a:p>
        </p:txBody>
      </p:sp>
      <p:sp>
        <p:nvSpPr>
          <p:cNvPr id="4" name="TextBox 3"/>
          <p:cNvSpPr txBox="1"/>
          <p:nvPr/>
        </p:nvSpPr>
        <p:spPr>
          <a:xfrm>
            <a:off x="10129025" y="6294115"/>
            <a:ext cx="2062975" cy="369332"/>
          </a:xfrm>
          <a:prstGeom prst="rect">
            <a:avLst/>
          </a:prstGeom>
          <a:noFill/>
        </p:spPr>
        <p:txBody>
          <a:bodyPr wrap="square" rtlCol="0">
            <a:spAutoFit/>
          </a:bodyPr>
          <a:lstStyle/>
          <a:p>
            <a:r>
              <a:rPr lang="en-US" dirty="0" smtClean="0"/>
              <a:t>(</a:t>
            </a:r>
            <a:r>
              <a:rPr lang="en-US" dirty="0" err="1" smtClean="0"/>
              <a:t>Streefkerk</a:t>
            </a:r>
            <a:r>
              <a:rPr lang="en-US" dirty="0" smtClean="0"/>
              <a:t> 2019)</a:t>
            </a:r>
            <a:endParaRPr lang="en-US" dirty="0"/>
          </a:p>
        </p:txBody>
      </p:sp>
    </p:spTree>
    <p:extLst>
      <p:ext uri="{BB962C8B-B14F-4D97-AF65-F5344CB8AC3E}">
        <p14:creationId xmlns:p14="http://schemas.microsoft.com/office/powerpoint/2010/main" val="1210775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0954537" cy="970450"/>
          </a:xfrm>
        </p:spPr>
        <p:txBody>
          <a:bodyPr/>
          <a:lstStyle/>
          <a:p>
            <a:pPr defTabSz="8229600"/>
            <a:r>
              <a:rPr lang="en-US" dirty="0" smtClean="0"/>
              <a:t>Formatting	Title Page</a:t>
            </a:r>
            <a:endParaRPr lang="en-US" dirty="0"/>
          </a:p>
        </p:txBody>
      </p:sp>
      <p:sp>
        <p:nvSpPr>
          <p:cNvPr id="3" name="Content Placeholder 2"/>
          <p:cNvSpPr>
            <a:spLocks noGrp="1"/>
          </p:cNvSpPr>
          <p:nvPr>
            <p:ph idx="1"/>
          </p:nvPr>
        </p:nvSpPr>
        <p:spPr>
          <a:xfrm>
            <a:off x="481736" y="2322647"/>
            <a:ext cx="6655044" cy="3636511"/>
          </a:xfrm>
        </p:spPr>
        <p:txBody>
          <a:bodyPr/>
          <a:lstStyle/>
          <a:p>
            <a:r>
              <a:rPr lang="en-US" dirty="0" smtClean="0"/>
              <a:t>Running head is not required for student papers—include the page number on all pages of your manuscript on the top right side of the header.</a:t>
            </a:r>
          </a:p>
          <a:p>
            <a:r>
              <a:rPr lang="en-US" dirty="0" smtClean="0"/>
              <a:t>When the running head is included, it should include only the (shortened) title of the paper in all caps on the top left margin of the heading, and the page number on the top right margin.</a:t>
            </a:r>
          </a:p>
          <a:p>
            <a:r>
              <a:rPr lang="en-US" dirty="0" smtClean="0"/>
              <a:t>Choose an appropriate font and size.</a:t>
            </a:r>
          </a:p>
          <a:p>
            <a:r>
              <a:rPr lang="en-US" dirty="0" smtClean="0"/>
              <a:t>Defer to Instructor preference, generally.</a:t>
            </a:r>
            <a:endParaRPr lang="en-US" dirty="0"/>
          </a:p>
        </p:txBody>
      </p:sp>
      <p:sp>
        <p:nvSpPr>
          <p:cNvPr id="4" name="TextBox 3"/>
          <p:cNvSpPr txBox="1"/>
          <p:nvPr/>
        </p:nvSpPr>
        <p:spPr>
          <a:xfrm>
            <a:off x="7593981" y="3125239"/>
            <a:ext cx="4170556" cy="2031325"/>
          </a:xfrm>
          <a:prstGeom prst="rect">
            <a:avLst/>
          </a:prstGeom>
          <a:solidFill>
            <a:schemeClr val="tx1"/>
          </a:solidFill>
        </p:spPr>
        <p:txBody>
          <a:bodyPr wrap="square" rtlCol="0">
            <a:spAutoFit/>
          </a:bodyPr>
          <a:lstStyle/>
          <a:p>
            <a:pPr algn="ctr"/>
            <a:r>
              <a:rPr lang="en-US" dirty="0" smtClean="0">
                <a:solidFill>
                  <a:schemeClr val="bg1"/>
                </a:solidFill>
                <a:latin typeface="Times New Roman" panose="02020603050405020304" pitchFamily="18" charset="0"/>
                <a:cs typeface="Times New Roman" panose="02020603050405020304" pitchFamily="18" charset="0"/>
              </a:rPr>
              <a:t>Title of Paper</a:t>
            </a:r>
          </a:p>
          <a:p>
            <a:pPr algn="ctr"/>
            <a:endParaRPr lang="en-US" dirty="0" smtClean="0">
              <a:solidFill>
                <a:schemeClr val="bg1"/>
              </a:solidFill>
              <a:latin typeface="Times New Roman" panose="02020603050405020304" pitchFamily="18" charset="0"/>
              <a:cs typeface="Times New Roman" panose="02020603050405020304" pitchFamily="18" charset="0"/>
            </a:endParaRPr>
          </a:p>
          <a:p>
            <a:pPr algn="ctr"/>
            <a:r>
              <a:rPr lang="en-US" dirty="0" smtClean="0">
                <a:solidFill>
                  <a:schemeClr val="bg1"/>
                </a:solidFill>
                <a:latin typeface="Times New Roman" panose="02020603050405020304" pitchFamily="18" charset="0"/>
                <a:cs typeface="Times New Roman" panose="02020603050405020304" pitchFamily="18" charset="0"/>
              </a:rPr>
              <a:t>Author Name</a:t>
            </a:r>
          </a:p>
          <a:p>
            <a:pPr algn="ctr"/>
            <a:r>
              <a:rPr lang="en-US" dirty="0" smtClean="0">
                <a:solidFill>
                  <a:schemeClr val="bg1"/>
                </a:solidFill>
                <a:latin typeface="Times New Roman" panose="02020603050405020304" pitchFamily="18" charset="0"/>
                <a:cs typeface="Times New Roman" panose="02020603050405020304" pitchFamily="18" charset="0"/>
              </a:rPr>
              <a:t>Department and Institution Name</a:t>
            </a:r>
          </a:p>
          <a:p>
            <a:pPr algn="ctr"/>
            <a:r>
              <a:rPr lang="en-US" dirty="0" smtClean="0">
                <a:solidFill>
                  <a:schemeClr val="bg1"/>
                </a:solidFill>
                <a:latin typeface="Times New Roman" panose="02020603050405020304" pitchFamily="18" charset="0"/>
                <a:cs typeface="Times New Roman" panose="02020603050405020304" pitchFamily="18" charset="0"/>
              </a:rPr>
              <a:t>Course Number and Section</a:t>
            </a:r>
          </a:p>
          <a:p>
            <a:pPr algn="ctr"/>
            <a:r>
              <a:rPr lang="en-US" dirty="0" smtClean="0">
                <a:solidFill>
                  <a:schemeClr val="bg1"/>
                </a:solidFill>
                <a:latin typeface="Times New Roman" panose="02020603050405020304" pitchFamily="18" charset="0"/>
                <a:cs typeface="Times New Roman" panose="02020603050405020304" pitchFamily="18" charset="0"/>
              </a:rPr>
              <a:t>Course Instructor Name</a:t>
            </a:r>
          </a:p>
          <a:p>
            <a:pPr algn="ctr"/>
            <a:r>
              <a:rPr lang="en-US" dirty="0" smtClean="0">
                <a:solidFill>
                  <a:schemeClr val="bg1"/>
                </a:solidFill>
                <a:latin typeface="Times New Roman" panose="02020603050405020304" pitchFamily="18" charset="0"/>
                <a:cs typeface="Times New Roman" panose="02020603050405020304" pitchFamily="18" charset="0"/>
              </a:rPr>
              <a:t>Due Date</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969513" y="6283733"/>
            <a:ext cx="5419492" cy="307777"/>
          </a:xfrm>
          <a:prstGeom prst="rect">
            <a:avLst/>
          </a:prstGeom>
          <a:noFill/>
        </p:spPr>
        <p:txBody>
          <a:bodyPr wrap="square" rtlCol="0">
            <a:spAutoFit/>
          </a:bodyPr>
          <a:lstStyle/>
          <a:p>
            <a:r>
              <a:rPr lang="en-US" sz="1400" dirty="0" smtClean="0"/>
              <a:t>(Texas A&amp;M International University Writing Center, 2019).</a:t>
            </a:r>
            <a:endParaRPr lang="en-US" sz="1400" dirty="0"/>
          </a:p>
        </p:txBody>
      </p:sp>
    </p:spTree>
    <p:extLst>
      <p:ext uri="{BB962C8B-B14F-4D97-AF65-F5344CB8AC3E}">
        <p14:creationId xmlns:p14="http://schemas.microsoft.com/office/powerpoint/2010/main" val="3889023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In-Text Citations</a:t>
            </a:r>
            <a:endParaRPr lang="en-US" dirty="0"/>
          </a:p>
        </p:txBody>
      </p:sp>
      <p:sp>
        <p:nvSpPr>
          <p:cNvPr id="3" name="Content Placeholder 2"/>
          <p:cNvSpPr>
            <a:spLocks noGrp="1"/>
          </p:cNvSpPr>
          <p:nvPr>
            <p:ph idx="1"/>
          </p:nvPr>
        </p:nvSpPr>
        <p:spPr>
          <a:xfrm>
            <a:off x="230136" y="2085278"/>
            <a:ext cx="10107044" cy="4650058"/>
          </a:xfrm>
        </p:spPr>
        <p:txBody>
          <a:bodyPr>
            <a:noAutofit/>
          </a:bodyPr>
          <a:lstStyle/>
          <a:p>
            <a:r>
              <a:rPr lang="en-US" sz="1200" dirty="0" smtClean="0"/>
              <a:t>Parenthetical Citation: They’re made with extra fiber (Kellogg, 2020). </a:t>
            </a:r>
            <a:r>
              <a:rPr lang="en-US" sz="1200" u="sng" dirty="0" smtClean="0"/>
              <a:t>Comma between author and year. End sentence.</a:t>
            </a:r>
          </a:p>
          <a:p>
            <a:r>
              <a:rPr lang="en-US" sz="1200" dirty="0" smtClean="0"/>
              <a:t>Narrative Citation: According to Kellogg (2020), they’re made with extra fiber. </a:t>
            </a:r>
            <a:r>
              <a:rPr lang="en-US" sz="1200" u="sng" dirty="0" smtClean="0"/>
              <a:t>Embed in sentence. No need for end citation.</a:t>
            </a:r>
          </a:p>
          <a:p>
            <a:r>
              <a:rPr lang="en-US" sz="1200" dirty="0" smtClean="0"/>
              <a:t>Multiple Citations together: This product sells better in the Americas (Kellogg, 2020; Orlando, 2019). </a:t>
            </a:r>
            <a:r>
              <a:rPr lang="en-US" sz="1200" u="sng" dirty="0" smtClean="0"/>
              <a:t>Alphabetical, separate with semicolon.</a:t>
            </a:r>
          </a:p>
          <a:p>
            <a:r>
              <a:rPr lang="en-US" sz="1200" dirty="0" smtClean="0"/>
              <a:t>Works with No Author: Larger fonts can be easier to read for certain groups (</a:t>
            </a:r>
            <a:r>
              <a:rPr lang="en-US" sz="1200" i="1" dirty="0" smtClean="0"/>
              <a:t>Fonts</a:t>
            </a:r>
            <a:r>
              <a:rPr lang="en-US" sz="1200" dirty="0" smtClean="0"/>
              <a:t>, 2019; “Words,” 2018). </a:t>
            </a:r>
            <a:r>
              <a:rPr lang="en-US" sz="1200" u="sng" dirty="0" smtClean="0"/>
              <a:t>Use style rules for texts.</a:t>
            </a:r>
          </a:p>
          <a:p>
            <a:r>
              <a:rPr lang="en-US" sz="1200" dirty="0" smtClean="0"/>
              <a:t>Works with Two Authors: There are still planets yet to be discovered (Sol &amp; Luna, 2018). </a:t>
            </a:r>
            <a:r>
              <a:rPr lang="en-US" sz="1200" u="sng" dirty="0" smtClean="0"/>
              <a:t>Separate authors with ampersand (&amp;)</a:t>
            </a:r>
            <a:r>
              <a:rPr lang="en-US" sz="1200" dirty="0" smtClean="0"/>
              <a:t>.</a:t>
            </a:r>
          </a:p>
          <a:p>
            <a:r>
              <a:rPr lang="en-US" sz="1200" dirty="0" smtClean="0"/>
              <a:t>Works with Three or More Authors: There is no consensus on asteroids (Sol et al., 2020). </a:t>
            </a:r>
            <a:r>
              <a:rPr lang="en-US" sz="1200" u="sng" dirty="0" smtClean="0"/>
              <a:t>Include first author only, then “et al.”</a:t>
            </a:r>
          </a:p>
          <a:p>
            <a:r>
              <a:rPr lang="en-US" sz="1200" dirty="0" smtClean="0"/>
              <a:t>Group or Organization as Author: Examples are challenging to come up with (Fictional University, 2017). </a:t>
            </a:r>
            <a:r>
              <a:rPr lang="en-US" sz="1200" u="sng" dirty="0" smtClean="0"/>
              <a:t>Use the organization’s title. Abbreviate if possible after first introduction.</a:t>
            </a:r>
          </a:p>
          <a:p>
            <a:r>
              <a:rPr lang="en-US" sz="1200" dirty="0" smtClean="0"/>
              <a:t>Works with Same Author, Different Dates: The winning team won twice in a row (Judge, 2016; Judge, 2020). </a:t>
            </a:r>
            <a:r>
              <a:rPr lang="en-US" sz="1200" u="sng" dirty="0" smtClean="0"/>
              <a:t>Appropriate when the author is the same.</a:t>
            </a:r>
          </a:p>
          <a:p>
            <a:r>
              <a:rPr lang="en-US" sz="1200" dirty="0" smtClean="0"/>
              <a:t>Different Works with Same Author, Same Date: The winning team won thrice in a row (Judge, 2020a; Judge, 2020b). </a:t>
            </a:r>
            <a:r>
              <a:rPr lang="en-US" sz="1200" u="sng" dirty="0" smtClean="0"/>
              <a:t>Use letters after the dates to differentiate between these works.</a:t>
            </a:r>
            <a:endParaRPr lang="en-US" sz="1200" dirty="0" smtClean="0"/>
          </a:p>
          <a:p>
            <a:r>
              <a:rPr lang="en-US" sz="1200" dirty="0" smtClean="0"/>
              <a:t>Works by Authors with Same Last Name: These two disagree with each other (A. Simon, 2020; J. Simon, 2011). </a:t>
            </a:r>
            <a:r>
              <a:rPr lang="en-US" sz="1200" u="sng" dirty="0" smtClean="0"/>
              <a:t>Include first name abbreviation.</a:t>
            </a:r>
          </a:p>
          <a:p>
            <a:r>
              <a:rPr lang="en-US" sz="1200" dirty="0" smtClean="0"/>
              <a:t>Multiple Works with Three or More Authors That Share Authors: (Monday, Tuesday, Wednesday et al. 2019; Monday, Tuesday, Wednesday, Thursday, et al, 2019). </a:t>
            </a:r>
            <a:r>
              <a:rPr lang="en-US" sz="1200" u="sng" dirty="0" smtClean="0"/>
              <a:t>Write out as many names as needed to distinguish sources from each other.</a:t>
            </a:r>
          </a:p>
          <a:p>
            <a:r>
              <a:rPr lang="en-US" sz="1200" dirty="0" smtClean="0"/>
              <a:t>Works with no Date: This is a sample sentence (“Deep,” </a:t>
            </a:r>
            <a:r>
              <a:rPr lang="en-US" sz="1200" dirty="0" err="1" smtClean="0"/>
              <a:t>n.d.</a:t>
            </a:r>
            <a:r>
              <a:rPr lang="en-US" sz="1200" dirty="0" smtClean="0"/>
              <a:t>). </a:t>
            </a:r>
            <a:r>
              <a:rPr lang="en-US" sz="1200" u="sng" dirty="0" smtClean="0"/>
              <a:t>Use “</a:t>
            </a:r>
            <a:r>
              <a:rPr lang="en-US" sz="1200" u="sng" dirty="0" err="1" smtClean="0"/>
              <a:t>n.d.</a:t>
            </a:r>
            <a:r>
              <a:rPr lang="en-US" sz="1200" u="sng" dirty="0" smtClean="0"/>
              <a:t>” for “no date.” Always make every attempt to locate a date.</a:t>
            </a:r>
          </a:p>
        </p:txBody>
      </p:sp>
      <p:sp>
        <p:nvSpPr>
          <p:cNvPr id="4" name="TextBox 3"/>
          <p:cNvSpPr txBox="1"/>
          <p:nvPr/>
        </p:nvSpPr>
        <p:spPr>
          <a:xfrm>
            <a:off x="5843239" y="224163"/>
            <a:ext cx="6266986" cy="1754326"/>
          </a:xfrm>
          <a:prstGeom prst="rect">
            <a:avLst/>
          </a:prstGeom>
          <a:noFill/>
        </p:spPr>
        <p:txBody>
          <a:bodyPr wrap="square" rtlCol="0">
            <a:spAutoFit/>
          </a:bodyPr>
          <a:lstStyle/>
          <a:p>
            <a:pPr marL="285750" indent="-285750">
              <a:buFont typeface="Arial" panose="020B0604020202020204" pitchFamily="34" charset="0"/>
              <a:buChar char="•"/>
            </a:pPr>
            <a:r>
              <a:rPr lang="en-US" dirty="0"/>
              <a:t>Uses authors’ last name(s) and year of publication. Generally only lists a page number or specific text location if citing a direct quote or as deemed necessary by instructor.</a:t>
            </a:r>
          </a:p>
          <a:p>
            <a:pPr marL="285750" indent="-285750">
              <a:buFont typeface="Arial" panose="020B0604020202020204" pitchFamily="34" charset="0"/>
              <a:buChar char="•"/>
            </a:pPr>
            <a:r>
              <a:rPr lang="en-US" dirty="0"/>
              <a:t>Necessary for both direct quotes and paraphrases.</a:t>
            </a:r>
          </a:p>
          <a:p>
            <a:pPr marL="285750" indent="-285750">
              <a:buFont typeface="Arial" panose="020B0604020202020204" pitchFamily="34" charset="0"/>
              <a:buChar char="•"/>
            </a:pPr>
            <a:endParaRPr lang="en-US" dirty="0"/>
          </a:p>
        </p:txBody>
      </p:sp>
      <p:sp>
        <p:nvSpPr>
          <p:cNvPr id="5" name="TextBox 4"/>
          <p:cNvSpPr txBox="1"/>
          <p:nvPr/>
        </p:nvSpPr>
        <p:spPr>
          <a:xfrm>
            <a:off x="10337180" y="5996672"/>
            <a:ext cx="1854820" cy="738664"/>
          </a:xfrm>
          <a:prstGeom prst="rect">
            <a:avLst/>
          </a:prstGeom>
          <a:noFill/>
        </p:spPr>
        <p:txBody>
          <a:bodyPr wrap="square" rtlCol="0">
            <a:spAutoFit/>
          </a:bodyPr>
          <a:lstStyle/>
          <a:p>
            <a:r>
              <a:rPr lang="en-US" sz="1400" dirty="0" smtClean="0"/>
              <a:t>(APA, 2020; “In-Text Citations,” </a:t>
            </a:r>
            <a:r>
              <a:rPr lang="en-US" sz="1400" dirty="0" err="1" smtClean="0"/>
              <a:t>n.d.</a:t>
            </a:r>
            <a:r>
              <a:rPr lang="en-US" sz="1400" dirty="0" smtClean="0"/>
              <a:t>; Zamora, 2020).</a:t>
            </a:r>
            <a:endParaRPr lang="en-US" sz="1400" dirty="0"/>
          </a:p>
        </p:txBody>
      </p:sp>
    </p:spTree>
    <p:extLst>
      <p:ext uri="{BB962C8B-B14F-4D97-AF65-F5344CB8AC3E}">
        <p14:creationId xmlns:p14="http://schemas.microsoft.com/office/powerpoint/2010/main" val="2522239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Bibliography (References)</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Basic Structure:</a:t>
            </a:r>
          </a:p>
          <a:p>
            <a:endParaRPr lang="en-US" dirty="0" smtClean="0"/>
          </a:p>
          <a:p>
            <a:pPr marL="457200" lvl="1" indent="-457200">
              <a:buNone/>
            </a:pPr>
            <a:r>
              <a:rPr lang="en-US" dirty="0" smtClean="0"/>
              <a:t>Last Name, F.I., Second Author, S.I., Jr., Third Author, T.I., &amp; Final Author, F.I. (with Additional Author, A.B.). (Year). Title written in sentence case, no italics: Capitalize first letters after colons as well as Proper Nouns. </a:t>
            </a:r>
            <a:r>
              <a:rPr lang="en-US" i="1" dirty="0" smtClean="0"/>
              <a:t>Publication or Journal Title, volume#</a:t>
            </a:r>
            <a:r>
              <a:rPr lang="en-US" dirty="0" smtClean="0"/>
              <a:t>(issue#), page range. Source </a:t>
            </a:r>
            <a:r>
              <a:rPr lang="en-US" dirty="0" err="1" smtClean="0"/>
              <a:t>url</a:t>
            </a:r>
            <a:r>
              <a:rPr lang="en-US" dirty="0" smtClean="0"/>
              <a:t>.</a:t>
            </a:r>
          </a:p>
          <a:p>
            <a:pPr marL="457200" lvl="1" indent="-457200">
              <a:buNone/>
            </a:pPr>
            <a:endParaRPr lang="en-US" dirty="0"/>
          </a:p>
          <a:p>
            <a:pPr marL="457200" lvl="1" indent="-457200">
              <a:buNone/>
            </a:pPr>
            <a:r>
              <a:rPr lang="en-US" dirty="0" smtClean="0"/>
              <a:t>Author. (Date). Title. Source.</a:t>
            </a:r>
          </a:p>
          <a:p>
            <a:pPr marL="457200" lvl="1" indent="-457200">
              <a:buNone/>
            </a:pPr>
            <a:endParaRPr lang="en-US" dirty="0" smtClean="0"/>
          </a:p>
          <a:p>
            <a:pPr marL="457200" lvl="1" indent="-457200">
              <a:buNone/>
            </a:pPr>
            <a:endParaRPr lang="en-US" dirty="0" smtClean="0"/>
          </a:p>
          <a:p>
            <a:pPr marL="457200" lvl="1" indent="-457200">
              <a:buNone/>
            </a:pPr>
            <a:r>
              <a:rPr lang="en-US" dirty="0" err="1" smtClean="0"/>
              <a:t>Botto</a:t>
            </a:r>
            <a:r>
              <a:rPr lang="en-US" dirty="0" smtClean="0"/>
              <a:t>, S.V., &amp; </a:t>
            </a:r>
            <a:r>
              <a:rPr lang="en-US" dirty="0" err="1" smtClean="0"/>
              <a:t>Rochat</a:t>
            </a:r>
            <a:r>
              <a:rPr lang="en-US" dirty="0" smtClean="0"/>
              <a:t>, P. (2018). Sensitivity to the evaluation of others emerges by 24 months. </a:t>
            </a:r>
            <a:r>
              <a:rPr lang="en-US" i="1" dirty="0" smtClean="0"/>
              <a:t>Developmental Psychology</a:t>
            </a:r>
            <a:r>
              <a:rPr lang="en-US" dirty="0" smtClean="0"/>
              <a:t>, </a:t>
            </a:r>
            <a:r>
              <a:rPr lang="en-US" i="1" dirty="0" smtClean="0"/>
              <a:t>54</a:t>
            </a:r>
            <a:r>
              <a:rPr lang="en-US" dirty="0" smtClean="0"/>
              <a:t>(9), 1723-1734. https://doi.org/10.1037/dev0000548</a:t>
            </a:r>
            <a:endParaRPr lang="en-US" dirty="0"/>
          </a:p>
        </p:txBody>
      </p:sp>
      <p:sp>
        <p:nvSpPr>
          <p:cNvPr id="4" name="TextBox 3"/>
          <p:cNvSpPr txBox="1"/>
          <p:nvPr/>
        </p:nvSpPr>
        <p:spPr>
          <a:xfrm>
            <a:off x="8976732" y="193749"/>
            <a:ext cx="3021981" cy="1477328"/>
          </a:xfrm>
          <a:prstGeom prst="rect">
            <a:avLst/>
          </a:prstGeom>
          <a:noFill/>
        </p:spPr>
        <p:txBody>
          <a:bodyPr wrap="square" rtlCol="0">
            <a:spAutoFit/>
          </a:bodyPr>
          <a:lstStyle/>
          <a:p>
            <a:r>
              <a:rPr lang="en-US" dirty="0" smtClean="0"/>
              <a:t>All sources that appear in the in-text citations must also appear in the References, and vice-versa.</a:t>
            </a:r>
            <a:endParaRPr lang="en-US" dirty="0"/>
          </a:p>
        </p:txBody>
      </p:sp>
      <p:sp>
        <p:nvSpPr>
          <p:cNvPr id="5" name="TextBox 4"/>
          <p:cNvSpPr txBox="1"/>
          <p:nvPr/>
        </p:nvSpPr>
        <p:spPr>
          <a:xfrm>
            <a:off x="10783229" y="6410008"/>
            <a:ext cx="1739591" cy="307777"/>
          </a:xfrm>
          <a:prstGeom prst="rect">
            <a:avLst/>
          </a:prstGeom>
          <a:noFill/>
        </p:spPr>
        <p:txBody>
          <a:bodyPr wrap="square" rtlCol="0">
            <a:spAutoFit/>
          </a:bodyPr>
          <a:lstStyle/>
          <a:p>
            <a:r>
              <a:rPr lang="en-US" sz="1400" dirty="0" smtClean="0"/>
              <a:t>(APA, 2020).</a:t>
            </a:r>
            <a:endParaRPr lang="en-US" sz="1400" dirty="0"/>
          </a:p>
        </p:txBody>
      </p:sp>
    </p:spTree>
    <p:extLst>
      <p:ext uri="{BB962C8B-B14F-4D97-AF65-F5344CB8AC3E}">
        <p14:creationId xmlns:p14="http://schemas.microsoft.com/office/powerpoint/2010/main" val="2681360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9281854" cy="970450"/>
          </a:xfrm>
        </p:spPr>
        <p:txBody>
          <a:bodyPr/>
          <a:lstStyle/>
          <a:p>
            <a:r>
              <a:rPr lang="en-US" dirty="0" smtClean="0"/>
              <a:t>Only Cite Your Source as a “Webpage” As a Last Resort</a:t>
            </a:r>
            <a:endParaRPr lang="en-US" dirty="0"/>
          </a:p>
        </p:txBody>
      </p:sp>
      <p:sp>
        <p:nvSpPr>
          <p:cNvPr id="3" name="Content Placeholder 2"/>
          <p:cNvSpPr>
            <a:spLocks noGrp="1"/>
          </p:cNvSpPr>
          <p:nvPr>
            <p:ph idx="1"/>
          </p:nvPr>
        </p:nvSpPr>
        <p:spPr/>
        <p:txBody>
          <a:bodyPr/>
          <a:lstStyle/>
          <a:p>
            <a:r>
              <a:rPr lang="en-US" dirty="0" smtClean="0"/>
              <a:t>APA 7 recommends that you make every attempt to identify your source for what it is </a:t>
            </a:r>
            <a:r>
              <a:rPr lang="en-US" i="1" dirty="0" smtClean="0"/>
              <a:t>other than a website</a:t>
            </a:r>
            <a:r>
              <a:rPr lang="en-US" dirty="0" smtClean="0"/>
              <a:t> </a:t>
            </a:r>
            <a:r>
              <a:rPr lang="en-US" i="1" dirty="0" smtClean="0"/>
              <a:t>unless a website is the only kind of source that fits.</a:t>
            </a:r>
          </a:p>
          <a:p>
            <a:r>
              <a:rPr lang="en-US" dirty="0" smtClean="0"/>
              <a:t>Other kinds of online or digital sources:</a:t>
            </a:r>
          </a:p>
          <a:p>
            <a:pPr lvl="1"/>
            <a:r>
              <a:rPr lang="en-US" dirty="0" smtClean="0"/>
              <a:t>Online journals</a:t>
            </a:r>
          </a:p>
          <a:p>
            <a:pPr lvl="1"/>
            <a:r>
              <a:rPr lang="en-US" dirty="0" smtClean="0"/>
              <a:t>Online newspaper/periodicals</a:t>
            </a:r>
          </a:p>
          <a:p>
            <a:pPr lvl="1"/>
            <a:r>
              <a:rPr lang="en-US" dirty="0" smtClean="0"/>
              <a:t>Online videos</a:t>
            </a:r>
          </a:p>
          <a:p>
            <a:pPr lvl="1"/>
            <a:r>
              <a:rPr lang="en-US" dirty="0" smtClean="0"/>
              <a:t>Web-based books or media</a:t>
            </a:r>
          </a:p>
          <a:p>
            <a:pPr lvl="1"/>
            <a:endParaRPr lang="en-US" dirty="0"/>
          </a:p>
          <a:p>
            <a:pPr lvl="1"/>
            <a:r>
              <a:rPr lang="en-US" dirty="0" smtClean="0"/>
              <a:t>If an online source is none of these things, it is usually safe to list it as a “Webpage.”</a:t>
            </a:r>
            <a:endParaRPr lang="en-US" dirty="0"/>
          </a:p>
        </p:txBody>
      </p:sp>
    </p:spTree>
    <p:extLst>
      <p:ext uri="{BB962C8B-B14F-4D97-AF65-F5344CB8AC3E}">
        <p14:creationId xmlns:p14="http://schemas.microsoft.com/office/powerpoint/2010/main" val="1856418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Italics and Capitalization!</a:t>
            </a:r>
            <a:endParaRPr lang="en-US" dirty="0"/>
          </a:p>
        </p:txBody>
      </p:sp>
      <p:sp>
        <p:nvSpPr>
          <p:cNvPr id="3" name="Content Placeholder 2"/>
          <p:cNvSpPr>
            <a:spLocks noGrp="1"/>
          </p:cNvSpPr>
          <p:nvPr>
            <p:ph idx="1"/>
          </p:nvPr>
        </p:nvSpPr>
        <p:spPr>
          <a:xfrm>
            <a:off x="818712" y="2222287"/>
            <a:ext cx="10554574" cy="4412689"/>
          </a:xfrm>
        </p:spPr>
        <p:txBody>
          <a:bodyPr>
            <a:normAutofit fontScale="92500" lnSpcReduction="10000"/>
          </a:bodyPr>
          <a:lstStyle/>
          <a:p>
            <a:pPr marL="0" indent="0">
              <a:buNone/>
            </a:pPr>
            <a:r>
              <a:rPr lang="en-US" dirty="0" smtClean="0"/>
              <a:t>When to italicize a title?</a:t>
            </a:r>
          </a:p>
          <a:p>
            <a:r>
              <a:rPr lang="en-US" dirty="0" smtClean="0"/>
              <a:t>In the References AND in the narrative text </a:t>
            </a:r>
            <a:r>
              <a:rPr lang="en-US" u="sng" dirty="0" smtClean="0"/>
              <a:t>if the title is for a long stand-alone publication such as a book, website, film, or the name of a journal or newspaper</a:t>
            </a:r>
            <a:r>
              <a:rPr lang="en-US" dirty="0" smtClean="0"/>
              <a:t>: The novel </a:t>
            </a:r>
            <a:r>
              <a:rPr lang="en-US" i="1" dirty="0" smtClean="0"/>
              <a:t>Lord of the Flies </a:t>
            </a:r>
            <a:r>
              <a:rPr lang="en-US" dirty="0" smtClean="0"/>
              <a:t>was released in 1954.</a:t>
            </a:r>
          </a:p>
          <a:p>
            <a:r>
              <a:rPr lang="en-US" dirty="0" smtClean="0"/>
              <a:t>Do not italicize article titles, short stories, essays or chapters in an edited anthology, or other titles contained in another work. In the narrative, put these in “quotations.” In the references, write them in standard font.</a:t>
            </a:r>
          </a:p>
          <a:p>
            <a:endParaRPr lang="en-US" dirty="0"/>
          </a:p>
          <a:p>
            <a:pPr marL="0" indent="0">
              <a:buNone/>
            </a:pPr>
            <a:r>
              <a:rPr lang="en-US" dirty="0" smtClean="0"/>
              <a:t>How should I capitalize the title (what case should I use)?</a:t>
            </a:r>
          </a:p>
          <a:p>
            <a:r>
              <a:rPr lang="en-US" dirty="0" smtClean="0"/>
              <a:t>In the narrative text, use “title case” (capitalize all important first-letters, except for words less than three letters in length). </a:t>
            </a:r>
            <a:r>
              <a:rPr lang="en-US" i="1" dirty="0" smtClean="0"/>
              <a:t>Lord of the Flies, Harry Potter and the Order of the Phoenix, American Psychological Association</a:t>
            </a:r>
            <a:r>
              <a:rPr lang="en-US" dirty="0" smtClean="0"/>
              <a:t>.</a:t>
            </a:r>
          </a:p>
          <a:p>
            <a:r>
              <a:rPr lang="en-US" dirty="0" smtClean="0"/>
              <a:t>In the References, use “sentence case” (only capitalize the first letter of the first word, and any proper nouns). </a:t>
            </a:r>
            <a:r>
              <a:rPr lang="en-US" i="1" dirty="0" smtClean="0"/>
              <a:t>Lord of the flies. American psychological association. How to write a master’s thesis. </a:t>
            </a:r>
            <a:r>
              <a:rPr lang="en-US" u="sng" dirty="0" smtClean="0"/>
              <a:t>However, </a:t>
            </a:r>
            <a:r>
              <a:rPr lang="en-US" dirty="0" smtClean="0"/>
              <a:t>use “title case” for Journal Titles and Website Page Titles.</a:t>
            </a:r>
            <a:endParaRPr lang="en-US" u="sng" dirty="0" smtClean="0"/>
          </a:p>
        </p:txBody>
      </p:sp>
    </p:spTree>
    <p:extLst>
      <p:ext uri="{BB962C8B-B14F-4D97-AF65-F5344CB8AC3E}">
        <p14:creationId xmlns:p14="http://schemas.microsoft.com/office/powerpoint/2010/main" val="20444980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1169</TotalTime>
  <Words>2453</Words>
  <Application>Microsoft Office PowerPoint</Application>
  <PresentationFormat>Widescreen</PresentationFormat>
  <Paragraphs>144</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Times New Roman</vt:lpstr>
      <vt:lpstr>Wingdings 2</vt:lpstr>
      <vt:lpstr>Quotable</vt:lpstr>
      <vt:lpstr>APA 7</vt:lpstr>
      <vt:lpstr>Note:</vt:lpstr>
      <vt:lpstr>What’s New in APA 7? Looking Back at APA 6</vt:lpstr>
      <vt:lpstr>What’s New? (Continued)</vt:lpstr>
      <vt:lpstr>Formatting Title Page</vt:lpstr>
      <vt:lpstr>In-Text Citations</vt:lpstr>
      <vt:lpstr>Your Bibliography (References)</vt:lpstr>
      <vt:lpstr>Only Cite Your Source as a “Webpage” As a Last Resort</vt:lpstr>
      <vt:lpstr>Italics and Capitalization!</vt:lpstr>
      <vt:lpstr>Missing Reference Information</vt:lpstr>
      <vt:lpstr>Reference Examples (part 1)</vt:lpstr>
      <vt:lpstr>Reference Examples (part 2)</vt:lpstr>
      <vt:lpstr>For Complete Guidelines and Examples:</vt:lpstr>
      <vt:lpstr>References</vt:lpstr>
    </vt:vector>
  </TitlesOfParts>
  <Company>TAMIU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 Citations, References, Format, and Style</dc:title>
  <dc:creator>Zamora, Francisco E.</dc:creator>
  <cp:lastModifiedBy>Zamora, Francisco E.</cp:lastModifiedBy>
  <cp:revision>30</cp:revision>
  <dcterms:created xsi:type="dcterms:W3CDTF">2020-08-20T20:36:12Z</dcterms:created>
  <dcterms:modified xsi:type="dcterms:W3CDTF">2020-11-06T16:20:19Z</dcterms:modified>
</cp:coreProperties>
</file>