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667" r:id="rId1"/>
    <p:sldMasterId id="2147484685" r:id="rId2"/>
  </p:sldMasterIdLst>
  <p:sldIdLst>
    <p:sldId id="256" r:id="rId3"/>
    <p:sldId id="257" r:id="rId4"/>
    <p:sldId id="271" r:id="rId5"/>
    <p:sldId id="264" r:id="rId6"/>
    <p:sldId id="274" r:id="rId7"/>
    <p:sldId id="265" r:id="rId8"/>
    <p:sldId id="270" r:id="rId9"/>
    <p:sldId id="273" r:id="rId10"/>
    <p:sldId id="266" r:id="rId11"/>
    <p:sldId id="272" r:id="rId12"/>
    <p:sldId id="275" r:id="rId13"/>
    <p:sldId id="258" r:id="rId14"/>
    <p:sldId id="259" r:id="rId15"/>
    <p:sldId id="260" r:id="rId16"/>
    <p:sldId id="261" r:id="rId17"/>
    <p:sldId id="262" r:id="rId18"/>
    <p:sldId id="263" r:id="rId19"/>
    <p:sldId id="268" r:id="rId20"/>
    <p:sldId id="267" r:id="rId21"/>
    <p:sldId id="276" r:id="rId22"/>
    <p:sldId id="269" r:id="rId23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0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655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9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856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4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1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553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87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1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55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7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17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14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23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1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8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4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7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31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5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782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5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11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90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3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34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9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6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5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80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  <p:sldLayoutId id="2147484679" r:id="rId12"/>
    <p:sldLayoutId id="2147484680" r:id="rId13"/>
    <p:sldLayoutId id="2147484681" r:id="rId14"/>
    <p:sldLayoutId id="2147484682" r:id="rId15"/>
    <p:sldLayoutId id="2147484683" r:id="rId16"/>
    <p:sldLayoutId id="214748468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19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6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  <p:sldLayoutId id="2147484697" r:id="rId12"/>
    <p:sldLayoutId id="2147484698" r:id="rId13"/>
    <p:sldLayoutId id="2147484699" r:id="rId14"/>
    <p:sldLayoutId id="2147484700" r:id="rId15"/>
    <p:sldLayoutId id="2147484701" r:id="rId16"/>
    <p:sldLayoutId id="214748470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miu.edu/gradschool/ThesisForms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cloud.adobe.com/link/review?uri=urn:aaid:scds:US:35a2b787-2854-4ba1-b73f-fbc6a299499c" TargetMode="External"/><Relationship Id="rId2" Type="http://schemas.openxmlformats.org/officeDocument/2006/relationships/hyperlink" Target="https://www.tamiu.edu/cees/arc/pages/gsasc.shtml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documentcloud.adobe.com/link/review?uri=urn:aaid:scds:US:942ad5d3-ad90-44cc-954c-5e2856465245" TargetMode="External"/><Relationship Id="rId4" Type="http://schemas.openxmlformats.org/officeDocument/2006/relationships/hyperlink" Target="https://documentcloud.adobe.com/link/review?uri=urn:aaid:scds:US:1c9ca207-0d0b-4696-a50a-5a4fade9c9fb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838200" y="990600"/>
            <a:ext cx="10820399" cy="23384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12065" marR="5080" algn="ctr">
              <a:lnSpc>
                <a:spcPts val="5830"/>
              </a:lnSpc>
              <a:spcBef>
                <a:spcPts val="835"/>
              </a:spcBef>
            </a:pPr>
            <a:r>
              <a:rPr lang="en-US" sz="5400" spc="-250" dirty="0" smtClean="0">
                <a:solidFill>
                  <a:schemeClr val="tx1"/>
                </a:solidFill>
              </a:rPr>
              <a:t>Public Speaking</a:t>
            </a:r>
            <a:r>
              <a:rPr sz="5400" spc="-300" dirty="0" smtClean="0">
                <a:solidFill>
                  <a:schemeClr val="tx1"/>
                </a:solidFill>
              </a:rPr>
              <a:t>:</a:t>
            </a:r>
            <a:r>
              <a:rPr lang="en-US" sz="5400" spc="-300" dirty="0" smtClean="0">
                <a:solidFill>
                  <a:schemeClr val="tx1"/>
                </a:solidFill>
              </a:rPr>
              <a:t/>
            </a:r>
            <a:br>
              <a:rPr lang="en-US" sz="5400" spc="-300" dirty="0" smtClean="0">
                <a:solidFill>
                  <a:schemeClr val="tx1"/>
                </a:solidFill>
              </a:rPr>
            </a:br>
            <a:r>
              <a:rPr lang="en-US" sz="5400" spc="-300" dirty="0" smtClean="0">
                <a:solidFill>
                  <a:schemeClr val="tx1"/>
                </a:solidFill>
              </a:rPr>
              <a:t>Dissertation, </a:t>
            </a:r>
            <a:r>
              <a:rPr sz="5400" spc="-235" dirty="0" smtClean="0">
                <a:solidFill>
                  <a:schemeClr val="tx1"/>
                </a:solidFill>
              </a:rPr>
              <a:t>Proposal</a:t>
            </a:r>
            <a:r>
              <a:rPr lang="en-US" sz="5400" spc="-235" dirty="0" smtClean="0">
                <a:solidFill>
                  <a:schemeClr val="tx1"/>
                </a:solidFill>
              </a:rPr>
              <a:t>,</a:t>
            </a:r>
            <a:r>
              <a:rPr sz="5400" spc="-235" dirty="0" smtClean="0">
                <a:solidFill>
                  <a:schemeClr val="tx1"/>
                </a:solidFill>
              </a:rPr>
              <a:t> </a:t>
            </a:r>
            <a:r>
              <a:rPr sz="5400" spc="-215" dirty="0">
                <a:solidFill>
                  <a:schemeClr val="tx1"/>
                </a:solidFill>
              </a:rPr>
              <a:t>and </a:t>
            </a:r>
            <a:r>
              <a:rPr sz="5400" spc="-310" dirty="0">
                <a:solidFill>
                  <a:schemeClr val="tx1"/>
                </a:solidFill>
              </a:rPr>
              <a:t>Final </a:t>
            </a:r>
            <a:r>
              <a:rPr lang="en-US" sz="5400" spc="-310" dirty="0" smtClean="0">
                <a:solidFill>
                  <a:schemeClr val="tx1"/>
                </a:solidFill>
              </a:rPr>
              <a:t>Thesis </a:t>
            </a:r>
            <a:r>
              <a:rPr sz="5400" spc="-250" dirty="0" smtClean="0">
                <a:solidFill>
                  <a:schemeClr val="tx1"/>
                </a:solidFill>
              </a:rPr>
              <a:t>Defense</a:t>
            </a:r>
            <a:r>
              <a:rPr sz="5400" spc="-434" dirty="0" smtClean="0">
                <a:solidFill>
                  <a:schemeClr val="tx1"/>
                </a:solidFill>
              </a:rPr>
              <a:t> </a:t>
            </a:r>
            <a:r>
              <a:rPr sz="5400" spc="-254" dirty="0">
                <a:solidFill>
                  <a:schemeClr val="tx1"/>
                </a:solidFill>
              </a:rPr>
              <a:t>Guide</a:t>
            </a:r>
            <a:endParaRPr sz="54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3329061"/>
            <a:ext cx="7315200" cy="20454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3810" algn="ctr">
              <a:lnSpc>
                <a:spcPct val="132600"/>
              </a:lnSpc>
              <a:spcBef>
                <a:spcPts val="90"/>
              </a:spcBef>
            </a:pPr>
            <a:r>
              <a:rPr sz="1950" dirty="0">
                <a:latin typeface="Carlito"/>
                <a:cs typeface="Carlito"/>
              </a:rPr>
              <a:t>Guide </a:t>
            </a:r>
            <a:r>
              <a:rPr sz="1950" spc="-15" dirty="0">
                <a:latin typeface="Carlito"/>
                <a:cs typeface="Carlito"/>
              </a:rPr>
              <a:t>for </a:t>
            </a:r>
            <a:r>
              <a:rPr sz="1950" spc="-5" dirty="0">
                <a:latin typeface="Carlito"/>
                <a:cs typeface="Carlito"/>
              </a:rPr>
              <a:t>Thesis </a:t>
            </a:r>
            <a:r>
              <a:rPr sz="1950" dirty="0">
                <a:latin typeface="Carlito"/>
                <a:cs typeface="Carlito"/>
              </a:rPr>
              <a:t>and </a:t>
            </a:r>
            <a:r>
              <a:rPr sz="1950" spc="-5" dirty="0">
                <a:latin typeface="Carlito"/>
                <a:cs typeface="Carlito"/>
              </a:rPr>
              <a:t>Dissertation Students </a:t>
            </a:r>
            <a:r>
              <a:rPr sz="1950" dirty="0">
                <a:latin typeface="Carlito"/>
                <a:cs typeface="Carlito"/>
              </a:rPr>
              <a:t>and Public </a:t>
            </a:r>
            <a:r>
              <a:rPr sz="1950" spc="-5" dirty="0" smtClean="0">
                <a:latin typeface="Carlito"/>
                <a:cs typeface="Carlito"/>
              </a:rPr>
              <a:t>Speaking</a:t>
            </a:r>
            <a:endParaRPr lang="en-US" sz="1950" spc="-5" dirty="0" smtClean="0">
              <a:latin typeface="Carlito"/>
              <a:cs typeface="Carlito"/>
            </a:endParaRPr>
          </a:p>
          <a:p>
            <a:pPr marL="12065" marR="5080" indent="-3810" algn="ctr">
              <a:lnSpc>
                <a:spcPct val="132600"/>
              </a:lnSpc>
              <a:spcBef>
                <a:spcPts val="90"/>
              </a:spcBef>
            </a:pPr>
            <a:r>
              <a:rPr sz="1950" spc="-5" dirty="0" smtClean="0">
                <a:latin typeface="Carlito"/>
                <a:cs typeface="Carlito"/>
              </a:rPr>
              <a:t>Developed </a:t>
            </a:r>
            <a:r>
              <a:rPr sz="1950" spc="-5" dirty="0">
                <a:latin typeface="Carlito"/>
                <a:cs typeface="Carlito"/>
              </a:rPr>
              <a:t>by </a:t>
            </a:r>
            <a:r>
              <a:rPr sz="1950" spc="-35" dirty="0">
                <a:latin typeface="Carlito"/>
                <a:cs typeface="Carlito"/>
              </a:rPr>
              <a:t>TAMIU </a:t>
            </a:r>
            <a:r>
              <a:rPr sz="1950" spc="-10" dirty="0">
                <a:latin typeface="Carlito"/>
                <a:cs typeface="Carlito"/>
              </a:rPr>
              <a:t>Graduate Writing </a:t>
            </a:r>
            <a:r>
              <a:rPr sz="1950" spc="-5" dirty="0">
                <a:latin typeface="Carlito"/>
                <a:cs typeface="Carlito"/>
              </a:rPr>
              <a:t>Consultant, </a:t>
            </a:r>
            <a:r>
              <a:rPr sz="1950" spc="-10" dirty="0">
                <a:latin typeface="Carlito"/>
                <a:cs typeface="Carlito"/>
              </a:rPr>
              <a:t>Franco</a:t>
            </a:r>
            <a:r>
              <a:rPr sz="1950" spc="-65" dirty="0">
                <a:latin typeface="Carlito"/>
                <a:cs typeface="Carlito"/>
              </a:rPr>
              <a:t> </a:t>
            </a:r>
            <a:r>
              <a:rPr sz="1950" spc="-10" dirty="0">
                <a:latin typeface="Carlito"/>
                <a:cs typeface="Carlito"/>
              </a:rPr>
              <a:t>Zamora  </a:t>
            </a:r>
            <a:r>
              <a:rPr sz="1950" dirty="0">
                <a:latin typeface="Carlito"/>
                <a:cs typeface="Carlito"/>
              </a:rPr>
              <a:t>Advanced </a:t>
            </a:r>
            <a:r>
              <a:rPr sz="1950" spc="-5" dirty="0">
                <a:latin typeface="Carlito"/>
                <a:cs typeface="Carlito"/>
              </a:rPr>
              <a:t>Research </a:t>
            </a:r>
            <a:r>
              <a:rPr sz="1950" dirty="0">
                <a:latin typeface="Carlito"/>
                <a:cs typeface="Carlito"/>
              </a:rPr>
              <a:t>and</a:t>
            </a:r>
            <a:r>
              <a:rPr sz="1950" spc="-80" dirty="0">
                <a:latin typeface="Carlito"/>
                <a:cs typeface="Carlito"/>
              </a:rPr>
              <a:t> </a:t>
            </a:r>
            <a:r>
              <a:rPr sz="1950" dirty="0" smtClean="0">
                <a:latin typeface="Carlito"/>
                <a:cs typeface="Carlito"/>
              </a:rPr>
              <a:t>Curriculum</a:t>
            </a:r>
            <a:endParaRPr lang="en-US" sz="1950" dirty="0" smtClean="0">
              <a:latin typeface="Carlito"/>
              <a:cs typeface="Carlito"/>
            </a:endParaRPr>
          </a:p>
          <a:p>
            <a:pPr marL="12065" marR="5080" indent="-3810" algn="ctr">
              <a:lnSpc>
                <a:spcPct val="132600"/>
              </a:lnSpc>
              <a:spcBef>
                <a:spcPts val="90"/>
              </a:spcBef>
            </a:pPr>
            <a:r>
              <a:rPr sz="1950" spc="-35" dirty="0" smtClean="0">
                <a:latin typeface="Carlito"/>
                <a:cs typeface="Carlito"/>
              </a:rPr>
              <a:t>TAMIU </a:t>
            </a:r>
            <a:r>
              <a:rPr sz="1950" spc="-10" dirty="0" smtClean="0">
                <a:latin typeface="Carlito"/>
                <a:cs typeface="Carlito"/>
              </a:rPr>
              <a:t>Graduate</a:t>
            </a:r>
            <a:r>
              <a:rPr lang="en-US" sz="1950" spc="-60" dirty="0">
                <a:latin typeface="Carlito"/>
                <a:cs typeface="Carlito"/>
              </a:rPr>
              <a:t> </a:t>
            </a:r>
            <a:r>
              <a:rPr sz="1950" spc="-5" dirty="0" smtClean="0">
                <a:latin typeface="Carlito"/>
                <a:cs typeface="Carlito"/>
              </a:rPr>
              <a:t>School</a:t>
            </a:r>
            <a:endParaRPr lang="en-US" sz="1950" spc="-5" dirty="0" smtClean="0">
              <a:latin typeface="Carlito"/>
              <a:cs typeface="Carlito"/>
            </a:endParaRPr>
          </a:p>
          <a:p>
            <a:pPr marL="12065" marR="5080" indent="-3810" algn="ctr">
              <a:lnSpc>
                <a:spcPct val="132600"/>
              </a:lnSpc>
              <a:spcBef>
                <a:spcPts val="90"/>
              </a:spcBef>
            </a:pPr>
            <a:r>
              <a:rPr lang="en-US" sz="1950" dirty="0" smtClean="0">
                <a:latin typeface="Carlito"/>
                <a:cs typeface="Carlito"/>
              </a:rPr>
              <a:t>Fall </a:t>
            </a:r>
            <a:r>
              <a:rPr sz="1950" dirty="0" smtClean="0">
                <a:latin typeface="Carlito"/>
                <a:cs typeface="Carlito"/>
              </a:rPr>
              <a:t>2020</a:t>
            </a:r>
            <a:endParaRPr sz="195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Thesis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2567"/>
            <a:ext cx="7924800" cy="44706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inform your audience of your academic knowledge and skills demonstrated within your thesis or dissertation writing project.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Other speeches:</a:t>
            </a:r>
          </a:p>
          <a:p>
            <a:r>
              <a:rPr lang="en-US" dirty="0" smtClean="0"/>
              <a:t>Entertain</a:t>
            </a:r>
          </a:p>
          <a:p>
            <a:r>
              <a:rPr lang="en-US" dirty="0" smtClean="0"/>
              <a:t>Debate</a:t>
            </a:r>
          </a:p>
          <a:p>
            <a:r>
              <a:rPr lang="en-US" dirty="0" smtClean="0"/>
              <a:t>Appeal to audience</a:t>
            </a:r>
          </a:p>
          <a:p>
            <a:r>
              <a:rPr lang="en-US" dirty="0" smtClean="0"/>
              <a:t>Explore an idea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Always keep your purpose and your audience members in mind.</a:t>
            </a:r>
          </a:p>
        </p:txBody>
      </p:sp>
      <p:pic>
        <p:nvPicPr>
          <p:cNvPr id="4" name="Picture 3" descr="Hosting an INANE Conference! | INANE – Internation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3017218"/>
            <a:ext cx="3498669" cy="364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5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from previous</a:t>
            </a:r>
            <a:br>
              <a:rPr lang="en-US" dirty="0" smtClean="0"/>
            </a:br>
            <a:r>
              <a:rPr lang="en-US" dirty="0" smtClean="0"/>
              <a:t>Thesis/Dissertation Defenders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201400" cy="4024125"/>
          </a:xfrm>
        </p:spPr>
        <p:txBody>
          <a:bodyPr>
            <a:noAutofit/>
          </a:bodyPr>
          <a:lstStyle/>
          <a:p>
            <a:r>
              <a:rPr lang="en-US" sz="2400" dirty="0" smtClean="0"/>
              <a:t>“Your advisor wouldn’t have let you get this far if they didn’t believe you were ready to defend.” –M.M., 2013 Psychology M.S.</a:t>
            </a:r>
          </a:p>
          <a:p>
            <a:r>
              <a:rPr lang="en-US" sz="2400" dirty="0" smtClean="0"/>
              <a:t>“I’ve given a hundred presentations in a hundred classes. This used the exact same set of skills.” –C.M., 2019 English M.A.</a:t>
            </a:r>
          </a:p>
          <a:p>
            <a:r>
              <a:rPr lang="en-US" sz="2400" dirty="0" smtClean="0"/>
              <a:t>“As long as you understand the basics, everything else will fall into place.” </a:t>
            </a:r>
            <a:r>
              <a:rPr lang="en-US" sz="2400" dirty="0"/>
              <a:t>–S.N., 2019 Education M.S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“I was scared that I wasn’t going to pass. But my committee was much less scary when the day came than they were in my head.” –Y.S., 2020 English M.A.</a:t>
            </a:r>
          </a:p>
          <a:p>
            <a:r>
              <a:rPr lang="en-US" sz="2400" dirty="0" smtClean="0"/>
              <a:t>“Compared to the actual work I put in writing my thesis, this was nothing. I already did the hardest part.” –A.H., 2020 English Ph.D.</a:t>
            </a:r>
          </a:p>
        </p:txBody>
      </p:sp>
    </p:spTree>
    <p:extLst>
      <p:ext uri="{BB962C8B-B14F-4D97-AF65-F5344CB8AC3E}">
        <p14:creationId xmlns:p14="http://schemas.microsoft.com/office/powerpoint/2010/main" val="232309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066800"/>
            <a:ext cx="10429875" cy="5455596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553970" marR="501015" indent="-1154430">
              <a:lnSpc>
                <a:spcPts val="5830"/>
              </a:lnSpc>
              <a:spcBef>
                <a:spcPts val="835"/>
              </a:spcBef>
            </a:pPr>
            <a:r>
              <a:rPr sz="4800" spc="-180" dirty="0">
                <a:cs typeface="Trebuchet MS"/>
              </a:rPr>
              <a:t>What </a:t>
            </a:r>
            <a:r>
              <a:rPr sz="4800" spc="-254" dirty="0">
                <a:cs typeface="Trebuchet MS"/>
              </a:rPr>
              <a:t>to </a:t>
            </a:r>
            <a:r>
              <a:rPr sz="4800" spc="-325" dirty="0">
                <a:cs typeface="Trebuchet MS"/>
              </a:rPr>
              <a:t>Expect </a:t>
            </a:r>
            <a:r>
              <a:rPr sz="4800" spc="-340" dirty="0">
                <a:cs typeface="Trebuchet MS"/>
              </a:rPr>
              <a:t>Before,</a:t>
            </a:r>
            <a:r>
              <a:rPr sz="4800" spc="-910" dirty="0">
                <a:cs typeface="Trebuchet MS"/>
              </a:rPr>
              <a:t> </a:t>
            </a:r>
            <a:r>
              <a:rPr sz="4800" spc="-250" dirty="0">
                <a:cs typeface="Trebuchet MS"/>
              </a:rPr>
              <a:t>During,  </a:t>
            </a:r>
            <a:r>
              <a:rPr sz="4800" spc="-215" dirty="0">
                <a:cs typeface="Trebuchet MS"/>
              </a:rPr>
              <a:t>and </a:t>
            </a:r>
            <a:r>
              <a:rPr sz="4800" spc="-295" dirty="0">
                <a:cs typeface="Trebuchet MS"/>
              </a:rPr>
              <a:t>After </a:t>
            </a:r>
            <a:r>
              <a:rPr sz="4800" spc="-265" dirty="0">
                <a:cs typeface="Trebuchet MS"/>
              </a:rPr>
              <a:t>the</a:t>
            </a:r>
            <a:r>
              <a:rPr sz="4800" spc="-765" dirty="0">
                <a:cs typeface="Trebuchet MS"/>
              </a:rPr>
              <a:t> </a:t>
            </a:r>
            <a:r>
              <a:rPr sz="4800" spc="-290" dirty="0">
                <a:cs typeface="Trebuchet MS"/>
              </a:rPr>
              <a:t>Defense:</a:t>
            </a:r>
            <a:endParaRPr sz="4800" dirty="0">
              <a:cs typeface="Trebuchet MS"/>
            </a:endParaRPr>
          </a:p>
          <a:p>
            <a:pPr marL="12700" marR="3362960">
              <a:lnSpc>
                <a:spcPct val="95500"/>
              </a:lnSpc>
              <a:spcBef>
                <a:spcPts val="2255"/>
              </a:spcBef>
            </a:pPr>
            <a:r>
              <a:rPr sz="4400" spc="-75" dirty="0" smtClean="0">
                <a:cs typeface="Carlito"/>
              </a:rPr>
              <a:t>1.Your </a:t>
            </a:r>
            <a:r>
              <a:rPr sz="4400" spc="-20" dirty="0">
                <a:cs typeface="Carlito"/>
              </a:rPr>
              <a:t>Pre-Preparations  </a:t>
            </a:r>
            <a:r>
              <a:rPr sz="4400" spc="-5" dirty="0">
                <a:cs typeface="Carlito"/>
              </a:rPr>
              <a:t>2.Set-Up </a:t>
            </a:r>
            <a:r>
              <a:rPr sz="4400" dirty="0">
                <a:cs typeface="Carlito"/>
              </a:rPr>
              <a:t>and </a:t>
            </a:r>
            <a:r>
              <a:rPr sz="4400" spc="-10" dirty="0">
                <a:cs typeface="Carlito"/>
              </a:rPr>
              <a:t>Start-Up  </a:t>
            </a:r>
            <a:r>
              <a:rPr sz="4400" spc="-5" dirty="0">
                <a:cs typeface="Carlito"/>
              </a:rPr>
              <a:t>3.Giving </a:t>
            </a:r>
            <a:r>
              <a:rPr sz="4400" dirty="0">
                <a:cs typeface="Carlito"/>
              </a:rPr>
              <a:t>the</a:t>
            </a:r>
            <a:r>
              <a:rPr sz="4400" spc="-75" dirty="0">
                <a:cs typeface="Carlito"/>
              </a:rPr>
              <a:t> </a:t>
            </a:r>
            <a:r>
              <a:rPr sz="4400" spc="-20" dirty="0">
                <a:cs typeface="Carlito"/>
              </a:rPr>
              <a:t>Presentation</a:t>
            </a:r>
            <a:endParaRPr sz="4400" dirty="0">
              <a:cs typeface="Carlito"/>
            </a:endParaRPr>
          </a:p>
          <a:p>
            <a:pPr marL="12700" marR="5080">
              <a:lnSpc>
                <a:spcPts val="6180"/>
              </a:lnSpc>
              <a:spcBef>
                <a:spcPts val="160"/>
              </a:spcBef>
            </a:pPr>
            <a:r>
              <a:rPr sz="4400" spc="-30" dirty="0">
                <a:cs typeface="Carlito"/>
              </a:rPr>
              <a:t>4.Post-Defense </a:t>
            </a:r>
            <a:r>
              <a:rPr sz="4400" spc="-20" dirty="0">
                <a:cs typeface="Carlito"/>
              </a:rPr>
              <a:t>Committee </a:t>
            </a:r>
            <a:r>
              <a:rPr sz="4400" spc="-10" dirty="0">
                <a:cs typeface="Carlito"/>
              </a:rPr>
              <a:t>Questions  </a:t>
            </a:r>
            <a:r>
              <a:rPr sz="4400" spc="-20" dirty="0">
                <a:cs typeface="Carlito"/>
              </a:rPr>
              <a:t>5.Revisions/Paperwork</a:t>
            </a:r>
            <a:endParaRPr sz="4400" dirty="0"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1077758"/>
            <a:ext cx="86455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20" dirty="0"/>
              <a:t>1. </a:t>
            </a:r>
            <a:r>
              <a:rPr sz="6000" spc="-315" dirty="0"/>
              <a:t>Prep</a:t>
            </a:r>
            <a:r>
              <a:rPr sz="6000" spc="-565" dirty="0"/>
              <a:t> </a:t>
            </a:r>
            <a:r>
              <a:rPr sz="6000" spc="-280" dirty="0"/>
              <a:t>Beforehand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367385" y="2465273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0040" y="2538739"/>
            <a:ext cx="2503715" cy="3206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5"/>
              </a:lnSpc>
            </a:pPr>
            <a:r>
              <a:rPr sz="2200" spc="-25" dirty="0">
                <a:cs typeface="Carlito"/>
              </a:rPr>
              <a:t>Make </a:t>
            </a:r>
            <a:r>
              <a:rPr sz="2200" spc="-5" dirty="0">
                <a:cs typeface="Carlito"/>
              </a:rPr>
              <a:t>cue</a:t>
            </a:r>
            <a:r>
              <a:rPr sz="2200" spc="-35" dirty="0">
                <a:cs typeface="Carlito"/>
              </a:rPr>
              <a:t> </a:t>
            </a:r>
            <a:r>
              <a:rPr sz="2200" spc="-15" dirty="0">
                <a:cs typeface="Carlito"/>
              </a:rPr>
              <a:t>cards</a:t>
            </a:r>
            <a:endParaRPr sz="2200" dirty="0"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3222" y="2465273"/>
            <a:ext cx="8018437" cy="702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130" dirty="0">
                <a:cs typeface="Arial"/>
              </a:rPr>
              <a:t>–</a:t>
            </a:r>
            <a:r>
              <a:rPr sz="2200" spc="-100" dirty="0">
                <a:cs typeface="Arial"/>
              </a:rPr>
              <a:t> </a:t>
            </a:r>
            <a:r>
              <a:rPr sz="2200" spc="-195" dirty="0">
                <a:cs typeface="Arial"/>
              </a:rPr>
              <a:t>Even</a:t>
            </a:r>
            <a:r>
              <a:rPr sz="2200" spc="-110" dirty="0">
                <a:cs typeface="Arial"/>
              </a:rPr>
              <a:t> </a:t>
            </a:r>
            <a:r>
              <a:rPr sz="2200" spc="35" dirty="0">
                <a:cs typeface="Arial"/>
              </a:rPr>
              <a:t>if</a:t>
            </a:r>
            <a:r>
              <a:rPr sz="2200" spc="-110" dirty="0">
                <a:cs typeface="Arial"/>
              </a:rPr>
              <a:t> </a:t>
            </a:r>
            <a:r>
              <a:rPr sz="2200" spc="-95" dirty="0">
                <a:cs typeface="Arial"/>
              </a:rPr>
              <a:t>you</a:t>
            </a:r>
            <a:r>
              <a:rPr sz="2200" spc="-105" dirty="0">
                <a:cs typeface="Arial"/>
              </a:rPr>
              <a:t> </a:t>
            </a:r>
            <a:r>
              <a:rPr sz="2200" spc="-10" dirty="0">
                <a:cs typeface="Arial"/>
              </a:rPr>
              <a:t>don’t</a:t>
            </a:r>
            <a:r>
              <a:rPr sz="2200" spc="-114" dirty="0">
                <a:cs typeface="Arial"/>
              </a:rPr>
              <a:t> </a:t>
            </a:r>
            <a:r>
              <a:rPr sz="2200" spc="-155" dirty="0">
                <a:cs typeface="Arial"/>
              </a:rPr>
              <a:t>use</a:t>
            </a:r>
            <a:r>
              <a:rPr sz="2200" spc="-105" dirty="0">
                <a:cs typeface="Arial"/>
              </a:rPr>
              <a:t> </a:t>
            </a:r>
            <a:r>
              <a:rPr sz="2200" spc="-50" dirty="0">
                <a:cs typeface="Arial"/>
              </a:rPr>
              <a:t>them</a:t>
            </a:r>
            <a:r>
              <a:rPr sz="2200" spc="-50" dirty="0" smtClean="0">
                <a:cs typeface="Arial"/>
              </a:rPr>
              <a:t>.</a:t>
            </a:r>
            <a:endParaRPr lang="en-US" sz="2200" dirty="0"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977" y="3531867"/>
            <a:ext cx="2511779" cy="32060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45"/>
              </a:lnSpc>
            </a:pPr>
            <a:r>
              <a:rPr sz="2200" spc="-20" dirty="0">
                <a:cs typeface="Carlito"/>
              </a:rPr>
              <a:t>Have </a:t>
            </a:r>
            <a:r>
              <a:rPr sz="2200" spc="-5" dirty="0">
                <a:cs typeface="Carlito"/>
              </a:rPr>
              <a:t>a</a:t>
            </a:r>
            <a:r>
              <a:rPr sz="2200" spc="-30" dirty="0">
                <a:cs typeface="Carlito"/>
              </a:rPr>
              <a:t> </a:t>
            </a:r>
            <a:r>
              <a:rPr sz="2200" spc="-15" dirty="0">
                <a:cs typeface="Carlito"/>
              </a:rPr>
              <a:t>Roadmap</a:t>
            </a:r>
            <a:endParaRPr sz="2200" dirty="0"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3756" y="3509671"/>
            <a:ext cx="6638418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30" dirty="0">
                <a:cs typeface="Arial"/>
              </a:rPr>
              <a:t>– </a:t>
            </a:r>
            <a:r>
              <a:rPr sz="2200" spc="-10" dirty="0">
                <a:cs typeface="Carlito"/>
              </a:rPr>
              <a:t>Decide </a:t>
            </a:r>
            <a:r>
              <a:rPr sz="2200" dirty="0">
                <a:cs typeface="Carlito"/>
              </a:rPr>
              <a:t>on </a:t>
            </a:r>
            <a:r>
              <a:rPr sz="2200" spc="-15" dirty="0">
                <a:cs typeface="Carlito"/>
              </a:rPr>
              <a:t>your </a:t>
            </a:r>
            <a:r>
              <a:rPr sz="2200" spc="-10" dirty="0">
                <a:cs typeface="Carlito"/>
              </a:rPr>
              <a:t>order </a:t>
            </a:r>
            <a:r>
              <a:rPr sz="2200" spc="-5" dirty="0">
                <a:cs typeface="Carlito"/>
              </a:rPr>
              <a:t>ahead of</a:t>
            </a:r>
            <a:r>
              <a:rPr sz="2200" spc="15" dirty="0">
                <a:cs typeface="Carlito"/>
              </a:rPr>
              <a:t> </a:t>
            </a:r>
            <a:r>
              <a:rPr sz="2200" spc="-5" dirty="0">
                <a:cs typeface="Carlito"/>
              </a:rPr>
              <a:t>time.</a:t>
            </a:r>
            <a:endParaRPr sz="2200" dirty="0"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385" y="3644010"/>
            <a:ext cx="123189" cy="906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0041" y="4061548"/>
            <a:ext cx="10326409" cy="10406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200" spc="-130" dirty="0" smtClean="0">
                <a:cs typeface="Arial"/>
              </a:rPr>
              <a:t>Write it in a familiar form </a:t>
            </a:r>
            <a:r>
              <a:rPr sz="2200" spc="-130" dirty="0" smtClean="0">
                <a:cs typeface="Arial"/>
              </a:rPr>
              <a:t>– </a:t>
            </a:r>
            <a:r>
              <a:rPr sz="2200" spc="-10" dirty="0">
                <a:cs typeface="Carlito"/>
              </a:rPr>
              <a:t>Most </a:t>
            </a:r>
            <a:r>
              <a:rPr sz="2200" spc="-15" dirty="0">
                <a:cs typeface="Carlito"/>
              </a:rPr>
              <a:t>conference-style </a:t>
            </a:r>
            <a:r>
              <a:rPr sz="2200" spc="-10" dirty="0" smtClean="0">
                <a:cs typeface="Carlito"/>
              </a:rPr>
              <a:t>presentations</a:t>
            </a:r>
            <a:r>
              <a:rPr lang="en-US" sz="2200" spc="-10" dirty="0">
                <a:cs typeface="Carlito"/>
              </a:rPr>
              <a:t> </a:t>
            </a:r>
            <a:r>
              <a:rPr lang="en-US" sz="2200" spc="-10" dirty="0" smtClean="0">
                <a:cs typeface="Carlito"/>
              </a:rPr>
              <a:t>are styled like a </a:t>
            </a:r>
            <a:r>
              <a:rPr lang="en-US" sz="2200" spc="-80" dirty="0" smtClean="0">
                <a:cs typeface="Arial"/>
              </a:rPr>
              <a:t>“research </a:t>
            </a:r>
            <a:r>
              <a:rPr lang="en-US" sz="2200" spc="-25" dirty="0">
                <a:cs typeface="Arial"/>
              </a:rPr>
              <a:t>paper” </a:t>
            </a:r>
            <a:r>
              <a:rPr lang="en-US" sz="2200" spc="-90" dirty="0">
                <a:cs typeface="Arial"/>
              </a:rPr>
              <a:t>version </a:t>
            </a:r>
            <a:r>
              <a:rPr lang="en-US" sz="2200" spc="-5" dirty="0">
                <a:cs typeface="Arial"/>
              </a:rPr>
              <a:t>of </a:t>
            </a:r>
            <a:r>
              <a:rPr lang="en-US" sz="2200" spc="-30" dirty="0" smtClean="0">
                <a:cs typeface="Arial"/>
              </a:rPr>
              <a:t>your </a:t>
            </a:r>
            <a:r>
              <a:rPr lang="en-US" sz="2200" spc="-5" dirty="0" smtClean="0">
                <a:cs typeface="Carlito"/>
              </a:rPr>
              <a:t>full </a:t>
            </a:r>
            <a:r>
              <a:rPr lang="en-US" sz="2200" spc="-20" dirty="0">
                <a:cs typeface="Carlito"/>
              </a:rPr>
              <a:t>text. </a:t>
            </a:r>
            <a:r>
              <a:rPr lang="en-US" sz="2200" spc="-40" dirty="0" smtClean="0">
                <a:cs typeface="Carlito"/>
              </a:rPr>
              <a:t>Try b</a:t>
            </a:r>
            <a:r>
              <a:rPr lang="en-US" sz="2200" spc="-10" dirty="0" smtClean="0">
                <a:cs typeface="Carlito"/>
              </a:rPr>
              <a:t>ullet </a:t>
            </a:r>
            <a:r>
              <a:rPr lang="en-US" sz="2200" spc="-10" dirty="0">
                <a:cs typeface="Carlito"/>
              </a:rPr>
              <a:t>points, </a:t>
            </a:r>
            <a:r>
              <a:rPr lang="en-US" sz="2200" spc="-10" dirty="0" smtClean="0">
                <a:cs typeface="Carlito"/>
              </a:rPr>
              <a:t>lists, </a:t>
            </a:r>
            <a:r>
              <a:rPr lang="en-US" sz="2200" spc="-10" dirty="0">
                <a:cs typeface="Carlito"/>
              </a:rPr>
              <a:t>images, </a:t>
            </a:r>
            <a:r>
              <a:rPr lang="en-US" sz="2200" spc="-15" dirty="0" smtClean="0">
                <a:cs typeface="Carlito"/>
              </a:rPr>
              <a:t>etc</a:t>
            </a:r>
            <a:r>
              <a:rPr lang="en-US" sz="2200" spc="-15" dirty="0">
                <a:cs typeface="Carlito"/>
              </a:rPr>
              <a:t>.</a:t>
            </a:r>
            <a:endParaRPr lang="en-US" sz="2200" dirty="0"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200" dirty="0"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7385" y="5523687"/>
            <a:ext cx="12318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•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1977" y="5298544"/>
            <a:ext cx="1876425" cy="666849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sz="2200" spc="-20" dirty="0">
                <a:cs typeface="Carlito"/>
              </a:rPr>
              <a:t>Have </a:t>
            </a:r>
            <a:r>
              <a:rPr sz="2200" spc="-5" dirty="0">
                <a:cs typeface="Carlito"/>
              </a:rPr>
              <a:t>a visual</a:t>
            </a:r>
            <a:r>
              <a:rPr sz="2200" spc="-40" dirty="0">
                <a:cs typeface="Carlito"/>
              </a:rPr>
              <a:t> </a:t>
            </a:r>
            <a:r>
              <a:rPr sz="2200" spc="-5" dirty="0">
                <a:cs typeface="Carlito"/>
              </a:rPr>
              <a:t>aid</a:t>
            </a:r>
            <a:endParaRPr sz="2200" dirty="0"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16583" y="5298544"/>
            <a:ext cx="9371713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spc="-130" dirty="0">
                <a:cs typeface="Arial"/>
              </a:rPr>
              <a:t>– </a:t>
            </a:r>
            <a:r>
              <a:rPr lang="en-US" sz="2200" spc="-5" dirty="0" smtClean="0">
                <a:cs typeface="Carlito"/>
              </a:rPr>
              <a:t>D</a:t>
            </a:r>
            <a:r>
              <a:rPr sz="2200" spc="-10" dirty="0" smtClean="0">
                <a:cs typeface="Carlito"/>
              </a:rPr>
              <a:t>etailed </a:t>
            </a:r>
            <a:r>
              <a:rPr sz="2200" spc="-10" dirty="0">
                <a:cs typeface="Carlito"/>
              </a:rPr>
              <a:t>slides </a:t>
            </a:r>
            <a:r>
              <a:rPr sz="2200" spc="-5" dirty="0">
                <a:cs typeface="Carlito"/>
              </a:rPr>
              <a:t>or a </a:t>
            </a:r>
            <a:r>
              <a:rPr sz="2200" spc="-10" dirty="0">
                <a:cs typeface="Carlito"/>
              </a:rPr>
              <a:t>simple </a:t>
            </a:r>
            <a:r>
              <a:rPr sz="2200" spc="-20" dirty="0">
                <a:cs typeface="Carlito"/>
              </a:rPr>
              <a:t>backdrop </a:t>
            </a:r>
            <a:r>
              <a:rPr sz="2200" spc="-5" dirty="0">
                <a:cs typeface="Carlito"/>
              </a:rPr>
              <a:t>with the title of</a:t>
            </a:r>
            <a:r>
              <a:rPr sz="2200" spc="160" dirty="0">
                <a:cs typeface="Carlito"/>
              </a:rPr>
              <a:t> </a:t>
            </a:r>
            <a:r>
              <a:rPr sz="2200" spc="-15" dirty="0" smtClean="0">
                <a:cs typeface="Carlito"/>
              </a:rPr>
              <a:t>your</a:t>
            </a:r>
            <a:r>
              <a:rPr lang="en-US" sz="2200" spc="-15" dirty="0" smtClean="0">
                <a:cs typeface="Carlito"/>
              </a:rPr>
              <a:t> </a:t>
            </a:r>
            <a:r>
              <a:rPr lang="en-US" sz="2200" spc="-5" dirty="0">
                <a:cs typeface="Carlito"/>
              </a:rPr>
              <a:t>manuscript and </a:t>
            </a:r>
            <a:r>
              <a:rPr lang="en-US" sz="2200" spc="-10" dirty="0">
                <a:cs typeface="Carlito"/>
              </a:rPr>
              <a:t>your </a:t>
            </a:r>
            <a:r>
              <a:rPr lang="en-US" sz="2200" spc="-10" dirty="0" smtClean="0">
                <a:cs typeface="Carlito"/>
              </a:rPr>
              <a:t>name. Gives the audience something to stare at that isn’t you!</a:t>
            </a:r>
            <a:endParaRPr lang="en-US" sz="2200" dirty="0"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927284"/>
            <a:ext cx="80772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20" dirty="0"/>
              <a:t>2. </a:t>
            </a:r>
            <a:r>
              <a:rPr sz="6000" spc="-270" dirty="0"/>
              <a:t>Set-Up </a:t>
            </a:r>
            <a:r>
              <a:rPr sz="6000" spc="-240" dirty="0"/>
              <a:t>and </a:t>
            </a:r>
            <a:r>
              <a:rPr sz="6000" spc="-335" dirty="0"/>
              <a:t>Start</a:t>
            </a:r>
            <a:r>
              <a:rPr sz="6000" spc="-935" dirty="0"/>
              <a:t> </a:t>
            </a:r>
            <a:r>
              <a:rPr sz="6000" spc="-150" dirty="0"/>
              <a:t>Up</a:t>
            </a:r>
            <a:endParaRPr sz="6000" dirty="0"/>
          </a:p>
        </p:txBody>
      </p:sp>
      <p:sp>
        <p:nvSpPr>
          <p:cNvPr id="4" name="object 4"/>
          <p:cNvSpPr txBox="1"/>
          <p:nvPr/>
        </p:nvSpPr>
        <p:spPr>
          <a:xfrm>
            <a:off x="609600" y="2346874"/>
            <a:ext cx="10281285" cy="15363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3300" spc="-10" dirty="0">
                <a:latin typeface="Carlito"/>
                <a:cs typeface="Carlito"/>
              </a:rPr>
              <a:t>Arrive </a:t>
            </a:r>
            <a:r>
              <a:rPr sz="3300" spc="-15" dirty="0">
                <a:latin typeface="Carlito"/>
                <a:cs typeface="Carlito"/>
              </a:rPr>
              <a:t>Early </a:t>
            </a:r>
            <a:r>
              <a:rPr sz="3300" spc="-195" dirty="0" smtClean="0">
                <a:latin typeface="Arial"/>
                <a:cs typeface="Arial"/>
              </a:rPr>
              <a:t>–</a:t>
            </a:r>
            <a:r>
              <a:rPr sz="3300" spc="-40" dirty="0" smtClean="0">
                <a:latin typeface="Carlito"/>
                <a:cs typeface="Carlito"/>
              </a:rPr>
              <a:t>Triple </a:t>
            </a:r>
            <a:r>
              <a:rPr sz="3300" spc="-5" dirty="0">
                <a:latin typeface="Carlito"/>
                <a:cs typeface="Carlito"/>
              </a:rPr>
              <a:t>check </a:t>
            </a:r>
            <a:r>
              <a:rPr sz="3300" dirty="0" smtClean="0">
                <a:latin typeface="Carlito"/>
                <a:cs typeface="Carlito"/>
              </a:rPr>
              <a:t>the</a:t>
            </a:r>
            <a:r>
              <a:rPr lang="en-US" sz="3300" dirty="0">
                <a:latin typeface="Carlito"/>
                <a:cs typeface="Carlito"/>
              </a:rPr>
              <a:t> </a:t>
            </a:r>
            <a:r>
              <a:rPr lang="en-US" sz="3300" dirty="0" smtClean="0">
                <a:latin typeface="Carlito"/>
                <a:cs typeface="Carlito"/>
              </a:rPr>
              <a:t>time </a:t>
            </a:r>
            <a:r>
              <a:rPr lang="en-US" sz="3300" dirty="0">
                <a:latin typeface="Carlito"/>
                <a:cs typeface="Carlito"/>
              </a:rPr>
              <a:t>and </a:t>
            </a:r>
            <a:r>
              <a:rPr lang="en-US" sz="3300" spc="-5" dirty="0">
                <a:latin typeface="Carlito"/>
                <a:cs typeface="Carlito"/>
              </a:rPr>
              <a:t>place. </a:t>
            </a:r>
            <a:r>
              <a:rPr lang="en-US" sz="3300" dirty="0">
                <a:latin typeface="Carlito"/>
                <a:cs typeface="Carlito"/>
              </a:rPr>
              <a:t>If </a:t>
            </a:r>
            <a:r>
              <a:rPr lang="en-US" sz="3300" spc="-5" dirty="0">
                <a:latin typeface="Carlito"/>
                <a:cs typeface="Carlito"/>
              </a:rPr>
              <a:t>giving </a:t>
            </a:r>
            <a:r>
              <a:rPr lang="en-US" sz="3300" spc="-15" dirty="0">
                <a:latin typeface="Carlito"/>
                <a:cs typeface="Carlito"/>
              </a:rPr>
              <a:t>your presentation </a:t>
            </a:r>
            <a:r>
              <a:rPr lang="en-US" sz="3300" spc="-10" dirty="0">
                <a:latin typeface="Carlito"/>
                <a:cs typeface="Carlito"/>
              </a:rPr>
              <a:t>online </a:t>
            </a:r>
            <a:r>
              <a:rPr lang="en-US" sz="3300" spc="-5" dirty="0">
                <a:latin typeface="Carlito"/>
                <a:cs typeface="Carlito"/>
              </a:rPr>
              <a:t>or</a:t>
            </a:r>
            <a:r>
              <a:rPr lang="en-US" sz="3300" spc="105" dirty="0">
                <a:latin typeface="Carlito"/>
                <a:cs typeface="Carlito"/>
              </a:rPr>
              <a:t> </a:t>
            </a:r>
            <a:r>
              <a:rPr lang="en-US" sz="3300" spc="-30" dirty="0">
                <a:latin typeface="Carlito"/>
                <a:cs typeface="Carlito"/>
              </a:rPr>
              <a:t>virtually</a:t>
            </a:r>
            <a:r>
              <a:rPr lang="en-US" sz="3300" spc="-30" dirty="0" smtClean="0">
                <a:latin typeface="Carlito"/>
                <a:cs typeface="Carlito"/>
              </a:rPr>
              <a:t>,</a:t>
            </a:r>
            <a:r>
              <a:rPr sz="3300" spc="254" dirty="0" smtClean="0">
                <a:latin typeface="Carlito"/>
                <a:cs typeface="Carlito"/>
              </a:rPr>
              <a:t> </a:t>
            </a:r>
            <a:r>
              <a:rPr lang="en-US" sz="3300" spc="-90" dirty="0" smtClean="0">
                <a:latin typeface="Arial"/>
                <a:cs typeface="Arial"/>
              </a:rPr>
              <a:t>arrive</a:t>
            </a:r>
            <a:r>
              <a:rPr lang="en-US" sz="3300" spc="-175" dirty="0" smtClean="0">
                <a:latin typeface="Arial"/>
                <a:cs typeface="Arial"/>
              </a:rPr>
              <a:t> </a:t>
            </a:r>
            <a:r>
              <a:rPr lang="en-US" sz="3300" spc="25" dirty="0">
                <a:latin typeface="Arial"/>
                <a:cs typeface="Arial"/>
              </a:rPr>
              <a:t>to</a:t>
            </a:r>
            <a:r>
              <a:rPr lang="en-US" sz="3300" spc="-175" dirty="0">
                <a:latin typeface="Arial"/>
                <a:cs typeface="Arial"/>
              </a:rPr>
              <a:t> </a:t>
            </a:r>
            <a:r>
              <a:rPr lang="en-US" sz="3300" spc="-40" dirty="0">
                <a:latin typeface="Arial"/>
                <a:cs typeface="Arial"/>
              </a:rPr>
              <a:t>the</a:t>
            </a:r>
            <a:r>
              <a:rPr lang="en-US" sz="3300" spc="-170" dirty="0">
                <a:latin typeface="Arial"/>
                <a:cs typeface="Arial"/>
              </a:rPr>
              <a:t> </a:t>
            </a:r>
            <a:r>
              <a:rPr lang="en-US" sz="3300" spc="40" dirty="0">
                <a:latin typeface="Arial"/>
                <a:cs typeface="Arial"/>
              </a:rPr>
              <a:t>“room”</a:t>
            </a:r>
            <a:r>
              <a:rPr lang="en-US" sz="3300" spc="-195" dirty="0">
                <a:latin typeface="Arial"/>
                <a:cs typeface="Arial"/>
              </a:rPr>
              <a:t> </a:t>
            </a:r>
            <a:r>
              <a:rPr lang="en-US" sz="3300" spc="-105" dirty="0">
                <a:latin typeface="Arial"/>
                <a:cs typeface="Arial"/>
              </a:rPr>
              <a:t>early</a:t>
            </a:r>
            <a:r>
              <a:rPr lang="en-US" sz="3300" spc="-195" dirty="0">
                <a:latin typeface="Arial"/>
                <a:cs typeface="Arial"/>
              </a:rPr>
              <a:t> </a:t>
            </a:r>
            <a:r>
              <a:rPr lang="en-US" sz="3300" spc="-155" dirty="0">
                <a:latin typeface="Arial"/>
                <a:cs typeface="Arial"/>
              </a:rPr>
              <a:t>and</a:t>
            </a:r>
            <a:r>
              <a:rPr lang="en-US" sz="3300" spc="-165" dirty="0">
                <a:latin typeface="Arial"/>
                <a:cs typeface="Arial"/>
              </a:rPr>
              <a:t> </a:t>
            </a:r>
            <a:r>
              <a:rPr lang="en-US" sz="3300" spc="-204" dirty="0">
                <a:latin typeface="Arial"/>
                <a:cs typeface="Arial"/>
              </a:rPr>
              <a:t>make</a:t>
            </a:r>
            <a:r>
              <a:rPr lang="en-US" sz="3300" spc="-190" dirty="0">
                <a:latin typeface="Arial"/>
                <a:cs typeface="Arial"/>
              </a:rPr>
              <a:t> </a:t>
            </a:r>
            <a:r>
              <a:rPr lang="en-US" sz="3300" spc="-165" dirty="0">
                <a:latin typeface="Arial"/>
                <a:cs typeface="Arial"/>
              </a:rPr>
              <a:t>sure</a:t>
            </a:r>
            <a:r>
              <a:rPr lang="en-US" sz="3300" spc="-170" dirty="0">
                <a:latin typeface="Arial"/>
                <a:cs typeface="Arial"/>
              </a:rPr>
              <a:t> </a:t>
            </a:r>
            <a:r>
              <a:rPr lang="en-US" sz="3300" spc="-70" dirty="0">
                <a:latin typeface="Arial"/>
                <a:cs typeface="Arial"/>
              </a:rPr>
              <a:t>all</a:t>
            </a:r>
            <a:r>
              <a:rPr lang="en-US" sz="3300" spc="-175" dirty="0">
                <a:latin typeface="Arial"/>
                <a:cs typeface="Arial"/>
              </a:rPr>
              <a:t> </a:t>
            </a:r>
            <a:r>
              <a:rPr lang="en-US" sz="3300" spc="-114" dirty="0">
                <a:latin typeface="Arial"/>
                <a:cs typeface="Arial"/>
              </a:rPr>
              <a:t>technology</a:t>
            </a:r>
            <a:r>
              <a:rPr lang="en-US" sz="3300" spc="-175" dirty="0">
                <a:latin typeface="Arial"/>
                <a:cs typeface="Arial"/>
              </a:rPr>
              <a:t> </a:t>
            </a:r>
            <a:r>
              <a:rPr lang="en-US" sz="3300" spc="-170" dirty="0" smtClean="0">
                <a:latin typeface="Arial"/>
                <a:cs typeface="Arial"/>
              </a:rPr>
              <a:t>is </a:t>
            </a:r>
            <a:r>
              <a:rPr lang="en-US" sz="3300" spc="-15" dirty="0">
                <a:latin typeface="Carlito"/>
                <a:cs typeface="Carlito"/>
              </a:rPr>
              <a:t>operational</a:t>
            </a:r>
            <a:r>
              <a:rPr lang="en-US" sz="3300" spc="-15" dirty="0" smtClean="0">
                <a:latin typeface="Carlito"/>
                <a:cs typeface="Carlito"/>
              </a:rPr>
              <a:t>.</a:t>
            </a:r>
            <a:endParaRPr lang="en-US" sz="33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400" y="3904963"/>
            <a:ext cx="11506200" cy="25519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457200">
              <a:lnSpc>
                <a:spcPts val="386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300" spc="-95" dirty="0">
                <a:latin typeface="Carlito"/>
                <a:cs typeface="Carlito"/>
              </a:rPr>
              <a:t>Take </a:t>
            </a:r>
            <a:r>
              <a:rPr lang="en-US" sz="3300" dirty="0">
                <a:latin typeface="Carlito"/>
                <a:cs typeface="Carlito"/>
              </a:rPr>
              <a:t>and </a:t>
            </a:r>
            <a:r>
              <a:rPr lang="en-US" sz="3300" spc="-15" dirty="0">
                <a:latin typeface="Carlito"/>
                <a:cs typeface="Carlito"/>
              </a:rPr>
              <a:t>print </a:t>
            </a:r>
            <a:r>
              <a:rPr lang="en-US" sz="3300" dirty="0">
                <a:latin typeface="Carlito"/>
                <a:cs typeface="Carlito"/>
              </a:rPr>
              <a:t>all </a:t>
            </a:r>
            <a:r>
              <a:rPr lang="en-US" sz="3300" spc="-15" dirty="0">
                <a:latin typeface="Carlito"/>
                <a:cs typeface="Carlito"/>
              </a:rPr>
              <a:t>your </a:t>
            </a:r>
            <a:r>
              <a:rPr lang="en-US" sz="3300" spc="-10" dirty="0">
                <a:latin typeface="Carlito"/>
                <a:cs typeface="Carlito"/>
              </a:rPr>
              <a:t>materials </a:t>
            </a:r>
            <a:r>
              <a:rPr lang="en-US" sz="3300" dirty="0">
                <a:latin typeface="Carlito"/>
                <a:cs typeface="Carlito"/>
              </a:rPr>
              <a:t>ahead </a:t>
            </a:r>
            <a:r>
              <a:rPr lang="en-US" sz="3300" spc="-5" dirty="0">
                <a:latin typeface="Carlito"/>
                <a:cs typeface="Carlito"/>
              </a:rPr>
              <a:t>of </a:t>
            </a:r>
            <a:r>
              <a:rPr lang="en-US" sz="3300" dirty="0">
                <a:latin typeface="Carlito"/>
                <a:cs typeface="Carlito"/>
              </a:rPr>
              <a:t>time,</a:t>
            </a:r>
            <a:r>
              <a:rPr lang="en-US" sz="3300" spc="70" dirty="0">
                <a:latin typeface="Carlito"/>
                <a:cs typeface="Carlito"/>
              </a:rPr>
              <a:t> </a:t>
            </a:r>
            <a:r>
              <a:rPr lang="en-US" sz="3300" dirty="0" smtClean="0">
                <a:latin typeface="Carlito"/>
                <a:cs typeface="Carlito"/>
              </a:rPr>
              <a:t>especially </a:t>
            </a:r>
            <a:r>
              <a:rPr sz="3300" spc="-10" dirty="0" smtClean="0">
                <a:latin typeface="Carlito"/>
                <a:cs typeface="Carlito"/>
              </a:rPr>
              <a:t>handouts </a:t>
            </a:r>
            <a:r>
              <a:rPr sz="3300" spc="-30" dirty="0">
                <a:latin typeface="Carlito"/>
                <a:cs typeface="Carlito"/>
              </a:rPr>
              <a:t>for </a:t>
            </a:r>
            <a:r>
              <a:rPr sz="3300" spc="-5" dirty="0">
                <a:latin typeface="Carlito"/>
                <a:cs typeface="Carlito"/>
              </a:rPr>
              <a:t>the </a:t>
            </a:r>
            <a:r>
              <a:rPr sz="3300" spc="-15" dirty="0">
                <a:latin typeface="Carlito"/>
                <a:cs typeface="Carlito"/>
              </a:rPr>
              <a:t>committee </a:t>
            </a:r>
            <a:r>
              <a:rPr sz="3300" spc="-5" dirty="0">
                <a:latin typeface="Carlito"/>
                <a:cs typeface="Carlito"/>
              </a:rPr>
              <a:t>or </a:t>
            </a:r>
            <a:r>
              <a:rPr sz="3300" spc="-15" dirty="0">
                <a:latin typeface="Carlito"/>
                <a:cs typeface="Carlito"/>
              </a:rPr>
              <a:t>notecards </a:t>
            </a:r>
            <a:r>
              <a:rPr sz="3300" spc="-30" dirty="0">
                <a:latin typeface="Carlito"/>
                <a:cs typeface="Carlito"/>
              </a:rPr>
              <a:t>for</a:t>
            </a:r>
            <a:r>
              <a:rPr sz="3300" spc="55" dirty="0">
                <a:latin typeface="Carlito"/>
                <a:cs typeface="Carlito"/>
              </a:rPr>
              <a:t> </a:t>
            </a:r>
            <a:r>
              <a:rPr sz="3300" spc="-40" dirty="0" smtClean="0">
                <a:latin typeface="Carlito"/>
                <a:cs typeface="Carlito"/>
              </a:rPr>
              <a:t>yourself.</a:t>
            </a:r>
            <a:endParaRPr lang="en-US" sz="3300" dirty="0">
              <a:latin typeface="Carlito"/>
              <a:cs typeface="Carlito"/>
            </a:endParaRPr>
          </a:p>
          <a:p>
            <a:pPr marL="698500" indent="-457200">
              <a:lnSpc>
                <a:spcPts val="386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300" spc="-95" dirty="0" smtClean="0">
                <a:latin typeface="Carlito"/>
                <a:cs typeface="Carlito"/>
              </a:rPr>
              <a:t>Take </a:t>
            </a:r>
            <a:r>
              <a:rPr sz="3300" dirty="0">
                <a:latin typeface="Carlito"/>
                <a:cs typeface="Carlito"/>
              </a:rPr>
              <a:t>a </a:t>
            </a:r>
            <a:r>
              <a:rPr sz="3300" spc="-15" dirty="0">
                <a:latin typeface="Carlito"/>
                <a:cs typeface="Carlito"/>
              </a:rPr>
              <a:t>bottle </a:t>
            </a:r>
            <a:r>
              <a:rPr sz="3300" spc="-5" dirty="0">
                <a:latin typeface="Carlito"/>
                <a:cs typeface="Carlito"/>
              </a:rPr>
              <a:t>of </a:t>
            </a:r>
            <a:r>
              <a:rPr sz="3300" spc="-20" dirty="0">
                <a:latin typeface="Carlito"/>
                <a:cs typeface="Carlito"/>
              </a:rPr>
              <a:t>water </a:t>
            </a:r>
            <a:r>
              <a:rPr sz="3300" b="1" spc="-5" dirty="0">
                <a:latin typeface="Carlito"/>
                <a:cs typeface="Carlito"/>
              </a:rPr>
              <a:t>with </a:t>
            </a:r>
            <a:r>
              <a:rPr sz="3300" b="1" dirty="0">
                <a:latin typeface="Carlito"/>
                <a:cs typeface="Carlito"/>
              </a:rPr>
              <a:t>a</a:t>
            </a:r>
            <a:r>
              <a:rPr sz="3300" b="1" spc="105" dirty="0">
                <a:latin typeface="Carlito"/>
                <a:cs typeface="Carlito"/>
              </a:rPr>
              <a:t> </a:t>
            </a:r>
            <a:r>
              <a:rPr sz="3300" b="1" spc="-5" dirty="0" smtClean="0">
                <a:latin typeface="Carlito"/>
                <a:cs typeface="Carlito"/>
              </a:rPr>
              <a:t>cap</a:t>
            </a:r>
            <a:r>
              <a:rPr sz="3300" spc="-5" dirty="0" smtClean="0">
                <a:latin typeface="Carlito"/>
                <a:cs typeface="Carlito"/>
              </a:rPr>
              <a:t>.</a:t>
            </a:r>
            <a:endParaRPr lang="en-US" sz="3300" dirty="0">
              <a:latin typeface="Carlito"/>
              <a:cs typeface="Carlito"/>
            </a:endParaRPr>
          </a:p>
          <a:p>
            <a:pPr marL="698500" indent="-457200">
              <a:lnSpc>
                <a:spcPts val="386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300" spc="-5" dirty="0" smtClean="0">
                <a:latin typeface="Carlito"/>
                <a:cs typeface="Carlito"/>
              </a:rPr>
              <a:t>Thank </a:t>
            </a:r>
            <a:r>
              <a:rPr sz="3300" dirty="0">
                <a:latin typeface="Carlito"/>
                <a:cs typeface="Carlito"/>
              </a:rPr>
              <a:t>the </a:t>
            </a:r>
            <a:r>
              <a:rPr sz="3300" spc="-20" dirty="0">
                <a:latin typeface="Carlito"/>
                <a:cs typeface="Carlito"/>
              </a:rPr>
              <a:t>committee </a:t>
            </a:r>
            <a:r>
              <a:rPr sz="3300" spc="-25" dirty="0">
                <a:latin typeface="Carlito"/>
                <a:cs typeface="Carlito"/>
              </a:rPr>
              <a:t>for </a:t>
            </a:r>
            <a:r>
              <a:rPr sz="3300" spc="-10" dirty="0">
                <a:latin typeface="Carlito"/>
                <a:cs typeface="Carlito"/>
              </a:rPr>
              <a:t>being </a:t>
            </a:r>
            <a:r>
              <a:rPr sz="3300" spc="-15" dirty="0">
                <a:latin typeface="Carlito"/>
                <a:cs typeface="Carlito"/>
              </a:rPr>
              <a:t>there </a:t>
            </a:r>
            <a:r>
              <a:rPr sz="3300" b="1" spc="-15" dirty="0">
                <a:latin typeface="Carlito"/>
                <a:cs typeface="Carlito"/>
              </a:rPr>
              <a:t>first </a:t>
            </a:r>
            <a:r>
              <a:rPr sz="3300" b="1" spc="-20" dirty="0">
                <a:latin typeface="Carlito"/>
                <a:cs typeface="Carlito"/>
              </a:rPr>
              <a:t>before</a:t>
            </a:r>
            <a:r>
              <a:rPr sz="3300" b="1" spc="135" dirty="0">
                <a:latin typeface="Carlito"/>
                <a:cs typeface="Carlito"/>
              </a:rPr>
              <a:t> </a:t>
            </a:r>
            <a:r>
              <a:rPr sz="3300" b="1" spc="-10" dirty="0" smtClean="0">
                <a:latin typeface="Carlito"/>
                <a:cs typeface="Carlito"/>
              </a:rPr>
              <a:t>starting.</a:t>
            </a:r>
            <a:endParaRPr lang="en-US" sz="3300" dirty="0">
              <a:latin typeface="Carlito"/>
              <a:cs typeface="Carlito"/>
            </a:endParaRPr>
          </a:p>
          <a:p>
            <a:pPr marL="698500" indent="-457200">
              <a:lnSpc>
                <a:spcPts val="3865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300" spc="-15" dirty="0" smtClean="0">
                <a:latin typeface="Carlito"/>
                <a:cs typeface="Carlito"/>
              </a:rPr>
              <a:t>Introduce </a:t>
            </a:r>
            <a:r>
              <a:rPr sz="3300" spc="-20" dirty="0">
                <a:latin typeface="Carlito"/>
                <a:cs typeface="Carlito"/>
              </a:rPr>
              <a:t>yourself </a:t>
            </a:r>
            <a:r>
              <a:rPr sz="3300" dirty="0">
                <a:latin typeface="Carlito"/>
                <a:cs typeface="Carlito"/>
              </a:rPr>
              <a:t>and the </a:t>
            </a:r>
            <a:r>
              <a:rPr sz="3300" spc="-5" dirty="0">
                <a:latin typeface="Carlito"/>
                <a:cs typeface="Carlito"/>
              </a:rPr>
              <a:t>title of </a:t>
            </a:r>
            <a:r>
              <a:rPr sz="3300" spc="-15" dirty="0">
                <a:latin typeface="Carlito"/>
                <a:cs typeface="Carlito"/>
              </a:rPr>
              <a:t>your</a:t>
            </a:r>
            <a:r>
              <a:rPr sz="3300" spc="65" dirty="0">
                <a:latin typeface="Carlito"/>
                <a:cs typeface="Carlito"/>
              </a:rPr>
              <a:t> </a:t>
            </a:r>
            <a:r>
              <a:rPr sz="3300" spc="-15" dirty="0">
                <a:latin typeface="Carlito"/>
                <a:cs typeface="Carlito"/>
              </a:rPr>
              <a:t>work.</a:t>
            </a:r>
            <a:endParaRPr sz="33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916540"/>
            <a:ext cx="10896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420" dirty="0"/>
              <a:t>3. </a:t>
            </a:r>
            <a:r>
              <a:rPr sz="6000" spc="-295" dirty="0"/>
              <a:t>Giving the</a:t>
            </a:r>
            <a:r>
              <a:rPr sz="6000" spc="-690" dirty="0"/>
              <a:t> </a:t>
            </a:r>
            <a:r>
              <a:rPr sz="6000" spc="-305" dirty="0"/>
              <a:t>Presentation</a:t>
            </a:r>
            <a:endParaRPr sz="6000" dirty="0"/>
          </a:p>
        </p:txBody>
      </p:sp>
      <p:sp>
        <p:nvSpPr>
          <p:cNvPr id="3" name="object 3"/>
          <p:cNvSpPr txBox="1"/>
          <p:nvPr/>
        </p:nvSpPr>
        <p:spPr>
          <a:xfrm>
            <a:off x="434441" y="2508630"/>
            <a:ext cx="10855960" cy="362073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marR="94615" indent="-228600">
              <a:lnSpc>
                <a:spcPct val="82100"/>
              </a:lnSpc>
              <a:spcBef>
                <a:spcPts val="805"/>
              </a:spcBef>
              <a:buChar char="•"/>
              <a:tabLst>
                <a:tab pos="241300" algn="l"/>
              </a:tabLst>
            </a:pPr>
            <a:r>
              <a:rPr sz="2800" spc="-60" dirty="0">
                <a:cs typeface="Arial"/>
              </a:rPr>
              <a:t>Don’t </a:t>
            </a:r>
            <a:r>
              <a:rPr sz="2800" spc="-180" dirty="0">
                <a:cs typeface="Arial"/>
              </a:rPr>
              <a:t>Explain </a:t>
            </a:r>
            <a:r>
              <a:rPr sz="2800" b="1" spc="-15" dirty="0" smtClean="0">
                <a:cs typeface="Carlito"/>
              </a:rPr>
              <a:t>Everything</a:t>
            </a:r>
            <a:endParaRPr sz="2800" dirty="0">
              <a:cs typeface="Carlito"/>
            </a:endParaRPr>
          </a:p>
          <a:p>
            <a:pPr marL="241300" marR="31115" indent="-228600">
              <a:lnSpc>
                <a:spcPct val="816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Carlito"/>
              </a:rPr>
              <a:t>Use </a:t>
            </a:r>
            <a:r>
              <a:rPr sz="2800" spc="-15" dirty="0">
                <a:cs typeface="Carlito"/>
              </a:rPr>
              <a:t>present </a:t>
            </a:r>
            <a:r>
              <a:rPr sz="2800" spc="-10" dirty="0">
                <a:cs typeface="Carlito"/>
              </a:rPr>
              <a:t>tense </a:t>
            </a:r>
            <a:r>
              <a:rPr sz="2800" spc="-20" dirty="0">
                <a:cs typeface="Carlito"/>
              </a:rPr>
              <a:t>to </a:t>
            </a:r>
            <a:r>
              <a:rPr sz="2800" spc="-10" dirty="0">
                <a:cs typeface="Carlito"/>
              </a:rPr>
              <a:t>discuss </a:t>
            </a:r>
            <a:r>
              <a:rPr sz="2800" dirty="0">
                <a:cs typeface="Carlito"/>
              </a:rPr>
              <a:t>the </a:t>
            </a:r>
            <a:r>
              <a:rPr sz="2800" spc="-15" dirty="0">
                <a:cs typeface="Carlito"/>
              </a:rPr>
              <a:t>project </a:t>
            </a:r>
            <a:r>
              <a:rPr sz="2800" dirty="0">
                <a:cs typeface="Carlito"/>
              </a:rPr>
              <a:t>- </a:t>
            </a:r>
            <a:r>
              <a:rPr sz="2800" spc="-50" dirty="0">
                <a:cs typeface="Carlito"/>
              </a:rPr>
              <a:t>Your </a:t>
            </a:r>
            <a:r>
              <a:rPr sz="2800" spc="-15" dirty="0">
                <a:cs typeface="Carlito"/>
              </a:rPr>
              <a:t>project </a:t>
            </a:r>
            <a:r>
              <a:rPr sz="2800" spc="-5" dirty="0">
                <a:cs typeface="Carlito"/>
              </a:rPr>
              <a:t>is </a:t>
            </a:r>
            <a:r>
              <a:rPr sz="2800" spc="-10" dirty="0">
                <a:cs typeface="Carlito"/>
              </a:rPr>
              <a:t>ongoing </a:t>
            </a:r>
            <a:r>
              <a:rPr sz="2800" spc="-15" dirty="0">
                <a:cs typeface="Carlito"/>
              </a:rPr>
              <a:t>always.  </a:t>
            </a:r>
            <a:r>
              <a:rPr sz="2800" spc="60" dirty="0">
                <a:cs typeface="Arial"/>
              </a:rPr>
              <a:t>“I </a:t>
            </a:r>
            <a:r>
              <a:rPr sz="2800" spc="-110" dirty="0">
                <a:cs typeface="Arial"/>
              </a:rPr>
              <a:t>discuss” </a:t>
            </a:r>
            <a:r>
              <a:rPr sz="2800" spc="-55" dirty="0">
                <a:cs typeface="Arial"/>
              </a:rPr>
              <a:t>“The </a:t>
            </a:r>
            <a:r>
              <a:rPr sz="2800" spc="-90" dirty="0">
                <a:cs typeface="Arial"/>
              </a:rPr>
              <a:t>data </a:t>
            </a:r>
            <a:r>
              <a:rPr sz="2800" spc="-114" dirty="0">
                <a:cs typeface="Arial"/>
              </a:rPr>
              <a:t>suggests” </a:t>
            </a:r>
            <a:r>
              <a:rPr sz="2800" spc="-65" dirty="0">
                <a:cs typeface="Arial"/>
              </a:rPr>
              <a:t>“This </a:t>
            </a:r>
            <a:r>
              <a:rPr sz="2800" spc="-105" dirty="0">
                <a:cs typeface="Arial"/>
              </a:rPr>
              <a:t>researcher </a:t>
            </a:r>
            <a:r>
              <a:rPr sz="2800" spc="-225" dirty="0">
                <a:cs typeface="Arial"/>
              </a:rPr>
              <a:t>says…” </a:t>
            </a:r>
            <a:r>
              <a:rPr sz="2800" spc="15" dirty="0">
                <a:cs typeface="Arial"/>
              </a:rPr>
              <a:t>“In </a:t>
            </a:r>
            <a:r>
              <a:rPr sz="2800" spc="-45" dirty="0">
                <a:cs typeface="Arial"/>
              </a:rPr>
              <a:t>this </a:t>
            </a:r>
            <a:r>
              <a:rPr sz="2800" spc="-130" dirty="0">
                <a:cs typeface="Arial"/>
              </a:rPr>
              <a:t>novel…” </a:t>
            </a:r>
            <a:r>
              <a:rPr sz="2800" spc="-65" dirty="0">
                <a:cs typeface="Arial"/>
              </a:rPr>
              <a:t>“This </a:t>
            </a:r>
            <a:r>
              <a:rPr sz="2800" spc="-80" dirty="0">
                <a:cs typeface="Arial"/>
              </a:rPr>
              <a:t>study </a:t>
            </a:r>
            <a:r>
              <a:rPr sz="2800" spc="-130" dirty="0">
                <a:cs typeface="Arial"/>
              </a:rPr>
              <a:t>focuses  </a:t>
            </a:r>
            <a:r>
              <a:rPr sz="2800" spc="-165" dirty="0">
                <a:cs typeface="Arial"/>
              </a:rPr>
              <a:t>on…”</a:t>
            </a:r>
            <a:endParaRPr sz="2800" dirty="0">
              <a:cs typeface="Arial"/>
            </a:endParaRPr>
          </a:p>
          <a:p>
            <a:pPr marL="241300" marR="334645" indent="-228600">
              <a:lnSpc>
                <a:spcPct val="83100"/>
              </a:lnSpc>
              <a:spcBef>
                <a:spcPts val="84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cs typeface="Carlito"/>
              </a:rPr>
              <a:t>Be </a:t>
            </a:r>
            <a:r>
              <a:rPr lang="en-US" sz="2800" b="1" spc="-10" dirty="0" smtClean="0">
                <a:cs typeface="Carlito"/>
              </a:rPr>
              <a:t>confident.</a:t>
            </a:r>
            <a:r>
              <a:rPr sz="2800" b="1" spc="-10" dirty="0" smtClean="0">
                <a:cs typeface="Carlito"/>
              </a:rPr>
              <a:t> </a:t>
            </a:r>
            <a:r>
              <a:rPr sz="2800" b="1" dirty="0">
                <a:cs typeface="Carlito"/>
              </a:rPr>
              <a:t>- </a:t>
            </a:r>
            <a:r>
              <a:rPr sz="2800" spc="-100" dirty="0" smtClean="0">
                <a:cs typeface="Arial"/>
              </a:rPr>
              <a:t>Avoid </a:t>
            </a:r>
            <a:r>
              <a:rPr sz="2800" spc="60" dirty="0">
                <a:cs typeface="Arial"/>
              </a:rPr>
              <a:t>“I</a:t>
            </a:r>
            <a:r>
              <a:rPr sz="2800" spc="-455" dirty="0">
                <a:cs typeface="Arial"/>
              </a:rPr>
              <a:t> </a:t>
            </a:r>
            <a:r>
              <a:rPr sz="2800" spc="10" dirty="0">
                <a:cs typeface="Arial"/>
              </a:rPr>
              <a:t>think” </a:t>
            </a:r>
            <a:r>
              <a:rPr sz="2800" spc="-20" dirty="0">
                <a:cs typeface="Arial"/>
              </a:rPr>
              <a:t>or </a:t>
            </a:r>
            <a:r>
              <a:rPr sz="2800" spc="55" dirty="0">
                <a:cs typeface="Arial"/>
              </a:rPr>
              <a:t>“I </a:t>
            </a:r>
            <a:r>
              <a:rPr sz="2800" spc="-40" dirty="0" smtClean="0">
                <a:cs typeface="Arial"/>
              </a:rPr>
              <a:t>forgot</a:t>
            </a:r>
            <a:r>
              <a:rPr sz="2800" spc="-40" dirty="0">
                <a:cs typeface="Arial"/>
              </a:rPr>
              <a:t>, </a:t>
            </a:r>
            <a:r>
              <a:rPr sz="2800" spc="-15" dirty="0" smtClean="0">
                <a:cs typeface="Arial"/>
              </a:rPr>
              <a:t>but</a:t>
            </a:r>
            <a:r>
              <a:rPr sz="2800" spc="-160" dirty="0" smtClean="0">
                <a:cs typeface="Arial"/>
              </a:rPr>
              <a:t>…”</a:t>
            </a:r>
            <a:endParaRPr sz="2800" dirty="0">
              <a:cs typeface="Arial"/>
            </a:endParaRPr>
          </a:p>
          <a:p>
            <a:pPr marL="241300" marR="5080" indent="-228600">
              <a:lnSpc>
                <a:spcPct val="81600"/>
              </a:lnSpc>
              <a:spcBef>
                <a:spcPts val="8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cs typeface="Carlito"/>
              </a:rPr>
              <a:t>Do. Not. </a:t>
            </a:r>
            <a:r>
              <a:rPr sz="2800" spc="-65" dirty="0">
                <a:cs typeface="Carlito"/>
              </a:rPr>
              <a:t>Stray. </a:t>
            </a:r>
            <a:r>
              <a:rPr sz="2800" dirty="0">
                <a:cs typeface="Carlito"/>
              </a:rPr>
              <a:t>- </a:t>
            </a:r>
            <a:r>
              <a:rPr sz="2800" spc="-10" dirty="0">
                <a:cs typeface="Carlito"/>
              </a:rPr>
              <a:t>Stick </a:t>
            </a:r>
            <a:r>
              <a:rPr sz="2800" spc="-15" dirty="0">
                <a:cs typeface="Carlito"/>
              </a:rPr>
              <a:t>to </a:t>
            </a:r>
            <a:r>
              <a:rPr sz="2800" spc="-5" dirty="0">
                <a:cs typeface="Carlito"/>
              </a:rPr>
              <a:t>a </a:t>
            </a:r>
            <a:r>
              <a:rPr sz="2800" spc="-10" dirty="0">
                <a:cs typeface="Carlito"/>
              </a:rPr>
              <a:t>specific order! </a:t>
            </a:r>
            <a:r>
              <a:rPr sz="2800" spc="-45" dirty="0">
                <a:cs typeface="Carlito"/>
              </a:rPr>
              <a:t>Try </a:t>
            </a:r>
            <a:r>
              <a:rPr sz="2800" spc="-10" dirty="0">
                <a:cs typeface="Carlito"/>
              </a:rPr>
              <a:t>not </a:t>
            </a:r>
            <a:r>
              <a:rPr sz="2800" spc="-20" dirty="0">
                <a:cs typeface="Carlito"/>
              </a:rPr>
              <a:t>to </a:t>
            </a:r>
            <a:r>
              <a:rPr sz="2800" spc="-15" dirty="0">
                <a:cs typeface="Carlito"/>
              </a:rPr>
              <a:t>backtrack!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Do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not talk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about  things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cs typeface="Carlito"/>
              </a:rPr>
              <a:t>that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do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not explicitly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appear in the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cs typeface="Carlito"/>
              </a:rPr>
              <a:t>text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of your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cs typeface="Carlito"/>
              </a:rPr>
              <a:t>work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unless it is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cs typeface="Carlito"/>
              </a:rPr>
              <a:t>to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answer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a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question  from the</a:t>
            </a:r>
            <a:r>
              <a:rPr sz="2800" b="1" u="heavy" spc="30" dirty="0">
                <a:uFill>
                  <a:solidFill>
                    <a:srgbClr val="000000"/>
                  </a:solidFill>
                </a:uFill>
                <a:cs typeface="Carlito"/>
              </a:rPr>
              <a:t> </a:t>
            </a:r>
            <a:r>
              <a:rPr sz="2800" b="1" u="heavy" spc="-15" dirty="0">
                <a:uFill>
                  <a:solidFill>
                    <a:srgbClr val="000000"/>
                  </a:solidFill>
                </a:uFill>
                <a:cs typeface="Carlito"/>
              </a:rPr>
              <a:t>committee.</a:t>
            </a:r>
            <a:endParaRPr sz="2800" dirty="0"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2278" y="1028761"/>
            <a:ext cx="98501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80" dirty="0"/>
              <a:t>4. </a:t>
            </a:r>
            <a:r>
              <a:rPr sz="4800" spc="-295" dirty="0"/>
              <a:t>After </a:t>
            </a:r>
            <a:r>
              <a:rPr sz="4800" spc="705" dirty="0"/>
              <a:t>–</a:t>
            </a:r>
            <a:r>
              <a:rPr sz="4800" spc="-710" dirty="0"/>
              <a:t> </a:t>
            </a:r>
            <a:r>
              <a:rPr sz="4800" spc="-295" dirty="0"/>
              <a:t>Committee </a:t>
            </a:r>
            <a:r>
              <a:rPr sz="4800" spc="-190" dirty="0"/>
              <a:t>Questions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2119101"/>
            <a:ext cx="10857865" cy="4637103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41300" marR="66040" indent="-228600">
              <a:lnSpc>
                <a:spcPct val="821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sz="3300" u="heavy" spc="-8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Don’t </a:t>
            </a:r>
            <a:r>
              <a:rPr sz="3300" b="1" u="heavy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Interrupt </a:t>
            </a:r>
            <a:r>
              <a:rPr sz="33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the </a:t>
            </a:r>
            <a:r>
              <a:rPr sz="3300" b="1" u="heavy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Committee’s </a:t>
            </a:r>
            <a:r>
              <a:rPr sz="3300" b="1" u="heavy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Questions!!!</a:t>
            </a:r>
            <a:r>
              <a:rPr sz="3300" b="1" spc="-5" dirty="0">
                <a:latin typeface="Carlito"/>
                <a:cs typeface="Carlito"/>
              </a:rPr>
              <a:t> </a:t>
            </a:r>
            <a:r>
              <a:rPr sz="3300" spc="-195" dirty="0" smtClean="0">
                <a:latin typeface="Arial"/>
                <a:cs typeface="Arial"/>
              </a:rPr>
              <a:t>–</a:t>
            </a:r>
            <a:endParaRPr lang="en-US" sz="3300" spc="-195" dirty="0" smtClean="0">
              <a:latin typeface="Arial"/>
              <a:cs typeface="Arial"/>
            </a:endParaRPr>
          </a:p>
          <a:p>
            <a:pPr marL="698500" marR="66040" lvl="1" indent="-228600">
              <a:lnSpc>
                <a:spcPct val="821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dirty="0" smtClean="0">
                <a:latin typeface="Carlito"/>
                <a:cs typeface="Carlito"/>
              </a:rPr>
              <a:t>R</a:t>
            </a:r>
            <a:r>
              <a:rPr sz="2000" dirty="0" smtClean="0">
                <a:latin typeface="Carlito"/>
                <a:cs typeface="Carlito"/>
              </a:rPr>
              <a:t>ude</a:t>
            </a:r>
            <a:endParaRPr lang="en-US" sz="2000" dirty="0" smtClean="0">
              <a:latin typeface="Carlito"/>
              <a:cs typeface="Carlito"/>
            </a:endParaRPr>
          </a:p>
          <a:p>
            <a:pPr marL="698500" marR="66040" lvl="1" indent="-228600">
              <a:lnSpc>
                <a:spcPct val="821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>
                <a:latin typeface="Carlito"/>
                <a:cs typeface="Carlito"/>
              </a:rPr>
              <a:t>C</a:t>
            </a:r>
            <a:r>
              <a:rPr sz="2000" spc="-5" dirty="0" smtClean="0">
                <a:latin typeface="Carlito"/>
                <a:cs typeface="Carlito"/>
              </a:rPr>
              <a:t>ause</a:t>
            </a:r>
            <a:r>
              <a:rPr lang="en-US" sz="2000" spc="-5" dirty="0" smtClean="0">
                <a:latin typeface="Carlito"/>
                <a:cs typeface="Carlito"/>
              </a:rPr>
              <a:t>s</a:t>
            </a:r>
            <a:r>
              <a:rPr sz="2000" spc="-5" dirty="0" smtClean="0">
                <a:latin typeface="Carlito"/>
                <a:cs typeface="Carlito"/>
              </a:rPr>
              <a:t> </a:t>
            </a:r>
            <a:r>
              <a:rPr sz="2000" spc="-10" dirty="0" smtClean="0">
                <a:latin typeface="Carlito"/>
                <a:cs typeface="Carlito"/>
              </a:rPr>
              <a:t>delays</a:t>
            </a:r>
            <a:endParaRPr lang="en-US" sz="2000" spc="-10" dirty="0" smtClean="0">
              <a:latin typeface="Carlito"/>
              <a:cs typeface="Carlito"/>
            </a:endParaRPr>
          </a:p>
          <a:p>
            <a:pPr marL="698500" marR="66040" lvl="1" indent="-228600">
              <a:lnSpc>
                <a:spcPct val="82100"/>
              </a:lnSpc>
              <a:spcBef>
                <a:spcPts val="80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5" dirty="0" smtClean="0">
                <a:latin typeface="Carlito"/>
                <a:cs typeface="Carlito"/>
              </a:rPr>
              <a:t>No sense being defensive—committee just wants to help.</a:t>
            </a:r>
            <a:endParaRPr sz="2000" dirty="0">
              <a:latin typeface="Carlito"/>
              <a:cs typeface="Carlito"/>
            </a:endParaRP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3300" dirty="0">
                <a:latin typeface="Carlito"/>
                <a:cs typeface="Carlito"/>
              </a:rPr>
              <a:t>Be </a:t>
            </a:r>
            <a:r>
              <a:rPr sz="3300" spc="-10" dirty="0">
                <a:latin typeface="Carlito"/>
                <a:cs typeface="Carlito"/>
              </a:rPr>
              <a:t>Courteous </a:t>
            </a:r>
            <a:r>
              <a:rPr lang="en-US" sz="3300" dirty="0" smtClean="0">
                <a:latin typeface="Carlito"/>
                <a:cs typeface="Carlito"/>
              </a:rPr>
              <a:t>–</a:t>
            </a: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 smtClean="0">
                <a:latin typeface="Carlito"/>
                <a:cs typeface="Carlito"/>
              </a:rPr>
              <a:t>Thank </a:t>
            </a:r>
            <a:r>
              <a:rPr sz="2000" spc="-10" dirty="0">
                <a:latin typeface="Carlito"/>
                <a:cs typeface="Carlito"/>
              </a:rPr>
              <a:t>your committee </a:t>
            </a:r>
            <a:r>
              <a:rPr sz="2000" spc="-15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each </a:t>
            </a:r>
            <a:r>
              <a:rPr sz="2000" spc="-5" dirty="0">
                <a:latin typeface="Carlito"/>
                <a:cs typeface="Carlito"/>
              </a:rPr>
              <a:t>piece of </a:t>
            </a:r>
            <a:r>
              <a:rPr sz="2000" dirty="0">
                <a:latin typeface="Carlito"/>
                <a:cs typeface="Carlito"/>
              </a:rPr>
              <a:t>advice </a:t>
            </a:r>
            <a:r>
              <a:rPr sz="2000" spc="-5" dirty="0">
                <a:latin typeface="Carlito"/>
                <a:cs typeface="Carlito"/>
              </a:rPr>
              <a:t>or </a:t>
            </a:r>
            <a:r>
              <a:rPr sz="2000" spc="-10" dirty="0">
                <a:latin typeface="Carlito"/>
                <a:cs typeface="Carlito"/>
              </a:rPr>
              <a:t>every </a:t>
            </a:r>
            <a:r>
              <a:rPr sz="2000" spc="-5" dirty="0">
                <a:latin typeface="Carlito"/>
                <a:cs typeface="Carlito"/>
              </a:rPr>
              <a:t>question that </a:t>
            </a:r>
            <a:r>
              <a:rPr sz="2000" spc="-5" dirty="0" smtClean="0">
                <a:latin typeface="Carlito"/>
                <a:cs typeface="Carlito"/>
              </a:rPr>
              <a:t>they </a:t>
            </a:r>
            <a:r>
              <a:rPr sz="2000" spc="-10" dirty="0">
                <a:latin typeface="Carlito"/>
                <a:cs typeface="Carlito"/>
              </a:rPr>
              <a:t>give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 smtClean="0">
                <a:latin typeface="Carlito"/>
                <a:cs typeface="Carlito"/>
              </a:rPr>
              <a:t>you.</a:t>
            </a:r>
            <a:endParaRPr lang="en-US" sz="2000" spc="-10" dirty="0" smtClean="0">
              <a:latin typeface="Carlito"/>
              <a:cs typeface="Carlito"/>
            </a:endParaRP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dirty="0" smtClean="0">
                <a:latin typeface="Carlito"/>
                <a:cs typeface="Carlito"/>
              </a:rPr>
              <a:t>Clarify before moving on</a:t>
            </a:r>
            <a:r>
              <a:rPr lang="en-US" sz="2000" spc="-5" dirty="0" smtClean="0">
                <a:latin typeface="Carlito"/>
                <a:cs typeface="Carlito"/>
              </a:rPr>
              <a:t>.</a:t>
            </a: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sz="2000" spc="-5" dirty="0" smtClean="0">
                <a:latin typeface="Carlito"/>
                <a:cs typeface="Carlito"/>
              </a:rPr>
              <a:t>Do</a:t>
            </a:r>
            <a:r>
              <a:rPr lang="en-US" sz="2000" spc="-5" dirty="0" smtClean="0">
                <a:latin typeface="Carlito"/>
                <a:cs typeface="Carlito"/>
              </a:rPr>
              <a:t>n’t assume you’re done.</a:t>
            </a:r>
          </a:p>
          <a:p>
            <a:pPr marL="241300" marR="5080" indent="-228600">
              <a:lnSpc>
                <a:spcPct val="81100"/>
              </a:lnSpc>
              <a:spcBef>
                <a:spcPts val="9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000" spc="-20" dirty="0" smtClean="0">
                <a:latin typeface="Carlito"/>
                <a:cs typeface="Carlito"/>
              </a:rPr>
              <a:t>D</a:t>
            </a:r>
            <a:r>
              <a:rPr sz="2000" spc="-5" dirty="0" smtClean="0">
                <a:latin typeface="Carlito"/>
                <a:cs typeface="Carlito"/>
              </a:rPr>
              <a:t>o </a:t>
            </a:r>
            <a:r>
              <a:rPr sz="2000" spc="-5" dirty="0">
                <a:latin typeface="Carlito"/>
                <a:cs typeface="Carlito"/>
              </a:rPr>
              <a:t>not </a:t>
            </a:r>
            <a:r>
              <a:rPr sz="2000" spc="-10" dirty="0">
                <a:latin typeface="Carlito"/>
                <a:cs typeface="Carlito"/>
              </a:rPr>
              <a:t>talk </a:t>
            </a:r>
            <a:r>
              <a:rPr sz="2000" spc="-5" dirty="0">
                <a:latin typeface="Carlito"/>
                <a:cs typeface="Carlito"/>
              </a:rPr>
              <a:t>down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10" dirty="0">
                <a:latin typeface="Carlito"/>
                <a:cs typeface="Carlito"/>
              </a:rPr>
              <a:t>your </a:t>
            </a:r>
            <a:r>
              <a:rPr sz="2000" spc="-20" dirty="0" smtClean="0">
                <a:latin typeface="Carlito"/>
                <a:cs typeface="Carlito"/>
              </a:rPr>
              <a:t>committee</a:t>
            </a:r>
            <a:r>
              <a:rPr lang="en-US" sz="2000" spc="-20" dirty="0" smtClean="0"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241300" algn="l"/>
              </a:tabLst>
            </a:pPr>
            <a:r>
              <a:rPr sz="3300" spc="-5" dirty="0">
                <a:latin typeface="Carlito"/>
                <a:cs typeface="Carlito"/>
              </a:rPr>
              <a:t>Thank </a:t>
            </a:r>
            <a:r>
              <a:rPr sz="3300" dirty="0">
                <a:latin typeface="Carlito"/>
                <a:cs typeface="Carlito"/>
              </a:rPr>
              <a:t>the </a:t>
            </a:r>
            <a:r>
              <a:rPr sz="3300" spc="-15" dirty="0">
                <a:latin typeface="Carlito"/>
                <a:cs typeface="Carlito"/>
              </a:rPr>
              <a:t>committee </a:t>
            </a:r>
            <a:r>
              <a:rPr sz="3300" dirty="0">
                <a:latin typeface="Carlito"/>
                <a:cs typeface="Carlito"/>
              </a:rPr>
              <a:t>and the </a:t>
            </a:r>
            <a:r>
              <a:rPr sz="3300" spc="-5" dirty="0">
                <a:latin typeface="Carlito"/>
                <a:cs typeface="Carlito"/>
              </a:rPr>
              <a:t>audience </a:t>
            </a:r>
            <a:r>
              <a:rPr sz="3300" spc="-20" dirty="0">
                <a:latin typeface="Carlito"/>
                <a:cs typeface="Carlito"/>
              </a:rPr>
              <a:t>at </a:t>
            </a:r>
            <a:r>
              <a:rPr sz="3300" spc="-5" dirty="0">
                <a:latin typeface="Carlito"/>
                <a:cs typeface="Carlito"/>
              </a:rPr>
              <a:t>the</a:t>
            </a:r>
            <a:r>
              <a:rPr sz="3300" spc="25" dirty="0">
                <a:latin typeface="Carlito"/>
                <a:cs typeface="Carlito"/>
              </a:rPr>
              <a:t> </a:t>
            </a:r>
            <a:r>
              <a:rPr sz="3300" dirty="0">
                <a:latin typeface="Carlito"/>
                <a:cs typeface="Carlito"/>
              </a:rPr>
              <a:t>end.</a:t>
            </a: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1300" algn="l"/>
              </a:tabLst>
            </a:pPr>
            <a:r>
              <a:rPr sz="3300" dirty="0">
                <a:latin typeface="Carlito"/>
                <a:cs typeface="Carlito"/>
              </a:rPr>
              <a:t>Be </a:t>
            </a:r>
            <a:r>
              <a:rPr sz="3300" spc="-15" dirty="0">
                <a:latin typeface="Carlito"/>
                <a:cs typeface="Carlito"/>
              </a:rPr>
              <a:t>patient </a:t>
            </a:r>
            <a:r>
              <a:rPr sz="3300" spc="-195" dirty="0">
                <a:latin typeface="Arial"/>
                <a:cs typeface="Arial"/>
              </a:rPr>
              <a:t>– </a:t>
            </a:r>
            <a:r>
              <a:rPr sz="2200" spc="-10" dirty="0">
                <a:latin typeface="Carlito"/>
                <a:cs typeface="Carlito"/>
              </a:rPr>
              <a:t>Most </a:t>
            </a:r>
            <a:r>
              <a:rPr sz="2200" spc="-15" dirty="0">
                <a:latin typeface="Carlito"/>
                <a:cs typeface="Carlito"/>
              </a:rPr>
              <a:t>committee </a:t>
            </a:r>
            <a:r>
              <a:rPr sz="2200" spc="-10" dirty="0">
                <a:latin typeface="Carlito"/>
                <a:cs typeface="Carlito"/>
              </a:rPr>
              <a:t>deliberations are decided</a:t>
            </a:r>
            <a:r>
              <a:rPr sz="2200" spc="130" dirty="0">
                <a:latin typeface="Carlito"/>
                <a:cs typeface="Carlito"/>
              </a:rPr>
              <a:t> </a:t>
            </a:r>
            <a:r>
              <a:rPr sz="2200" spc="-25" dirty="0">
                <a:latin typeface="Carlito"/>
                <a:cs typeface="Carlito"/>
              </a:rPr>
              <a:t>quickly.</a:t>
            </a:r>
            <a:endParaRPr sz="22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326926"/>
            <a:ext cx="8458200" cy="1594667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2688590" marR="5080" indent="-2676525">
              <a:lnSpc>
                <a:spcPts val="5830"/>
              </a:lnSpc>
              <a:spcBef>
                <a:spcPts val="835"/>
              </a:spcBef>
            </a:pPr>
            <a:r>
              <a:rPr sz="3600" spc="-380" dirty="0"/>
              <a:t>5. </a:t>
            </a:r>
            <a:r>
              <a:rPr sz="3600" spc="-254" dirty="0"/>
              <a:t>Post-Defense </a:t>
            </a:r>
            <a:r>
              <a:rPr sz="3600" spc="-275" dirty="0" smtClean="0"/>
              <a:t>Revisions,</a:t>
            </a:r>
            <a:r>
              <a:rPr lang="en-US" sz="3600" spc="-695" dirty="0"/>
              <a:t/>
            </a:r>
            <a:br>
              <a:rPr lang="en-US" sz="3600" spc="-695" dirty="0"/>
            </a:br>
            <a:r>
              <a:rPr sz="3600" spc="-340" dirty="0" smtClean="0"/>
              <a:t>Policies,</a:t>
            </a:r>
            <a:r>
              <a:rPr lang="en-US" sz="3600" spc="-340" dirty="0" smtClean="0"/>
              <a:t> </a:t>
            </a:r>
            <a:r>
              <a:rPr sz="3600" spc="-215" dirty="0" smtClean="0"/>
              <a:t>and</a:t>
            </a:r>
            <a:r>
              <a:rPr lang="en-US" sz="3600" spc="-430" dirty="0"/>
              <a:t> </a:t>
            </a:r>
            <a:r>
              <a:rPr sz="3600" spc="-265" dirty="0" smtClean="0"/>
              <a:t>Paperwork</a:t>
            </a:r>
            <a:endParaRPr sz="3600" dirty="0"/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426947" y="3059892"/>
            <a:ext cx="8488454" cy="3161122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 marR="5080" indent="0">
              <a:lnSpc>
                <a:spcPct val="90000"/>
              </a:lnSpc>
              <a:spcBef>
                <a:spcPts val="0"/>
              </a:spcBef>
              <a:buNone/>
              <a:tabLst>
                <a:tab pos="240665" algn="l"/>
                <a:tab pos="241300" algn="l"/>
              </a:tabLst>
            </a:pPr>
            <a:r>
              <a:rPr u="heavy" spc="-10" dirty="0" smtClean="0">
                <a:uFill>
                  <a:solidFill>
                    <a:srgbClr val="000000"/>
                  </a:solidFill>
                </a:uFill>
              </a:rPr>
              <a:t>For </a:t>
            </a:r>
            <a:r>
              <a:rPr u="heavy" spc="-5" dirty="0">
                <a:uFill>
                  <a:solidFill>
                    <a:srgbClr val="000000"/>
                  </a:solidFill>
                </a:uFill>
              </a:rPr>
              <a:t>Successful </a:t>
            </a:r>
            <a:r>
              <a:rPr u="heavy" spc="-10" dirty="0">
                <a:uFill>
                  <a:solidFill>
                    <a:srgbClr val="000000"/>
                  </a:solidFill>
                </a:uFill>
              </a:rPr>
              <a:t>Post-Final </a:t>
            </a:r>
            <a:r>
              <a:rPr u="heavy" spc="-10" dirty="0" smtClean="0">
                <a:uFill>
                  <a:solidFill>
                    <a:srgbClr val="000000"/>
                  </a:solidFill>
                </a:uFill>
              </a:rPr>
              <a:t>Defense</a:t>
            </a:r>
            <a:r>
              <a:rPr spc="-10" dirty="0" smtClean="0"/>
              <a:t>:</a:t>
            </a:r>
            <a:endParaRPr lang="en-US" spc="-10" dirty="0" smtClean="0"/>
          </a:p>
          <a:p>
            <a:pPr marL="241300" marR="5080" indent="-228600">
              <a:lnSpc>
                <a:spcPct val="90000"/>
              </a:lnSpc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35" dirty="0" smtClean="0"/>
              <a:t>C</a:t>
            </a:r>
            <a:r>
              <a:rPr spc="-10" dirty="0" smtClean="0"/>
              <a:t>ommittee </a:t>
            </a:r>
            <a:r>
              <a:rPr spc="-5" dirty="0" smtClean="0"/>
              <a:t>suggest</a:t>
            </a:r>
            <a:r>
              <a:rPr lang="en-US" spc="-5" dirty="0" smtClean="0"/>
              <a:t>s</a:t>
            </a:r>
            <a:r>
              <a:rPr spc="-5" dirty="0" smtClean="0"/>
              <a:t> revisions.</a:t>
            </a:r>
            <a:endParaRPr lang="en-US" spc="-5" dirty="0" smtClean="0"/>
          </a:p>
          <a:p>
            <a:pPr marL="241300" marR="5080" indent="-228600">
              <a:lnSpc>
                <a:spcPct val="90000"/>
              </a:lnSpc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35" dirty="0" smtClean="0"/>
              <a:t>C</a:t>
            </a:r>
            <a:r>
              <a:rPr spc="-10" dirty="0" smtClean="0"/>
              <a:t>ommittee </a:t>
            </a:r>
            <a:r>
              <a:rPr dirty="0" smtClean="0"/>
              <a:t>chair</a:t>
            </a:r>
            <a:r>
              <a:rPr lang="en-US" dirty="0" smtClean="0"/>
              <a:t>, </a:t>
            </a:r>
            <a:r>
              <a:rPr spc="-5" dirty="0" smtClean="0"/>
              <a:t>members</a:t>
            </a:r>
            <a:r>
              <a:rPr spc="-5" dirty="0"/>
              <a:t>, </a:t>
            </a:r>
            <a:r>
              <a:rPr dirty="0"/>
              <a:t>and the deans </a:t>
            </a:r>
            <a:r>
              <a:rPr spc="-5" dirty="0"/>
              <a:t>of </a:t>
            </a:r>
            <a:r>
              <a:rPr dirty="0"/>
              <a:t>the </a:t>
            </a:r>
            <a:r>
              <a:rPr spc="-5" dirty="0"/>
              <a:t>colleges </a:t>
            </a:r>
            <a:r>
              <a:rPr dirty="0"/>
              <a:t>sign either the </a:t>
            </a:r>
            <a:r>
              <a:rPr spc="-15" dirty="0"/>
              <a:t>Written </a:t>
            </a:r>
            <a:r>
              <a:rPr dirty="0"/>
              <a:t>Thesis </a:t>
            </a:r>
            <a:r>
              <a:rPr spc="-5" dirty="0"/>
              <a:t>or </a:t>
            </a:r>
            <a:r>
              <a:rPr spc="-15" dirty="0"/>
              <a:t>Written </a:t>
            </a:r>
            <a:r>
              <a:rPr spc="-5" dirty="0"/>
              <a:t>Dissertation </a:t>
            </a:r>
            <a:r>
              <a:rPr spc="-10" dirty="0" smtClean="0"/>
              <a:t>Approval Form.</a:t>
            </a:r>
            <a:endParaRPr lang="en-US" spc="-10" dirty="0" smtClean="0"/>
          </a:p>
          <a:p>
            <a:pPr marL="241300" marR="5080" indent="-228600">
              <a:lnSpc>
                <a:spcPct val="90000"/>
              </a:lnSpc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35" dirty="0" smtClean="0"/>
              <a:t>C</a:t>
            </a:r>
            <a:r>
              <a:rPr dirty="0" smtClean="0"/>
              <a:t>hair </a:t>
            </a:r>
            <a:r>
              <a:rPr lang="en-US" spc="-5" dirty="0" smtClean="0"/>
              <a:t>delivers </a:t>
            </a:r>
            <a:r>
              <a:rPr spc="-10" dirty="0" smtClean="0"/>
              <a:t>appropriate </a:t>
            </a:r>
            <a:r>
              <a:rPr spc="-5" dirty="0"/>
              <a:t>material to </a:t>
            </a:r>
            <a:r>
              <a:rPr dirty="0" smtClean="0"/>
              <a:t>deans</a:t>
            </a:r>
            <a:r>
              <a:rPr lang="en-US" dirty="0" smtClean="0"/>
              <a:t> </a:t>
            </a:r>
            <a:r>
              <a:rPr dirty="0" smtClean="0"/>
              <a:t>and </a:t>
            </a:r>
            <a:r>
              <a:rPr lang="en-US" dirty="0" smtClean="0"/>
              <a:t>COAS</a:t>
            </a:r>
            <a:r>
              <a:rPr spc="-5" dirty="0" smtClean="0"/>
              <a:t>.</a:t>
            </a:r>
            <a:endParaRPr lang="en-US" spc="-5" dirty="0" smtClean="0"/>
          </a:p>
          <a:p>
            <a:pPr marL="241300" marR="5080" indent="-228600">
              <a:lnSpc>
                <a:spcPct val="90000"/>
              </a:lnSpc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 smtClean="0"/>
              <a:t>COAS communicates revisions to the student until satisfied. COAS passes revisions to Grad School.</a:t>
            </a:r>
          </a:p>
          <a:p>
            <a:pPr marL="241300" marR="5080" indent="-228600">
              <a:lnSpc>
                <a:spcPct val="90000"/>
              </a:lnSpc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 smtClean="0"/>
              <a:t>Graduate School revisions to the student until completed.</a:t>
            </a:r>
          </a:p>
          <a:p>
            <a:pPr marL="241300" marR="5080" indent="-228600">
              <a:lnSpc>
                <a:spcPct val="90000"/>
              </a:lnSpc>
              <a:spcBef>
                <a:spcPts val="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 smtClean="0"/>
              <a:t>Final Draft is published by the TAMIU Library.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6946" y="1544641"/>
            <a:ext cx="5685292" cy="154273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1839"/>
              </a:lnSpc>
              <a:spcBef>
                <a:spcPts val="330"/>
              </a:spcBef>
              <a:tabLst>
                <a:tab pos="240665" algn="l"/>
                <a:tab pos="241300" algn="l"/>
              </a:tabLst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cs typeface="Carlito"/>
              </a:rPr>
              <a:t>For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cs typeface="Carlito"/>
              </a:rPr>
              <a:t>Successful </a:t>
            </a:r>
            <a:r>
              <a:rPr sz="2400" u="heavy" spc="-5" dirty="0" smtClean="0">
                <a:uFill>
                  <a:solidFill>
                    <a:srgbClr val="000000"/>
                  </a:solidFill>
                </a:uFill>
                <a:cs typeface="Carlito"/>
              </a:rPr>
              <a:t>Post-Proposal</a:t>
            </a:r>
            <a:r>
              <a:rPr sz="2400" spc="-5" dirty="0" smtClean="0">
                <a:cs typeface="Carlito"/>
              </a:rPr>
              <a:t>:</a:t>
            </a:r>
            <a:endParaRPr lang="en-US" sz="2400" spc="-5" dirty="0" smtClean="0">
              <a:cs typeface="Carlito"/>
            </a:endParaRPr>
          </a:p>
          <a:p>
            <a:pPr marL="241300" marR="5080" indent="-228600">
              <a:lnSpc>
                <a:spcPts val="1839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spc="-10" dirty="0" smtClean="0">
                <a:cs typeface="Carlito"/>
              </a:rPr>
              <a:t>C</a:t>
            </a:r>
            <a:r>
              <a:rPr sz="2400" spc="-10" dirty="0" smtClean="0">
                <a:cs typeface="Carlito"/>
              </a:rPr>
              <a:t>ommittee </a:t>
            </a:r>
            <a:r>
              <a:rPr lang="en-US" sz="2400" dirty="0" smtClean="0">
                <a:cs typeface="Carlito"/>
              </a:rPr>
              <a:t>suggests revisions</a:t>
            </a:r>
            <a:endParaRPr lang="en-US" sz="2400" spc="-5" dirty="0">
              <a:cs typeface="Carlito"/>
            </a:endParaRPr>
          </a:p>
          <a:p>
            <a:pPr marL="241300" marR="5080" indent="-228600">
              <a:lnSpc>
                <a:spcPts val="1839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spc="-5" dirty="0" smtClean="0">
                <a:cs typeface="Carlito"/>
              </a:rPr>
              <a:t>Committee Chair, Members, and Deans </a:t>
            </a:r>
            <a:r>
              <a:rPr sz="2400" dirty="0" smtClean="0">
                <a:cs typeface="Carlito"/>
              </a:rPr>
              <a:t>sign </a:t>
            </a:r>
            <a:r>
              <a:rPr sz="2400" dirty="0">
                <a:cs typeface="Carlito"/>
              </a:rPr>
              <a:t>the </a:t>
            </a:r>
            <a:r>
              <a:rPr sz="2400" spc="-5" dirty="0">
                <a:cs typeface="Carlito"/>
              </a:rPr>
              <a:t>Proposal Cover </a:t>
            </a:r>
            <a:r>
              <a:rPr sz="2400" spc="-5" dirty="0" smtClean="0">
                <a:cs typeface="Carlito"/>
              </a:rPr>
              <a:t>Sheet.</a:t>
            </a:r>
            <a:endParaRPr lang="en-US" sz="2400" spc="-5" dirty="0" smtClean="0">
              <a:cs typeface="Carlito"/>
            </a:endParaRPr>
          </a:p>
          <a:p>
            <a:pPr marL="241300" marR="5080" indent="-228600">
              <a:lnSpc>
                <a:spcPts val="1839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400" spc="-35" dirty="0" smtClean="0">
                <a:cs typeface="Carlito"/>
              </a:rPr>
              <a:t>Chair delivers forms directly to COAS.</a:t>
            </a:r>
            <a:endParaRPr sz="2400" dirty="0">
              <a:cs typeface="Carli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37475" y="2460369"/>
            <a:ext cx="3154525" cy="43601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41300" indent="-228600" algn="r">
              <a:lnSpc>
                <a:spcPct val="100000"/>
              </a:lnSpc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z="2400" u="sng" spc="-100" dirty="0" smtClean="0">
                <a:latin typeface="Arial"/>
                <a:cs typeface="Arial"/>
              </a:rPr>
              <a:t>CHECK YOUR EMAIL.</a:t>
            </a:r>
          </a:p>
          <a:p>
            <a:pPr marL="241300" indent="-228600" algn="r">
              <a:lnSpc>
                <a:spcPct val="100000"/>
              </a:lnSpc>
              <a:spcBef>
                <a:spcPts val="775"/>
              </a:spcBef>
              <a:buChar char="•"/>
              <a:tabLst>
                <a:tab pos="240665" algn="l"/>
                <a:tab pos="241300" algn="l"/>
              </a:tabLst>
            </a:pPr>
            <a:r>
              <a:rPr lang="en-US" spc="-100" dirty="0" smtClean="0">
                <a:latin typeface="Arial"/>
                <a:cs typeface="Arial"/>
              </a:rPr>
              <a:t>Find </a:t>
            </a:r>
            <a:r>
              <a:rPr lang="en-US" spc="-135" dirty="0">
                <a:latin typeface="Arial"/>
                <a:cs typeface="Arial"/>
              </a:rPr>
              <a:t>TAMIU’s </a:t>
            </a:r>
            <a:r>
              <a:rPr lang="en-US" spc="-95" dirty="0">
                <a:latin typeface="Arial"/>
                <a:cs typeface="Arial"/>
              </a:rPr>
              <a:t>Proposal, </a:t>
            </a:r>
            <a:r>
              <a:rPr lang="en-US" spc="-120" dirty="0">
                <a:latin typeface="Arial"/>
                <a:cs typeface="Arial"/>
              </a:rPr>
              <a:t>Thesis, </a:t>
            </a:r>
            <a:r>
              <a:rPr lang="en-US" spc="-85" dirty="0">
                <a:latin typeface="Arial"/>
                <a:cs typeface="Arial"/>
              </a:rPr>
              <a:t>and </a:t>
            </a:r>
            <a:r>
              <a:rPr lang="en-US" spc="-65" dirty="0">
                <a:latin typeface="Arial"/>
                <a:cs typeface="Arial"/>
              </a:rPr>
              <a:t>Dissertation </a:t>
            </a:r>
            <a:r>
              <a:rPr lang="en-US" spc="-55" dirty="0">
                <a:latin typeface="Arial"/>
                <a:cs typeface="Arial"/>
              </a:rPr>
              <a:t>forms:</a:t>
            </a:r>
            <a:r>
              <a:rPr lang="en-US" spc="20" dirty="0">
                <a:solidFill>
                  <a:srgbClr val="0462C1"/>
                </a:solidFill>
                <a:latin typeface="Arial"/>
                <a:cs typeface="Arial"/>
              </a:rPr>
              <a:t> </a:t>
            </a:r>
            <a:r>
              <a:rPr lang="en-US" u="heavy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hlinkClick r:id="rId2"/>
              </a:rPr>
              <a:t>https://www.tamiu.edu/gradschool/ThesisForms.shtml</a:t>
            </a:r>
            <a:endParaRPr lang="en-US" dirty="0">
              <a:latin typeface="Arial"/>
              <a:cs typeface="Arial"/>
            </a:endParaRPr>
          </a:p>
          <a:p>
            <a:pPr marL="241300" indent="-228600" algn="r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pc="-5" dirty="0"/>
              <a:t>See </a:t>
            </a:r>
            <a:r>
              <a:rPr lang="en-US" dirty="0"/>
              <a:t>the </a:t>
            </a:r>
            <a:r>
              <a:rPr lang="en-US" spc="-30" dirty="0"/>
              <a:t>TAMIU </a:t>
            </a:r>
            <a:r>
              <a:rPr lang="en-US" spc="-5" dirty="0"/>
              <a:t>Thesis </a:t>
            </a:r>
            <a:r>
              <a:rPr lang="en-US" dirty="0"/>
              <a:t>and </a:t>
            </a:r>
            <a:r>
              <a:rPr lang="en-US" spc="-10" dirty="0"/>
              <a:t>Dissertation </a:t>
            </a:r>
            <a:r>
              <a:rPr lang="en-US" dirty="0"/>
              <a:t>Manual </a:t>
            </a:r>
            <a:r>
              <a:rPr lang="en-US" spc="-15" dirty="0"/>
              <a:t>for </a:t>
            </a:r>
            <a:r>
              <a:rPr lang="en-US" spc="-10" dirty="0"/>
              <a:t>details </a:t>
            </a:r>
            <a:r>
              <a:rPr lang="en-US" spc="-5" dirty="0"/>
              <a:t>on other </a:t>
            </a:r>
            <a:r>
              <a:rPr lang="en-US" spc="-10" dirty="0"/>
              <a:t>Thesis/Dissertation Committee</a:t>
            </a:r>
            <a:r>
              <a:rPr lang="en-US" spc="190" dirty="0"/>
              <a:t> </a:t>
            </a:r>
            <a:r>
              <a:rPr lang="en-US" spc="-5" dirty="0"/>
              <a:t>decisions.</a:t>
            </a:r>
            <a:endParaRPr lang="en-US" dirty="0"/>
          </a:p>
          <a:p>
            <a:pPr algn="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Deadlines, Fall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Thesis I - About the last week of the semester (most likely before December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but it HIGHLY depends on your committee). Before semester ends.</a:t>
            </a:r>
          </a:p>
          <a:p>
            <a:r>
              <a:rPr lang="en-US" sz="2800" dirty="0" smtClean="0"/>
              <a:t>Thesis II and Final Dissertation – </a:t>
            </a:r>
            <a:r>
              <a:rPr lang="en-US" sz="2400" dirty="0" smtClean="0"/>
              <a:t>Four Weeks Before Graduation</a:t>
            </a:r>
            <a:endParaRPr lang="en-US" sz="2800" dirty="0" smtClean="0"/>
          </a:p>
          <a:p>
            <a:pPr lvl="1"/>
            <a:r>
              <a:rPr lang="en-US" sz="2800" dirty="0" smtClean="0"/>
              <a:t>Final Day to Defend (more or less) – October 30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lvl="1"/>
            <a:r>
              <a:rPr lang="en-US" sz="2800" dirty="0" smtClean="0"/>
              <a:t>Revised Final Drafts Due to COAS by November 13</a:t>
            </a:r>
            <a:r>
              <a:rPr lang="en-US" sz="2800" baseline="30000" dirty="0" smtClean="0"/>
              <a:t>th</a:t>
            </a:r>
            <a:endParaRPr lang="en-US" sz="2800" dirty="0"/>
          </a:p>
          <a:p>
            <a:pPr lvl="1"/>
            <a:r>
              <a:rPr lang="en-US" sz="2800" dirty="0" smtClean="0"/>
              <a:t>Revised Final Drafts Due to Graduate School by November 20</a:t>
            </a:r>
            <a:r>
              <a:rPr lang="en-US" sz="2800" baseline="30000" dirty="0" smtClean="0"/>
              <a:t>th</a:t>
            </a:r>
            <a:endParaRPr lang="en-US" sz="2800" dirty="0"/>
          </a:p>
          <a:p>
            <a:pPr lvl="1"/>
            <a:r>
              <a:rPr lang="en-US" sz="2800" b="1" dirty="0" smtClean="0"/>
              <a:t>FINAL Revisions to Graduate School By December 11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333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48600" y="914400"/>
            <a:ext cx="27019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35" dirty="0"/>
              <a:t>Note:</a:t>
            </a:r>
            <a:endParaRPr sz="66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2122159"/>
            <a:ext cx="10168890" cy="149361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1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rlito"/>
                <a:cs typeface="Carlito"/>
              </a:rPr>
              <a:t>None </a:t>
            </a:r>
            <a:r>
              <a:rPr sz="2600" spc="-5" dirty="0">
                <a:latin typeface="Carlito"/>
                <a:cs typeface="Carlito"/>
              </a:rPr>
              <a:t>of </a:t>
            </a:r>
            <a:r>
              <a:rPr sz="2600" dirty="0">
                <a:latin typeface="Carlito"/>
                <a:cs typeface="Carlito"/>
              </a:rPr>
              <a:t>these </a:t>
            </a:r>
            <a:r>
              <a:rPr sz="2600" spc="-5" dirty="0">
                <a:latin typeface="Carlito"/>
                <a:cs typeface="Carlito"/>
              </a:rPr>
              <a:t>elements, </a:t>
            </a:r>
            <a:r>
              <a:rPr sz="2600" spc="-15" dirty="0">
                <a:latin typeface="Carlito"/>
                <a:cs typeface="Carlito"/>
              </a:rPr>
              <a:t>behaviors, </a:t>
            </a:r>
            <a:r>
              <a:rPr sz="2600" spc="-10" dirty="0">
                <a:latin typeface="Carlito"/>
                <a:cs typeface="Carlito"/>
              </a:rPr>
              <a:t>attitudes, </a:t>
            </a:r>
            <a:r>
              <a:rPr sz="2600" spc="-5" dirty="0">
                <a:latin typeface="Carlito"/>
                <a:cs typeface="Carlito"/>
              </a:rPr>
              <a:t>or </a:t>
            </a:r>
            <a:r>
              <a:rPr sz="2600" dirty="0">
                <a:latin typeface="Carlito"/>
                <a:cs typeface="Carlito"/>
              </a:rPr>
              <a:t>activities </a:t>
            </a:r>
            <a:r>
              <a:rPr sz="2600" spc="-10" dirty="0">
                <a:latin typeface="Carlito"/>
                <a:cs typeface="Carlito"/>
              </a:rPr>
              <a:t>are required </a:t>
            </a:r>
            <a:r>
              <a:rPr sz="2600" spc="-25" dirty="0">
                <a:latin typeface="Carlito"/>
                <a:cs typeface="Carlito"/>
              </a:rPr>
              <a:t>for 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40" dirty="0">
                <a:latin typeface="Carlito"/>
                <a:cs typeface="Carlito"/>
              </a:rPr>
              <a:t>TAMIU </a:t>
            </a:r>
            <a:r>
              <a:rPr sz="2600" spc="-5" dirty="0">
                <a:latin typeface="Carlito"/>
                <a:cs typeface="Carlito"/>
              </a:rPr>
              <a:t>Final </a:t>
            </a:r>
            <a:r>
              <a:rPr sz="2600" spc="-10" dirty="0">
                <a:latin typeface="Carlito"/>
                <a:cs typeface="Carlito"/>
              </a:rPr>
              <a:t>Thesis/Dissertation </a:t>
            </a:r>
            <a:r>
              <a:rPr sz="2600" spc="-15" dirty="0">
                <a:latin typeface="Carlito"/>
                <a:cs typeface="Carlito"/>
              </a:rPr>
              <a:t>Defense </a:t>
            </a:r>
            <a:r>
              <a:rPr sz="2600" spc="-5" dirty="0">
                <a:latin typeface="Carlito"/>
                <a:cs typeface="Carlito"/>
              </a:rPr>
              <a:t>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10" dirty="0">
                <a:latin typeface="Carlito"/>
                <a:cs typeface="Carlito"/>
              </a:rPr>
              <a:t>Proposal </a:t>
            </a:r>
            <a:r>
              <a:rPr sz="2600" spc="-15" dirty="0" smtClean="0">
                <a:latin typeface="Carlito"/>
                <a:cs typeface="Carlito"/>
              </a:rPr>
              <a:t>defense </a:t>
            </a:r>
            <a:r>
              <a:rPr sz="2600" spc="-15" dirty="0">
                <a:latin typeface="Carlito"/>
                <a:cs typeface="Carlito"/>
              </a:rPr>
              <a:t>(except </a:t>
            </a:r>
            <a:r>
              <a:rPr sz="2600" spc="-25" dirty="0">
                <a:latin typeface="Carlito"/>
                <a:cs typeface="Carlito"/>
              </a:rPr>
              <a:t>for </a:t>
            </a:r>
            <a:r>
              <a:rPr sz="2600" dirty="0">
                <a:latin typeface="Carlito"/>
                <a:cs typeface="Carlito"/>
              </a:rPr>
              <a:t>the </a:t>
            </a:r>
            <a:r>
              <a:rPr sz="2600" spc="-5" dirty="0">
                <a:latin typeface="Carlito"/>
                <a:cs typeface="Carlito"/>
              </a:rPr>
              <a:t>section on paperwork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5" dirty="0">
                <a:latin typeface="Carlito"/>
                <a:cs typeface="Carlito"/>
              </a:rPr>
              <a:t>final slides</a:t>
            </a:r>
            <a:r>
              <a:rPr sz="2600" spc="-5" dirty="0" smtClean="0">
                <a:latin typeface="Carlito"/>
                <a:cs typeface="Carlito"/>
              </a:rPr>
              <a:t>).</a:t>
            </a:r>
            <a:endParaRPr sz="2600" dirty="0">
              <a:latin typeface="Carlito"/>
              <a:cs typeface="Carlito"/>
            </a:endParaRPr>
          </a:p>
        </p:txBody>
      </p:sp>
      <p:pic>
        <p:nvPicPr>
          <p:cNvPr id="4" name="Picture 3" descr="Self-Reliance Podcast Episode 1: Local Self-Reliance i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45" y="3791657"/>
            <a:ext cx="3403600" cy="2784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95800" y="2590800"/>
            <a:ext cx="2895600" cy="1293028"/>
          </a:xfrm>
        </p:spPr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</a:t>
            </a:r>
            <a:br>
              <a:rPr lang="en-US" dirty="0" smtClean="0"/>
            </a:br>
            <a:r>
              <a:rPr lang="en-US" dirty="0" smtClean="0"/>
              <a:t>you Need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Graduate Student Resources</a:t>
            </a:r>
          </a:p>
          <a:p>
            <a:pPr lvl="1"/>
            <a:r>
              <a:rPr lang="en-US" dirty="0" smtClean="0"/>
              <a:t>Writing Consultant for all writing assignment assistance (me): https</a:t>
            </a:r>
            <a:r>
              <a:rPr lang="en-US" dirty="0"/>
              <a:t>://www.tamiu.edu/cees/arc/pages/consultation.shtml</a:t>
            </a:r>
            <a:endParaRPr lang="en-US" dirty="0" smtClean="0"/>
          </a:p>
          <a:p>
            <a:pPr lvl="1"/>
            <a:r>
              <a:rPr lang="en-US" dirty="0" smtClean="0"/>
              <a:t>Reserve Graduate Study Rooms at GSASC Pellegrino 203: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www.tamiu.edu/cees/arc/pages/gsasc.shtml</a:t>
            </a:r>
            <a:endParaRPr lang="en-US" dirty="0" smtClean="0"/>
          </a:p>
          <a:p>
            <a:r>
              <a:rPr lang="en-US" dirty="0" smtClean="0"/>
              <a:t>Upcoming ARC Professional Development Workshops:</a:t>
            </a:r>
          </a:p>
          <a:p>
            <a:pPr marL="0" indent="0">
              <a:buNone/>
            </a:pPr>
            <a:r>
              <a:rPr lang="en-US" b="1" u="sng" dirty="0">
                <a:hlinkClick r:id="rId3"/>
              </a:rPr>
              <a:t>The Basics of Structural Equation Modeling (</a:t>
            </a:r>
            <a:r>
              <a:rPr lang="en-US" b="1" u="sng" dirty="0" smtClean="0">
                <a:hlinkClick r:id="rId3"/>
              </a:rPr>
              <a:t>SEM)</a:t>
            </a:r>
            <a:r>
              <a:rPr lang="en-US" b="1" dirty="0"/>
              <a:t> </a:t>
            </a:r>
            <a:r>
              <a:rPr lang="en-US" b="1" dirty="0" smtClean="0"/>
              <a:t>Presented by </a:t>
            </a:r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dirty="0" err="1"/>
              <a:t>Wanzhu</a:t>
            </a:r>
            <a:r>
              <a:rPr lang="en-US" dirty="0"/>
              <a:t> Shi, </a:t>
            </a:r>
            <a:r>
              <a:rPr lang="en-US" i="1" dirty="0"/>
              <a:t>Assistant </a:t>
            </a:r>
            <a:r>
              <a:rPr lang="en-US" i="1" dirty="0" smtClean="0"/>
              <a:t>Professor, October 28</a:t>
            </a:r>
            <a:r>
              <a:rPr lang="en-US" i="1" baseline="30000" dirty="0" smtClean="0"/>
              <a:t>th</a:t>
            </a:r>
            <a:r>
              <a:rPr lang="en-US" i="1" dirty="0" smtClean="0"/>
              <a:t> at 12 PM</a:t>
            </a:r>
          </a:p>
          <a:p>
            <a:pPr marL="0" indent="0">
              <a:buNone/>
            </a:pPr>
            <a:r>
              <a:rPr lang="en-US" b="1" dirty="0">
                <a:hlinkClick r:id="rId4"/>
              </a:rPr>
              <a:t>Editing Your Thesis or </a:t>
            </a:r>
            <a:r>
              <a:rPr lang="en-US" b="1" dirty="0" smtClean="0">
                <a:hlinkClick r:id="rId4"/>
              </a:rPr>
              <a:t>Dissertation</a:t>
            </a:r>
            <a:r>
              <a:rPr lang="en-US" b="1" dirty="0"/>
              <a:t> </a:t>
            </a:r>
            <a:r>
              <a:rPr lang="en-US" b="1" dirty="0" smtClean="0"/>
              <a:t>Presented by</a:t>
            </a:r>
            <a:r>
              <a:rPr lang="en-US" dirty="0"/>
              <a:t> </a:t>
            </a:r>
            <a:r>
              <a:rPr lang="en-US" dirty="0" smtClean="0"/>
              <a:t>Francisco </a:t>
            </a:r>
            <a:r>
              <a:rPr lang="en-US" dirty="0"/>
              <a:t>Zamora, </a:t>
            </a:r>
            <a:r>
              <a:rPr lang="en-US" i="1" dirty="0"/>
              <a:t>ARC Graduate Writing Consultant &amp; COAS's </a:t>
            </a:r>
            <a:r>
              <a:rPr lang="en-US" dirty="0" smtClean="0"/>
              <a:t>Miguel Rangel, November 6</a:t>
            </a:r>
            <a:r>
              <a:rPr lang="en-US" baseline="30000" dirty="0" smtClean="0"/>
              <a:t>th</a:t>
            </a:r>
            <a:r>
              <a:rPr lang="en-US" dirty="0" smtClean="0"/>
              <a:t> at 11 AM.</a:t>
            </a:r>
          </a:p>
          <a:p>
            <a:pPr marL="0" indent="0">
              <a:buNone/>
            </a:pPr>
            <a:r>
              <a:rPr lang="en-US" b="1" dirty="0">
                <a:hlinkClick r:id="rId5"/>
              </a:rPr>
              <a:t>How &amp; Where to </a:t>
            </a:r>
            <a:r>
              <a:rPr lang="en-US" b="1" dirty="0" smtClean="0">
                <a:hlinkClick r:id="rId5"/>
              </a:rPr>
              <a:t>Publish</a:t>
            </a:r>
            <a:r>
              <a:rPr lang="en-US" b="1" dirty="0"/>
              <a:t> </a:t>
            </a:r>
            <a:r>
              <a:rPr lang="en-US" b="1" dirty="0" smtClean="0"/>
              <a:t>Presented by</a:t>
            </a:r>
            <a:r>
              <a:rPr lang="en-US" dirty="0" smtClean="0"/>
              <a:t> </a:t>
            </a:r>
            <a:r>
              <a:rPr lang="en-US" i="1" dirty="0" smtClean="0"/>
              <a:t>Dr</a:t>
            </a:r>
            <a:r>
              <a:rPr lang="en-US" i="1" dirty="0"/>
              <a:t>. Ken Tobin, Professor </a:t>
            </a:r>
            <a:r>
              <a:rPr lang="en-US" dirty="0"/>
              <a:t>&amp; Dr. John Kilburn, </a:t>
            </a:r>
            <a:r>
              <a:rPr lang="en-US" i="1" dirty="0"/>
              <a:t>Associate Vice </a:t>
            </a:r>
            <a:r>
              <a:rPr lang="en-US" i="1" dirty="0" smtClean="0"/>
              <a:t>President, November 13</a:t>
            </a:r>
            <a:r>
              <a:rPr lang="en-US" i="1" baseline="30000" dirty="0" smtClean="0"/>
              <a:t>th</a:t>
            </a:r>
            <a:r>
              <a:rPr lang="en-US" i="1" dirty="0" smtClean="0"/>
              <a:t> at 12 PM.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0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people afraid of public speaking?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068" y="2057401"/>
            <a:ext cx="6559731" cy="4800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Physiological response</a:t>
            </a:r>
          </a:p>
          <a:p>
            <a:r>
              <a:rPr lang="en-US" sz="3200" dirty="0" smtClean="0"/>
              <a:t>Over-thinking</a:t>
            </a:r>
          </a:p>
          <a:p>
            <a:r>
              <a:rPr lang="en-US" sz="3200" dirty="0" smtClean="0"/>
              <a:t>Lack of experience or a </a:t>
            </a:r>
            <a:r>
              <a:rPr lang="en-US" sz="3200" u="sng" dirty="0" smtClean="0"/>
              <a:t>bad experience</a:t>
            </a:r>
          </a:p>
          <a:p>
            <a:r>
              <a:rPr lang="en-US" sz="3200" dirty="0" smtClean="0"/>
              <a:t>Fear of failure or judgement</a:t>
            </a:r>
          </a:p>
          <a:p>
            <a:r>
              <a:rPr lang="en-US" sz="3200" dirty="0"/>
              <a:t>Imposter </a:t>
            </a:r>
            <a:r>
              <a:rPr lang="en-US" sz="3200" dirty="0" smtClean="0"/>
              <a:t>syndrome</a:t>
            </a:r>
          </a:p>
          <a:p>
            <a:r>
              <a:rPr lang="en-US" sz="3200" dirty="0" smtClean="0"/>
              <a:t>Unfamiliar audience</a:t>
            </a:r>
          </a:p>
          <a:p>
            <a:r>
              <a:rPr lang="en-US" sz="3200" dirty="0" smtClean="0"/>
              <a:t>Not having all the answers</a:t>
            </a:r>
          </a:p>
        </p:txBody>
      </p:sp>
      <p:pic>
        <p:nvPicPr>
          <p:cNvPr id="4" name="Picture 3" descr="Laughing Hyenas: Red flags the new Somali region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9" y="2743200"/>
            <a:ext cx="50292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0" y="1044201"/>
            <a:ext cx="863663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365" dirty="0"/>
              <a:t>Public </a:t>
            </a:r>
            <a:r>
              <a:rPr sz="4800" spc="-300" dirty="0"/>
              <a:t>Speaking </a:t>
            </a:r>
            <a:r>
              <a:rPr sz="4800" spc="-315" dirty="0"/>
              <a:t>in</a:t>
            </a:r>
            <a:r>
              <a:rPr sz="4800" spc="-835" dirty="0"/>
              <a:t> </a:t>
            </a:r>
            <a:r>
              <a:rPr sz="4800" spc="-355" dirty="0" smtClean="0"/>
              <a:t>General</a:t>
            </a:r>
            <a:r>
              <a:rPr lang="en-US" sz="4800" spc="-355" dirty="0" smtClean="0"/>
              <a:t>: “</a:t>
            </a:r>
            <a:r>
              <a:rPr lang="en-US" sz="4800" spc="-355" dirty="0" err="1" smtClean="0"/>
              <a:t>Do”s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2534353"/>
            <a:ext cx="6934200" cy="295401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rlito"/>
                <a:cs typeface="Carlito"/>
              </a:rPr>
              <a:t>Practice! Practice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20" dirty="0">
                <a:latin typeface="Carlito"/>
                <a:cs typeface="Carlito"/>
              </a:rPr>
              <a:t>yourself </a:t>
            </a:r>
            <a:r>
              <a:rPr sz="2800" spc="-5" dirty="0">
                <a:latin typeface="Carlito"/>
                <a:cs typeface="Carlito"/>
              </a:rPr>
              <a:t>and with a </a:t>
            </a:r>
            <a:r>
              <a:rPr sz="2800" spc="-10" dirty="0">
                <a:latin typeface="Carlito"/>
                <a:cs typeface="Carlito"/>
              </a:rPr>
              <a:t>small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audience!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5" dirty="0">
                <a:latin typeface="Carlito"/>
                <a:cs typeface="Carlito"/>
              </a:rPr>
              <a:t>Make eye </a:t>
            </a:r>
            <a:r>
              <a:rPr sz="2800" spc="-20" dirty="0">
                <a:latin typeface="Carlito"/>
                <a:cs typeface="Carlito"/>
              </a:rPr>
              <a:t>contact </a:t>
            </a:r>
            <a:r>
              <a:rPr sz="2800" spc="-5" dirty="0">
                <a:latin typeface="Carlito"/>
                <a:cs typeface="Carlito"/>
              </a:rPr>
              <a:t>with the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committee.</a:t>
            </a:r>
            <a:endParaRPr sz="2800" dirty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5" dirty="0" smtClean="0">
                <a:latin typeface="Carlito"/>
                <a:cs typeface="Carlito"/>
              </a:rPr>
              <a:t>Dress </a:t>
            </a:r>
            <a:r>
              <a:rPr sz="2800" spc="-30" dirty="0">
                <a:latin typeface="Carlito"/>
                <a:cs typeface="Carlito"/>
              </a:rPr>
              <a:t>professionally, </a:t>
            </a:r>
            <a:r>
              <a:rPr sz="2800" spc="-10" dirty="0">
                <a:latin typeface="Carlito"/>
                <a:cs typeface="Carlito"/>
              </a:rPr>
              <a:t>but </a:t>
            </a:r>
            <a:r>
              <a:rPr sz="2800" spc="-35" dirty="0">
                <a:latin typeface="Carlito"/>
                <a:cs typeface="Carlito"/>
              </a:rPr>
              <a:t>stay</a:t>
            </a:r>
            <a:r>
              <a:rPr sz="2800" spc="13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comfortable</a:t>
            </a:r>
            <a:r>
              <a:rPr sz="2800" spc="-20" dirty="0" smtClean="0">
                <a:latin typeface="Carlito"/>
                <a:cs typeface="Carlito"/>
              </a:rPr>
              <a:t>.</a:t>
            </a:r>
            <a:endParaRPr lang="en-US" sz="2800" spc="-20" dirty="0" smtClean="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800" spc="-20" dirty="0" smtClean="0">
                <a:latin typeface="Carlito"/>
                <a:cs typeface="Carlito"/>
              </a:rPr>
              <a:t>Speak in a clear, loud tone (use technology to your advantage)</a:t>
            </a:r>
            <a:endParaRPr sz="2800" dirty="0">
              <a:latin typeface="Carlito"/>
              <a:cs typeface="Carlito"/>
            </a:endParaRPr>
          </a:p>
        </p:txBody>
      </p:sp>
      <p:pic>
        <p:nvPicPr>
          <p:cNvPr id="5" name="Picture 4" descr="Comment faire une présentation du tonnerre ?! , sel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540141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365" dirty="0"/>
              <a:t>Public </a:t>
            </a:r>
            <a:r>
              <a:rPr lang="en-US" spc="-300" dirty="0"/>
              <a:t>Speaking </a:t>
            </a:r>
            <a:r>
              <a:rPr lang="en-US" spc="-315" dirty="0"/>
              <a:t>in</a:t>
            </a:r>
            <a:r>
              <a:rPr lang="en-US" spc="-835" dirty="0"/>
              <a:t> </a:t>
            </a:r>
            <a:r>
              <a:rPr lang="en-US" spc="-355" dirty="0"/>
              <a:t>General: </a:t>
            </a:r>
            <a:r>
              <a:rPr lang="en-US" spc="-355" dirty="0" smtClean="0"/>
              <a:t>“</a:t>
            </a:r>
            <a:r>
              <a:rPr lang="en-US" spc="-355" dirty="0" err="1" smtClean="0"/>
              <a:t>Don’t”s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09162" cy="4024125"/>
          </a:xfrm>
        </p:spPr>
        <p:txBody>
          <a:bodyPr/>
          <a:lstStyle/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15" dirty="0" smtClean="0">
                <a:latin typeface="Carlito"/>
                <a:cs typeface="Carlito"/>
              </a:rPr>
              <a:t>Pace/move too much</a:t>
            </a:r>
            <a:endParaRPr lang="en-US" sz="2400" dirty="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 smtClean="0">
                <a:latin typeface="Carlito"/>
                <a:cs typeface="Carlito"/>
              </a:rPr>
              <a:t>Gesture </a:t>
            </a:r>
            <a:r>
              <a:rPr lang="en-US" sz="2400" i="1" spc="-20" dirty="0" smtClean="0">
                <a:latin typeface="Carlito"/>
                <a:cs typeface="Carlito"/>
              </a:rPr>
              <a:t>too </a:t>
            </a:r>
            <a:r>
              <a:rPr lang="en-US" sz="2400" spc="-20" dirty="0" smtClean="0">
                <a:latin typeface="Carlito"/>
                <a:cs typeface="Carlito"/>
              </a:rPr>
              <a:t>wildly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 smtClean="0">
                <a:latin typeface="Carlito"/>
                <a:cs typeface="Carlito"/>
              </a:rPr>
              <a:t>Look only at notes/screen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 smtClean="0">
                <a:latin typeface="Carlito"/>
                <a:cs typeface="Carlito"/>
              </a:rPr>
              <a:t>Be rude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 smtClean="0">
                <a:latin typeface="Carlito"/>
                <a:cs typeface="Carlito"/>
              </a:rPr>
              <a:t>Rush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 smtClean="0">
                <a:latin typeface="Carlito"/>
                <a:cs typeface="Carlito"/>
              </a:rPr>
              <a:t>Go too far off topic</a:t>
            </a:r>
          </a:p>
          <a:p>
            <a:pPr marL="2413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400" spc="-20" dirty="0" smtClean="0">
                <a:latin typeface="Carlito"/>
                <a:cs typeface="Carlito"/>
              </a:rPr>
              <a:t>Try to just copy someone else’s style.</a:t>
            </a:r>
            <a:endParaRPr lang="en-US" sz="2400" dirty="0">
              <a:latin typeface="Carlito"/>
              <a:cs typeface="Carlito"/>
            </a:endParaRPr>
          </a:p>
          <a:p>
            <a:endParaRPr lang="en-US" dirty="0"/>
          </a:p>
        </p:txBody>
      </p:sp>
      <p:pic>
        <p:nvPicPr>
          <p:cNvPr id="4" name="Picture 3" descr="Ice block - The RuneScape Wiki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06322"/>
            <a:ext cx="3551614" cy="48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70" dirty="0"/>
              <a:t>Practice </a:t>
            </a:r>
            <a:r>
              <a:rPr spc="-265" dirty="0"/>
              <a:t>Speaking</a:t>
            </a:r>
            <a:r>
              <a:rPr spc="-635" dirty="0"/>
              <a:t> </a:t>
            </a:r>
            <a:r>
              <a:rPr spc="-325" dirty="0"/>
              <a:t>Tips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400" y="1636294"/>
            <a:ext cx="5562600" cy="4853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800" spc="-10" dirty="0" smtClean="0">
                <a:latin typeface="Carlito"/>
                <a:cs typeface="Carlito"/>
              </a:rPr>
              <a:t>Learn </a:t>
            </a:r>
            <a:r>
              <a:rPr sz="2800" spc="-15" dirty="0">
                <a:latin typeface="Carlito"/>
                <a:cs typeface="Carlito"/>
              </a:rPr>
              <a:t>your </a:t>
            </a:r>
            <a:r>
              <a:rPr sz="2800" b="1" spc="-15" dirty="0">
                <a:latin typeface="Carlito"/>
                <a:cs typeface="Carlito"/>
              </a:rPr>
              <a:t>Material </a:t>
            </a:r>
            <a:r>
              <a:rPr sz="2800" spc="-155" dirty="0">
                <a:latin typeface="Carlito"/>
                <a:cs typeface="Carlito"/>
              </a:rPr>
              <a:t>(</a:t>
            </a:r>
            <a:r>
              <a:rPr sz="2800" spc="-155" dirty="0">
                <a:latin typeface="Arial"/>
                <a:cs typeface="Arial"/>
              </a:rPr>
              <a:t>The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20" dirty="0">
                <a:latin typeface="Arial"/>
                <a:cs typeface="Arial"/>
              </a:rPr>
              <a:t>“What”)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2438400"/>
            <a:ext cx="9372600" cy="3941464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b="1" spc="-10" dirty="0">
                <a:latin typeface="Carlito"/>
                <a:cs typeface="Carlito"/>
              </a:rPr>
              <a:t>order</a:t>
            </a:r>
            <a:r>
              <a:rPr sz="2400" b="1" spc="10" dirty="0">
                <a:latin typeface="Carlito"/>
                <a:cs typeface="Carlito"/>
              </a:rPr>
              <a:t> </a:t>
            </a:r>
            <a:r>
              <a:rPr sz="2400" b="1" dirty="0">
                <a:latin typeface="Carlito"/>
                <a:cs typeface="Carlito"/>
              </a:rPr>
              <a:t>-</a:t>
            </a:r>
            <a:r>
              <a:rPr sz="2400" b="1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What</a:t>
            </a:r>
            <a:r>
              <a:rPr sz="2400" spc="-10" dirty="0">
                <a:latin typeface="Carlito"/>
                <a:cs typeface="Carlito"/>
              </a:rPr>
              <a:t> goes first,</a:t>
            </a:r>
            <a:r>
              <a:rPr sz="2400" spc="-5" dirty="0">
                <a:latin typeface="Carlito"/>
                <a:cs typeface="Carlito"/>
              </a:rPr>
              <a:t> what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goes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middle,</a:t>
            </a:r>
            <a:r>
              <a:rPr sz="2400" spc="-1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what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goes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last</a:t>
            </a:r>
            <a:r>
              <a:rPr sz="2400" spc="-5" dirty="0" smtClean="0">
                <a:latin typeface="Carlito"/>
                <a:cs typeface="Carlito"/>
              </a:rPr>
              <a:t>?</a:t>
            </a:r>
            <a:endParaRPr lang="en-US" sz="2400" spc="-5" dirty="0" smtClean="0">
              <a:latin typeface="Carlito"/>
              <a:cs typeface="Carlito"/>
            </a:endParaRPr>
          </a:p>
          <a:p>
            <a:pPr marL="355600" indent="-342900" algn="just">
              <a:lnSpc>
                <a:spcPct val="100000"/>
              </a:lnSpc>
              <a:spcBef>
                <a:spcPts val="235"/>
              </a:spcBef>
              <a:buAutoNum type="arabicPeriod"/>
              <a:tabLst>
                <a:tab pos="355600" algn="l"/>
              </a:tabLst>
            </a:pP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9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b="1" spc="-5" dirty="0">
                <a:latin typeface="Carlito"/>
                <a:cs typeface="Carlito"/>
              </a:rPr>
              <a:t>length (time) </a:t>
            </a:r>
            <a:r>
              <a:rPr sz="2400" b="1" dirty="0">
                <a:latin typeface="Carlito"/>
                <a:cs typeface="Carlito"/>
              </a:rPr>
              <a:t>– </a:t>
            </a:r>
            <a:r>
              <a:rPr sz="2400" spc="-5" dirty="0">
                <a:latin typeface="Carlito"/>
                <a:cs typeface="Carlito"/>
              </a:rPr>
              <a:t>Time </a:t>
            </a:r>
            <a:r>
              <a:rPr sz="2400" spc="-20" dirty="0">
                <a:latin typeface="Carlito"/>
                <a:cs typeface="Carlito"/>
              </a:rPr>
              <a:t>yourself. </a:t>
            </a:r>
            <a:r>
              <a:rPr sz="2400" spc="-5" dirty="0">
                <a:latin typeface="Carlito"/>
                <a:cs typeface="Carlito"/>
              </a:rPr>
              <a:t>How </a:t>
            </a:r>
            <a:r>
              <a:rPr sz="2400" dirty="0">
                <a:latin typeface="Carlito"/>
                <a:cs typeface="Carlito"/>
              </a:rPr>
              <a:t>long is </a:t>
            </a:r>
            <a:r>
              <a:rPr sz="2400" spc="-5" dirty="0">
                <a:latin typeface="Carlito"/>
                <a:cs typeface="Carlito"/>
              </a:rPr>
              <a:t>your </a:t>
            </a:r>
            <a:r>
              <a:rPr sz="2400" spc="-10" dirty="0">
                <a:latin typeface="Carlito"/>
                <a:cs typeface="Carlito"/>
              </a:rPr>
              <a:t>presentation? </a:t>
            </a:r>
            <a:r>
              <a:rPr sz="2400" spc="-5" dirty="0">
                <a:latin typeface="Carlito"/>
                <a:cs typeface="Carlito"/>
              </a:rPr>
              <a:t>Give </a:t>
            </a:r>
            <a:r>
              <a:rPr sz="2400" spc="-10" dirty="0">
                <a:latin typeface="Carlito"/>
                <a:cs typeface="Carlito"/>
              </a:rPr>
              <a:t>yourself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hard </a:t>
            </a:r>
            <a:r>
              <a:rPr sz="2400" dirty="0">
                <a:latin typeface="Carlito"/>
                <a:cs typeface="Carlito"/>
              </a:rPr>
              <a:t>time limit. </a:t>
            </a:r>
            <a:r>
              <a:rPr sz="2400" spc="-5" dirty="0">
                <a:latin typeface="Carlito"/>
                <a:cs typeface="Carlito"/>
              </a:rPr>
              <a:t>Most </a:t>
            </a:r>
            <a:r>
              <a:rPr sz="2400" dirty="0">
                <a:latin typeface="Carlito"/>
                <a:cs typeface="Carlito"/>
              </a:rPr>
              <a:t>adults </a:t>
            </a:r>
            <a:r>
              <a:rPr sz="2400" spc="-5" dirty="0">
                <a:latin typeface="Carlito"/>
                <a:cs typeface="Carlito"/>
              </a:rPr>
              <a:t>only </a:t>
            </a:r>
            <a:r>
              <a:rPr sz="2400" spc="-15" dirty="0">
                <a:latin typeface="Carlito"/>
                <a:cs typeface="Carlito"/>
              </a:rPr>
              <a:t>have </a:t>
            </a:r>
            <a:r>
              <a:rPr sz="2400" dirty="0">
                <a:latin typeface="Carlito"/>
                <a:cs typeface="Carlito"/>
              </a:rPr>
              <a:t>an </a:t>
            </a:r>
            <a:r>
              <a:rPr sz="2400" spc="-10" dirty="0">
                <a:latin typeface="Carlito"/>
                <a:cs typeface="Carlito"/>
              </a:rPr>
              <a:t>attention </a:t>
            </a:r>
            <a:r>
              <a:rPr sz="2400" spc="-5" dirty="0">
                <a:latin typeface="Carlito"/>
                <a:cs typeface="Carlito"/>
              </a:rPr>
              <a:t>span of  </a:t>
            </a:r>
            <a:r>
              <a:rPr sz="2400" spc="-10" dirty="0">
                <a:latin typeface="Carlito"/>
                <a:cs typeface="Carlito"/>
              </a:rPr>
              <a:t>between </a:t>
            </a:r>
            <a:r>
              <a:rPr sz="2400" spc="-5" dirty="0">
                <a:latin typeface="Carlito"/>
                <a:cs typeface="Carlito"/>
              </a:rPr>
              <a:t>11 </a:t>
            </a:r>
            <a:r>
              <a:rPr sz="2400" dirty="0">
                <a:latin typeface="Carlito"/>
                <a:cs typeface="Carlito"/>
              </a:rPr>
              <a:t>and </a:t>
            </a:r>
            <a:r>
              <a:rPr sz="2400" spc="-5" dirty="0">
                <a:latin typeface="Carlito"/>
                <a:cs typeface="Carlito"/>
              </a:rPr>
              <a:t>20 minutes. </a:t>
            </a:r>
            <a:r>
              <a:rPr sz="2400" b="1" spc="-40" dirty="0">
                <a:latin typeface="Carlito"/>
                <a:cs typeface="Carlito"/>
              </a:rPr>
              <a:t>You </a:t>
            </a:r>
            <a:r>
              <a:rPr sz="2400" b="1" spc="-5" dirty="0">
                <a:latin typeface="Carlito"/>
                <a:cs typeface="Carlito"/>
              </a:rPr>
              <a:t>probably </a:t>
            </a:r>
            <a:r>
              <a:rPr sz="2400" b="1" spc="-10" dirty="0">
                <a:latin typeface="Carlito"/>
                <a:cs typeface="Carlito"/>
              </a:rPr>
              <a:t>want to </a:t>
            </a:r>
            <a:r>
              <a:rPr sz="2400" b="1" spc="-15" dirty="0">
                <a:latin typeface="Carlito"/>
                <a:cs typeface="Carlito"/>
              </a:rPr>
              <a:t>have </a:t>
            </a:r>
            <a:r>
              <a:rPr sz="2400" b="1" spc="-5" dirty="0">
                <a:latin typeface="Carlito"/>
                <a:cs typeface="Carlito"/>
              </a:rPr>
              <a:t>about 10 minutes </a:t>
            </a:r>
            <a:r>
              <a:rPr sz="2400" b="1" dirty="0">
                <a:latin typeface="Carlito"/>
                <a:cs typeface="Carlito"/>
              </a:rPr>
              <a:t>minimum </a:t>
            </a:r>
            <a:r>
              <a:rPr sz="2400" b="1" spc="-5" dirty="0">
                <a:latin typeface="Carlito"/>
                <a:cs typeface="Carlito"/>
              </a:rPr>
              <a:t>or 15 minutes maximum of </a:t>
            </a:r>
            <a:r>
              <a:rPr sz="2400" b="1" spc="-10" dirty="0">
                <a:latin typeface="Carlito"/>
                <a:cs typeface="Carlito"/>
              </a:rPr>
              <a:t>prepared</a:t>
            </a:r>
            <a:r>
              <a:rPr sz="2400" b="1" spc="55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material</a:t>
            </a:r>
            <a:r>
              <a:rPr sz="2400" b="1" spc="-5" dirty="0" smtClean="0">
                <a:latin typeface="Carlito"/>
                <a:cs typeface="Carlito"/>
              </a:rPr>
              <a:t>.</a:t>
            </a:r>
            <a:endParaRPr lang="en-US" sz="2400" b="1" spc="-5" dirty="0" smtClean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495"/>
              </a:spcBef>
              <a:buAutoNum type="arabicPeriod"/>
              <a:tabLst>
                <a:tab pos="355600" algn="l"/>
              </a:tabLst>
            </a:pPr>
            <a:endParaRPr sz="2400" b="1" dirty="0">
              <a:latin typeface="Carlito"/>
              <a:cs typeface="Carlito"/>
            </a:endParaRPr>
          </a:p>
          <a:p>
            <a:pPr marL="355600" marR="610235" indent="-342900" algn="just">
              <a:lnSpc>
                <a:spcPct val="80000"/>
              </a:lnSpc>
              <a:spcBef>
                <a:spcPts val="505"/>
              </a:spcBef>
              <a:buAutoNum type="arabicPeriod"/>
              <a:tabLst>
                <a:tab pos="355600" algn="l"/>
              </a:tabLst>
            </a:pP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b="1" spc="-5" dirty="0">
                <a:latin typeface="Carlito"/>
                <a:cs typeface="Carlito"/>
              </a:rPr>
              <a:t>meaning </a:t>
            </a:r>
            <a:r>
              <a:rPr sz="2400" b="1" dirty="0">
                <a:latin typeface="Carlito"/>
                <a:cs typeface="Carlito"/>
              </a:rPr>
              <a:t>– </a:t>
            </a:r>
            <a:r>
              <a:rPr sz="2400" spc="-40" dirty="0">
                <a:latin typeface="Carlito"/>
                <a:cs typeface="Carlito"/>
              </a:rPr>
              <a:t>You </a:t>
            </a:r>
            <a:r>
              <a:rPr sz="2400" spc="-5" dirty="0">
                <a:latin typeface="Carlito"/>
                <a:cs typeface="Carlito"/>
              </a:rPr>
              <a:t>need </a:t>
            </a:r>
            <a:r>
              <a:rPr sz="2400" spc="-10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fully </a:t>
            </a:r>
            <a:r>
              <a:rPr sz="2400" spc="-10" dirty="0">
                <a:latin typeface="Carlito"/>
                <a:cs typeface="Carlito"/>
              </a:rPr>
              <a:t>understand </a:t>
            </a:r>
            <a:r>
              <a:rPr sz="2400" spc="-5" dirty="0">
                <a:latin typeface="Carlito"/>
                <a:cs typeface="Carlito"/>
              </a:rPr>
              <a:t>what you </a:t>
            </a:r>
            <a:r>
              <a:rPr sz="2400" spc="-10" dirty="0">
                <a:latin typeface="Carlito"/>
                <a:cs typeface="Carlito"/>
              </a:rPr>
              <a:t>are </a:t>
            </a:r>
            <a:r>
              <a:rPr sz="2400" spc="-5" dirty="0">
                <a:latin typeface="Carlito"/>
                <a:cs typeface="Carlito"/>
              </a:rPr>
              <a:t>saying,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5" dirty="0">
                <a:latin typeface="Carlito"/>
                <a:cs typeface="Carlito"/>
              </a:rPr>
              <a:t>case you accidentally </a:t>
            </a:r>
            <a:r>
              <a:rPr sz="2400" spc="-10" dirty="0">
                <a:latin typeface="Carlito"/>
                <a:cs typeface="Carlito"/>
              </a:rPr>
              <a:t>get </a:t>
            </a:r>
            <a:r>
              <a:rPr sz="2400" spc="-5" dirty="0">
                <a:latin typeface="Carlito"/>
                <a:cs typeface="Carlito"/>
              </a:rPr>
              <a:t>lost or one of your </a:t>
            </a:r>
            <a:r>
              <a:rPr sz="2400" dirty="0">
                <a:latin typeface="Carlito"/>
                <a:cs typeface="Carlito"/>
              </a:rPr>
              <a:t>audience </a:t>
            </a:r>
            <a:r>
              <a:rPr sz="2400" spc="-5" dirty="0">
                <a:latin typeface="Carlito"/>
                <a:cs typeface="Carlito"/>
              </a:rPr>
              <a:t>members </a:t>
            </a:r>
            <a:r>
              <a:rPr lang="en-US" sz="2400" spc="-5" dirty="0" smtClean="0">
                <a:latin typeface="Carlito"/>
                <a:cs typeface="Carlito"/>
              </a:rPr>
              <a:t>has a hard question</a:t>
            </a:r>
            <a:r>
              <a:rPr sz="2400" spc="-30" dirty="0" smtClean="0">
                <a:latin typeface="Carlito"/>
                <a:cs typeface="Carlito"/>
              </a:rPr>
              <a:t>. </a:t>
            </a:r>
            <a:r>
              <a:rPr sz="2400" dirty="0">
                <a:latin typeface="Carlito"/>
                <a:cs typeface="Carlito"/>
              </a:rPr>
              <a:t>It is </a:t>
            </a:r>
            <a:r>
              <a:rPr sz="2400" spc="-5" dirty="0">
                <a:latin typeface="Carlito"/>
                <a:cs typeface="Carlito"/>
              </a:rPr>
              <a:t>not </a:t>
            </a:r>
            <a:r>
              <a:rPr sz="2400" dirty="0">
                <a:latin typeface="Carlito"/>
                <a:cs typeface="Carlito"/>
              </a:rPr>
              <a:t>enough </a:t>
            </a:r>
            <a:r>
              <a:rPr sz="2400" spc="-10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simply memorize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 smtClean="0">
                <a:latin typeface="Carlito"/>
                <a:cs typeface="Carlito"/>
              </a:rPr>
              <a:t>material</a:t>
            </a:r>
            <a:r>
              <a:rPr lang="en-US" sz="2400" spc="-15" dirty="0" smtClean="0">
                <a:latin typeface="Arial"/>
                <a:cs typeface="Arial"/>
              </a:rPr>
              <a:t>.</a:t>
            </a:r>
            <a:endParaRPr sz="2400" dirty="0">
              <a:latin typeface="Carlito"/>
              <a:cs typeface="Carlito"/>
            </a:endParaRPr>
          </a:p>
        </p:txBody>
      </p:sp>
      <p:pic>
        <p:nvPicPr>
          <p:cNvPr id="11" name="Picture 10" descr="Category:LGPL images - OI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667000"/>
            <a:ext cx="1488272" cy="148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9696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Practice 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26945"/>
            <a:ext cx="11125200" cy="332041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spc="-5" dirty="0" smtClean="0">
                <a:latin typeface="Carlito"/>
                <a:cs typeface="Carlito"/>
              </a:rPr>
              <a:t>The </a:t>
            </a:r>
            <a:r>
              <a:rPr lang="en-US" sz="2400" b="1" spc="-5" dirty="0">
                <a:latin typeface="Carlito"/>
                <a:cs typeface="Carlito"/>
              </a:rPr>
              <a:t>volume </a:t>
            </a:r>
            <a:r>
              <a:rPr lang="en-US" sz="2400" b="1" dirty="0">
                <a:latin typeface="Carlito"/>
                <a:cs typeface="Carlito"/>
              </a:rPr>
              <a:t>– </a:t>
            </a:r>
            <a:r>
              <a:rPr lang="en-US" sz="2400" spc="-5" dirty="0">
                <a:latin typeface="Carlito"/>
                <a:cs typeface="Carlito"/>
              </a:rPr>
              <a:t>What </a:t>
            </a:r>
            <a:r>
              <a:rPr lang="en-US" sz="2400" dirty="0">
                <a:latin typeface="Carlito"/>
                <a:cs typeface="Carlito"/>
              </a:rPr>
              <a:t>is the </a:t>
            </a:r>
            <a:r>
              <a:rPr lang="en-US" sz="2400" spc="-5" dirty="0">
                <a:latin typeface="Carlito"/>
                <a:cs typeface="Carlito"/>
              </a:rPr>
              <a:t>loudest you can </a:t>
            </a:r>
            <a:r>
              <a:rPr lang="en-US" sz="2400" spc="-5" dirty="0" smtClean="0">
                <a:latin typeface="Carlito"/>
                <a:cs typeface="Carlito"/>
              </a:rPr>
              <a:t>speak comfortably</a:t>
            </a:r>
            <a:r>
              <a:rPr lang="en-US" sz="2400" spc="-10" dirty="0" smtClean="0">
                <a:latin typeface="Carlito"/>
                <a:cs typeface="Carlito"/>
              </a:rPr>
              <a:t>? </a:t>
            </a:r>
            <a:r>
              <a:rPr lang="en-US" sz="2400" spc="-5" dirty="0">
                <a:latin typeface="Carlito"/>
                <a:cs typeface="Carlito"/>
              </a:rPr>
              <a:t>What </a:t>
            </a:r>
            <a:r>
              <a:rPr lang="en-US" sz="2400" dirty="0">
                <a:latin typeface="Carlito"/>
                <a:cs typeface="Carlito"/>
              </a:rPr>
              <a:t>is the </a:t>
            </a:r>
            <a:r>
              <a:rPr lang="en-US" sz="2400" spc="-10" dirty="0">
                <a:latin typeface="Carlito"/>
                <a:cs typeface="Carlito"/>
              </a:rPr>
              <a:t>softest </a:t>
            </a:r>
            <a:r>
              <a:rPr lang="en-US" sz="2400" spc="-5" dirty="0">
                <a:latin typeface="Carlito"/>
                <a:cs typeface="Carlito"/>
              </a:rPr>
              <a:t>you can </a:t>
            </a:r>
            <a:r>
              <a:rPr lang="en-US" sz="2400" spc="-5" dirty="0" smtClean="0">
                <a:latin typeface="Carlito"/>
                <a:cs typeface="Carlito"/>
              </a:rPr>
              <a:t>speak clearly</a:t>
            </a:r>
            <a:r>
              <a:rPr lang="en-US" sz="2400" spc="-10" dirty="0" smtClean="0">
                <a:latin typeface="Carlito"/>
                <a:cs typeface="Carlito"/>
              </a:rPr>
              <a:t>? Use </a:t>
            </a:r>
            <a:r>
              <a:rPr lang="en-US" sz="2400" u="sng" dirty="0" smtClean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big </a:t>
            </a:r>
            <a:r>
              <a:rPr lang="en-US" sz="2400"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breaths</a:t>
            </a:r>
            <a:r>
              <a:rPr lang="en-US" sz="2400" spc="-5" dirty="0">
                <a:latin typeface="Carlito"/>
                <a:cs typeface="Carlito"/>
              </a:rPr>
              <a:t> </a:t>
            </a:r>
            <a:r>
              <a:rPr lang="en-US" sz="2400" spc="-5" dirty="0" smtClean="0">
                <a:latin typeface="Carlito"/>
                <a:cs typeface="Carlito"/>
              </a:rPr>
              <a:t>and </a:t>
            </a:r>
            <a:r>
              <a:rPr lang="en-US" sz="2400" spc="-10" dirty="0" smtClean="0">
                <a:latin typeface="Carlito"/>
                <a:cs typeface="Carlito"/>
              </a:rPr>
              <a:t>pretend </a:t>
            </a:r>
            <a:r>
              <a:rPr lang="en-US" sz="2400" spc="-5" dirty="0">
                <a:latin typeface="Carlito"/>
                <a:cs typeface="Carlito"/>
              </a:rPr>
              <a:t>you </a:t>
            </a:r>
            <a:r>
              <a:rPr lang="en-US" sz="2400" spc="-10" dirty="0">
                <a:latin typeface="Carlito"/>
                <a:cs typeface="Carlito"/>
              </a:rPr>
              <a:t>are </a:t>
            </a:r>
            <a:r>
              <a:rPr lang="en-US" sz="2400" spc="-5" dirty="0" smtClean="0">
                <a:latin typeface="Carlito"/>
                <a:cs typeface="Carlito"/>
              </a:rPr>
              <a:t>talking </a:t>
            </a:r>
            <a:r>
              <a:rPr lang="en-US" sz="2400" spc="-10" dirty="0">
                <a:latin typeface="Carlito"/>
                <a:cs typeface="Carlito"/>
              </a:rPr>
              <a:t>to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-5" dirty="0">
                <a:latin typeface="Carlito"/>
                <a:cs typeface="Carlito"/>
              </a:rPr>
              <a:t>friend across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-5" dirty="0">
                <a:latin typeface="Carlito"/>
                <a:cs typeface="Carlito"/>
              </a:rPr>
              <a:t>very </a:t>
            </a:r>
            <a:r>
              <a:rPr lang="en-US" sz="2400" spc="-10" dirty="0">
                <a:latin typeface="Carlito"/>
                <a:cs typeface="Carlito"/>
              </a:rPr>
              <a:t>crowded </a:t>
            </a:r>
            <a:r>
              <a:rPr lang="en-US" sz="2400" spc="-15" dirty="0" smtClean="0">
                <a:latin typeface="Carlito"/>
                <a:cs typeface="Carlito"/>
              </a:rPr>
              <a:t>café.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pc="-5" dirty="0" smtClean="0">
                <a:latin typeface="Carlito"/>
                <a:cs typeface="Carlito"/>
              </a:rPr>
              <a:t>The </a:t>
            </a:r>
            <a:r>
              <a:rPr lang="en-US" sz="2400" b="1" spc="-10" dirty="0">
                <a:latin typeface="Carlito"/>
                <a:cs typeface="Carlito"/>
              </a:rPr>
              <a:t>tone </a:t>
            </a:r>
            <a:r>
              <a:rPr lang="en-US" sz="2400" b="1" dirty="0">
                <a:latin typeface="Carlito"/>
                <a:cs typeface="Carlito"/>
              </a:rPr>
              <a:t>- </a:t>
            </a:r>
            <a:r>
              <a:rPr lang="en-US" sz="2400" dirty="0">
                <a:latin typeface="Carlito"/>
                <a:cs typeface="Carlito"/>
              </a:rPr>
              <a:t>Friendly and </a:t>
            </a:r>
            <a:r>
              <a:rPr lang="en-US" sz="2400" spc="-5" dirty="0">
                <a:latin typeface="Carlito"/>
                <a:cs typeface="Carlito"/>
              </a:rPr>
              <a:t>approachable </a:t>
            </a:r>
            <a:r>
              <a:rPr lang="en-US" sz="2400" dirty="0">
                <a:latin typeface="Carlito"/>
                <a:cs typeface="Carlito"/>
              </a:rPr>
              <a:t>is </a:t>
            </a:r>
            <a:r>
              <a:rPr lang="en-US" sz="2400"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usually</a:t>
            </a:r>
            <a:r>
              <a:rPr lang="en-US" sz="2400" dirty="0">
                <a:latin typeface="Carlito"/>
                <a:cs typeface="Carlito"/>
              </a:rPr>
              <a:t> </a:t>
            </a:r>
            <a:r>
              <a:rPr lang="en-US" sz="2400" spc="-10" dirty="0">
                <a:latin typeface="Carlito"/>
                <a:cs typeface="Carlito"/>
              </a:rPr>
              <a:t>preferred, </a:t>
            </a:r>
            <a:r>
              <a:rPr lang="en-US" sz="2400" spc="-5" dirty="0">
                <a:latin typeface="Carlito"/>
                <a:cs typeface="Carlito"/>
              </a:rPr>
              <a:t>but sometimes, speeches </a:t>
            </a:r>
            <a:r>
              <a:rPr lang="en-US" sz="2400" spc="-10" dirty="0">
                <a:latin typeface="Carlito"/>
                <a:cs typeface="Carlito"/>
              </a:rPr>
              <a:t>require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-10" dirty="0">
                <a:latin typeface="Carlito"/>
                <a:cs typeface="Carlito"/>
              </a:rPr>
              <a:t>range </a:t>
            </a:r>
            <a:r>
              <a:rPr lang="en-US" sz="2400" spc="-5" dirty="0">
                <a:latin typeface="Carlito"/>
                <a:cs typeface="Carlito"/>
              </a:rPr>
              <a:t>of emotions </a:t>
            </a:r>
            <a:r>
              <a:rPr lang="en-US" sz="2400" spc="-10" dirty="0">
                <a:latin typeface="Carlito"/>
                <a:cs typeface="Carlito"/>
              </a:rPr>
              <a:t>to </a:t>
            </a:r>
            <a:r>
              <a:rPr lang="en-US" sz="2400" spc="-20" dirty="0">
                <a:latin typeface="Carlito"/>
                <a:cs typeface="Carlito"/>
              </a:rPr>
              <a:t>evoke </a:t>
            </a:r>
            <a:r>
              <a:rPr lang="en-US" sz="2400" dirty="0">
                <a:latin typeface="Carlito"/>
                <a:cs typeface="Carlito"/>
              </a:rPr>
              <a:t>the </a:t>
            </a:r>
            <a:r>
              <a:rPr lang="en-US" sz="2400" spc="-10" dirty="0">
                <a:latin typeface="Carlito"/>
                <a:cs typeface="Carlito"/>
              </a:rPr>
              <a:t>proper  </a:t>
            </a:r>
            <a:r>
              <a:rPr lang="en-US" sz="2400" dirty="0">
                <a:latin typeface="Carlito"/>
                <a:cs typeface="Carlito"/>
              </a:rPr>
              <a:t>audience </a:t>
            </a:r>
            <a:r>
              <a:rPr lang="en-US" sz="2400" spc="-5" dirty="0">
                <a:latin typeface="Carlito"/>
                <a:cs typeface="Carlito"/>
              </a:rPr>
              <a:t>response. </a:t>
            </a:r>
            <a:r>
              <a:rPr lang="en-US" sz="2400" spc="-10" dirty="0" smtClean="0">
                <a:latin typeface="Carlito"/>
                <a:cs typeface="Carlito"/>
              </a:rPr>
              <a:t>How do you want your audience to react?</a:t>
            </a:r>
            <a:endParaRPr lang="en-US" sz="2400" dirty="0" smtClean="0">
              <a:latin typeface="Carlito"/>
              <a:cs typeface="Carlito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spc="-5" dirty="0" smtClean="0">
                <a:latin typeface="Carlito"/>
                <a:cs typeface="Carlito"/>
              </a:rPr>
              <a:t>The </a:t>
            </a:r>
            <a:r>
              <a:rPr lang="en-US" sz="2400" b="1" dirty="0">
                <a:latin typeface="Carlito"/>
                <a:cs typeface="Carlito"/>
              </a:rPr>
              <a:t>pace </a:t>
            </a:r>
            <a:r>
              <a:rPr lang="en-US" sz="2400" spc="-90" dirty="0">
                <a:latin typeface="Arial"/>
                <a:cs typeface="Arial"/>
              </a:rPr>
              <a:t>– </a:t>
            </a:r>
            <a:r>
              <a:rPr lang="en-US" sz="2400" spc="-5" dirty="0" smtClean="0">
                <a:latin typeface="Carlito"/>
                <a:cs typeface="Carlito"/>
              </a:rPr>
              <a:t>B</a:t>
            </a:r>
            <a:r>
              <a:rPr lang="en-US" sz="2400" dirty="0" smtClean="0">
                <a:latin typeface="Carlito"/>
                <a:cs typeface="Carlito"/>
              </a:rPr>
              <a:t>e </a:t>
            </a:r>
            <a:r>
              <a:rPr lang="en-US" sz="2400" spc="-5" dirty="0">
                <a:latin typeface="Carlito"/>
                <a:cs typeface="Carlito"/>
              </a:rPr>
              <a:t>conscious of how </a:t>
            </a:r>
            <a:r>
              <a:rPr lang="en-US" sz="2400" spc="-10" dirty="0">
                <a:latin typeface="Carlito"/>
                <a:cs typeface="Carlito"/>
              </a:rPr>
              <a:t>fast </a:t>
            </a:r>
            <a:r>
              <a:rPr lang="en-US" sz="2400" spc="-5" dirty="0">
                <a:latin typeface="Carlito"/>
                <a:cs typeface="Carlito"/>
              </a:rPr>
              <a:t>you </a:t>
            </a:r>
            <a:r>
              <a:rPr lang="en-US" sz="2400" spc="-10" dirty="0">
                <a:latin typeface="Carlito"/>
                <a:cs typeface="Carlito"/>
              </a:rPr>
              <a:t>are </a:t>
            </a:r>
            <a:r>
              <a:rPr lang="en-US" sz="2400" spc="-5" dirty="0">
                <a:latin typeface="Carlito"/>
                <a:cs typeface="Carlito"/>
              </a:rPr>
              <a:t>going. </a:t>
            </a:r>
            <a:r>
              <a:rPr lang="en-US" sz="2400" spc="-15" dirty="0" smtClean="0">
                <a:latin typeface="Carlito"/>
                <a:cs typeface="Carlito"/>
              </a:rPr>
              <a:t>D</a:t>
            </a:r>
            <a:r>
              <a:rPr lang="en-US" sz="2400" spc="-5" dirty="0" smtClean="0">
                <a:latin typeface="Carlito"/>
                <a:cs typeface="Carlito"/>
              </a:rPr>
              <a:t>eliver </a:t>
            </a:r>
            <a:r>
              <a:rPr lang="en-US" sz="2400" spc="-5" dirty="0">
                <a:latin typeface="Carlito"/>
                <a:cs typeface="Carlito"/>
              </a:rPr>
              <a:t>your </a:t>
            </a:r>
            <a:r>
              <a:rPr lang="en-US" sz="2400" spc="-10" dirty="0">
                <a:latin typeface="Carlito"/>
                <a:cs typeface="Carlito"/>
              </a:rPr>
              <a:t>words at </a:t>
            </a:r>
            <a:r>
              <a:rPr lang="en-US" sz="2400" dirty="0">
                <a:latin typeface="Carlito"/>
                <a:cs typeface="Carlito"/>
              </a:rPr>
              <a:t>the </a:t>
            </a:r>
            <a:r>
              <a:rPr lang="en-US" sz="2400" spc="-5" dirty="0">
                <a:latin typeface="Carlito"/>
                <a:cs typeface="Carlito"/>
              </a:rPr>
              <a:t>same, </a:t>
            </a:r>
            <a:r>
              <a:rPr lang="en-US" sz="2400" spc="-10" dirty="0" smtClean="0">
                <a:latin typeface="Carlito"/>
                <a:cs typeface="Carlito"/>
              </a:rPr>
              <a:t>conversational </a:t>
            </a:r>
            <a:r>
              <a:rPr lang="en-US" sz="2400" dirty="0">
                <a:latin typeface="Carlito"/>
                <a:cs typeface="Carlito"/>
              </a:rPr>
              <a:t>pace. </a:t>
            </a:r>
            <a:r>
              <a:rPr lang="en-US" sz="2400" dirty="0" smtClean="0">
                <a:latin typeface="Carlito"/>
                <a:cs typeface="Carlito"/>
              </a:rPr>
              <a:t>If </a:t>
            </a:r>
            <a:r>
              <a:rPr lang="en-US" sz="2400" spc="-5" dirty="0">
                <a:latin typeface="Carlito"/>
                <a:cs typeface="Carlito"/>
              </a:rPr>
              <a:t>you </a:t>
            </a:r>
            <a:r>
              <a:rPr lang="en-US" sz="2400" spc="-10" dirty="0">
                <a:latin typeface="Carlito"/>
                <a:cs typeface="Carlito"/>
              </a:rPr>
              <a:t>are </a:t>
            </a:r>
            <a:r>
              <a:rPr lang="en-US" sz="2400" dirty="0">
                <a:latin typeface="Carlito"/>
                <a:cs typeface="Carlito"/>
              </a:rPr>
              <a:t>struggling </a:t>
            </a:r>
            <a:r>
              <a:rPr lang="en-US" sz="2400" spc="-5" dirty="0">
                <a:latin typeface="Carlito"/>
                <a:cs typeface="Carlito"/>
              </a:rPr>
              <a:t>with </a:t>
            </a:r>
            <a:r>
              <a:rPr lang="en-US" sz="2400" dirty="0">
                <a:latin typeface="Carlito"/>
                <a:cs typeface="Carlito"/>
              </a:rPr>
              <a:t>a </a:t>
            </a:r>
            <a:r>
              <a:rPr lang="en-US" sz="2400" spc="-15" dirty="0" smtClean="0">
                <a:latin typeface="Carlito"/>
                <a:cs typeface="Carlito"/>
              </a:rPr>
              <a:t>word </a:t>
            </a:r>
            <a:r>
              <a:rPr lang="en-US" sz="2400" spc="-5" dirty="0">
                <a:latin typeface="Carlito"/>
                <a:cs typeface="Carlito"/>
              </a:rPr>
              <a:t>or </a:t>
            </a:r>
            <a:r>
              <a:rPr lang="en-US" sz="2400" dirty="0" smtClean="0">
                <a:latin typeface="Carlito"/>
                <a:cs typeface="Carlito"/>
              </a:rPr>
              <a:t>idea </a:t>
            </a:r>
            <a:r>
              <a:rPr lang="en-US" sz="2400" spc="-5" dirty="0">
                <a:latin typeface="Carlito"/>
                <a:cs typeface="Carlito"/>
              </a:rPr>
              <a:t>that you wish </a:t>
            </a:r>
            <a:r>
              <a:rPr lang="en-US" sz="2400" spc="-10" dirty="0">
                <a:latin typeface="Carlito"/>
                <a:cs typeface="Carlito"/>
              </a:rPr>
              <a:t>to </a:t>
            </a:r>
            <a:r>
              <a:rPr lang="en-US" sz="2400" spc="-5" dirty="0">
                <a:latin typeface="Carlito"/>
                <a:cs typeface="Carlito"/>
              </a:rPr>
              <a:t>emphasize, </a:t>
            </a:r>
            <a:r>
              <a:rPr lang="en-US" sz="2400" b="1" spc="-5" dirty="0" smtClean="0">
                <a:latin typeface="Carlito"/>
                <a:cs typeface="Carlito"/>
              </a:rPr>
              <a:t>slow down.</a:t>
            </a:r>
            <a:endParaRPr lang="en-US" sz="2400" dirty="0">
              <a:latin typeface="Carlito"/>
              <a:cs typeface="Carli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10887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10" dirty="0">
                <a:latin typeface="Carlito"/>
                <a:cs typeface="Carlito"/>
              </a:rPr>
              <a:t>Consider </a:t>
            </a:r>
            <a:r>
              <a:rPr lang="en-US" sz="2800" spc="-15" dirty="0">
                <a:latin typeface="Carlito"/>
                <a:cs typeface="Carlito"/>
              </a:rPr>
              <a:t>your </a:t>
            </a:r>
            <a:r>
              <a:rPr lang="en-US" sz="2800" b="1" spc="-10" dirty="0">
                <a:latin typeface="Carlito"/>
                <a:cs typeface="Carlito"/>
              </a:rPr>
              <a:t>Delivery </a:t>
            </a:r>
            <a:r>
              <a:rPr lang="en-US" sz="2800" spc="-175" dirty="0">
                <a:latin typeface="Arial"/>
                <a:cs typeface="Arial"/>
              </a:rPr>
              <a:t>(The</a:t>
            </a:r>
            <a:r>
              <a:rPr lang="en-US" sz="2800" spc="-85" dirty="0">
                <a:latin typeface="Arial"/>
                <a:cs typeface="Arial"/>
              </a:rPr>
              <a:t> </a:t>
            </a:r>
            <a:r>
              <a:rPr lang="en-US" sz="2800" spc="10" dirty="0">
                <a:latin typeface="Arial"/>
                <a:cs typeface="Arial"/>
              </a:rPr>
              <a:t>“How”)</a:t>
            </a:r>
            <a:r>
              <a:rPr lang="en-US" sz="2800" dirty="0">
                <a:latin typeface="Arial"/>
                <a:cs typeface="Arial"/>
              </a:rPr>
              <a:t/>
            </a:r>
            <a:br>
              <a:rPr lang="en-US" sz="2800" dirty="0">
                <a:latin typeface="Arial"/>
                <a:cs typeface="Arial"/>
              </a:rPr>
            </a:br>
            <a:endParaRPr lang="en-US" sz="2800" dirty="0"/>
          </a:p>
        </p:txBody>
      </p:sp>
      <p:pic>
        <p:nvPicPr>
          <p:cNvPr id="5" name="Picture 4" descr="Setting the Tone – BC Reads: Adult Literacy Fundament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47360"/>
            <a:ext cx="68770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Presentation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5791200" cy="4024125"/>
          </a:xfrm>
        </p:spPr>
        <p:txBody>
          <a:bodyPr/>
          <a:lstStyle/>
          <a:p>
            <a:r>
              <a:rPr lang="en-US" dirty="0" smtClean="0"/>
              <a:t>Contrasting colors</a:t>
            </a:r>
          </a:p>
          <a:p>
            <a:r>
              <a:rPr lang="en-US" dirty="0" smtClean="0"/>
              <a:t>Light backgrounds with dark text</a:t>
            </a:r>
          </a:p>
          <a:p>
            <a:r>
              <a:rPr lang="en-US" dirty="0" smtClean="0"/>
              <a:t>Text big enough to see (know what kind of screen you’re using)</a:t>
            </a:r>
          </a:p>
          <a:p>
            <a:r>
              <a:rPr lang="en-US" dirty="0" smtClean="0"/>
              <a:t>Avoid “wall of text”</a:t>
            </a:r>
          </a:p>
          <a:p>
            <a:r>
              <a:rPr lang="en-US" dirty="0" smtClean="0"/>
              <a:t>Mix in visuals, when possible</a:t>
            </a:r>
          </a:p>
          <a:p>
            <a:r>
              <a:rPr lang="en-US" dirty="0" smtClean="0"/>
              <a:t>A consistent or unified theme</a:t>
            </a:r>
          </a:p>
          <a:p>
            <a:r>
              <a:rPr lang="en-US" dirty="0" smtClean="0"/>
              <a:t>Avoid distracting transitions.</a:t>
            </a:r>
            <a:endParaRPr lang="en-US" dirty="0"/>
          </a:p>
        </p:txBody>
      </p:sp>
      <p:pic>
        <p:nvPicPr>
          <p:cNvPr id="6" name="Picture 5" descr="[ RESOLVED ] PostgreSQL : PSQLException: FATAL: sorry, too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194560"/>
            <a:ext cx="335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“Direction”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9899"/>
            <a:ext cx="6781800" cy="4313685"/>
          </a:xfrm>
        </p:spPr>
        <p:txBody>
          <a:bodyPr>
            <a:noAutofit/>
          </a:bodyPr>
          <a:lstStyle/>
          <a:p>
            <a:r>
              <a:rPr lang="en-US" dirty="0" smtClean="0"/>
              <a:t>Lighting – Bright enough to see your face</a:t>
            </a:r>
          </a:p>
          <a:p>
            <a:r>
              <a:rPr lang="en-US" dirty="0" smtClean="0"/>
              <a:t>Camera placement – Centered on you, not too tight or blurry</a:t>
            </a:r>
          </a:p>
          <a:p>
            <a:r>
              <a:rPr lang="en-US" dirty="0" smtClean="0"/>
              <a:t>Background – Free of distractions, neutral color (not green or blue if you can help it, unless you’re trying to use a digital background)</a:t>
            </a:r>
          </a:p>
          <a:p>
            <a:r>
              <a:rPr lang="en-US" dirty="0" smtClean="0"/>
              <a:t>Noises – Headphones help reduce background noise. Send pets and family members to another room if they’re noisy.</a:t>
            </a:r>
          </a:p>
          <a:p>
            <a:r>
              <a:rPr lang="en-US" dirty="0" smtClean="0"/>
              <a:t>Attire – How do you want to be seen?</a:t>
            </a:r>
          </a:p>
          <a:p>
            <a:endParaRPr lang="en-US" dirty="0"/>
          </a:p>
          <a:p>
            <a:pPr marL="0" indent="0" algn="r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Film yourself and see what you look like</a:t>
            </a:r>
            <a:endParaRPr lang="en-US" dirty="0"/>
          </a:p>
        </p:txBody>
      </p:sp>
      <p:pic>
        <p:nvPicPr>
          <p:cNvPr id="4" name="Picture 3" descr="Blood, Sweat, and Tedium: Confessions of a Hollywoo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37" y="1905000"/>
            <a:ext cx="3590163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401</TotalTime>
  <Words>1523</Words>
  <Application>Microsoft Office PowerPoint</Application>
  <PresentationFormat>Widescreen</PresentationFormat>
  <Paragraphs>142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Carlito</vt:lpstr>
      <vt:lpstr>Century Gothic</vt:lpstr>
      <vt:lpstr>Times New Roman</vt:lpstr>
      <vt:lpstr>Trebuchet MS</vt:lpstr>
      <vt:lpstr>1_Vapor Trail</vt:lpstr>
      <vt:lpstr>Vapor Trail</vt:lpstr>
      <vt:lpstr>Public Speaking: Dissertation, Proposal, and Final Thesis Defense Guide</vt:lpstr>
      <vt:lpstr>Note:</vt:lpstr>
      <vt:lpstr>Why are people afraid of public speaking?</vt:lpstr>
      <vt:lpstr>Public Speaking in General: “Do”s</vt:lpstr>
      <vt:lpstr>Public Speaking in General: “Don’t”s</vt:lpstr>
      <vt:lpstr>Practice Speaking Tips</vt:lpstr>
      <vt:lpstr>Practice Speaking</vt:lpstr>
      <vt:lpstr>Visual Presentation Tips</vt:lpstr>
      <vt:lpstr>“Direction”</vt:lpstr>
      <vt:lpstr>Purpose of Thesis Defense</vt:lpstr>
      <vt:lpstr>Advice from previous Thesis/Dissertation Defenders</vt:lpstr>
      <vt:lpstr>PowerPoint Presentation</vt:lpstr>
      <vt:lpstr>1. Prep Beforehand</vt:lpstr>
      <vt:lpstr>2. Set-Up and Start Up</vt:lpstr>
      <vt:lpstr>3. Giving the Presentation</vt:lpstr>
      <vt:lpstr>4. After – Committee Questions</vt:lpstr>
      <vt:lpstr>5. Post-Defense Revisions, Policies, and Paperwork</vt:lpstr>
      <vt:lpstr>PowerPoint Presentation</vt:lpstr>
      <vt:lpstr>Deadlines, Fall 2020</vt:lpstr>
      <vt:lpstr>Practice!</vt:lpstr>
      <vt:lpstr>Other Information you Need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Defense Day!</dc:title>
  <dc:creator>Franco Zamora</dc:creator>
  <cp:lastModifiedBy>Villarreal, Cindy</cp:lastModifiedBy>
  <cp:revision>28</cp:revision>
  <dcterms:created xsi:type="dcterms:W3CDTF">2020-10-19T15:31:46Z</dcterms:created>
  <dcterms:modified xsi:type="dcterms:W3CDTF">2020-10-21T13:02:06Z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2020-10-19T00:00:00Z</vt:filetime>
  </property>
</Properties>
</file>