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667" r:id="rId1"/>
    <p:sldMasterId id="2147484685" r:id="rId2"/>
  </p:sldMasterIdLst>
  <p:sldIdLst>
    <p:sldId id="256" r:id="rId3"/>
    <p:sldId id="257" r:id="rId4"/>
    <p:sldId id="271" r:id="rId5"/>
    <p:sldId id="264" r:id="rId6"/>
    <p:sldId id="274" r:id="rId7"/>
    <p:sldId id="265" r:id="rId8"/>
    <p:sldId id="270" r:id="rId9"/>
    <p:sldId id="273" r:id="rId10"/>
    <p:sldId id="266" r:id="rId11"/>
    <p:sldId id="272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77" r:id="rId20"/>
    <p:sldId id="278" r:id="rId21"/>
    <p:sldId id="267" r:id="rId22"/>
    <p:sldId id="276" r:id="rId23"/>
    <p:sldId id="269" r:id="rId2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85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7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1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8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1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4681" r:id="rId14"/>
    <p:sldLayoutId id="2147484682" r:id="rId15"/>
    <p:sldLayoutId id="2147484683" r:id="rId16"/>
    <p:sldLayoutId id="214748468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  <p:sldLayoutId id="2147484698" r:id="rId13"/>
    <p:sldLayoutId id="2147484699" r:id="rId14"/>
    <p:sldLayoutId id="2147484700" r:id="rId15"/>
    <p:sldLayoutId id="2147484701" r:id="rId16"/>
    <p:sldLayoutId id="214748470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miu.edu/gradschool/ThesisForms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writingconsultant@tamiu.edu" TargetMode="External"/><Relationship Id="rId2" Type="http://schemas.openxmlformats.org/officeDocument/2006/relationships/hyperlink" Target="https://www.tamiu.edu/cees/arc/pages/gsasc.shtml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838200" y="1734394"/>
            <a:ext cx="10820399" cy="15946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065" marR="5080" algn="ctr">
              <a:lnSpc>
                <a:spcPts val="5830"/>
              </a:lnSpc>
              <a:spcBef>
                <a:spcPts val="835"/>
              </a:spcBef>
            </a:pPr>
            <a:r>
              <a:rPr lang="en-US" sz="5400" spc="-250" dirty="0">
                <a:solidFill>
                  <a:schemeClr val="tx1"/>
                </a:solidFill>
              </a:rPr>
              <a:t>Defending and Submitting your thesis workshop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3329061"/>
            <a:ext cx="7315200" cy="20454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dirty="0">
                <a:latin typeface="Carlito"/>
                <a:cs typeface="Carlito"/>
              </a:rPr>
              <a:t>Guide </a:t>
            </a:r>
            <a:r>
              <a:rPr sz="1950" spc="-15" dirty="0">
                <a:latin typeface="Carlito"/>
                <a:cs typeface="Carlito"/>
              </a:rPr>
              <a:t>for </a:t>
            </a:r>
            <a:r>
              <a:rPr sz="1950" dirty="0">
                <a:latin typeface="Carlito"/>
                <a:cs typeface="Carlito"/>
              </a:rPr>
              <a:t>Public </a:t>
            </a:r>
            <a:r>
              <a:rPr sz="1950" spc="-5" dirty="0">
                <a:latin typeface="Carlito"/>
                <a:cs typeface="Carlito"/>
              </a:rPr>
              <a:t>Speaking</a:t>
            </a:r>
            <a:r>
              <a:rPr lang="en-US" sz="1950" spc="-5" dirty="0">
                <a:latin typeface="Carlito"/>
                <a:cs typeface="Carlito"/>
              </a:rPr>
              <a:t> and Microsoft OneDrive/Teams</a:t>
            </a: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spc="-5" dirty="0">
                <a:latin typeface="Carlito"/>
                <a:cs typeface="Carlito"/>
              </a:rPr>
              <a:t>Developed by </a:t>
            </a:r>
            <a:r>
              <a:rPr sz="1950" spc="-35" dirty="0">
                <a:latin typeface="Carlito"/>
                <a:cs typeface="Carlito"/>
              </a:rPr>
              <a:t>TAMIU </a:t>
            </a:r>
            <a:r>
              <a:rPr sz="1950" spc="-10" dirty="0">
                <a:latin typeface="Carlito"/>
                <a:cs typeface="Carlito"/>
              </a:rPr>
              <a:t>Graduate Writing </a:t>
            </a:r>
            <a:r>
              <a:rPr sz="1950" spc="-5" dirty="0">
                <a:latin typeface="Carlito"/>
                <a:cs typeface="Carlito"/>
              </a:rPr>
              <a:t>Consultant, </a:t>
            </a:r>
            <a:r>
              <a:rPr sz="1950" spc="-10" dirty="0">
                <a:latin typeface="Carlito"/>
                <a:cs typeface="Carlito"/>
              </a:rPr>
              <a:t>Franco</a:t>
            </a:r>
            <a:r>
              <a:rPr sz="1950" spc="-65" dirty="0">
                <a:latin typeface="Carlito"/>
                <a:cs typeface="Carlito"/>
              </a:rPr>
              <a:t> </a:t>
            </a:r>
            <a:r>
              <a:rPr sz="1950" spc="-10" dirty="0">
                <a:latin typeface="Carlito"/>
                <a:cs typeface="Carlito"/>
              </a:rPr>
              <a:t>Zamora  </a:t>
            </a:r>
            <a:r>
              <a:rPr sz="1950" dirty="0">
                <a:latin typeface="Carlito"/>
                <a:cs typeface="Carlito"/>
              </a:rPr>
              <a:t>Advanced </a:t>
            </a:r>
            <a:r>
              <a:rPr sz="1950" spc="-5" dirty="0">
                <a:latin typeface="Carlito"/>
                <a:cs typeface="Carlito"/>
              </a:rPr>
              <a:t>Research </a:t>
            </a:r>
            <a:r>
              <a:rPr sz="1950" dirty="0">
                <a:latin typeface="Carlito"/>
                <a:cs typeface="Carlito"/>
              </a:rPr>
              <a:t>and</a:t>
            </a:r>
            <a:r>
              <a:rPr sz="1950" spc="-80" dirty="0">
                <a:latin typeface="Carlito"/>
                <a:cs typeface="Carlito"/>
              </a:rPr>
              <a:t> </a:t>
            </a:r>
            <a:r>
              <a:rPr sz="1950" dirty="0">
                <a:latin typeface="Carlito"/>
                <a:cs typeface="Carlito"/>
              </a:rPr>
              <a:t>Curriculum</a:t>
            </a:r>
            <a:endParaRPr lang="en-US" sz="1950" dirty="0">
              <a:latin typeface="Carlito"/>
              <a:cs typeface="Carlito"/>
            </a:endParaRP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spc="-35" dirty="0">
                <a:latin typeface="Carlito"/>
                <a:cs typeface="Carlito"/>
              </a:rPr>
              <a:t>TAMIU </a:t>
            </a:r>
            <a:r>
              <a:rPr sz="1950" spc="-10" dirty="0">
                <a:latin typeface="Carlito"/>
                <a:cs typeface="Carlito"/>
              </a:rPr>
              <a:t>Graduate</a:t>
            </a:r>
            <a:r>
              <a:rPr lang="en-US" sz="1950" spc="-60" dirty="0">
                <a:latin typeface="Carlito"/>
                <a:cs typeface="Carlito"/>
              </a:rPr>
              <a:t> </a:t>
            </a:r>
            <a:r>
              <a:rPr sz="1950" spc="-5" dirty="0">
                <a:latin typeface="Carlito"/>
                <a:cs typeface="Carlito"/>
              </a:rPr>
              <a:t>School</a:t>
            </a:r>
            <a:endParaRPr lang="en-US" sz="1950" spc="-5" dirty="0">
              <a:latin typeface="Carlito"/>
              <a:cs typeface="Carlito"/>
            </a:endParaRP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lang="en-US" sz="1950" dirty="0">
                <a:latin typeface="Carlito"/>
                <a:cs typeface="Carlito"/>
              </a:rPr>
              <a:t>Spring 2021</a:t>
            </a:r>
            <a:endParaRPr sz="19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Thesis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567"/>
            <a:ext cx="7924800" cy="4470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inform your audience of your academic knowledge and skills demonstrated within your thesis or dissertation writing project.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speeches:</a:t>
            </a:r>
          </a:p>
          <a:p>
            <a:r>
              <a:rPr lang="en-US" dirty="0"/>
              <a:t>Entertain</a:t>
            </a:r>
          </a:p>
          <a:p>
            <a:r>
              <a:rPr lang="en-US" dirty="0"/>
              <a:t>Debate</a:t>
            </a:r>
          </a:p>
          <a:p>
            <a:r>
              <a:rPr lang="en-US" dirty="0"/>
              <a:t>Appeal to audience</a:t>
            </a:r>
          </a:p>
          <a:p>
            <a:r>
              <a:rPr lang="en-US" dirty="0"/>
              <a:t>Explore an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Always keep your purpose and your audience members in mind.</a:t>
            </a:r>
          </a:p>
        </p:txBody>
      </p:sp>
      <p:pic>
        <p:nvPicPr>
          <p:cNvPr id="4" name="Picture 3" descr="Hosting an INANE Conference! | INANE – Internation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17218"/>
            <a:ext cx="3498669" cy="36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previous</a:t>
            </a:r>
            <a:br>
              <a:rPr lang="en-US" dirty="0"/>
            </a:br>
            <a:r>
              <a:rPr lang="en-US" dirty="0"/>
              <a:t>Thesis/Dissertation Defenders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201400" cy="4024125"/>
          </a:xfrm>
        </p:spPr>
        <p:txBody>
          <a:bodyPr>
            <a:noAutofit/>
          </a:bodyPr>
          <a:lstStyle/>
          <a:p>
            <a:r>
              <a:rPr lang="en-US" sz="2400" dirty="0"/>
              <a:t>“Your advisor wouldn’t have let you get this far if they didn’t believe you were ready to defend.” –M.M., 2013 Psychology M.S.</a:t>
            </a:r>
          </a:p>
          <a:p>
            <a:r>
              <a:rPr lang="en-US" sz="2400" dirty="0"/>
              <a:t>“I’ve given a hundred presentations in a hundred classes. This used the exact same set of skills.” –C.M., 2019 English M.A.</a:t>
            </a:r>
          </a:p>
          <a:p>
            <a:r>
              <a:rPr lang="en-US" sz="2400" dirty="0"/>
              <a:t>“As long as you understand the basics, everything else will fall into place.” –S.N., 2019 Education M.S.</a:t>
            </a:r>
          </a:p>
          <a:p>
            <a:r>
              <a:rPr lang="en-US" sz="2400" dirty="0"/>
              <a:t>“I was scared that I wasn’t going to pass. But my committee was much less scary when the day came than they were in my head.” –Y.S., 2020 English M.A.</a:t>
            </a:r>
          </a:p>
          <a:p>
            <a:r>
              <a:rPr lang="en-US" sz="2400" dirty="0"/>
              <a:t>“Compared to the actual work I put in writing my thesis, this was nothing. I already did the hardest part.” –A.H., 2020 English Ph.D.</a:t>
            </a:r>
          </a:p>
        </p:txBody>
      </p:sp>
    </p:spTree>
    <p:extLst>
      <p:ext uri="{BB962C8B-B14F-4D97-AF65-F5344CB8AC3E}">
        <p14:creationId xmlns:p14="http://schemas.microsoft.com/office/powerpoint/2010/main" val="232309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10429875" cy="545559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553970" marR="501015" indent="-1154430">
              <a:lnSpc>
                <a:spcPts val="5830"/>
              </a:lnSpc>
              <a:spcBef>
                <a:spcPts val="835"/>
              </a:spcBef>
            </a:pPr>
            <a:r>
              <a:rPr sz="4800" spc="-180" dirty="0">
                <a:cs typeface="Trebuchet MS"/>
              </a:rPr>
              <a:t>What </a:t>
            </a:r>
            <a:r>
              <a:rPr sz="4800" spc="-254" dirty="0">
                <a:cs typeface="Trebuchet MS"/>
              </a:rPr>
              <a:t>to </a:t>
            </a:r>
            <a:r>
              <a:rPr sz="4800" spc="-325" dirty="0">
                <a:cs typeface="Trebuchet MS"/>
              </a:rPr>
              <a:t>Expect </a:t>
            </a:r>
            <a:r>
              <a:rPr sz="4800" spc="-340" dirty="0">
                <a:cs typeface="Trebuchet MS"/>
              </a:rPr>
              <a:t>Before,</a:t>
            </a:r>
            <a:r>
              <a:rPr sz="4800" spc="-910" dirty="0">
                <a:cs typeface="Trebuchet MS"/>
              </a:rPr>
              <a:t> </a:t>
            </a:r>
            <a:r>
              <a:rPr sz="4800" spc="-250" dirty="0">
                <a:cs typeface="Trebuchet MS"/>
              </a:rPr>
              <a:t>During,  </a:t>
            </a:r>
            <a:r>
              <a:rPr sz="4800" spc="-215" dirty="0">
                <a:cs typeface="Trebuchet MS"/>
              </a:rPr>
              <a:t>and </a:t>
            </a:r>
            <a:r>
              <a:rPr sz="4800" spc="-295" dirty="0">
                <a:cs typeface="Trebuchet MS"/>
              </a:rPr>
              <a:t>After </a:t>
            </a:r>
            <a:r>
              <a:rPr sz="4800" spc="-265" dirty="0">
                <a:cs typeface="Trebuchet MS"/>
              </a:rPr>
              <a:t>the</a:t>
            </a:r>
            <a:r>
              <a:rPr sz="4800" spc="-765" dirty="0">
                <a:cs typeface="Trebuchet MS"/>
              </a:rPr>
              <a:t> </a:t>
            </a:r>
            <a:r>
              <a:rPr sz="4800" spc="-290" dirty="0">
                <a:cs typeface="Trebuchet MS"/>
              </a:rPr>
              <a:t>Defense:</a:t>
            </a:r>
            <a:endParaRPr sz="4800" dirty="0">
              <a:cs typeface="Trebuchet MS"/>
            </a:endParaRPr>
          </a:p>
          <a:p>
            <a:pPr marL="12700" marR="3362960">
              <a:lnSpc>
                <a:spcPct val="95500"/>
              </a:lnSpc>
              <a:spcBef>
                <a:spcPts val="2255"/>
              </a:spcBef>
            </a:pPr>
            <a:r>
              <a:rPr sz="4400" spc="-75" dirty="0">
                <a:cs typeface="Carlito"/>
              </a:rPr>
              <a:t>1.Your </a:t>
            </a:r>
            <a:r>
              <a:rPr sz="4400" spc="-20" dirty="0">
                <a:cs typeface="Carlito"/>
              </a:rPr>
              <a:t>Pre-Preparations  </a:t>
            </a:r>
            <a:r>
              <a:rPr sz="4400" spc="-5" dirty="0">
                <a:cs typeface="Carlito"/>
              </a:rPr>
              <a:t>2.Set-Up </a:t>
            </a:r>
            <a:r>
              <a:rPr sz="4400" dirty="0">
                <a:cs typeface="Carlito"/>
              </a:rPr>
              <a:t>and </a:t>
            </a:r>
            <a:r>
              <a:rPr sz="4400" spc="-10" dirty="0">
                <a:cs typeface="Carlito"/>
              </a:rPr>
              <a:t>Start-Up  </a:t>
            </a:r>
            <a:r>
              <a:rPr sz="4400" spc="-5" dirty="0">
                <a:cs typeface="Carlito"/>
              </a:rPr>
              <a:t>3.Giving </a:t>
            </a:r>
            <a:r>
              <a:rPr sz="4400" dirty="0">
                <a:cs typeface="Carlito"/>
              </a:rPr>
              <a:t>the</a:t>
            </a:r>
            <a:r>
              <a:rPr sz="4400" spc="-75" dirty="0">
                <a:cs typeface="Carlito"/>
              </a:rPr>
              <a:t> </a:t>
            </a:r>
            <a:r>
              <a:rPr sz="4400" spc="-20" dirty="0">
                <a:cs typeface="Carlito"/>
              </a:rPr>
              <a:t>Presentation</a:t>
            </a:r>
            <a:endParaRPr sz="4400" dirty="0">
              <a:cs typeface="Carlito"/>
            </a:endParaRPr>
          </a:p>
          <a:p>
            <a:pPr marL="12700" marR="5080">
              <a:lnSpc>
                <a:spcPts val="6180"/>
              </a:lnSpc>
              <a:spcBef>
                <a:spcPts val="160"/>
              </a:spcBef>
            </a:pPr>
            <a:r>
              <a:rPr sz="4400" spc="-30" dirty="0">
                <a:cs typeface="Carlito"/>
              </a:rPr>
              <a:t>4.Post-Defense </a:t>
            </a:r>
            <a:r>
              <a:rPr sz="4400" spc="-20" dirty="0">
                <a:cs typeface="Carlito"/>
              </a:rPr>
              <a:t>Committee </a:t>
            </a:r>
            <a:r>
              <a:rPr sz="4400" spc="-10" dirty="0">
                <a:cs typeface="Carlito"/>
              </a:rPr>
              <a:t>Questions  </a:t>
            </a:r>
            <a:r>
              <a:rPr sz="4400" spc="-20" dirty="0">
                <a:cs typeface="Carlito"/>
              </a:rPr>
              <a:t>5.Revisions/Paperwork</a:t>
            </a:r>
            <a:endParaRPr sz="4400" dirty="0"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1077758"/>
            <a:ext cx="8645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1. </a:t>
            </a:r>
            <a:r>
              <a:rPr sz="6000" spc="-315" dirty="0"/>
              <a:t>Prep</a:t>
            </a:r>
            <a:r>
              <a:rPr sz="6000" spc="-565" dirty="0"/>
              <a:t> </a:t>
            </a:r>
            <a:r>
              <a:rPr sz="6000" spc="-280" dirty="0"/>
              <a:t>Beforehand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367385" y="2465273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40" y="2538739"/>
            <a:ext cx="2503715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5"/>
              </a:lnSpc>
            </a:pPr>
            <a:r>
              <a:rPr sz="2200" spc="-25" dirty="0">
                <a:cs typeface="Carlito"/>
              </a:rPr>
              <a:t>Make </a:t>
            </a:r>
            <a:r>
              <a:rPr sz="2200" spc="-5" dirty="0">
                <a:cs typeface="Carlito"/>
              </a:rPr>
              <a:t>cue</a:t>
            </a:r>
            <a:r>
              <a:rPr sz="2200" spc="-35" dirty="0">
                <a:cs typeface="Carlito"/>
              </a:rPr>
              <a:t> </a:t>
            </a:r>
            <a:r>
              <a:rPr sz="2200" spc="-15" dirty="0">
                <a:cs typeface="Carlito"/>
              </a:rPr>
              <a:t>cards</a:t>
            </a:r>
            <a:endParaRPr sz="2200" dirty="0"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3222" y="2465273"/>
            <a:ext cx="8018437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30" dirty="0">
                <a:cs typeface="Arial"/>
              </a:rPr>
              <a:t>–</a:t>
            </a:r>
            <a:r>
              <a:rPr sz="2200" spc="-100" dirty="0">
                <a:cs typeface="Arial"/>
              </a:rPr>
              <a:t> </a:t>
            </a:r>
            <a:r>
              <a:rPr sz="2200" spc="-195" dirty="0">
                <a:cs typeface="Arial"/>
              </a:rPr>
              <a:t>Even</a:t>
            </a:r>
            <a:r>
              <a:rPr sz="2200" spc="-110" dirty="0">
                <a:cs typeface="Arial"/>
              </a:rPr>
              <a:t> </a:t>
            </a:r>
            <a:r>
              <a:rPr sz="2200" spc="35" dirty="0">
                <a:cs typeface="Arial"/>
              </a:rPr>
              <a:t>if</a:t>
            </a:r>
            <a:r>
              <a:rPr sz="2200" spc="-110" dirty="0">
                <a:cs typeface="Arial"/>
              </a:rPr>
              <a:t> </a:t>
            </a:r>
            <a:r>
              <a:rPr sz="2200" spc="-95" dirty="0">
                <a:cs typeface="Arial"/>
              </a:rPr>
              <a:t>you</a:t>
            </a:r>
            <a:r>
              <a:rPr sz="2200" spc="-105" dirty="0">
                <a:cs typeface="Arial"/>
              </a:rPr>
              <a:t> </a:t>
            </a:r>
            <a:r>
              <a:rPr sz="2200" spc="-10" dirty="0">
                <a:cs typeface="Arial"/>
              </a:rPr>
              <a:t>don’t</a:t>
            </a:r>
            <a:r>
              <a:rPr sz="2200" spc="-114" dirty="0">
                <a:cs typeface="Arial"/>
              </a:rPr>
              <a:t> </a:t>
            </a:r>
            <a:r>
              <a:rPr sz="2200" spc="-155" dirty="0">
                <a:cs typeface="Arial"/>
              </a:rPr>
              <a:t>use</a:t>
            </a:r>
            <a:r>
              <a:rPr sz="2200" spc="-105" dirty="0">
                <a:cs typeface="Arial"/>
              </a:rPr>
              <a:t> </a:t>
            </a:r>
            <a:r>
              <a:rPr sz="2200" spc="-50" dirty="0">
                <a:cs typeface="Arial"/>
              </a:rPr>
              <a:t>them.</a:t>
            </a:r>
            <a:endParaRPr lang="en-US" sz="2200" dirty="0"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977" y="3531867"/>
            <a:ext cx="2511779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5"/>
              </a:lnSpc>
            </a:pPr>
            <a:r>
              <a:rPr sz="2200" spc="-20" dirty="0">
                <a:cs typeface="Carlito"/>
              </a:rPr>
              <a:t>Have </a:t>
            </a:r>
            <a:r>
              <a:rPr sz="2200" spc="-5" dirty="0">
                <a:cs typeface="Carlito"/>
              </a:rPr>
              <a:t>a</a:t>
            </a:r>
            <a:r>
              <a:rPr sz="2200" spc="-30" dirty="0">
                <a:cs typeface="Carlito"/>
              </a:rPr>
              <a:t> </a:t>
            </a:r>
            <a:r>
              <a:rPr sz="2200" spc="-15" dirty="0">
                <a:cs typeface="Carlito"/>
              </a:rPr>
              <a:t>Roadmap</a:t>
            </a:r>
            <a:endParaRPr sz="2200" dirty="0"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3756" y="3509671"/>
            <a:ext cx="6638418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0" dirty="0">
                <a:cs typeface="Arial"/>
              </a:rPr>
              <a:t>– </a:t>
            </a:r>
            <a:r>
              <a:rPr sz="2200" spc="-10" dirty="0">
                <a:cs typeface="Carlito"/>
              </a:rPr>
              <a:t>Decide </a:t>
            </a:r>
            <a:r>
              <a:rPr sz="2200" dirty="0">
                <a:cs typeface="Carlito"/>
              </a:rPr>
              <a:t>on </a:t>
            </a:r>
            <a:r>
              <a:rPr sz="2200" spc="-15" dirty="0">
                <a:cs typeface="Carlito"/>
              </a:rPr>
              <a:t>your </a:t>
            </a:r>
            <a:r>
              <a:rPr sz="2200" spc="-10" dirty="0">
                <a:cs typeface="Carlito"/>
              </a:rPr>
              <a:t>order </a:t>
            </a:r>
            <a:r>
              <a:rPr sz="2200" spc="-5" dirty="0">
                <a:cs typeface="Carlito"/>
              </a:rPr>
              <a:t>ahead of</a:t>
            </a:r>
            <a:r>
              <a:rPr sz="2200" spc="15" dirty="0">
                <a:cs typeface="Carlito"/>
              </a:rPr>
              <a:t> </a:t>
            </a:r>
            <a:r>
              <a:rPr sz="2200" spc="-5" dirty="0">
                <a:cs typeface="Carlito"/>
              </a:rPr>
              <a:t>time.</a:t>
            </a:r>
            <a:endParaRPr sz="2200" dirty="0"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385" y="3644010"/>
            <a:ext cx="123189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041" y="4061548"/>
            <a:ext cx="10326409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spc="-130" dirty="0">
                <a:cs typeface="Arial"/>
              </a:rPr>
              <a:t>Write it in a familiar form </a:t>
            </a:r>
            <a:r>
              <a:rPr sz="2200" spc="-130" dirty="0">
                <a:cs typeface="Arial"/>
              </a:rPr>
              <a:t>–</a:t>
            </a:r>
            <a:r>
              <a:rPr lang="en-US" sz="2200" spc="-40" dirty="0">
                <a:cs typeface="Carlito"/>
              </a:rPr>
              <a:t>Try b</a:t>
            </a:r>
            <a:r>
              <a:rPr lang="en-US" sz="2200" spc="-10" dirty="0">
                <a:cs typeface="Carlito"/>
              </a:rPr>
              <a:t>ullet points, lists, images, </a:t>
            </a:r>
            <a:r>
              <a:rPr lang="en-US" sz="2200" spc="-15" dirty="0">
                <a:cs typeface="Carlito"/>
              </a:rPr>
              <a:t>etc.</a:t>
            </a:r>
            <a:endParaRPr lang="en-US" sz="2200" dirty="0"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385" y="5523687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977" y="5298544"/>
            <a:ext cx="1876425" cy="66684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spc="-20" dirty="0">
                <a:cs typeface="Carlito"/>
              </a:rPr>
              <a:t>Have </a:t>
            </a:r>
            <a:r>
              <a:rPr sz="2200" spc="-5" dirty="0">
                <a:cs typeface="Carlito"/>
              </a:rPr>
              <a:t>a visual</a:t>
            </a:r>
            <a:r>
              <a:rPr sz="2200" spc="-40" dirty="0">
                <a:cs typeface="Carlito"/>
              </a:rPr>
              <a:t> </a:t>
            </a:r>
            <a:r>
              <a:rPr sz="2200" spc="-5" dirty="0">
                <a:cs typeface="Carlito"/>
              </a:rPr>
              <a:t>aid</a:t>
            </a:r>
            <a:endParaRPr sz="2200" dirty="0"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583" y="5298544"/>
            <a:ext cx="93717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spc="-130" dirty="0">
                <a:cs typeface="Arial"/>
              </a:rPr>
              <a:t>Slides or backdrop. </a:t>
            </a:r>
            <a:r>
              <a:rPr lang="en-US" sz="2200" spc="-10" dirty="0">
                <a:cs typeface="Carlito"/>
              </a:rPr>
              <a:t>Gives the audience something to stare at that isn’t you!</a:t>
            </a:r>
            <a:endParaRPr lang="en-US" sz="2200" dirty="0"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927284"/>
            <a:ext cx="8077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2. </a:t>
            </a:r>
            <a:r>
              <a:rPr sz="6000" spc="-270" dirty="0"/>
              <a:t>Set-Up </a:t>
            </a:r>
            <a:r>
              <a:rPr sz="6000" spc="-240" dirty="0"/>
              <a:t>and </a:t>
            </a:r>
            <a:r>
              <a:rPr sz="6000" spc="-335" dirty="0"/>
              <a:t>Start</a:t>
            </a:r>
            <a:r>
              <a:rPr sz="6000" spc="-935" dirty="0"/>
              <a:t> </a:t>
            </a:r>
            <a:r>
              <a:rPr sz="6000" spc="-150" dirty="0"/>
              <a:t>Up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2346874"/>
            <a:ext cx="1028128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10" dirty="0">
                <a:latin typeface="Carlito"/>
                <a:cs typeface="Carlito"/>
              </a:rPr>
              <a:t>Arrive </a:t>
            </a:r>
            <a:r>
              <a:rPr sz="3300" spc="-15" dirty="0">
                <a:latin typeface="Carlito"/>
                <a:cs typeface="Carlito"/>
              </a:rPr>
              <a:t>Early </a:t>
            </a:r>
            <a:r>
              <a:rPr sz="3300" spc="-195" dirty="0">
                <a:latin typeface="Arial"/>
                <a:cs typeface="Arial"/>
              </a:rPr>
              <a:t>–</a:t>
            </a:r>
            <a:r>
              <a:rPr lang="en-US" sz="3300" spc="-195" dirty="0">
                <a:latin typeface="Arial"/>
                <a:cs typeface="Arial"/>
              </a:rPr>
              <a:t> even “virtually”</a:t>
            </a:r>
            <a:endParaRPr lang="en-US" sz="33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3429000"/>
            <a:ext cx="11506200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300" spc="-95" dirty="0">
                <a:latin typeface="Carlito"/>
                <a:cs typeface="Carlito"/>
              </a:rPr>
              <a:t>Print </a:t>
            </a:r>
            <a:r>
              <a:rPr lang="en-US" sz="3300" dirty="0">
                <a:latin typeface="Carlito"/>
                <a:cs typeface="Carlito"/>
              </a:rPr>
              <a:t>all </a:t>
            </a:r>
            <a:r>
              <a:rPr lang="en-US" sz="3300" spc="-15" dirty="0">
                <a:latin typeface="Carlito"/>
                <a:cs typeface="Carlito"/>
              </a:rPr>
              <a:t>your </a:t>
            </a:r>
            <a:r>
              <a:rPr lang="en-US" sz="3300" spc="-10" dirty="0">
                <a:latin typeface="Carlito"/>
                <a:cs typeface="Carlito"/>
              </a:rPr>
              <a:t>materials</a:t>
            </a:r>
            <a:r>
              <a:rPr lang="en-US" sz="3300" dirty="0">
                <a:latin typeface="Carlito"/>
                <a:cs typeface="Carlito"/>
              </a:rPr>
              <a:t>,</a:t>
            </a:r>
            <a:r>
              <a:rPr lang="en-US" sz="3300" spc="70" dirty="0">
                <a:latin typeface="Carlito"/>
                <a:cs typeface="Carlito"/>
              </a:rPr>
              <a:t> </a:t>
            </a:r>
            <a:r>
              <a:rPr lang="en-US" sz="3300" dirty="0">
                <a:latin typeface="Carlito"/>
                <a:cs typeface="Carlito"/>
              </a:rPr>
              <a:t>especially </a:t>
            </a:r>
            <a:r>
              <a:rPr sz="3300" spc="-10" dirty="0">
                <a:latin typeface="Carlito"/>
                <a:cs typeface="Carlito"/>
              </a:rPr>
              <a:t>handouts </a:t>
            </a:r>
            <a:r>
              <a:rPr sz="3300" spc="-30" dirty="0">
                <a:latin typeface="Carlito"/>
                <a:cs typeface="Carlito"/>
              </a:rPr>
              <a:t>for </a:t>
            </a:r>
            <a:r>
              <a:rPr sz="3300" spc="-5" dirty="0">
                <a:latin typeface="Carlito"/>
                <a:cs typeface="Carlito"/>
              </a:rPr>
              <a:t>the </a:t>
            </a:r>
            <a:r>
              <a:rPr sz="3300" spc="-15" dirty="0">
                <a:latin typeface="Carlito"/>
                <a:cs typeface="Carlito"/>
              </a:rPr>
              <a:t>committee </a:t>
            </a:r>
            <a:r>
              <a:rPr sz="3300" spc="-5" dirty="0">
                <a:latin typeface="Carlito"/>
                <a:cs typeface="Carlito"/>
              </a:rPr>
              <a:t>or </a:t>
            </a:r>
            <a:r>
              <a:rPr sz="3300" spc="-15" dirty="0">
                <a:latin typeface="Carlito"/>
                <a:cs typeface="Carlito"/>
              </a:rPr>
              <a:t>notecards </a:t>
            </a:r>
            <a:r>
              <a:rPr sz="3300" spc="-30" dirty="0">
                <a:latin typeface="Carlito"/>
                <a:cs typeface="Carlito"/>
              </a:rPr>
              <a:t>for</a:t>
            </a:r>
            <a:r>
              <a:rPr sz="3300" spc="55" dirty="0">
                <a:latin typeface="Carlito"/>
                <a:cs typeface="Carlito"/>
              </a:rPr>
              <a:t> </a:t>
            </a:r>
            <a:r>
              <a:rPr sz="3300" spc="-40" dirty="0">
                <a:latin typeface="Carlito"/>
                <a:cs typeface="Carlito"/>
              </a:rPr>
              <a:t>yourself.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95" dirty="0">
                <a:latin typeface="Carlito"/>
                <a:cs typeface="Carlito"/>
              </a:rPr>
              <a:t>Take </a:t>
            </a:r>
            <a:r>
              <a:rPr sz="3300" dirty="0">
                <a:latin typeface="Carlito"/>
                <a:cs typeface="Carlito"/>
              </a:rPr>
              <a:t>a </a:t>
            </a:r>
            <a:r>
              <a:rPr sz="3300" spc="-15" dirty="0">
                <a:latin typeface="Carlito"/>
                <a:cs typeface="Carlito"/>
              </a:rPr>
              <a:t>bottle </a:t>
            </a:r>
            <a:r>
              <a:rPr sz="3300" spc="-5" dirty="0">
                <a:latin typeface="Carlito"/>
                <a:cs typeface="Carlito"/>
              </a:rPr>
              <a:t>of </a:t>
            </a:r>
            <a:r>
              <a:rPr sz="3300" spc="-20" dirty="0">
                <a:latin typeface="Carlito"/>
                <a:cs typeface="Carlito"/>
              </a:rPr>
              <a:t>water </a:t>
            </a:r>
            <a:r>
              <a:rPr sz="3300" b="1" spc="-5" dirty="0">
                <a:latin typeface="Carlito"/>
                <a:cs typeface="Carlito"/>
              </a:rPr>
              <a:t>with </a:t>
            </a:r>
            <a:r>
              <a:rPr sz="3300" b="1" dirty="0">
                <a:latin typeface="Carlito"/>
                <a:cs typeface="Carlito"/>
              </a:rPr>
              <a:t>a</a:t>
            </a:r>
            <a:r>
              <a:rPr sz="3300" b="1" spc="105" dirty="0">
                <a:latin typeface="Carlito"/>
                <a:cs typeface="Carlito"/>
              </a:rPr>
              <a:t> </a:t>
            </a:r>
            <a:r>
              <a:rPr sz="3300" b="1" spc="-5" dirty="0">
                <a:latin typeface="Carlito"/>
                <a:cs typeface="Carlito"/>
              </a:rPr>
              <a:t>cap</a:t>
            </a:r>
            <a:r>
              <a:rPr sz="3300" spc="-5" dirty="0">
                <a:latin typeface="Carlito"/>
                <a:cs typeface="Carlito"/>
              </a:rPr>
              <a:t>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5" dirty="0">
                <a:latin typeface="Carlito"/>
                <a:cs typeface="Carlito"/>
              </a:rPr>
              <a:t>Thank </a:t>
            </a:r>
            <a:r>
              <a:rPr sz="3300" dirty="0">
                <a:latin typeface="Carlito"/>
                <a:cs typeface="Carlito"/>
              </a:rPr>
              <a:t>the </a:t>
            </a:r>
            <a:r>
              <a:rPr sz="3300" spc="-20" dirty="0">
                <a:latin typeface="Carlito"/>
                <a:cs typeface="Carlito"/>
              </a:rPr>
              <a:t>committee </a:t>
            </a:r>
            <a:r>
              <a:rPr sz="3300" spc="-25" dirty="0">
                <a:latin typeface="Carlito"/>
                <a:cs typeface="Carlito"/>
              </a:rPr>
              <a:t>for </a:t>
            </a:r>
            <a:r>
              <a:rPr sz="3300" spc="-10" dirty="0">
                <a:latin typeface="Carlito"/>
                <a:cs typeface="Carlito"/>
              </a:rPr>
              <a:t>being </a:t>
            </a:r>
            <a:r>
              <a:rPr sz="3300" spc="-15" dirty="0">
                <a:latin typeface="Carlito"/>
                <a:cs typeface="Carlito"/>
              </a:rPr>
              <a:t>there </a:t>
            </a:r>
            <a:r>
              <a:rPr sz="3300" b="1" spc="-15" dirty="0">
                <a:latin typeface="Carlito"/>
                <a:cs typeface="Carlito"/>
              </a:rPr>
              <a:t>first </a:t>
            </a:r>
            <a:r>
              <a:rPr sz="3300" b="1" spc="-20" dirty="0">
                <a:latin typeface="Carlito"/>
                <a:cs typeface="Carlito"/>
              </a:rPr>
              <a:t>before</a:t>
            </a:r>
            <a:r>
              <a:rPr sz="3300" b="1" spc="135" dirty="0">
                <a:latin typeface="Carlito"/>
                <a:cs typeface="Carlito"/>
              </a:rPr>
              <a:t> </a:t>
            </a:r>
            <a:r>
              <a:rPr sz="3300" b="1" spc="-10" dirty="0">
                <a:latin typeface="Carlito"/>
                <a:cs typeface="Carlito"/>
              </a:rPr>
              <a:t>starting.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15" dirty="0">
                <a:latin typeface="Carlito"/>
                <a:cs typeface="Carlito"/>
              </a:rPr>
              <a:t>Introduce </a:t>
            </a:r>
            <a:r>
              <a:rPr sz="3300" spc="-20" dirty="0">
                <a:latin typeface="Carlito"/>
                <a:cs typeface="Carlito"/>
              </a:rPr>
              <a:t>yourself </a:t>
            </a:r>
            <a:r>
              <a:rPr sz="3300" dirty="0">
                <a:latin typeface="Carlito"/>
                <a:cs typeface="Carlito"/>
              </a:rPr>
              <a:t>and the </a:t>
            </a:r>
            <a:r>
              <a:rPr sz="3300" spc="-5" dirty="0">
                <a:latin typeface="Carlito"/>
                <a:cs typeface="Carlito"/>
              </a:rPr>
              <a:t>title of </a:t>
            </a:r>
            <a:r>
              <a:rPr sz="3300" spc="-15" dirty="0">
                <a:latin typeface="Carlito"/>
                <a:cs typeface="Carlito"/>
              </a:rPr>
              <a:t>your</a:t>
            </a:r>
            <a:r>
              <a:rPr sz="3300" spc="65" dirty="0">
                <a:latin typeface="Carlito"/>
                <a:cs typeface="Carlito"/>
              </a:rPr>
              <a:t> </a:t>
            </a:r>
            <a:r>
              <a:rPr sz="3300" spc="-15" dirty="0">
                <a:latin typeface="Carlito"/>
                <a:cs typeface="Carlito"/>
              </a:rPr>
              <a:t>work.</a:t>
            </a:r>
            <a:endParaRPr sz="33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16540"/>
            <a:ext cx="10896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3. </a:t>
            </a:r>
            <a:r>
              <a:rPr sz="6000" spc="-295" dirty="0"/>
              <a:t>Giving the</a:t>
            </a:r>
            <a:r>
              <a:rPr sz="6000" spc="-690" dirty="0"/>
              <a:t> </a:t>
            </a:r>
            <a:r>
              <a:rPr sz="6000" spc="-305" dirty="0"/>
              <a:t>Presentation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434441" y="2508630"/>
            <a:ext cx="10855960" cy="256929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marR="94615" indent="-228600">
              <a:lnSpc>
                <a:spcPct val="821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800" spc="-60" dirty="0">
                <a:cs typeface="Arial"/>
              </a:rPr>
              <a:t>Don’t </a:t>
            </a:r>
            <a:r>
              <a:rPr sz="2800" spc="-180" dirty="0">
                <a:cs typeface="Arial"/>
              </a:rPr>
              <a:t>Explain </a:t>
            </a:r>
            <a:r>
              <a:rPr sz="2800" b="1" spc="-15" dirty="0">
                <a:cs typeface="Carlito"/>
              </a:rPr>
              <a:t>Everything</a:t>
            </a:r>
            <a:endParaRPr sz="2800" dirty="0">
              <a:cs typeface="Carlito"/>
            </a:endParaRPr>
          </a:p>
          <a:p>
            <a:pPr marL="241300" marR="31115" indent="-228600">
              <a:lnSpc>
                <a:spcPct val="816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Carlito"/>
              </a:rPr>
              <a:t>Use </a:t>
            </a:r>
            <a:r>
              <a:rPr sz="2800" spc="-15" dirty="0">
                <a:cs typeface="Carlito"/>
              </a:rPr>
              <a:t>present </a:t>
            </a:r>
            <a:r>
              <a:rPr sz="2800" spc="-10" dirty="0">
                <a:cs typeface="Carlito"/>
              </a:rPr>
              <a:t>tense </a:t>
            </a:r>
            <a:r>
              <a:rPr sz="2800" spc="-20" dirty="0">
                <a:cs typeface="Carlito"/>
              </a:rPr>
              <a:t>to </a:t>
            </a:r>
            <a:r>
              <a:rPr sz="2800" spc="-10" dirty="0">
                <a:cs typeface="Carlito"/>
              </a:rPr>
              <a:t>discuss </a:t>
            </a:r>
            <a:r>
              <a:rPr sz="2800" dirty="0">
                <a:cs typeface="Carlito"/>
              </a:rPr>
              <a:t>the </a:t>
            </a:r>
            <a:r>
              <a:rPr sz="2800" spc="-15" dirty="0">
                <a:cs typeface="Carlito"/>
              </a:rPr>
              <a:t>project </a:t>
            </a:r>
            <a:r>
              <a:rPr lang="en-US" sz="2800" dirty="0">
                <a:cs typeface="Carlito"/>
              </a:rPr>
              <a:t>–</a:t>
            </a:r>
          </a:p>
          <a:p>
            <a:pPr marL="241300" marR="31115" indent="-228600">
              <a:lnSpc>
                <a:spcPct val="816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Carlito"/>
              </a:rPr>
              <a:t>Be </a:t>
            </a:r>
            <a:r>
              <a:rPr lang="en-US" sz="2800" b="1" spc="-10" dirty="0">
                <a:cs typeface="Carlito"/>
              </a:rPr>
              <a:t>confident.</a:t>
            </a:r>
            <a:r>
              <a:rPr sz="2800" b="1" spc="-10" dirty="0">
                <a:cs typeface="Carlito"/>
              </a:rPr>
              <a:t> </a:t>
            </a:r>
            <a:r>
              <a:rPr sz="2800" b="1" dirty="0">
                <a:cs typeface="Carlito"/>
              </a:rPr>
              <a:t>- </a:t>
            </a:r>
            <a:r>
              <a:rPr sz="2800" spc="-100" dirty="0">
                <a:cs typeface="Arial"/>
              </a:rPr>
              <a:t>Avoid </a:t>
            </a:r>
            <a:r>
              <a:rPr sz="2800" spc="60" dirty="0">
                <a:cs typeface="Arial"/>
              </a:rPr>
              <a:t>“I</a:t>
            </a:r>
            <a:r>
              <a:rPr sz="2800" spc="-455" dirty="0">
                <a:cs typeface="Arial"/>
              </a:rPr>
              <a:t> </a:t>
            </a:r>
            <a:r>
              <a:rPr sz="2800" spc="10" dirty="0">
                <a:cs typeface="Arial"/>
              </a:rPr>
              <a:t>think” </a:t>
            </a:r>
            <a:r>
              <a:rPr sz="2800" spc="-20" dirty="0">
                <a:cs typeface="Arial"/>
              </a:rPr>
              <a:t>or </a:t>
            </a:r>
            <a:r>
              <a:rPr sz="2800" spc="55" dirty="0">
                <a:cs typeface="Arial"/>
              </a:rPr>
              <a:t>“I </a:t>
            </a:r>
            <a:r>
              <a:rPr sz="2800" spc="-40" dirty="0">
                <a:cs typeface="Arial"/>
              </a:rPr>
              <a:t>forgot, </a:t>
            </a:r>
            <a:r>
              <a:rPr sz="2800" spc="-15" dirty="0">
                <a:cs typeface="Arial"/>
              </a:rPr>
              <a:t>but</a:t>
            </a:r>
            <a:r>
              <a:rPr sz="2800" spc="-160" dirty="0">
                <a:cs typeface="Arial"/>
              </a:rPr>
              <a:t>…”</a:t>
            </a:r>
            <a:endParaRPr sz="2800" dirty="0">
              <a:cs typeface="Arial"/>
            </a:endParaRPr>
          </a:p>
          <a:p>
            <a:pPr marL="241300" marR="5080" indent="-228600">
              <a:lnSpc>
                <a:spcPct val="816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cs typeface="Carlito"/>
              </a:rPr>
              <a:t>Do. Not. </a:t>
            </a:r>
            <a:r>
              <a:rPr sz="2800" spc="-65" dirty="0">
                <a:cs typeface="Carlito"/>
              </a:rPr>
              <a:t>Stray. </a:t>
            </a:r>
            <a:r>
              <a:rPr sz="2800" dirty="0">
                <a:cs typeface="Carlito"/>
              </a:rPr>
              <a:t>-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Do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not talk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about  things </a:t>
            </a:r>
            <a:r>
              <a:rPr lang="en-US"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that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do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not explicitly </a:t>
            </a:r>
            <a:r>
              <a:rPr lang="en-US"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appear in the </a:t>
            </a:r>
            <a:r>
              <a:rPr lang="en-US" sz="2800" b="1" u="heavy" spc="-25" dirty="0">
                <a:uFill>
                  <a:solidFill>
                    <a:srgbClr val="000000"/>
                  </a:solidFill>
                </a:uFill>
                <a:cs typeface="Carlito"/>
              </a:rPr>
              <a:t>text </a:t>
            </a:r>
            <a:r>
              <a:rPr lang="en-US"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of your </a:t>
            </a:r>
            <a:r>
              <a:rPr lang="en-US"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work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unless it is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cs typeface="Carlito"/>
              </a:rPr>
              <a:t>to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answer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question  from the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cs typeface="Carlito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committee.</a:t>
            </a:r>
            <a:endParaRPr sz="2800" dirty="0"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278" y="1028761"/>
            <a:ext cx="98501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80" dirty="0"/>
              <a:t>4. </a:t>
            </a:r>
            <a:r>
              <a:rPr sz="4800" spc="-295" dirty="0"/>
              <a:t>After </a:t>
            </a:r>
            <a:r>
              <a:rPr sz="4800" spc="705" dirty="0"/>
              <a:t>–</a:t>
            </a:r>
            <a:r>
              <a:rPr sz="4800" spc="-710" dirty="0"/>
              <a:t> </a:t>
            </a:r>
            <a:r>
              <a:rPr sz="4800" spc="-295" dirty="0"/>
              <a:t>Committee </a:t>
            </a:r>
            <a:r>
              <a:rPr sz="4800" spc="-190" dirty="0"/>
              <a:t>Questions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119101"/>
            <a:ext cx="10857865" cy="463710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marR="66040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3300" u="heavy" spc="-8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Don’t </a:t>
            </a:r>
            <a:r>
              <a:rPr sz="33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Interrupt </a:t>
            </a:r>
            <a:r>
              <a:rPr sz="33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</a:t>
            </a:r>
            <a:r>
              <a:rPr sz="33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Committee’s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Questions!!!</a:t>
            </a:r>
            <a:r>
              <a:rPr sz="3300" b="1" spc="-5" dirty="0">
                <a:latin typeface="Carlito"/>
                <a:cs typeface="Carlito"/>
              </a:rPr>
              <a:t> </a:t>
            </a:r>
            <a:r>
              <a:rPr sz="3300" spc="-195" dirty="0">
                <a:latin typeface="Arial"/>
                <a:cs typeface="Arial"/>
              </a:rPr>
              <a:t>–</a:t>
            </a:r>
            <a:endParaRPr lang="en-US" sz="3300" spc="-195" dirty="0">
              <a:latin typeface="Arial"/>
              <a:cs typeface="Arial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ude</a:t>
            </a:r>
            <a:endParaRPr lang="en-US" sz="2000" dirty="0">
              <a:latin typeface="Carlito"/>
              <a:cs typeface="Carlito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latin typeface="Carlito"/>
                <a:cs typeface="Carlito"/>
              </a:rPr>
              <a:t>C</a:t>
            </a:r>
            <a:r>
              <a:rPr sz="2000" spc="-5" dirty="0">
                <a:latin typeface="Carlito"/>
                <a:cs typeface="Carlito"/>
              </a:rPr>
              <a:t>ause</a:t>
            </a:r>
            <a:r>
              <a:rPr lang="en-US" sz="2000" spc="-5" dirty="0">
                <a:latin typeface="Carlito"/>
                <a:cs typeface="Carlito"/>
              </a:rPr>
              <a:t>s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delays</a:t>
            </a:r>
            <a:endParaRPr lang="en-US" sz="2000" spc="-10" dirty="0">
              <a:latin typeface="Carlito"/>
              <a:cs typeface="Carlito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latin typeface="Carlito"/>
                <a:cs typeface="Carlito"/>
              </a:rPr>
              <a:t>No sense being defensive—committee just wants to help.</a:t>
            </a:r>
            <a:endParaRPr sz="2000" dirty="0">
              <a:latin typeface="Carlito"/>
              <a:cs typeface="Carlito"/>
            </a:endParaRP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dirty="0">
                <a:latin typeface="Carlito"/>
                <a:cs typeface="Carlito"/>
              </a:rPr>
              <a:t>Be </a:t>
            </a:r>
            <a:r>
              <a:rPr sz="3300" spc="-10" dirty="0">
                <a:latin typeface="Carlito"/>
                <a:cs typeface="Carlito"/>
              </a:rPr>
              <a:t>Courteous </a:t>
            </a:r>
            <a:r>
              <a:rPr lang="en-US" sz="3300" dirty="0">
                <a:latin typeface="Carlito"/>
                <a:cs typeface="Carlito"/>
              </a:rPr>
              <a:t>–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rlito"/>
                <a:cs typeface="Carlito"/>
              </a:rPr>
              <a:t>Thank </a:t>
            </a:r>
            <a:r>
              <a:rPr sz="2000" spc="-10" dirty="0">
                <a:latin typeface="Carlito"/>
                <a:cs typeface="Carlito"/>
              </a:rPr>
              <a:t>your committee </a:t>
            </a:r>
            <a:r>
              <a:rPr sz="2000" spc="-15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each </a:t>
            </a:r>
            <a:r>
              <a:rPr sz="2000" spc="-5" dirty="0">
                <a:latin typeface="Carlito"/>
                <a:cs typeface="Carlito"/>
              </a:rPr>
              <a:t>piece of </a:t>
            </a:r>
            <a:r>
              <a:rPr sz="2000" dirty="0">
                <a:latin typeface="Carlito"/>
                <a:cs typeface="Carlito"/>
              </a:rPr>
              <a:t>advice </a:t>
            </a:r>
            <a:r>
              <a:rPr sz="2000" spc="-5" dirty="0">
                <a:latin typeface="Carlito"/>
                <a:cs typeface="Carlito"/>
              </a:rPr>
              <a:t>or </a:t>
            </a:r>
            <a:r>
              <a:rPr sz="2000" spc="-10" dirty="0">
                <a:latin typeface="Carlito"/>
                <a:cs typeface="Carlito"/>
              </a:rPr>
              <a:t>every </a:t>
            </a:r>
            <a:r>
              <a:rPr sz="2000" spc="-5" dirty="0">
                <a:latin typeface="Carlito"/>
                <a:cs typeface="Carlito"/>
              </a:rPr>
              <a:t>question that they </a:t>
            </a:r>
            <a:r>
              <a:rPr sz="2000" spc="-10" dirty="0">
                <a:latin typeface="Carlito"/>
                <a:cs typeface="Carlito"/>
              </a:rPr>
              <a:t>give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you.</a:t>
            </a:r>
            <a:endParaRPr lang="en-US" sz="2000" spc="-10" dirty="0">
              <a:latin typeface="Carlito"/>
              <a:cs typeface="Carlito"/>
            </a:endParaRP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latin typeface="Carlito"/>
                <a:cs typeface="Carlito"/>
              </a:rPr>
              <a:t>Clarify before moving on</a:t>
            </a:r>
            <a:r>
              <a:rPr lang="en-US" sz="2000" spc="-5" dirty="0">
                <a:latin typeface="Carlito"/>
                <a:cs typeface="Carlito"/>
              </a:rPr>
              <a:t>.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rlito"/>
                <a:cs typeface="Carlito"/>
              </a:rPr>
              <a:t>Do</a:t>
            </a:r>
            <a:r>
              <a:rPr lang="en-US" sz="2000" spc="-5" dirty="0">
                <a:latin typeface="Carlito"/>
                <a:cs typeface="Carlito"/>
              </a:rPr>
              <a:t>n’t assume you’re done.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20" dirty="0">
                <a:latin typeface="Carlito"/>
                <a:cs typeface="Carlito"/>
              </a:rPr>
              <a:t>D</a:t>
            </a:r>
            <a:r>
              <a:rPr sz="2000" spc="-5" dirty="0">
                <a:latin typeface="Carlito"/>
                <a:cs typeface="Carlito"/>
              </a:rPr>
              <a:t>o not </a:t>
            </a:r>
            <a:r>
              <a:rPr sz="2000" spc="-10" dirty="0">
                <a:latin typeface="Carlito"/>
                <a:cs typeface="Carlito"/>
              </a:rPr>
              <a:t>talk </a:t>
            </a:r>
            <a:r>
              <a:rPr sz="2000" spc="-5" dirty="0">
                <a:latin typeface="Carlito"/>
                <a:cs typeface="Carlito"/>
              </a:rPr>
              <a:t>down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your </a:t>
            </a:r>
            <a:r>
              <a:rPr sz="2000" spc="-20" dirty="0">
                <a:latin typeface="Carlito"/>
                <a:cs typeface="Carlito"/>
              </a:rPr>
              <a:t>committee</a:t>
            </a:r>
            <a:r>
              <a:rPr lang="en-US" sz="2000" spc="-20" dirty="0"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5" dirty="0">
                <a:latin typeface="Carlito"/>
                <a:cs typeface="Carlito"/>
              </a:rPr>
              <a:t>Thank </a:t>
            </a:r>
            <a:r>
              <a:rPr sz="3300" dirty="0">
                <a:latin typeface="Carlito"/>
                <a:cs typeface="Carlito"/>
              </a:rPr>
              <a:t>the </a:t>
            </a:r>
            <a:r>
              <a:rPr sz="3300" spc="-15" dirty="0">
                <a:latin typeface="Carlito"/>
                <a:cs typeface="Carlito"/>
              </a:rPr>
              <a:t>committee </a:t>
            </a:r>
            <a:r>
              <a:rPr sz="3300" dirty="0">
                <a:latin typeface="Carlito"/>
                <a:cs typeface="Carlito"/>
              </a:rPr>
              <a:t>and the </a:t>
            </a:r>
            <a:r>
              <a:rPr sz="3300" spc="-5" dirty="0">
                <a:latin typeface="Carlito"/>
                <a:cs typeface="Carlito"/>
              </a:rPr>
              <a:t>audience </a:t>
            </a:r>
            <a:r>
              <a:rPr sz="3300" spc="-20" dirty="0">
                <a:latin typeface="Carlito"/>
                <a:cs typeface="Carlito"/>
              </a:rPr>
              <a:t>at </a:t>
            </a:r>
            <a:r>
              <a:rPr sz="3300" spc="-5" dirty="0">
                <a:latin typeface="Carlito"/>
                <a:cs typeface="Carlito"/>
              </a:rPr>
              <a:t>the</a:t>
            </a:r>
            <a:r>
              <a:rPr sz="3300" spc="25" dirty="0">
                <a:latin typeface="Carlito"/>
                <a:cs typeface="Carlito"/>
              </a:rPr>
              <a:t> </a:t>
            </a:r>
            <a:r>
              <a:rPr sz="3300" dirty="0">
                <a:latin typeface="Carlito"/>
                <a:cs typeface="Carlito"/>
              </a:rPr>
              <a:t>end.</a:t>
            </a: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</a:tabLst>
            </a:pPr>
            <a:r>
              <a:rPr sz="3300" dirty="0">
                <a:latin typeface="Carlito"/>
                <a:cs typeface="Carlito"/>
              </a:rPr>
              <a:t>Be </a:t>
            </a:r>
            <a:r>
              <a:rPr sz="3300" spc="-15" dirty="0">
                <a:latin typeface="Carlito"/>
                <a:cs typeface="Carlito"/>
              </a:rPr>
              <a:t>patient </a:t>
            </a:r>
            <a:r>
              <a:rPr sz="3300" spc="-195" dirty="0">
                <a:latin typeface="Arial"/>
                <a:cs typeface="Arial"/>
              </a:rPr>
              <a:t>– </a:t>
            </a:r>
            <a:r>
              <a:rPr sz="2200" spc="-10" dirty="0">
                <a:latin typeface="Carlito"/>
                <a:cs typeface="Carlito"/>
              </a:rPr>
              <a:t>Most </a:t>
            </a:r>
            <a:r>
              <a:rPr sz="2200" spc="-15" dirty="0">
                <a:latin typeface="Carlito"/>
                <a:cs typeface="Carlito"/>
              </a:rPr>
              <a:t>committee </a:t>
            </a:r>
            <a:r>
              <a:rPr sz="2200" spc="-10" dirty="0">
                <a:latin typeface="Carlito"/>
                <a:cs typeface="Carlito"/>
              </a:rPr>
              <a:t>deliberations are decided</a:t>
            </a:r>
            <a:r>
              <a:rPr sz="2200" spc="13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quickly.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26926"/>
            <a:ext cx="8458200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688590" marR="5080" indent="-2676525">
              <a:lnSpc>
                <a:spcPts val="5830"/>
              </a:lnSpc>
              <a:spcBef>
                <a:spcPts val="835"/>
              </a:spcBef>
            </a:pPr>
            <a:r>
              <a:rPr sz="3600" spc="-380" dirty="0"/>
              <a:t>5. </a:t>
            </a:r>
            <a:r>
              <a:rPr sz="3600" spc="-254" dirty="0"/>
              <a:t>Post-Defense </a:t>
            </a:r>
            <a:r>
              <a:rPr sz="3600" spc="-275" dirty="0"/>
              <a:t>Revisions,</a:t>
            </a:r>
            <a:br>
              <a:rPr lang="en-US" sz="3600" spc="-695" dirty="0"/>
            </a:br>
            <a:r>
              <a:rPr sz="3600" spc="-340" dirty="0"/>
              <a:t>Policies,</a:t>
            </a:r>
            <a:r>
              <a:rPr lang="en-US" sz="3600" spc="-340" dirty="0"/>
              <a:t> </a:t>
            </a:r>
            <a:r>
              <a:rPr sz="3600" spc="-215" dirty="0"/>
              <a:t>and</a:t>
            </a:r>
            <a:r>
              <a:rPr lang="en-US" sz="3600" spc="-430" dirty="0"/>
              <a:t> </a:t>
            </a:r>
            <a:r>
              <a:rPr sz="3600" spc="-265" dirty="0"/>
              <a:t>Paperwork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26947" y="3059892"/>
            <a:ext cx="8488454" cy="346582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indent="0">
              <a:lnSpc>
                <a:spcPct val="90000"/>
              </a:lnSpc>
              <a:spcBef>
                <a:spcPts val="0"/>
              </a:spcBef>
              <a:buNone/>
              <a:tabLst>
                <a:tab pos="240665" algn="l"/>
                <a:tab pos="241300" algn="l"/>
              </a:tabLst>
            </a:pPr>
            <a:r>
              <a:rPr u="heavy" spc="-10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Successful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Post-Final Defense</a:t>
            </a:r>
            <a:r>
              <a:rPr spc="-10" dirty="0"/>
              <a:t>:</a:t>
            </a:r>
            <a:endParaRPr lang="en-US" spc="-10" dirty="0"/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35" dirty="0"/>
              <a:t>C</a:t>
            </a:r>
            <a:r>
              <a:rPr spc="-10" dirty="0"/>
              <a:t>ommittee </a:t>
            </a:r>
            <a:r>
              <a:rPr spc="-5" dirty="0"/>
              <a:t>suggest</a:t>
            </a:r>
            <a:r>
              <a:rPr lang="en-US" spc="-5" dirty="0"/>
              <a:t>s</a:t>
            </a:r>
            <a:r>
              <a:rPr spc="-5" dirty="0"/>
              <a:t> revisions.</a:t>
            </a:r>
            <a:endParaRPr lang="en-US" spc="-5" dirty="0"/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35" dirty="0"/>
              <a:t>C</a:t>
            </a:r>
            <a:r>
              <a:rPr spc="-10" dirty="0"/>
              <a:t>ommittee </a:t>
            </a:r>
            <a:r>
              <a:rPr dirty="0"/>
              <a:t>chair</a:t>
            </a:r>
            <a:r>
              <a:rPr lang="en-US" dirty="0"/>
              <a:t>, </a:t>
            </a:r>
            <a:r>
              <a:rPr spc="-5" dirty="0"/>
              <a:t>members, </a:t>
            </a:r>
            <a:r>
              <a:rPr dirty="0"/>
              <a:t>and the deans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colleges </a:t>
            </a:r>
            <a:r>
              <a:rPr dirty="0"/>
              <a:t>sign either the </a:t>
            </a:r>
            <a:r>
              <a:rPr spc="-15" dirty="0"/>
              <a:t>Written </a:t>
            </a:r>
            <a:r>
              <a:rPr dirty="0"/>
              <a:t>Thesis </a:t>
            </a:r>
            <a:r>
              <a:rPr spc="-5" dirty="0"/>
              <a:t>or </a:t>
            </a:r>
            <a:r>
              <a:rPr spc="-15" dirty="0"/>
              <a:t>Written </a:t>
            </a:r>
            <a:r>
              <a:rPr spc="-5" dirty="0"/>
              <a:t>Dissertation </a:t>
            </a:r>
            <a:r>
              <a:rPr spc="-10" dirty="0"/>
              <a:t>Approval Form.</a:t>
            </a:r>
            <a:endParaRPr lang="en-US" spc="-10" dirty="0"/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35" dirty="0"/>
              <a:t>C</a:t>
            </a:r>
            <a:r>
              <a:rPr dirty="0"/>
              <a:t>hair </a:t>
            </a:r>
            <a:r>
              <a:rPr lang="en-US" spc="-5" dirty="0"/>
              <a:t>delivers </a:t>
            </a:r>
            <a:r>
              <a:rPr spc="-10" dirty="0"/>
              <a:t>appropriate </a:t>
            </a:r>
            <a:r>
              <a:rPr spc="-5" dirty="0"/>
              <a:t>material to </a:t>
            </a:r>
            <a:r>
              <a:rPr dirty="0"/>
              <a:t>deans</a:t>
            </a:r>
            <a:r>
              <a:rPr lang="en-US" dirty="0"/>
              <a:t> </a:t>
            </a:r>
            <a:r>
              <a:rPr dirty="0"/>
              <a:t>and </a:t>
            </a:r>
            <a:r>
              <a:rPr lang="en-US" dirty="0"/>
              <a:t>COAS</a:t>
            </a:r>
            <a:r>
              <a:rPr spc="-5" dirty="0"/>
              <a:t>.</a:t>
            </a:r>
            <a:endParaRPr lang="en-US" spc="-5" dirty="0"/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chemeClr val="accent1"/>
                </a:solidFill>
                <a:highlight>
                  <a:srgbClr val="00FFFF"/>
                </a:highlight>
              </a:rPr>
              <a:t>*NEW* </a:t>
            </a:r>
            <a:r>
              <a:rPr lang="en-US" spc="-5" dirty="0"/>
              <a:t>COAS and the Graduate School deliver revisions directly to students using Teams/OneDrive virtually until thesis revisions are complete.</a:t>
            </a:r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5" dirty="0"/>
              <a:t>Registrar is informed of your completion for graduation.</a:t>
            </a:r>
          </a:p>
          <a:p>
            <a:pPr marL="469900" marR="508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pc="-5" dirty="0"/>
              <a:t>Final Draft is published by the TAMIU Library.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946" y="1544641"/>
            <a:ext cx="5685292" cy="178414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  <a:tabLst>
                <a:tab pos="240665" algn="l"/>
                <a:tab pos="241300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For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Successful Post-Proposal</a:t>
            </a:r>
            <a:r>
              <a:rPr sz="2400" spc="-5" dirty="0">
                <a:cs typeface="Carlito"/>
              </a:rPr>
              <a:t>:</a:t>
            </a:r>
            <a:endParaRPr lang="en-US" sz="2400" spc="-5" dirty="0">
              <a:cs typeface="Carlito"/>
            </a:endParaRPr>
          </a:p>
          <a:p>
            <a:pPr marL="469900" marR="5080" indent="-457200">
              <a:lnSpc>
                <a:spcPts val="1839"/>
              </a:lnSpc>
              <a:spcBef>
                <a:spcPts val="33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z="2400" spc="-10" dirty="0">
                <a:cs typeface="Carlito"/>
              </a:rPr>
              <a:t>C</a:t>
            </a:r>
            <a:r>
              <a:rPr sz="2400" spc="-10" dirty="0">
                <a:cs typeface="Carlito"/>
              </a:rPr>
              <a:t>ommittee </a:t>
            </a:r>
            <a:r>
              <a:rPr lang="en-US" sz="2400" dirty="0">
                <a:cs typeface="Carlito"/>
              </a:rPr>
              <a:t>suggests revisions</a:t>
            </a:r>
            <a:endParaRPr lang="en-US" sz="2400" spc="-5" dirty="0">
              <a:cs typeface="Carlito"/>
            </a:endParaRPr>
          </a:p>
          <a:p>
            <a:pPr marL="469900" marR="5080" indent="-457200">
              <a:lnSpc>
                <a:spcPts val="1839"/>
              </a:lnSpc>
              <a:spcBef>
                <a:spcPts val="33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z="2400" spc="-5" dirty="0">
                <a:cs typeface="Carlito"/>
              </a:rPr>
              <a:t>Committee Chair, Members, and Deans </a:t>
            </a:r>
            <a:r>
              <a:rPr sz="2400" dirty="0">
                <a:cs typeface="Carlito"/>
              </a:rPr>
              <a:t>sign the </a:t>
            </a:r>
            <a:r>
              <a:rPr sz="2400" spc="-5" dirty="0">
                <a:cs typeface="Carlito"/>
              </a:rPr>
              <a:t>Proposal Cover Sheet.</a:t>
            </a:r>
            <a:endParaRPr lang="en-US" sz="2400" spc="-5" dirty="0">
              <a:cs typeface="Carlito"/>
            </a:endParaRPr>
          </a:p>
          <a:p>
            <a:pPr marL="469900" marR="5080" indent="-457200">
              <a:lnSpc>
                <a:spcPts val="1839"/>
              </a:lnSpc>
              <a:spcBef>
                <a:spcPts val="330"/>
              </a:spcBef>
              <a:buFont typeface="+mj-lt"/>
              <a:buAutoNum type="arabicPeriod"/>
              <a:tabLst>
                <a:tab pos="240665" algn="l"/>
                <a:tab pos="241300" algn="l"/>
              </a:tabLst>
            </a:pPr>
            <a:r>
              <a:rPr lang="en-US" sz="2400" spc="-35" dirty="0">
                <a:cs typeface="Carlito"/>
              </a:rPr>
              <a:t>Chair delivers forms directly to COAS.</a:t>
            </a:r>
            <a:endParaRPr sz="2400" dirty="0">
              <a:cs typeface="Carli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7475" y="2460369"/>
            <a:ext cx="3154525" cy="4360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41300" indent="-228600" algn="r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400" u="sng" spc="-100" dirty="0">
                <a:latin typeface="Arial"/>
                <a:cs typeface="Arial"/>
              </a:rPr>
              <a:t>CHECK YOUR EMAIL.</a:t>
            </a:r>
          </a:p>
          <a:p>
            <a:pPr marL="241300" indent="-228600" algn="r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pc="-100" dirty="0">
                <a:latin typeface="Arial"/>
                <a:cs typeface="Arial"/>
              </a:rPr>
              <a:t>Find </a:t>
            </a:r>
            <a:r>
              <a:rPr lang="en-US" spc="-135" dirty="0">
                <a:latin typeface="Arial"/>
                <a:cs typeface="Arial"/>
              </a:rPr>
              <a:t>TAMIU’s </a:t>
            </a:r>
            <a:r>
              <a:rPr lang="en-US" spc="-95" dirty="0">
                <a:latin typeface="Arial"/>
                <a:cs typeface="Arial"/>
              </a:rPr>
              <a:t>Proposal, </a:t>
            </a:r>
            <a:r>
              <a:rPr lang="en-US" spc="-120" dirty="0">
                <a:latin typeface="Arial"/>
                <a:cs typeface="Arial"/>
              </a:rPr>
              <a:t>Thesis, </a:t>
            </a:r>
            <a:r>
              <a:rPr lang="en-US" spc="-85" dirty="0">
                <a:latin typeface="Arial"/>
                <a:cs typeface="Arial"/>
              </a:rPr>
              <a:t>and </a:t>
            </a:r>
            <a:r>
              <a:rPr lang="en-US" spc="-65" dirty="0">
                <a:latin typeface="Arial"/>
                <a:cs typeface="Arial"/>
              </a:rPr>
              <a:t>Dissertation </a:t>
            </a:r>
            <a:r>
              <a:rPr lang="en-US" spc="-55" dirty="0">
                <a:latin typeface="Arial"/>
                <a:cs typeface="Arial"/>
              </a:rPr>
              <a:t>forms:</a:t>
            </a:r>
            <a:r>
              <a:rPr lang="en-US" spc="2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US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https://www.tamiu.edu/gradschool/ThesisForms.shtml</a:t>
            </a:r>
            <a:endParaRPr lang="en-US" dirty="0">
              <a:latin typeface="Arial"/>
              <a:cs typeface="Arial"/>
            </a:endParaRPr>
          </a:p>
          <a:p>
            <a:pPr marL="241300" indent="-228600" algn="r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/>
              <a:t>See </a:t>
            </a:r>
            <a:r>
              <a:rPr lang="en-US" dirty="0"/>
              <a:t>the </a:t>
            </a:r>
            <a:r>
              <a:rPr lang="en-US" spc="-30" dirty="0"/>
              <a:t>TAMIU </a:t>
            </a:r>
            <a:r>
              <a:rPr lang="en-US" spc="-5" dirty="0"/>
              <a:t>Thesis </a:t>
            </a:r>
            <a:r>
              <a:rPr lang="en-US" dirty="0"/>
              <a:t>and </a:t>
            </a:r>
            <a:r>
              <a:rPr lang="en-US" spc="-10" dirty="0"/>
              <a:t>Dissertation </a:t>
            </a:r>
            <a:r>
              <a:rPr lang="en-US" dirty="0"/>
              <a:t>Manual </a:t>
            </a:r>
            <a:r>
              <a:rPr lang="en-US" spc="-15" dirty="0"/>
              <a:t>for </a:t>
            </a:r>
            <a:r>
              <a:rPr lang="en-US" spc="-10" dirty="0"/>
              <a:t>details </a:t>
            </a:r>
            <a:r>
              <a:rPr lang="en-US" spc="-5" dirty="0"/>
              <a:t>on other </a:t>
            </a:r>
            <a:r>
              <a:rPr lang="en-US" spc="-10" dirty="0"/>
              <a:t>Thesis/Dissertation Committee</a:t>
            </a:r>
            <a:r>
              <a:rPr lang="en-US" spc="190" dirty="0"/>
              <a:t> </a:t>
            </a:r>
            <a:r>
              <a:rPr lang="en-US" spc="-5" dirty="0"/>
              <a:t>decisions.</a:t>
            </a:r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F219-E91B-4FB5-ACA1-F2A8F473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0B85F8-3642-458A-ABEF-9B7FC8A6E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6" y="0"/>
            <a:ext cx="11415867" cy="6858000"/>
          </a:xfrm>
        </p:spPr>
      </p:pic>
    </p:spTree>
    <p:extLst>
      <p:ext uri="{BB962C8B-B14F-4D97-AF65-F5344CB8AC3E}">
        <p14:creationId xmlns:p14="http://schemas.microsoft.com/office/powerpoint/2010/main" val="8890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8611-9C2A-4C81-A06C-17C5F5B5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12CC1E1-B1F1-4C9A-BE6B-EE20EBF1B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0"/>
            <a:ext cx="11295529" cy="6858000"/>
          </a:xfrm>
        </p:spPr>
      </p:pic>
    </p:spTree>
    <p:extLst>
      <p:ext uri="{BB962C8B-B14F-4D97-AF65-F5344CB8AC3E}">
        <p14:creationId xmlns:p14="http://schemas.microsoft.com/office/powerpoint/2010/main" val="366422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600" y="914400"/>
            <a:ext cx="27019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35" dirty="0"/>
              <a:t>Note: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122159"/>
            <a:ext cx="10168890" cy="14936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None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5" dirty="0">
                <a:latin typeface="Carlito"/>
                <a:cs typeface="Carlito"/>
              </a:rPr>
              <a:t>elements, </a:t>
            </a:r>
            <a:r>
              <a:rPr sz="2600" spc="-15" dirty="0">
                <a:latin typeface="Carlito"/>
                <a:cs typeface="Carlito"/>
              </a:rPr>
              <a:t>behaviors, </a:t>
            </a:r>
            <a:r>
              <a:rPr sz="2600" spc="-10" dirty="0">
                <a:latin typeface="Carlito"/>
                <a:cs typeface="Carlito"/>
              </a:rPr>
              <a:t>attitudes,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dirty="0">
                <a:latin typeface="Carlito"/>
                <a:cs typeface="Carlito"/>
              </a:rPr>
              <a:t>activities </a:t>
            </a:r>
            <a:r>
              <a:rPr sz="2600" spc="-10" dirty="0">
                <a:latin typeface="Carlito"/>
                <a:cs typeface="Carlito"/>
              </a:rPr>
              <a:t>are required </a:t>
            </a:r>
            <a:r>
              <a:rPr sz="2600" spc="-25" dirty="0">
                <a:latin typeface="Carlito"/>
                <a:cs typeface="Carlito"/>
              </a:rPr>
              <a:t>for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40" dirty="0">
                <a:latin typeface="Carlito"/>
                <a:cs typeface="Carlito"/>
              </a:rPr>
              <a:t>TAMIU </a:t>
            </a:r>
            <a:r>
              <a:rPr sz="2600" spc="-5" dirty="0">
                <a:latin typeface="Carlito"/>
                <a:cs typeface="Carlito"/>
              </a:rPr>
              <a:t>Final </a:t>
            </a:r>
            <a:r>
              <a:rPr sz="2600" spc="-10" dirty="0">
                <a:latin typeface="Carlito"/>
                <a:cs typeface="Carlito"/>
              </a:rPr>
              <a:t>Thesis/Dissertation </a:t>
            </a:r>
            <a:r>
              <a:rPr sz="2600" spc="-15" dirty="0">
                <a:latin typeface="Carlito"/>
                <a:cs typeface="Carlito"/>
              </a:rPr>
              <a:t>Defense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Proposal </a:t>
            </a:r>
            <a:r>
              <a:rPr sz="2600" spc="-15" dirty="0">
                <a:latin typeface="Carlito"/>
                <a:cs typeface="Carlito"/>
              </a:rPr>
              <a:t>defense (except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section on paperwork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final slides).</a:t>
            </a:r>
            <a:endParaRPr sz="2600" dirty="0">
              <a:latin typeface="Carlito"/>
              <a:cs typeface="Carlito"/>
            </a:endParaRPr>
          </a:p>
        </p:txBody>
      </p:sp>
      <p:pic>
        <p:nvPicPr>
          <p:cNvPr id="4" name="Picture 3" descr="Self-Reliance Podcast Episode 1: Local Self-Reliance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45" y="3791657"/>
            <a:ext cx="3403600" cy="27847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Deadlines, Spring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Thesis I - About the last week of the semester (most likely before finals week, but it HIGHLY depends on your committee). Before semester ends.</a:t>
            </a:r>
          </a:p>
          <a:p>
            <a:r>
              <a:rPr lang="en-US" sz="2800" dirty="0"/>
              <a:t>Thesis II and Final Dissertation – </a:t>
            </a:r>
            <a:r>
              <a:rPr lang="en-US" sz="2400" dirty="0"/>
              <a:t>Three Weeks Before Graduation (~May 14)</a:t>
            </a:r>
            <a:endParaRPr lang="en-US" sz="2800" dirty="0"/>
          </a:p>
          <a:p>
            <a:pPr lvl="1"/>
            <a:r>
              <a:rPr lang="en-US" sz="2800" dirty="0"/>
              <a:t>Final Day to Defend (more or less) – April 23</a:t>
            </a:r>
            <a:r>
              <a:rPr lang="en-US" sz="2800" baseline="30000" dirty="0"/>
              <a:t>rd</a:t>
            </a:r>
            <a:endParaRPr lang="en-US" sz="2800" dirty="0"/>
          </a:p>
          <a:p>
            <a:pPr lvl="1"/>
            <a:r>
              <a:rPr lang="en-US" sz="2800" dirty="0"/>
              <a:t>Revised Final Drafts Due to COAS/Graduate School April 30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sz="2800" b="1" dirty="0"/>
              <a:t>FINAL Revisions Complete Before May 14</a:t>
            </a:r>
            <a:r>
              <a:rPr lang="en-US" sz="2800" b="1" baseline="30000" dirty="0"/>
              <a:t>th</a:t>
            </a:r>
            <a:r>
              <a:rPr lang="en-US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333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5800" y="2590800"/>
            <a:ext cx="2895600" cy="1293028"/>
          </a:xfrm>
        </p:spPr>
        <p:txBody>
          <a:bodyPr/>
          <a:lstStyle/>
          <a:p>
            <a:r>
              <a:rPr lang="en-US" dirty="0"/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94922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  <a:br>
              <a:rPr lang="en-US" dirty="0"/>
            </a:br>
            <a:r>
              <a:rPr lang="en-US" dirty="0"/>
              <a:t>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Graduate Student Resources</a:t>
            </a:r>
          </a:p>
          <a:p>
            <a:pPr lvl="1"/>
            <a:r>
              <a:rPr lang="en-US" dirty="0"/>
              <a:t>Writing Consultant for all writing assignment assistance (me): https://www.tamiu.edu/cees/arc/pages/consultation.shtml</a:t>
            </a:r>
          </a:p>
          <a:p>
            <a:pPr lvl="1"/>
            <a:r>
              <a:rPr lang="en-US" dirty="0"/>
              <a:t>Reserve Graduate Study Rooms at GSASC Pellegrino 203: </a:t>
            </a:r>
            <a:r>
              <a:rPr lang="en-US" dirty="0">
                <a:hlinkClick r:id="rId2"/>
              </a:rPr>
              <a:t>https://www.tamiu.edu/cees/arc/pages/gsasc.shtml</a:t>
            </a:r>
            <a:endParaRPr lang="en-US" dirty="0"/>
          </a:p>
          <a:p>
            <a:r>
              <a:rPr lang="en-US" dirty="0"/>
              <a:t>Upcoming ARC Professional Development Workshops:</a:t>
            </a:r>
          </a:p>
          <a:p>
            <a:pPr marL="0" indent="0">
              <a:buNone/>
            </a:pPr>
            <a:r>
              <a:rPr lang="en-US" b="1" u="sng" dirty="0"/>
              <a:t>-SPSS Workshop with ARC SI Lesly Hernandez, April 28</a:t>
            </a:r>
            <a:r>
              <a:rPr lang="en-US" b="1" u="sng" baseline="30000" dirty="0"/>
              <a:t>th</a:t>
            </a:r>
            <a:r>
              <a:rPr lang="en-US" b="1" u="sng" dirty="0"/>
              <a:t>, noon and 5:30 PM, LBV computer lab</a:t>
            </a:r>
          </a:p>
          <a:p>
            <a:pPr marL="0" indent="0">
              <a:buNone/>
            </a:pPr>
            <a:r>
              <a:rPr lang="en-US" b="1" u="sng" dirty="0"/>
              <a:t>-Sign up for ARC Summer Research Bootcamp II – Could receive compensation!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Contact us! </a:t>
            </a:r>
            <a:r>
              <a:rPr lang="en-US" dirty="0">
                <a:hlinkClick r:id="rId3"/>
              </a:rPr>
              <a:t>writingconsultant@tamiu.edu</a:t>
            </a:r>
            <a:r>
              <a:rPr lang="en-US" dirty="0"/>
              <a:t>, (956) 326-2477, Pellegrino 203</a:t>
            </a:r>
          </a:p>
        </p:txBody>
      </p:sp>
    </p:spTree>
    <p:extLst>
      <p:ext uri="{BB962C8B-B14F-4D97-AF65-F5344CB8AC3E}">
        <p14:creationId xmlns:p14="http://schemas.microsoft.com/office/powerpoint/2010/main" val="26104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people afraid of public speaking?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2057401"/>
            <a:ext cx="6559731" cy="4800599"/>
          </a:xfrm>
        </p:spPr>
        <p:txBody>
          <a:bodyPr>
            <a:normAutofit/>
          </a:bodyPr>
          <a:lstStyle/>
          <a:p>
            <a:r>
              <a:rPr lang="en-US" sz="3200" dirty="0"/>
              <a:t>Physiological response</a:t>
            </a:r>
          </a:p>
          <a:p>
            <a:r>
              <a:rPr lang="en-US" sz="3200" dirty="0"/>
              <a:t>Over-thinking</a:t>
            </a:r>
          </a:p>
          <a:p>
            <a:r>
              <a:rPr lang="en-US" sz="3200" dirty="0"/>
              <a:t>Lack of experience or a </a:t>
            </a:r>
            <a:r>
              <a:rPr lang="en-US" sz="3200" u="sng" dirty="0"/>
              <a:t>bad experience</a:t>
            </a:r>
          </a:p>
          <a:p>
            <a:r>
              <a:rPr lang="en-US" sz="3200" dirty="0"/>
              <a:t>Fear of failure or judgement</a:t>
            </a:r>
          </a:p>
          <a:p>
            <a:r>
              <a:rPr lang="en-US" sz="3200" dirty="0"/>
              <a:t>Imposter syndrome</a:t>
            </a:r>
          </a:p>
          <a:p>
            <a:r>
              <a:rPr lang="en-US" sz="3200" dirty="0"/>
              <a:t>Unfamiliar audience</a:t>
            </a:r>
          </a:p>
          <a:p>
            <a:r>
              <a:rPr lang="en-US" sz="3200" dirty="0"/>
              <a:t>Not having all the answers</a:t>
            </a:r>
          </a:p>
        </p:txBody>
      </p:sp>
      <p:pic>
        <p:nvPicPr>
          <p:cNvPr id="4" name="Picture 3" descr="Laughing Hyenas: Red flags the new Somali region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743200"/>
            <a:ext cx="50292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044201"/>
            <a:ext cx="86366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65" dirty="0"/>
              <a:t>Public </a:t>
            </a:r>
            <a:r>
              <a:rPr sz="4800" spc="-300" dirty="0"/>
              <a:t>Speaking </a:t>
            </a:r>
            <a:r>
              <a:rPr sz="4800" spc="-315" dirty="0"/>
              <a:t>in</a:t>
            </a:r>
            <a:r>
              <a:rPr sz="4800" spc="-835" dirty="0"/>
              <a:t> </a:t>
            </a:r>
            <a:r>
              <a:rPr sz="4800" spc="-355" dirty="0"/>
              <a:t>General</a:t>
            </a:r>
            <a:r>
              <a:rPr lang="en-US" sz="4800" spc="-355" dirty="0"/>
              <a:t>: “</a:t>
            </a:r>
            <a:r>
              <a:rPr lang="en-US" sz="4800" spc="-355" dirty="0" err="1"/>
              <a:t>Do”s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2534353"/>
            <a:ext cx="6934200" cy="295401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Practice! Practice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20" dirty="0">
                <a:latin typeface="Carlito"/>
                <a:cs typeface="Carlito"/>
              </a:rPr>
              <a:t>yourself </a:t>
            </a:r>
            <a:r>
              <a:rPr sz="2800" spc="-5" dirty="0">
                <a:latin typeface="Carlito"/>
                <a:cs typeface="Carlito"/>
              </a:rPr>
              <a:t>and with a </a:t>
            </a:r>
            <a:r>
              <a:rPr sz="2800" spc="-10" dirty="0">
                <a:latin typeface="Carlito"/>
                <a:cs typeface="Carlito"/>
              </a:rPr>
              <a:t>small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audience!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Make eye </a:t>
            </a:r>
            <a:r>
              <a:rPr sz="2800" spc="-20" dirty="0">
                <a:latin typeface="Carlito"/>
                <a:cs typeface="Carlito"/>
              </a:rPr>
              <a:t>contact </a:t>
            </a:r>
            <a:r>
              <a:rPr sz="2800" spc="-5" dirty="0">
                <a:latin typeface="Carlito"/>
                <a:cs typeface="Carlito"/>
              </a:rPr>
              <a:t>with the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committee.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Dress </a:t>
            </a:r>
            <a:r>
              <a:rPr sz="2800" spc="-30" dirty="0">
                <a:latin typeface="Carlito"/>
                <a:cs typeface="Carlito"/>
              </a:rPr>
              <a:t>professionally,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35" dirty="0">
                <a:latin typeface="Carlito"/>
                <a:cs typeface="Carlito"/>
              </a:rPr>
              <a:t>stay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comfortable.</a:t>
            </a:r>
            <a:endParaRPr lang="en-US" sz="2800" spc="-2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rlito"/>
                <a:cs typeface="Carlito"/>
              </a:rPr>
              <a:t>Speak in a clear, loud tone (use technology to your advantage)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5" name="Picture 4" descr="Comment faire une présentation du tonnerre ?! , sel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540141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65" dirty="0"/>
              <a:t>Public </a:t>
            </a:r>
            <a:r>
              <a:rPr lang="en-US" spc="-300" dirty="0"/>
              <a:t>Speaking </a:t>
            </a:r>
            <a:r>
              <a:rPr lang="en-US" spc="-315" dirty="0"/>
              <a:t>in</a:t>
            </a:r>
            <a:r>
              <a:rPr lang="en-US" spc="-835" dirty="0"/>
              <a:t> </a:t>
            </a:r>
            <a:r>
              <a:rPr lang="en-US" spc="-355" dirty="0"/>
              <a:t>General: “</a:t>
            </a:r>
            <a:r>
              <a:rPr lang="en-US" spc="-355" dirty="0" err="1"/>
              <a:t>Don’t”s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09162" cy="4024125"/>
          </a:xfrm>
        </p:spPr>
        <p:txBody>
          <a:bodyPr/>
          <a:lstStyle/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>
                <a:latin typeface="Carlito"/>
                <a:cs typeface="Carlito"/>
              </a:rPr>
              <a:t>Pace/move too much</a:t>
            </a:r>
            <a:endParaRPr lang="en-US" sz="24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Gesture </a:t>
            </a:r>
            <a:r>
              <a:rPr lang="en-US" sz="2400" i="1" spc="-20" dirty="0">
                <a:latin typeface="Carlito"/>
                <a:cs typeface="Carlito"/>
              </a:rPr>
              <a:t>too </a:t>
            </a:r>
            <a:r>
              <a:rPr lang="en-US" sz="2400" spc="-20" dirty="0">
                <a:latin typeface="Carlito"/>
                <a:cs typeface="Carlito"/>
              </a:rPr>
              <a:t>wildly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Look only at notes/screen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Be rude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Rush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Go too far off topic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>
                <a:latin typeface="Carlito"/>
                <a:cs typeface="Carlito"/>
              </a:rPr>
              <a:t>Try to just copy someone else’s style.</a:t>
            </a:r>
            <a:endParaRPr lang="en-US" sz="2400" dirty="0">
              <a:latin typeface="Carlito"/>
              <a:cs typeface="Carlito"/>
            </a:endParaRPr>
          </a:p>
          <a:p>
            <a:endParaRPr lang="en-US" dirty="0"/>
          </a:p>
        </p:txBody>
      </p:sp>
      <p:pic>
        <p:nvPicPr>
          <p:cNvPr id="4" name="Picture 3" descr="Ice block - The RuneScape Wi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06322"/>
            <a:ext cx="3551614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Practice </a:t>
            </a:r>
            <a:r>
              <a:rPr spc="-265" dirty="0"/>
              <a:t>Speaking</a:t>
            </a:r>
            <a:r>
              <a:rPr spc="-635" dirty="0"/>
              <a:t> </a:t>
            </a:r>
            <a:r>
              <a:rPr spc="-325" dirty="0"/>
              <a:t>Tips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36294"/>
            <a:ext cx="5562600" cy="4853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800" spc="-10" dirty="0">
                <a:latin typeface="Carlito"/>
                <a:cs typeface="Carlito"/>
              </a:rPr>
              <a:t>Learn </a:t>
            </a:r>
            <a:r>
              <a:rPr sz="2800" spc="-15" dirty="0">
                <a:latin typeface="Carlito"/>
                <a:cs typeface="Carlito"/>
              </a:rPr>
              <a:t>your </a:t>
            </a:r>
            <a:r>
              <a:rPr sz="2800" b="1" spc="-15" dirty="0">
                <a:latin typeface="Carlito"/>
                <a:cs typeface="Carlito"/>
              </a:rPr>
              <a:t>Material </a:t>
            </a:r>
            <a:r>
              <a:rPr sz="2800" spc="-155" dirty="0">
                <a:latin typeface="Carlito"/>
                <a:cs typeface="Carlito"/>
              </a:rPr>
              <a:t>(</a:t>
            </a:r>
            <a:r>
              <a:rPr sz="2800" spc="-155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“What”)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2438400"/>
            <a:ext cx="9372600" cy="217367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order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-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What</a:t>
            </a:r>
            <a:r>
              <a:rPr sz="2400" spc="-10" dirty="0">
                <a:latin typeface="Carlito"/>
                <a:cs typeface="Carlito"/>
              </a:rPr>
              <a:t> goes first,</a:t>
            </a:r>
            <a:r>
              <a:rPr sz="2400" spc="-5" dirty="0">
                <a:latin typeface="Carlito"/>
                <a:cs typeface="Carlito"/>
              </a:rPr>
              <a:t> what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goes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middle,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what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goes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last?</a:t>
            </a:r>
            <a:endParaRPr lang="en-US" sz="2400" spc="-5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5600" algn="l"/>
              </a:tabLst>
            </a:pP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5" dirty="0">
                <a:latin typeface="Carlito"/>
                <a:cs typeface="Carlito"/>
              </a:rPr>
              <a:t>length (time) </a:t>
            </a:r>
            <a:r>
              <a:rPr sz="2400" b="1" dirty="0">
                <a:latin typeface="Carlito"/>
                <a:cs typeface="Carlito"/>
              </a:rPr>
              <a:t>– </a:t>
            </a:r>
            <a:r>
              <a:rPr sz="2400" spc="-5" dirty="0">
                <a:latin typeface="Carlito"/>
                <a:cs typeface="Carlito"/>
              </a:rPr>
              <a:t>Time </a:t>
            </a:r>
            <a:r>
              <a:rPr sz="2400" spc="-20" dirty="0">
                <a:latin typeface="Carlito"/>
                <a:cs typeface="Carlito"/>
              </a:rPr>
              <a:t>yourself. </a:t>
            </a:r>
            <a:r>
              <a:rPr sz="2400" b="1" spc="-40" dirty="0">
                <a:latin typeface="Carlito"/>
                <a:cs typeface="Carlito"/>
              </a:rPr>
              <a:t>You </a:t>
            </a:r>
            <a:r>
              <a:rPr sz="2400" b="1" spc="-5" dirty="0">
                <a:latin typeface="Carlito"/>
                <a:cs typeface="Carlito"/>
              </a:rPr>
              <a:t>probably </a:t>
            </a:r>
            <a:r>
              <a:rPr sz="2400" b="1" spc="-10" dirty="0">
                <a:latin typeface="Carlito"/>
                <a:cs typeface="Carlito"/>
              </a:rPr>
              <a:t>want to </a:t>
            </a:r>
            <a:r>
              <a:rPr sz="2400" b="1" spc="-15" dirty="0">
                <a:latin typeface="Carlito"/>
                <a:cs typeface="Carlito"/>
              </a:rPr>
              <a:t>have </a:t>
            </a:r>
            <a:r>
              <a:rPr sz="2400" b="1" spc="-5" dirty="0">
                <a:latin typeface="Carlito"/>
                <a:cs typeface="Carlito"/>
              </a:rPr>
              <a:t>about 10 minutes </a:t>
            </a:r>
            <a:r>
              <a:rPr sz="2400" b="1" dirty="0">
                <a:latin typeface="Carlito"/>
                <a:cs typeface="Carlito"/>
              </a:rPr>
              <a:t>minimum </a:t>
            </a:r>
            <a:r>
              <a:rPr sz="2400" b="1" spc="-5" dirty="0">
                <a:latin typeface="Carlito"/>
                <a:cs typeface="Carlito"/>
              </a:rPr>
              <a:t>or 15 minutes maximum of </a:t>
            </a:r>
            <a:r>
              <a:rPr sz="2400" b="1" spc="-10" dirty="0">
                <a:latin typeface="Carlito"/>
                <a:cs typeface="Carlito"/>
              </a:rPr>
              <a:t>prepared</a:t>
            </a:r>
            <a:r>
              <a:rPr sz="2400" b="1" spc="5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material.</a:t>
            </a:r>
            <a:endParaRPr lang="en-US" sz="2400" b="1" spc="-5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AutoNum type="arabicPeriod"/>
              <a:tabLst>
                <a:tab pos="355600" algn="l"/>
              </a:tabLst>
            </a:pPr>
            <a:endParaRPr sz="2400" b="1" dirty="0">
              <a:latin typeface="Carlito"/>
              <a:cs typeface="Carlito"/>
            </a:endParaRPr>
          </a:p>
          <a:p>
            <a:pPr marL="355600" marR="610235" indent="-342900" algn="just">
              <a:lnSpc>
                <a:spcPct val="80000"/>
              </a:lnSpc>
              <a:spcBef>
                <a:spcPts val="50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5" dirty="0">
                <a:latin typeface="Carlito"/>
                <a:cs typeface="Carlito"/>
              </a:rPr>
              <a:t>meaning </a:t>
            </a:r>
            <a:r>
              <a:rPr sz="2400" b="1" dirty="0">
                <a:latin typeface="Carlito"/>
                <a:cs typeface="Carlito"/>
              </a:rPr>
              <a:t>–</a:t>
            </a:r>
            <a:r>
              <a:rPr lang="en-US" sz="2400" b="1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 is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dirty="0">
                <a:latin typeface="Carlito"/>
                <a:cs typeface="Carlito"/>
              </a:rPr>
              <a:t>enough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simply memorize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material</a:t>
            </a:r>
            <a:r>
              <a:rPr lang="en-US" sz="2400" spc="-15" dirty="0">
                <a:latin typeface="Arial"/>
                <a:cs typeface="Arial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11" name="Picture 10" descr="Category:LGPL images - OI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667000"/>
            <a:ext cx="1488272" cy="14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9696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Practice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6945"/>
            <a:ext cx="11125200" cy="3320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pc="-5" dirty="0">
                <a:latin typeface="Carlito"/>
                <a:cs typeface="Carlito"/>
              </a:rPr>
              <a:t>The </a:t>
            </a:r>
            <a:r>
              <a:rPr lang="en-US" sz="2400" b="1" spc="-5" dirty="0">
                <a:latin typeface="Carlito"/>
                <a:cs typeface="Carlito"/>
              </a:rPr>
              <a:t>volume </a:t>
            </a:r>
            <a:r>
              <a:rPr lang="en-US" sz="2400" b="1" dirty="0">
                <a:latin typeface="Carlito"/>
                <a:cs typeface="Carlito"/>
              </a:rPr>
              <a:t>– </a:t>
            </a:r>
            <a:r>
              <a:rPr lang="en-US" sz="2400" spc="-5" dirty="0">
                <a:latin typeface="Carlito"/>
                <a:cs typeface="Carlito"/>
              </a:rPr>
              <a:t>What </a:t>
            </a:r>
            <a:r>
              <a:rPr lang="en-US" sz="2400" dirty="0">
                <a:latin typeface="Carlito"/>
                <a:cs typeface="Carlito"/>
              </a:rPr>
              <a:t>is the </a:t>
            </a:r>
            <a:r>
              <a:rPr lang="en-US" sz="2400" spc="-5" dirty="0">
                <a:latin typeface="Carlito"/>
                <a:cs typeface="Carlito"/>
              </a:rPr>
              <a:t>loudest you can speak comfortably</a:t>
            </a:r>
            <a:r>
              <a:rPr lang="en-US" sz="2400" spc="-10" dirty="0">
                <a:latin typeface="Carlito"/>
                <a:cs typeface="Carlito"/>
              </a:rPr>
              <a:t>? </a:t>
            </a:r>
            <a:r>
              <a:rPr lang="en-US" sz="2400" spc="-5" dirty="0">
                <a:latin typeface="Carlito"/>
                <a:cs typeface="Carlito"/>
              </a:rPr>
              <a:t>What </a:t>
            </a:r>
            <a:r>
              <a:rPr lang="en-US" sz="2400" dirty="0">
                <a:latin typeface="Carlito"/>
                <a:cs typeface="Carlito"/>
              </a:rPr>
              <a:t>is the </a:t>
            </a:r>
            <a:r>
              <a:rPr lang="en-US" sz="2400" spc="-10" dirty="0">
                <a:latin typeface="Carlito"/>
                <a:cs typeface="Carlito"/>
              </a:rPr>
              <a:t>softest </a:t>
            </a:r>
            <a:r>
              <a:rPr lang="en-US" sz="2400" spc="-5" dirty="0">
                <a:latin typeface="Carlito"/>
                <a:cs typeface="Carlito"/>
              </a:rPr>
              <a:t>you can speak clearly</a:t>
            </a:r>
            <a:r>
              <a:rPr lang="en-US" sz="2400" spc="-10" dirty="0">
                <a:latin typeface="Carlito"/>
                <a:cs typeface="Carlito"/>
              </a:rPr>
              <a:t>? Use </a:t>
            </a:r>
            <a:r>
              <a:rPr lang="en-US" sz="24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big </a:t>
            </a:r>
            <a:r>
              <a:rPr lang="en-US" sz="2400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breaths</a:t>
            </a:r>
            <a:r>
              <a:rPr lang="en-US" sz="2400" spc="-5" dirty="0">
                <a:latin typeface="Carlito"/>
                <a:cs typeface="Carlito"/>
              </a:rPr>
              <a:t> and </a:t>
            </a:r>
            <a:r>
              <a:rPr lang="en-US" sz="2400" spc="-10" dirty="0">
                <a:latin typeface="Carlito"/>
                <a:cs typeface="Carlito"/>
              </a:rPr>
              <a:t>pretend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spc="-5" dirty="0">
                <a:latin typeface="Carlito"/>
                <a:cs typeface="Carlito"/>
              </a:rPr>
              <a:t>talking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5" dirty="0">
                <a:latin typeface="Carlito"/>
                <a:cs typeface="Carlito"/>
              </a:rPr>
              <a:t>friend across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5" dirty="0">
                <a:latin typeface="Carlito"/>
                <a:cs typeface="Carlito"/>
              </a:rPr>
              <a:t>very </a:t>
            </a:r>
            <a:r>
              <a:rPr lang="en-US" sz="2400" spc="-10" dirty="0">
                <a:latin typeface="Carlito"/>
                <a:cs typeface="Carlito"/>
              </a:rPr>
              <a:t>crowded </a:t>
            </a:r>
            <a:r>
              <a:rPr lang="en-US" sz="2400" spc="-15" dirty="0">
                <a:latin typeface="Carlito"/>
                <a:cs typeface="Carlito"/>
              </a:rPr>
              <a:t>café.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-5" dirty="0">
                <a:latin typeface="Carlito"/>
                <a:cs typeface="Carlito"/>
              </a:rPr>
              <a:t>The </a:t>
            </a:r>
            <a:r>
              <a:rPr lang="en-US" sz="2400" b="1" spc="-10" dirty="0">
                <a:latin typeface="Carlito"/>
                <a:cs typeface="Carlito"/>
              </a:rPr>
              <a:t>tone </a:t>
            </a:r>
            <a:r>
              <a:rPr lang="en-US" sz="2400" b="1" dirty="0">
                <a:latin typeface="Carlito"/>
                <a:cs typeface="Carlito"/>
              </a:rPr>
              <a:t>- </a:t>
            </a:r>
            <a:r>
              <a:rPr lang="en-US" sz="2400" dirty="0">
                <a:latin typeface="Carlito"/>
                <a:cs typeface="Carlito"/>
              </a:rPr>
              <a:t>Friendly and </a:t>
            </a:r>
            <a:r>
              <a:rPr lang="en-US" sz="2400" spc="-5" dirty="0">
                <a:latin typeface="Carlito"/>
                <a:cs typeface="Carlito"/>
              </a:rPr>
              <a:t>approachable </a:t>
            </a:r>
            <a:r>
              <a:rPr lang="en-US" sz="2400" dirty="0">
                <a:latin typeface="Carlito"/>
                <a:cs typeface="Carlito"/>
              </a:rPr>
              <a:t>is </a:t>
            </a:r>
            <a:r>
              <a:rPr lang="en-US" sz="24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usually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preferred, </a:t>
            </a:r>
            <a:r>
              <a:rPr lang="en-US" sz="2400" spc="-5" dirty="0">
                <a:latin typeface="Carlito"/>
                <a:cs typeface="Carlito"/>
              </a:rPr>
              <a:t>but sometimes, speeches </a:t>
            </a:r>
            <a:r>
              <a:rPr lang="en-US" sz="2400" spc="-10" dirty="0">
                <a:latin typeface="Carlito"/>
                <a:cs typeface="Carlito"/>
              </a:rPr>
              <a:t>require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10" dirty="0">
                <a:latin typeface="Carlito"/>
                <a:cs typeface="Carlito"/>
              </a:rPr>
              <a:t>range </a:t>
            </a:r>
            <a:r>
              <a:rPr lang="en-US" sz="2400" spc="-5" dirty="0">
                <a:latin typeface="Carlito"/>
                <a:cs typeface="Carlito"/>
              </a:rPr>
              <a:t>of emotions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spc="-20" dirty="0">
                <a:latin typeface="Carlito"/>
                <a:cs typeface="Carlito"/>
              </a:rPr>
              <a:t>evoke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10" dirty="0">
                <a:latin typeface="Carlito"/>
                <a:cs typeface="Carlito"/>
              </a:rPr>
              <a:t>proper  </a:t>
            </a:r>
            <a:r>
              <a:rPr lang="en-US" sz="2400" dirty="0">
                <a:latin typeface="Carlito"/>
                <a:cs typeface="Carlito"/>
              </a:rPr>
              <a:t>audience </a:t>
            </a:r>
            <a:r>
              <a:rPr lang="en-US" sz="2400" spc="-5" dirty="0">
                <a:latin typeface="Carlito"/>
                <a:cs typeface="Carlito"/>
              </a:rPr>
              <a:t>response. </a:t>
            </a:r>
            <a:r>
              <a:rPr lang="en-US" sz="2400" spc="-10" dirty="0">
                <a:latin typeface="Carlito"/>
                <a:cs typeface="Carlito"/>
              </a:rPr>
              <a:t>How do you want your audience to react?</a:t>
            </a:r>
            <a:endParaRPr lang="en-US" sz="2400" dirty="0">
              <a:latin typeface="Carlito"/>
              <a:cs typeface="Carlit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pc="-5" dirty="0">
                <a:latin typeface="Carlito"/>
                <a:cs typeface="Carlito"/>
              </a:rPr>
              <a:t>The </a:t>
            </a:r>
            <a:r>
              <a:rPr lang="en-US" sz="2400" b="1" dirty="0">
                <a:latin typeface="Carlito"/>
                <a:cs typeface="Carlito"/>
              </a:rPr>
              <a:t>pace </a:t>
            </a:r>
            <a:r>
              <a:rPr lang="en-US" sz="2400" spc="-90" dirty="0">
                <a:latin typeface="Arial"/>
                <a:cs typeface="Arial"/>
              </a:rPr>
              <a:t>– </a:t>
            </a:r>
            <a:r>
              <a:rPr lang="en-US" sz="2400" spc="-5" dirty="0">
                <a:latin typeface="Carlito"/>
                <a:cs typeface="Carlito"/>
              </a:rPr>
              <a:t>B</a:t>
            </a:r>
            <a:r>
              <a:rPr lang="en-US" sz="2400" dirty="0">
                <a:latin typeface="Carlito"/>
                <a:cs typeface="Carlito"/>
              </a:rPr>
              <a:t>e </a:t>
            </a:r>
            <a:r>
              <a:rPr lang="en-US" sz="2400" spc="-5" dirty="0">
                <a:latin typeface="Carlito"/>
                <a:cs typeface="Carlito"/>
              </a:rPr>
              <a:t>conscious of how </a:t>
            </a:r>
            <a:r>
              <a:rPr lang="en-US" sz="2400" spc="-10" dirty="0">
                <a:latin typeface="Carlito"/>
                <a:cs typeface="Carlito"/>
              </a:rPr>
              <a:t>fast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spc="-5" dirty="0">
                <a:latin typeface="Carlito"/>
                <a:cs typeface="Carlito"/>
              </a:rPr>
              <a:t>going. </a:t>
            </a:r>
            <a:r>
              <a:rPr lang="en-US" sz="2400" spc="-15" dirty="0">
                <a:latin typeface="Carlito"/>
                <a:cs typeface="Carlito"/>
              </a:rPr>
              <a:t>D</a:t>
            </a:r>
            <a:r>
              <a:rPr lang="en-US" sz="2400" spc="-5" dirty="0">
                <a:latin typeface="Carlito"/>
                <a:cs typeface="Carlito"/>
              </a:rPr>
              <a:t>eliver your </a:t>
            </a:r>
            <a:r>
              <a:rPr lang="en-US" sz="2400" spc="-10" dirty="0">
                <a:latin typeface="Carlito"/>
                <a:cs typeface="Carlito"/>
              </a:rPr>
              <a:t>words at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same, </a:t>
            </a:r>
            <a:r>
              <a:rPr lang="en-US" sz="2400" spc="-10" dirty="0">
                <a:latin typeface="Carlito"/>
                <a:cs typeface="Carlito"/>
              </a:rPr>
              <a:t>conversational </a:t>
            </a:r>
            <a:r>
              <a:rPr lang="en-US" sz="2400" dirty="0">
                <a:latin typeface="Carlito"/>
                <a:cs typeface="Carlito"/>
              </a:rPr>
              <a:t>pace. If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dirty="0">
                <a:latin typeface="Carlito"/>
                <a:cs typeface="Carlito"/>
              </a:rPr>
              <a:t>struggling </a:t>
            </a:r>
            <a:r>
              <a:rPr lang="en-US" sz="2400" spc="-5" dirty="0">
                <a:latin typeface="Carlito"/>
                <a:cs typeface="Carlito"/>
              </a:rPr>
              <a:t>with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15" dirty="0">
                <a:latin typeface="Carlito"/>
                <a:cs typeface="Carlito"/>
              </a:rPr>
              <a:t>word </a:t>
            </a:r>
            <a:r>
              <a:rPr lang="en-US" sz="2400" spc="-5" dirty="0">
                <a:latin typeface="Carlito"/>
                <a:cs typeface="Carlito"/>
              </a:rPr>
              <a:t>or </a:t>
            </a:r>
            <a:r>
              <a:rPr lang="en-US" sz="2400" dirty="0">
                <a:latin typeface="Carlito"/>
                <a:cs typeface="Carlito"/>
              </a:rPr>
              <a:t>idea </a:t>
            </a:r>
            <a:r>
              <a:rPr lang="en-US" sz="2400" spc="-5" dirty="0">
                <a:latin typeface="Carlito"/>
                <a:cs typeface="Carlito"/>
              </a:rPr>
              <a:t>that you wish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spc="-5" dirty="0">
                <a:latin typeface="Carlito"/>
                <a:cs typeface="Carlito"/>
              </a:rPr>
              <a:t>emphasize, </a:t>
            </a:r>
            <a:r>
              <a:rPr lang="en-US" sz="2400" b="1" spc="-5" dirty="0">
                <a:latin typeface="Carlito"/>
                <a:cs typeface="Carlito"/>
              </a:rPr>
              <a:t>slow down.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10887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" dirty="0">
                <a:latin typeface="Carlito"/>
                <a:cs typeface="Carlito"/>
              </a:rPr>
              <a:t>Consider </a:t>
            </a:r>
            <a:r>
              <a:rPr lang="en-US" sz="2800" spc="-15" dirty="0">
                <a:latin typeface="Carlito"/>
                <a:cs typeface="Carlito"/>
              </a:rPr>
              <a:t>your </a:t>
            </a:r>
            <a:r>
              <a:rPr lang="en-US" sz="2800" b="1" spc="-10" dirty="0">
                <a:latin typeface="Carlito"/>
                <a:cs typeface="Carlito"/>
              </a:rPr>
              <a:t>Delivery </a:t>
            </a:r>
            <a:r>
              <a:rPr lang="en-US" sz="2800" spc="-175" dirty="0">
                <a:latin typeface="Arial"/>
                <a:cs typeface="Arial"/>
              </a:rPr>
              <a:t>(The</a:t>
            </a:r>
            <a:r>
              <a:rPr lang="en-US" sz="2800" spc="-85" dirty="0">
                <a:latin typeface="Arial"/>
                <a:cs typeface="Arial"/>
              </a:rPr>
              <a:t> </a:t>
            </a:r>
            <a:r>
              <a:rPr lang="en-US" sz="2800" spc="10" dirty="0">
                <a:latin typeface="Arial"/>
                <a:cs typeface="Arial"/>
              </a:rPr>
              <a:t>“How”)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/>
          </a:p>
        </p:txBody>
      </p:sp>
      <p:pic>
        <p:nvPicPr>
          <p:cNvPr id="5" name="Picture 4" descr="Setting the Tone – BC Reads: Adult Literacy Fundament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47360"/>
            <a:ext cx="6877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91200" cy="4024125"/>
          </a:xfrm>
        </p:spPr>
        <p:txBody>
          <a:bodyPr/>
          <a:lstStyle/>
          <a:p>
            <a:r>
              <a:rPr lang="en-US" dirty="0"/>
              <a:t>Contrasting colors</a:t>
            </a:r>
          </a:p>
          <a:p>
            <a:r>
              <a:rPr lang="en-US" dirty="0"/>
              <a:t>Light backgrounds with dark text</a:t>
            </a:r>
          </a:p>
          <a:p>
            <a:r>
              <a:rPr lang="en-US" dirty="0"/>
              <a:t>Text big enough to see (know what kind of screen you’re using)</a:t>
            </a:r>
          </a:p>
          <a:p>
            <a:r>
              <a:rPr lang="en-US" dirty="0"/>
              <a:t>Avoid “wall of text”</a:t>
            </a:r>
          </a:p>
          <a:p>
            <a:r>
              <a:rPr lang="en-US" dirty="0"/>
              <a:t>Mix in visuals, when possible</a:t>
            </a:r>
          </a:p>
          <a:p>
            <a:r>
              <a:rPr lang="en-US" dirty="0"/>
              <a:t>A consistent or unified theme</a:t>
            </a:r>
          </a:p>
          <a:p>
            <a:r>
              <a:rPr lang="en-US" dirty="0"/>
              <a:t>Avoid distracting transitions.</a:t>
            </a:r>
          </a:p>
        </p:txBody>
      </p:sp>
      <p:pic>
        <p:nvPicPr>
          <p:cNvPr id="6" name="Picture 5" descr="[ RESOLVED ] PostgreSQL : PSQLException: FATAL: sorry, to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9456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“Direction”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9899"/>
            <a:ext cx="6781800" cy="4313685"/>
          </a:xfrm>
        </p:spPr>
        <p:txBody>
          <a:bodyPr>
            <a:noAutofit/>
          </a:bodyPr>
          <a:lstStyle/>
          <a:p>
            <a:r>
              <a:rPr lang="en-US" dirty="0"/>
              <a:t>Lighting – Bright enough to see your face</a:t>
            </a:r>
          </a:p>
          <a:p>
            <a:r>
              <a:rPr lang="en-US" dirty="0"/>
              <a:t>Camera placement – Centered on you, not too tight or blurry</a:t>
            </a:r>
          </a:p>
          <a:p>
            <a:r>
              <a:rPr lang="en-US" dirty="0"/>
              <a:t>Background – Free of distractions, neutral color</a:t>
            </a:r>
          </a:p>
          <a:p>
            <a:r>
              <a:rPr lang="en-US" dirty="0"/>
              <a:t>Noises – Headphones help reduce background noise.</a:t>
            </a:r>
          </a:p>
          <a:p>
            <a:r>
              <a:rPr lang="en-US" dirty="0"/>
              <a:t>Attire – How do you want to be seen?</a:t>
            </a:r>
          </a:p>
          <a:p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Film yourself and see what you look like</a:t>
            </a:r>
          </a:p>
        </p:txBody>
      </p:sp>
      <p:pic>
        <p:nvPicPr>
          <p:cNvPr id="4" name="Picture 3" descr="Blood, Sweat, and Tedium: Confessions of a Hollywoo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37" y="1905000"/>
            <a:ext cx="3590163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2871"/>
      </p:ext>
    </p:extLst>
  </p:cSld>
  <p:clrMapOvr>
    <a:masterClrMapping/>
  </p:clrMapOvr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433</TotalTime>
  <Words>1380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Carlito</vt:lpstr>
      <vt:lpstr>Century Gothic</vt:lpstr>
      <vt:lpstr>Times New Roman</vt:lpstr>
      <vt:lpstr>1_Vapor Trail</vt:lpstr>
      <vt:lpstr>Vapor Trail</vt:lpstr>
      <vt:lpstr>Defending and Submitting your thesis workshop</vt:lpstr>
      <vt:lpstr>Note:</vt:lpstr>
      <vt:lpstr>Why are people afraid of public speaking?</vt:lpstr>
      <vt:lpstr>Public Speaking in General: “Do”s</vt:lpstr>
      <vt:lpstr>Public Speaking in General: “Don’t”s</vt:lpstr>
      <vt:lpstr>Practice Speaking Tips</vt:lpstr>
      <vt:lpstr>Practice Speaking</vt:lpstr>
      <vt:lpstr>Visual Presentation Tips</vt:lpstr>
      <vt:lpstr>“Direction”</vt:lpstr>
      <vt:lpstr>Purpose of Thesis Defense</vt:lpstr>
      <vt:lpstr>Advice from previous Thesis/Dissertation Defenders</vt:lpstr>
      <vt:lpstr>PowerPoint Presentation</vt:lpstr>
      <vt:lpstr>1. Prep Beforehand</vt:lpstr>
      <vt:lpstr>2. Set-Up and Start Up</vt:lpstr>
      <vt:lpstr>3. Giving the Presentation</vt:lpstr>
      <vt:lpstr>4. After – Committee Questions</vt:lpstr>
      <vt:lpstr>5. Post-Defense Revisions, Policies, and Paperwork</vt:lpstr>
      <vt:lpstr>PowerPoint Presentation</vt:lpstr>
      <vt:lpstr>PowerPoint Presentation</vt:lpstr>
      <vt:lpstr>Deadlines, Spring 2021</vt:lpstr>
      <vt:lpstr>Practice!</vt:lpstr>
      <vt:lpstr>Other Information you Need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Defense Day!</dc:title>
  <dc:creator>Franco Zamora</dc:creator>
  <cp:lastModifiedBy>Villarreal, Cindy</cp:lastModifiedBy>
  <cp:revision>33</cp:revision>
  <dcterms:created xsi:type="dcterms:W3CDTF">2020-10-19T15:31:46Z</dcterms:created>
  <dcterms:modified xsi:type="dcterms:W3CDTF">2021-04-29T16:04:00Z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2020-10-19T00:00:00Z</vt:filetime>
  </property>
</Properties>
</file>