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5"/>
  </p:notesMasterIdLst>
  <p:sldIdLst>
    <p:sldId id="256" r:id="rId2"/>
    <p:sldId id="266" r:id="rId3"/>
    <p:sldId id="265" r:id="rId4"/>
    <p:sldId id="257" r:id="rId5"/>
    <p:sldId id="269" r:id="rId6"/>
    <p:sldId id="258" r:id="rId7"/>
    <p:sldId id="259" r:id="rId8"/>
    <p:sldId id="260" r:id="rId9"/>
    <p:sldId id="262" r:id="rId10"/>
    <p:sldId id="268" r:id="rId11"/>
    <p:sldId id="263" r:id="rId12"/>
    <p:sldId id="264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2F3D2-8354-4CA7-9E03-1518D56D5E15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ED604-FBC4-4263-9E25-4898D25A0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40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Miguel’s example Thesis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ED604-FBC4-4263-9E25-4898D25A0C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75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8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38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77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1314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93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05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78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74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3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34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4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33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9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2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1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0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18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A55F2-29F1-4015-901C-5B94BDC4F82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C851E-49A8-4DBE-947F-2F46D4486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577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  <p:sldLayoutId id="2147483997" r:id="rId13"/>
    <p:sldLayoutId id="2147483998" r:id="rId14"/>
    <p:sldLayoutId id="2147483999" r:id="rId15"/>
    <p:sldLayoutId id="2147484000" r:id="rId16"/>
    <p:sldLayoutId id="214748400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miu.edu/cees/arc/professional-dev.shtml" TargetMode="External"/><Relationship Id="rId2" Type="http://schemas.openxmlformats.org/officeDocument/2006/relationships/hyperlink" Target="https://www.tamiu.edu/cees/arc/pages/consultation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iguel.rangel@tamiu.edu" TargetMode="External"/><Relationship Id="rId4" Type="http://schemas.openxmlformats.org/officeDocument/2006/relationships/hyperlink" Target="mailto:writingconsultant@tamiu.edu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Finalizing Your Thesis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With Miguel Rangel and Franco Zamora</a:t>
            </a:r>
          </a:p>
          <a:p>
            <a:r>
              <a:rPr lang="en-US" dirty="0" smtClean="0"/>
              <a:t>TAMIU COAS Office of the Dean and TAMIU Graduate School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07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Spacing (Cont’d)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86" y="2399101"/>
            <a:ext cx="7342042" cy="3598863"/>
          </a:xfrm>
        </p:spPr>
      </p:pic>
      <p:sp>
        <p:nvSpPr>
          <p:cNvPr id="5" name="TextBox 4"/>
          <p:cNvSpPr txBox="1"/>
          <p:nvPr/>
        </p:nvSpPr>
        <p:spPr>
          <a:xfrm>
            <a:off x="946673" y="1936376"/>
            <a:ext cx="31627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If a quote is six or more lines long, it becomes a block </a:t>
            </a:r>
            <a:r>
              <a:rPr lang="en-US" dirty="0" smtClean="0">
                <a:solidFill>
                  <a:schemeClr val="bg1"/>
                </a:solidFill>
              </a:rPr>
              <a:t>quote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endParaRPr lang="en-US" dirty="0" smtClean="0">
              <a:solidFill>
                <a:schemeClr val="bg1"/>
              </a:solidFill>
            </a:endParaRP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Block quotes are single </a:t>
            </a:r>
            <a:r>
              <a:rPr lang="en-US" dirty="0" smtClean="0">
                <a:solidFill>
                  <a:schemeClr val="bg1"/>
                </a:solidFill>
              </a:rPr>
              <a:t>spaced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The left margin for blocked and insert quotations is indented with two </a:t>
            </a:r>
            <a:r>
              <a:rPr lang="en-US" dirty="0" smtClean="0">
                <a:solidFill>
                  <a:schemeClr val="bg1"/>
                </a:solidFill>
              </a:rPr>
              <a:t>“tab” </a:t>
            </a:r>
            <a:r>
              <a:rPr lang="en-US" dirty="0">
                <a:solidFill>
                  <a:schemeClr val="bg1"/>
                </a:solidFill>
              </a:rPr>
              <a:t>key </a:t>
            </a:r>
            <a:r>
              <a:rPr lang="en-US" dirty="0" smtClean="0">
                <a:solidFill>
                  <a:schemeClr val="bg1"/>
                </a:solidFill>
              </a:rPr>
              <a:t>strikes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The paragraph that follows a blocked or insert quotation is flush left rather than indented.</a:t>
            </a:r>
          </a:p>
        </p:txBody>
      </p:sp>
    </p:spTree>
    <p:extLst>
      <p:ext uri="{BB962C8B-B14F-4D97-AF65-F5344CB8AC3E}">
        <p14:creationId xmlns:p14="http://schemas.microsoft.com/office/powerpoint/2010/main" val="33996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Always Required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Always </a:t>
            </a:r>
            <a:r>
              <a:rPr lang="en-US" dirty="0">
                <a:solidFill>
                  <a:schemeClr val="bg1"/>
                </a:solidFill>
              </a:rPr>
              <a:t>the last page in the </a:t>
            </a:r>
            <a:r>
              <a:rPr lang="en-US" dirty="0" smtClean="0">
                <a:solidFill>
                  <a:schemeClr val="bg1"/>
                </a:solidFill>
              </a:rPr>
              <a:t>thesis.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Has a </a:t>
            </a:r>
            <a:r>
              <a:rPr lang="en-US" dirty="0">
                <a:solidFill>
                  <a:schemeClr val="bg1"/>
                </a:solidFill>
              </a:rPr>
              <a:t>page </a:t>
            </a:r>
            <a:r>
              <a:rPr lang="en-US" dirty="0" smtClean="0">
                <a:solidFill>
                  <a:schemeClr val="bg1"/>
                </a:solidFill>
              </a:rPr>
              <a:t>number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MUST </a:t>
            </a:r>
            <a:r>
              <a:rPr lang="en-US" dirty="0">
                <a:solidFill>
                  <a:schemeClr val="bg1"/>
                </a:solidFill>
              </a:rPr>
              <a:t>Include the student’s full legal </a:t>
            </a:r>
            <a:r>
              <a:rPr lang="en-US" dirty="0" smtClean="0">
                <a:solidFill>
                  <a:schemeClr val="bg1"/>
                </a:solidFill>
              </a:rPr>
              <a:t>name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MUST </a:t>
            </a:r>
            <a:r>
              <a:rPr lang="en-US" dirty="0">
                <a:solidFill>
                  <a:schemeClr val="bg1"/>
                </a:solidFill>
              </a:rPr>
              <a:t>include educational background, including schools attended, degrees earned, years earned, and the major field of </a:t>
            </a:r>
            <a:r>
              <a:rPr lang="en-US" dirty="0" smtClean="0">
                <a:solidFill>
                  <a:schemeClr val="bg1"/>
                </a:solidFill>
              </a:rPr>
              <a:t>specialization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MUST </a:t>
            </a:r>
            <a:r>
              <a:rPr lang="en-US" dirty="0">
                <a:solidFill>
                  <a:schemeClr val="bg1"/>
                </a:solidFill>
              </a:rPr>
              <a:t>also list applicable professional, industry, military, business, and academic </a:t>
            </a:r>
            <a:r>
              <a:rPr lang="en-US" dirty="0" smtClean="0">
                <a:solidFill>
                  <a:schemeClr val="bg1"/>
                </a:solidFill>
              </a:rPr>
              <a:t>experience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SHOULD </a:t>
            </a:r>
            <a:r>
              <a:rPr lang="en-US" dirty="0">
                <a:solidFill>
                  <a:schemeClr val="bg1"/>
                </a:solidFill>
              </a:rPr>
              <a:t>NOT include the master’s or </a:t>
            </a:r>
            <a:r>
              <a:rPr lang="en-US" dirty="0" err="1">
                <a:solidFill>
                  <a:schemeClr val="bg1"/>
                </a:solidFill>
              </a:rPr>
              <a:t>ph.d.</a:t>
            </a:r>
            <a:r>
              <a:rPr lang="en-US" dirty="0">
                <a:solidFill>
                  <a:schemeClr val="bg1"/>
                </a:solidFill>
              </a:rPr>
              <a:t> degree that you are currently </a:t>
            </a:r>
            <a:r>
              <a:rPr lang="en-US" dirty="0" smtClean="0">
                <a:solidFill>
                  <a:schemeClr val="bg1"/>
                </a:solidFill>
              </a:rPr>
              <a:t>pursuing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typist name may be included at the bottom of the </a:t>
            </a:r>
            <a:r>
              <a:rPr lang="en-US" dirty="0" smtClean="0">
                <a:solidFill>
                  <a:schemeClr val="bg1"/>
                </a:solidFill>
              </a:rPr>
              <a:t>page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7507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ARC </a:t>
            </a:r>
            <a:r>
              <a:rPr lang="en-US" dirty="0">
                <a:solidFill>
                  <a:schemeClr val="bg1"/>
                </a:solidFill>
              </a:rPr>
              <a:t>Writing Consultant Page - </a:t>
            </a:r>
            <a:r>
              <a:rPr lang="en-US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www.tamiu.edu/cees/arc/pages/consultation.shtml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Thesis Guides 1-3	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Thesis Template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Thesis Checklist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Past Webinar </a:t>
            </a:r>
            <a:r>
              <a:rPr lang="en-US" dirty="0">
                <a:solidFill>
                  <a:schemeClr val="bg1"/>
                </a:solidFill>
              </a:rPr>
              <a:t>Presentations - </a:t>
            </a:r>
            <a:r>
              <a:rPr lang="en-US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bg1"/>
                </a:solidFill>
                <a:hlinkClick r:id="rId3"/>
              </a:rPr>
              <a:t>www.tamiu.edu/cees/arc/professional-dev.shtml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Starting Your Thesis Video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Defending Your Thesis Video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Other Professional Development Webinars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My contact info – </a:t>
            </a:r>
            <a:r>
              <a:rPr lang="en-US" dirty="0" smtClean="0">
                <a:solidFill>
                  <a:schemeClr val="bg1"/>
                </a:solidFill>
                <a:hlinkClick r:id="rId4"/>
              </a:rPr>
              <a:t>writingconsultant@tamiu.edu</a:t>
            </a:r>
            <a:r>
              <a:rPr lang="en-US" dirty="0" smtClean="0">
                <a:solidFill>
                  <a:schemeClr val="bg1"/>
                </a:solidFill>
              </a:rPr>
              <a:t>, (956) 326-2477, Monday through Friday (and </a:t>
            </a:r>
            <a:r>
              <a:rPr lang="en-US" dirty="0" err="1" smtClean="0">
                <a:solidFill>
                  <a:schemeClr val="bg1"/>
                </a:solidFill>
              </a:rPr>
              <a:t>Tu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dirty="0" err="1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 evenings)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Miguel’s Contact Info – </a:t>
            </a:r>
            <a:r>
              <a:rPr lang="en-US" dirty="0" smtClean="0">
                <a:solidFill>
                  <a:schemeClr val="bg1"/>
                </a:solidFill>
                <a:hlinkClick r:id="rId5"/>
              </a:rPr>
              <a:t>miguel.rangel@tamiu.edu</a:t>
            </a:r>
            <a:r>
              <a:rPr lang="en-US" dirty="0" smtClean="0">
                <a:solidFill>
                  <a:schemeClr val="bg1"/>
                </a:solidFill>
              </a:rPr>
              <a:t>, (956) 337-9814</a:t>
            </a:r>
          </a:p>
        </p:txBody>
      </p:sp>
    </p:spTree>
    <p:extLst>
      <p:ext uri="{BB962C8B-B14F-4D97-AF65-F5344CB8AC3E}">
        <p14:creationId xmlns:p14="http://schemas.microsoft.com/office/powerpoint/2010/main" val="109612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Giveaway!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71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we and what do we do?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859" y="2426010"/>
            <a:ext cx="3598863" cy="3598863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843" y="2074127"/>
            <a:ext cx="3093571" cy="478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41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0" y="365760"/>
            <a:ext cx="6540649" cy="31260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Thesis Approval Process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53" y="705625"/>
            <a:ext cx="10241280" cy="6152375"/>
          </a:xfrm>
        </p:spPr>
      </p:pic>
    </p:spTree>
    <p:extLst>
      <p:ext uri="{BB962C8B-B14F-4D97-AF65-F5344CB8AC3E}">
        <p14:creationId xmlns:p14="http://schemas.microsoft.com/office/powerpoint/2010/main" val="282895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parts of the 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Title </a:t>
            </a:r>
            <a:r>
              <a:rPr lang="en-US" dirty="0" smtClean="0">
                <a:solidFill>
                  <a:schemeClr val="bg1"/>
                </a:solidFill>
              </a:rPr>
              <a:t>Page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Approval </a:t>
            </a:r>
            <a:r>
              <a:rPr lang="en-US" dirty="0" smtClean="0">
                <a:solidFill>
                  <a:schemeClr val="bg1"/>
                </a:solidFill>
              </a:rPr>
              <a:t>Page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Abstract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Table of </a:t>
            </a:r>
            <a:r>
              <a:rPr lang="en-US" dirty="0" smtClean="0">
                <a:solidFill>
                  <a:schemeClr val="bg1"/>
                </a:solidFill>
              </a:rPr>
              <a:t>Contents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List of Tables/List of Figures (whenever there are two or more or either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Major Divisions (Chapter Titles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Bibliography/Works </a:t>
            </a:r>
            <a:r>
              <a:rPr lang="en-US" dirty="0" smtClean="0">
                <a:solidFill>
                  <a:schemeClr val="bg1"/>
                </a:solidFill>
              </a:rPr>
              <a:t>Cited/References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Vita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56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6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Bibliography, Citations, and Journal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142067"/>
            <a:ext cx="5015752" cy="414039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How in-text citations are </a:t>
            </a:r>
            <a:r>
              <a:rPr lang="en-US" dirty="0" smtClean="0">
                <a:solidFill>
                  <a:schemeClr val="bg1"/>
                </a:solidFill>
              </a:rPr>
              <a:t>cited</a:t>
            </a:r>
            <a:endParaRPr lang="en-US" dirty="0">
              <a:solidFill>
                <a:schemeClr val="bg1"/>
              </a:solidFill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How the Bibliography is </a:t>
            </a:r>
            <a:r>
              <a:rPr lang="en-US" dirty="0" smtClean="0">
                <a:solidFill>
                  <a:schemeClr val="bg1"/>
                </a:solidFill>
              </a:rPr>
              <a:t>formatted</a:t>
            </a:r>
            <a:endParaRPr lang="en-US" dirty="0">
              <a:solidFill>
                <a:schemeClr val="bg1"/>
              </a:solidFill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The style and labeling for Tables and Figures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marL="4572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>
                <a:solidFill>
                  <a:schemeClr val="bg1"/>
                </a:solidFill>
              </a:rPr>
              <a:t>there are inconsistencies for formatting between the journal model and the TAMIU Thesis Manual, use the TAMIU Thesis Manual rules. </a:t>
            </a:r>
            <a:endParaRPr lang="en-US" dirty="0" smtClean="0">
              <a:solidFill>
                <a:schemeClr val="bg1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chemeClr val="bg1"/>
                </a:solidFill>
              </a:rPr>
              <a:t>The journal model must be noted at the bottom of page 1 of the thesis or dissertation.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861" y="2935047"/>
            <a:ext cx="6019315" cy="255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43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208" y="688489"/>
            <a:ext cx="10057017" cy="7847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Pagination—Page numbers, Section Breaks (Demo)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446" y="5563496"/>
            <a:ext cx="2969110" cy="1294504"/>
          </a:xfrm>
        </p:spPr>
        <p:txBody>
          <a:bodyPr/>
          <a:lstStyle/>
          <a:p>
            <a:r>
              <a:rPr lang="en-US" dirty="0" smtClean="0"/>
              <a:t>(Demonstration)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678" y="2313815"/>
            <a:ext cx="1800476" cy="20862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408" y="2065556"/>
            <a:ext cx="2587361" cy="4669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367" y="2923500"/>
            <a:ext cx="2010056" cy="8668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08" y="2313815"/>
            <a:ext cx="1800476" cy="208626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65573" y="1372296"/>
            <a:ext cx="8971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Margins are always 1” all around. The only thing that should be outside of these margins are your page numbers, which, when used, are in the top left always.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48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 (Demo)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703" y="2065866"/>
            <a:ext cx="10434917" cy="38400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Make sure your </a:t>
            </a:r>
            <a:r>
              <a:rPr lang="en-US" sz="3200" dirty="0" err="1" smtClean="0">
                <a:solidFill>
                  <a:schemeClr val="bg1"/>
                </a:solidFill>
              </a:rPr>
              <a:t>ToC</a:t>
            </a:r>
            <a:r>
              <a:rPr lang="en-US" sz="3200" dirty="0" smtClean="0">
                <a:solidFill>
                  <a:schemeClr val="bg1"/>
                </a:solidFill>
              </a:rPr>
              <a:t> includes all major divisions and only first-level subheadings.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Make sure every title and name matches between the </a:t>
            </a:r>
            <a:r>
              <a:rPr lang="en-US" sz="3200" dirty="0" err="1" smtClean="0">
                <a:solidFill>
                  <a:schemeClr val="bg1"/>
                </a:solidFill>
              </a:rPr>
              <a:t>ToC</a:t>
            </a:r>
            <a:r>
              <a:rPr lang="en-US" sz="3200" dirty="0" smtClean="0">
                <a:solidFill>
                  <a:schemeClr val="bg1"/>
                </a:solidFill>
              </a:rPr>
              <a:t> and the manuscript.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Demonstration: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By Hand – Make sure that all leader dots line up correctly.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Automatic – When you update the </a:t>
            </a:r>
            <a:r>
              <a:rPr lang="en-US" sz="3200" dirty="0" err="1" smtClean="0">
                <a:solidFill>
                  <a:schemeClr val="bg1"/>
                </a:solidFill>
              </a:rPr>
              <a:t>ToC</a:t>
            </a:r>
            <a:r>
              <a:rPr lang="en-US" sz="3200" dirty="0" smtClean="0">
                <a:solidFill>
                  <a:schemeClr val="bg1"/>
                </a:solidFill>
              </a:rPr>
              <a:t>, I recommend “Update Page Numbers Only”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52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065867"/>
            <a:ext cx="5580941" cy="3056511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Use Single Space when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Using block quotes and inserted </a:t>
            </a:r>
            <a:r>
              <a:rPr lang="en-US" dirty="0" smtClean="0">
                <a:solidFill>
                  <a:schemeClr val="bg1"/>
                </a:solidFill>
              </a:rPr>
              <a:t>quotes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Inserting the line that notes your Journal Model on page </a:t>
            </a:r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Using footnotes or </a:t>
            </a:r>
            <a:r>
              <a:rPr lang="en-US" dirty="0" smtClean="0">
                <a:solidFill>
                  <a:schemeClr val="bg1"/>
                </a:solidFill>
              </a:rPr>
              <a:t>endnotes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Itemized or tabular materials (lists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Certain parts of the Approval Page, Title Page, and Table of </a:t>
            </a:r>
            <a:r>
              <a:rPr lang="en-US" dirty="0" smtClean="0">
                <a:solidFill>
                  <a:schemeClr val="bg1"/>
                </a:solidFill>
              </a:rPr>
              <a:t>Contents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74137" y="2260056"/>
            <a:ext cx="45504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Use Double Space when:</a:t>
            </a:r>
          </a:p>
          <a:p>
            <a:r>
              <a:rPr lang="en-US" dirty="0">
                <a:solidFill>
                  <a:schemeClr val="bg1"/>
                </a:solidFill>
              </a:rPr>
              <a:t>• Writing the body of the narrative text. (Note: You may also choose to use one and one-half space. Whichever you choose, the Abstract, List of Tables and/or List of Figures should match this.)</a:t>
            </a:r>
          </a:p>
          <a:p>
            <a:r>
              <a:rPr lang="en-US" dirty="0">
                <a:solidFill>
                  <a:schemeClr val="bg1"/>
                </a:solidFill>
              </a:rPr>
              <a:t>• Writing the title of the thesis or Chapter or Section titles within the narrative text</a:t>
            </a:r>
          </a:p>
          <a:p>
            <a:r>
              <a:rPr lang="en-US" dirty="0">
                <a:solidFill>
                  <a:schemeClr val="bg1"/>
                </a:solidFill>
              </a:rPr>
              <a:t>• Certain parts of the Approval Page, Title Page, and Table of Contents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3157" y="5744583"/>
            <a:ext cx="8097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Note: The Bibliography (References or Works Cited) may be either single-spaced with double-space between entries or double-spaced </a:t>
            </a:r>
            <a:r>
              <a:rPr lang="en-US" dirty="0" smtClean="0">
                <a:solidFill>
                  <a:schemeClr val="bg1"/>
                </a:solidFill>
              </a:rPr>
              <a:t>throughout.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77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4863</TotalTime>
  <Words>628</Words>
  <Application>Microsoft Office PowerPoint</Application>
  <PresentationFormat>Widescreen</PresentationFormat>
  <Paragraphs>78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Trebuchet MS</vt:lpstr>
      <vt:lpstr>Berlin</vt:lpstr>
      <vt:lpstr>Finalizing Your Thesis</vt:lpstr>
      <vt:lpstr>Who are we and what do we do?</vt:lpstr>
      <vt:lpstr>The Thesis Approval Process</vt:lpstr>
      <vt:lpstr>Required parts of the thesis</vt:lpstr>
      <vt:lpstr>Sample Thesis</vt:lpstr>
      <vt:lpstr>Bibliography, Citations, and Journal Model</vt:lpstr>
      <vt:lpstr>Pagination—Page numbers, Section Breaks (Demo)</vt:lpstr>
      <vt:lpstr>Table of Contents (Demo)</vt:lpstr>
      <vt:lpstr>Spacing</vt:lpstr>
      <vt:lpstr>Spacing (Cont’d)</vt:lpstr>
      <vt:lpstr>Vita</vt:lpstr>
      <vt:lpstr>Resources</vt:lpstr>
      <vt:lpstr>Thanks!</vt:lpstr>
    </vt:vector>
  </TitlesOfParts>
  <Company>TAMIU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Finalizing Your Thesis</dc:title>
  <dc:creator>Zamora, Francisco E.</dc:creator>
  <cp:lastModifiedBy>Villarreal, Cindy</cp:lastModifiedBy>
  <cp:revision>18</cp:revision>
  <dcterms:created xsi:type="dcterms:W3CDTF">2020-10-29T16:11:26Z</dcterms:created>
  <dcterms:modified xsi:type="dcterms:W3CDTF">2020-11-09T15:41:45Z</dcterms:modified>
</cp:coreProperties>
</file>