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>
      <p:cViewPr varScale="1">
        <p:scale>
          <a:sx n="71" d="100"/>
          <a:sy n="71" d="100"/>
        </p:scale>
        <p:origin x="140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52600" y="1498600"/>
            <a:ext cx="95123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5159" y="431800"/>
            <a:ext cx="663448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299200" y="9353798"/>
            <a:ext cx="38989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0700" y="431800"/>
            <a:ext cx="43440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History of the</a:t>
            </a:r>
            <a:r>
              <a:rPr spc="-45" dirty="0"/>
              <a:t> </a:t>
            </a:r>
            <a:r>
              <a:rPr dirty="0"/>
              <a:t>Earth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841500"/>
            <a:ext cx="13004800" cy="607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6300" y="431800"/>
            <a:ext cx="871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Oldest Known Fossils </a:t>
            </a:r>
            <a:r>
              <a:rPr dirty="0"/>
              <a:t>- </a:t>
            </a:r>
            <a:r>
              <a:rPr spc="-5" dirty="0"/>
              <a:t>3.5 Ga Blue-green</a:t>
            </a:r>
            <a:r>
              <a:rPr spc="-100" dirty="0"/>
              <a:t> </a:t>
            </a:r>
            <a:r>
              <a:rPr spc="-5" dirty="0"/>
              <a:t>Algea</a:t>
            </a:r>
          </a:p>
        </p:txBody>
      </p:sp>
      <p:sp>
        <p:nvSpPr>
          <p:cNvPr id="3" name="object 3"/>
          <p:cNvSpPr/>
          <p:nvPr/>
        </p:nvSpPr>
        <p:spPr>
          <a:xfrm>
            <a:off x="292100" y="1498600"/>
            <a:ext cx="12395200" cy="751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6800" y="431800"/>
            <a:ext cx="57848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Canadian Stromatolites (3.0</a:t>
            </a:r>
            <a:r>
              <a:rPr dirty="0"/>
              <a:t> </a:t>
            </a:r>
            <a:r>
              <a:rPr spc="-5" dirty="0"/>
              <a:t>Ga)</a:t>
            </a:r>
          </a:p>
        </p:txBody>
      </p:sp>
      <p:sp>
        <p:nvSpPr>
          <p:cNvPr id="3" name="object 3"/>
          <p:cNvSpPr/>
          <p:nvPr/>
        </p:nvSpPr>
        <p:spPr>
          <a:xfrm>
            <a:off x="3898900" y="1841500"/>
            <a:ext cx="5207000" cy="693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431800"/>
            <a:ext cx="85807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Stromatolites </a:t>
            </a:r>
            <a:r>
              <a:rPr dirty="0"/>
              <a:t>at </a:t>
            </a:r>
            <a:r>
              <a:rPr spc="-20" dirty="0"/>
              <a:t>Shark’s </a:t>
            </a:r>
            <a:r>
              <a:rPr spc="-60" dirty="0"/>
              <a:t>Bay, </a:t>
            </a:r>
            <a:r>
              <a:rPr spc="-10" dirty="0"/>
              <a:t>Western </a:t>
            </a:r>
            <a:r>
              <a:rPr spc="-5" dirty="0"/>
              <a:t>Australia</a:t>
            </a:r>
          </a:p>
        </p:txBody>
      </p:sp>
      <p:sp>
        <p:nvSpPr>
          <p:cNvPr id="3" name="object 3"/>
          <p:cNvSpPr/>
          <p:nvPr/>
        </p:nvSpPr>
        <p:spPr>
          <a:xfrm>
            <a:off x="165100" y="1371600"/>
            <a:ext cx="126873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431800"/>
            <a:ext cx="78149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Rodinia </a:t>
            </a:r>
            <a:r>
              <a:rPr dirty="0"/>
              <a:t>- </a:t>
            </a:r>
            <a:r>
              <a:rPr spc="-5" dirty="0"/>
              <a:t>Late Proterozoic Super</a:t>
            </a:r>
            <a:r>
              <a:rPr spc="5" dirty="0"/>
              <a:t> </a:t>
            </a:r>
            <a:r>
              <a:rPr spc="-5" dirty="0"/>
              <a:t>Continent</a:t>
            </a:r>
          </a:p>
        </p:txBody>
      </p:sp>
      <p:sp>
        <p:nvSpPr>
          <p:cNvPr id="3" name="object 3"/>
          <p:cNvSpPr/>
          <p:nvPr/>
        </p:nvSpPr>
        <p:spPr>
          <a:xfrm>
            <a:off x="3276600" y="1371600"/>
            <a:ext cx="64008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431800"/>
            <a:ext cx="87268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640 Ma </a:t>
            </a:r>
            <a:r>
              <a:rPr spc="-5" dirty="0"/>
              <a:t>Ediacara Fauna </a:t>
            </a:r>
            <a:r>
              <a:rPr dirty="0"/>
              <a:t>- </a:t>
            </a:r>
            <a:r>
              <a:rPr spc="-5" dirty="0"/>
              <a:t>Soft-bodied</a:t>
            </a:r>
            <a:r>
              <a:rPr dirty="0"/>
              <a:t> </a:t>
            </a:r>
            <a:r>
              <a:rPr spc="-5" dirty="0"/>
              <a:t>Metazoans</a:t>
            </a:r>
          </a:p>
        </p:txBody>
      </p:sp>
      <p:sp>
        <p:nvSpPr>
          <p:cNvPr id="3" name="object 3"/>
          <p:cNvSpPr/>
          <p:nvPr/>
        </p:nvSpPr>
        <p:spPr>
          <a:xfrm>
            <a:off x="2527300" y="1892300"/>
            <a:ext cx="7962900" cy="596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800" y="431800"/>
            <a:ext cx="47688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Ediacara</a:t>
            </a:r>
            <a:r>
              <a:rPr spc="-30" dirty="0"/>
              <a:t> </a:t>
            </a:r>
            <a:r>
              <a:rPr spc="-5" dirty="0"/>
              <a:t>Paleocommunity</a:t>
            </a:r>
          </a:p>
        </p:txBody>
      </p:sp>
      <p:sp>
        <p:nvSpPr>
          <p:cNvPr id="3" name="object 3"/>
          <p:cNvSpPr/>
          <p:nvPr/>
        </p:nvSpPr>
        <p:spPr>
          <a:xfrm>
            <a:off x="1752600" y="1524000"/>
            <a:ext cx="9029700" cy="708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1600" y="203200"/>
            <a:ext cx="77323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93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Beginning of the Phanerozoic Eon  (first hard-shelled invertebrate</a:t>
            </a:r>
            <a:r>
              <a:rPr spc="40" dirty="0"/>
              <a:t> </a:t>
            </a:r>
            <a:r>
              <a:rPr spc="-5" dirty="0"/>
              <a:t>metazoans)</a:t>
            </a:r>
          </a:p>
        </p:txBody>
      </p:sp>
      <p:sp>
        <p:nvSpPr>
          <p:cNvPr id="3" name="object 3"/>
          <p:cNvSpPr/>
          <p:nvPr/>
        </p:nvSpPr>
        <p:spPr>
          <a:xfrm>
            <a:off x="3467100" y="2374900"/>
            <a:ext cx="5994400" cy="511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431800"/>
            <a:ext cx="6441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Early Phanerozoic</a:t>
            </a:r>
            <a:r>
              <a:rPr spc="5" dirty="0"/>
              <a:t> </a:t>
            </a:r>
            <a:r>
              <a:rPr spc="-5" dirty="0"/>
              <a:t>“Anomalocaras”</a:t>
            </a:r>
          </a:p>
        </p:txBody>
      </p:sp>
      <p:sp>
        <p:nvSpPr>
          <p:cNvPr id="3" name="object 3"/>
          <p:cNvSpPr/>
          <p:nvPr/>
        </p:nvSpPr>
        <p:spPr>
          <a:xfrm>
            <a:off x="1181100" y="1993900"/>
            <a:ext cx="11014635" cy="577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6800" y="431800"/>
            <a:ext cx="57848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Anomalocaras </a:t>
            </a:r>
            <a:r>
              <a:rPr dirty="0"/>
              <a:t>-</a:t>
            </a:r>
            <a:r>
              <a:rPr spc="-5" dirty="0"/>
              <a:t> (reconstructed)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371600"/>
            <a:ext cx="117983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8700" y="431800"/>
            <a:ext cx="84162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North America during the Lower Paleozoic</a:t>
            </a:r>
            <a:r>
              <a:rPr spc="-95" dirty="0"/>
              <a:t> </a:t>
            </a:r>
            <a:r>
              <a:rPr dirty="0"/>
              <a:t>Era</a:t>
            </a:r>
          </a:p>
        </p:txBody>
      </p:sp>
      <p:sp>
        <p:nvSpPr>
          <p:cNvPr id="3" name="object 3"/>
          <p:cNvSpPr/>
          <p:nvPr/>
        </p:nvSpPr>
        <p:spPr>
          <a:xfrm>
            <a:off x="2565400" y="1231900"/>
            <a:ext cx="78867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1800" y="431800"/>
            <a:ext cx="45142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Solar Nebula</a:t>
            </a:r>
            <a:r>
              <a:rPr spc="-35" dirty="0"/>
              <a:t> </a:t>
            </a:r>
            <a:r>
              <a:rPr spc="-5" dirty="0"/>
              <a:t>Hypothesis</a:t>
            </a:r>
          </a:p>
        </p:txBody>
      </p:sp>
      <p:sp>
        <p:nvSpPr>
          <p:cNvPr id="3" name="object 3"/>
          <p:cNvSpPr/>
          <p:nvPr/>
        </p:nvSpPr>
        <p:spPr>
          <a:xfrm>
            <a:off x="1422400" y="1371600"/>
            <a:ext cx="101600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431800"/>
            <a:ext cx="92005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Lower Paleozoic </a:t>
            </a:r>
            <a:r>
              <a:rPr dirty="0"/>
              <a:t>Era - </a:t>
            </a:r>
            <a:r>
              <a:rPr spc="-5" dirty="0"/>
              <a:t>The Age of the</a:t>
            </a:r>
            <a:r>
              <a:rPr spc="-85" dirty="0"/>
              <a:t> </a:t>
            </a:r>
            <a:r>
              <a:rPr spc="-5" dirty="0"/>
              <a:t>Invertebrates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13004800" cy="745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0" y="431800"/>
            <a:ext cx="62503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Lower Paleozoic </a:t>
            </a:r>
            <a:r>
              <a:rPr dirty="0"/>
              <a:t>Era</a:t>
            </a:r>
            <a:r>
              <a:rPr spc="-35" dirty="0"/>
              <a:t> </a:t>
            </a:r>
            <a:r>
              <a:rPr spc="-5" dirty="0"/>
              <a:t>Cephalopods</a:t>
            </a:r>
          </a:p>
        </p:txBody>
      </p:sp>
      <p:sp>
        <p:nvSpPr>
          <p:cNvPr id="3" name="object 3"/>
          <p:cNvSpPr/>
          <p:nvPr/>
        </p:nvSpPr>
        <p:spPr>
          <a:xfrm>
            <a:off x="596900" y="1371600"/>
            <a:ext cx="118237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7600" y="431800"/>
            <a:ext cx="8219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Lower Paleozoic Eurypterids </a:t>
            </a:r>
            <a:r>
              <a:rPr dirty="0"/>
              <a:t>- Sea </a:t>
            </a:r>
            <a:r>
              <a:rPr spc="-5" dirty="0"/>
              <a:t>Scorpions</a:t>
            </a:r>
          </a:p>
        </p:txBody>
      </p:sp>
      <p:sp>
        <p:nvSpPr>
          <p:cNvPr id="3" name="object 3"/>
          <p:cNvSpPr/>
          <p:nvPr/>
        </p:nvSpPr>
        <p:spPr>
          <a:xfrm>
            <a:off x="254000" y="1371600"/>
            <a:ext cx="124968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0" y="431800"/>
            <a:ext cx="68916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Middle Paleozoic </a:t>
            </a:r>
            <a:r>
              <a:rPr dirty="0"/>
              <a:t>Era - </a:t>
            </a:r>
            <a:r>
              <a:rPr spc="-5" dirty="0"/>
              <a:t>Age of the</a:t>
            </a:r>
            <a:r>
              <a:rPr spc="-125" dirty="0"/>
              <a:t> </a:t>
            </a:r>
            <a:r>
              <a:rPr spc="-5" dirty="0"/>
              <a:t>Fish</a:t>
            </a:r>
          </a:p>
        </p:txBody>
      </p:sp>
      <p:sp>
        <p:nvSpPr>
          <p:cNvPr id="3" name="object 3"/>
          <p:cNvSpPr/>
          <p:nvPr/>
        </p:nvSpPr>
        <p:spPr>
          <a:xfrm>
            <a:off x="546100" y="1371600"/>
            <a:ext cx="119253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6000" y="431800"/>
            <a:ext cx="58959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spc="-5" dirty="0"/>
              <a:t>mid-Paleozoic lobe-finned</a:t>
            </a:r>
            <a:r>
              <a:rPr spc="-140" dirty="0"/>
              <a:t> </a:t>
            </a:r>
            <a:r>
              <a:rPr spc="-5" dirty="0"/>
              <a:t>fish</a:t>
            </a:r>
          </a:p>
        </p:txBody>
      </p:sp>
      <p:sp>
        <p:nvSpPr>
          <p:cNvPr id="3" name="object 3"/>
          <p:cNvSpPr/>
          <p:nvPr/>
        </p:nvSpPr>
        <p:spPr>
          <a:xfrm>
            <a:off x="1168400" y="1371600"/>
            <a:ext cx="106807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3500" y="431800"/>
            <a:ext cx="78092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Late Paleozoic </a:t>
            </a:r>
            <a:r>
              <a:rPr dirty="0"/>
              <a:t>- </a:t>
            </a:r>
            <a:r>
              <a:rPr spc="-5" dirty="0"/>
              <a:t>the Age of the</a:t>
            </a:r>
            <a:r>
              <a:rPr spc="-210" dirty="0"/>
              <a:t> </a:t>
            </a:r>
            <a:r>
              <a:rPr spc="-5" dirty="0"/>
              <a:t>Amphibians</a:t>
            </a:r>
          </a:p>
        </p:txBody>
      </p:sp>
      <p:sp>
        <p:nvSpPr>
          <p:cNvPr id="3" name="object 3"/>
          <p:cNvSpPr/>
          <p:nvPr/>
        </p:nvSpPr>
        <p:spPr>
          <a:xfrm>
            <a:off x="469900" y="1371600"/>
            <a:ext cx="120650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9100" y="431800"/>
            <a:ext cx="70745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Cooksonia </a:t>
            </a:r>
            <a:r>
              <a:rPr dirty="0"/>
              <a:t>- </a:t>
            </a:r>
            <a:r>
              <a:rPr spc="-5" dirty="0"/>
              <a:t>one of the first land</a:t>
            </a:r>
            <a:r>
              <a:rPr spc="-10" dirty="0"/>
              <a:t> </a:t>
            </a:r>
            <a:r>
              <a:rPr spc="-5" dirty="0"/>
              <a:t>plants</a:t>
            </a:r>
          </a:p>
        </p:txBody>
      </p:sp>
      <p:sp>
        <p:nvSpPr>
          <p:cNvPr id="3" name="object 3"/>
          <p:cNvSpPr/>
          <p:nvPr/>
        </p:nvSpPr>
        <p:spPr>
          <a:xfrm>
            <a:off x="3302000" y="1498600"/>
            <a:ext cx="64008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0" y="431800"/>
            <a:ext cx="44716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Middle Paleozoic</a:t>
            </a:r>
            <a:r>
              <a:rPr spc="-30" dirty="0"/>
              <a:t> </a:t>
            </a:r>
            <a:r>
              <a:rPr spc="-5" dirty="0"/>
              <a:t>‘forest’</a:t>
            </a:r>
          </a:p>
        </p:txBody>
      </p:sp>
      <p:sp>
        <p:nvSpPr>
          <p:cNvPr id="3" name="object 3"/>
          <p:cNvSpPr/>
          <p:nvPr/>
        </p:nvSpPr>
        <p:spPr>
          <a:xfrm>
            <a:off x="1333500" y="1371600"/>
            <a:ext cx="103505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9700" y="431800"/>
            <a:ext cx="101885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At </a:t>
            </a:r>
            <a:r>
              <a:rPr spc="-5" dirty="0"/>
              <a:t>the end of the Paleozoic </a:t>
            </a:r>
            <a:r>
              <a:rPr dirty="0"/>
              <a:t>- </a:t>
            </a:r>
            <a:r>
              <a:rPr spc="-5" dirty="0"/>
              <a:t>Pelycosaurs (early</a:t>
            </a:r>
            <a:r>
              <a:rPr spc="60" dirty="0"/>
              <a:t> </a:t>
            </a:r>
            <a:r>
              <a:rPr spc="-5" dirty="0"/>
              <a:t>reptiles)</a:t>
            </a:r>
          </a:p>
        </p:txBody>
      </p:sp>
      <p:sp>
        <p:nvSpPr>
          <p:cNvPr id="3" name="object 3"/>
          <p:cNvSpPr/>
          <p:nvPr/>
        </p:nvSpPr>
        <p:spPr>
          <a:xfrm>
            <a:off x="723900" y="1371600"/>
            <a:ext cx="115697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1800" y="431800"/>
            <a:ext cx="45288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Geologic </a:t>
            </a:r>
            <a:r>
              <a:rPr spc="-15" dirty="0"/>
              <a:t>Time</a:t>
            </a:r>
            <a:r>
              <a:rPr spc="-55" dirty="0"/>
              <a:t> </a:t>
            </a:r>
            <a:r>
              <a:rPr spc="-5" dirty="0"/>
              <a:t>Scale</a:t>
            </a:r>
          </a:p>
        </p:txBody>
      </p:sp>
      <p:sp>
        <p:nvSpPr>
          <p:cNvPr id="3" name="object 3"/>
          <p:cNvSpPr/>
          <p:nvPr/>
        </p:nvSpPr>
        <p:spPr>
          <a:xfrm>
            <a:off x="3873500" y="1524000"/>
            <a:ext cx="5486400" cy="751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6100" y="431800"/>
            <a:ext cx="93840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Therapsid Reptiles </a:t>
            </a:r>
            <a:r>
              <a:rPr dirty="0"/>
              <a:t>- </a:t>
            </a:r>
            <a:r>
              <a:rPr spc="-5" dirty="0"/>
              <a:t>ancestors </a:t>
            </a:r>
            <a:r>
              <a:rPr dirty="0"/>
              <a:t>to </a:t>
            </a:r>
            <a:r>
              <a:rPr spc="-5" dirty="0"/>
              <a:t>modern</a:t>
            </a:r>
            <a:r>
              <a:rPr spc="25" dirty="0"/>
              <a:t> </a:t>
            </a:r>
            <a:r>
              <a:rPr spc="-5" dirty="0"/>
              <a:t>Mammals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13004800" cy="759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3500" y="431800"/>
            <a:ext cx="52552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Late Paleozoic Coal</a:t>
            </a:r>
            <a:r>
              <a:rPr spc="-20" dirty="0"/>
              <a:t> </a:t>
            </a:r>
            <a:r>
              <a:rPr spc="-5" dirty="0"/>
              <a:t>Swamps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778000"/>
            <a:ext cx="13004800" cy="619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9600" y="431800"/>
            <a:ext cx="415480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Mesozoic </a:t>
            </a:r>
            <a:r>
              <a:rPr dirty="0"/>
              <a:t>Era -</a:t>
            </a:r>
            <a:r>
              <a:rPr spc="-55" dirty="0"/>
              <a:t> </a:t>
            </a:r>
            <a:r>
              <a:rPr spc="-5" dirty="0"/>
              <a:t>Pangea</a:t>
            </a:r>
          </a:p>
        </p:txBody>
      </p:sp>
      <p:sp>
        <p:nvSpPr>
          <p:cNvPr id="3" name="object 3"/>
          <p:cNvSpPr/>
          <p:nvPr/>
        </p:nvSpPr>
        <p:spPr>
          <a:xfrm>
            <a:off x="3340100" y="1498600"/>
            <a:ext cx="64008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431800"/>
            <a:ext cx="69132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Mesozoic </a:t>
            </a:r>
            <a:r>
              <a:rPr dirty="0"/>
              <a:t>Era - </a:t>
            </a:r>
            <a:r>
              <a:rPr spc="-5" dirty="0"/>
              <a:t>the Age of the</a:t>
            </a:r>
            <a:r>
              <a:rPr spc="-114" dirty="0"/>
              <a:t> </a:t>
            </a:r>
            <a:r>
              <a:rPr spc="-5" dirty="0"/>
              <a:t>Reptiles</a:t>
            </a:r>
          </a:p>
        </p:txBody>
      </p:sp>
      <p:sp>
        <p:nvSpPr>
          <p:cNvPr id="3" name="object 3"/>
          <p:cNvSpPr/>
          <p:nvPr/>
        </p:nvSpPr>
        <p:spPr>
          <a:xfrm>
            <a:off x="3276600" y="1524000"/>
            <a:ext cx="64643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700" y="431800"/>
            <a:ext cx="81553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Dinosaurs ruled the land in the Mesozoic</a:t>
            </a:r>
            <a:r>
              <a:rPr spc="15" dirty="0"/>
              <a:t> </a:t>
            </a:r>
            <a:r>
              <a:rPr dirty="0"/>
              <a:t>Era</a:t>
            </a:r>
          </a:p>
        </p:txBody>
      </p:sp>
      <p:sp>
        <p:nvSpPr>
          <p:cNvPr id="3" name="object 3"/>
          <p:cNvSpPr/>
          <p:nvPr/>
        </p:nvSpPr>
        <p:spPr>
          <a:xfrm>
            <a:off x="1295400" y="1371600"/>
            <a:ext cx="104267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0300" y="431800"/>
            <a:ext cx="5656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Mesozoic Duck-billed</a:t>
            </a:r>
            <a:r>
              <a:rPr spc="-25" dirty="0"/>
              <a:t> </a:t>
            </a:r>
            <a:r>
              <a:rPr spc="-5" dirty="0"/>
              <a:t>Dinosaur</a:t>
            </a:r>
          </a:p>
        </p:txBody>
      </p:sp>
      <p:sp>
        <p:nvSpPr>
          <p:cNvPr id="3" name="object 3"/>
          <p:cNvSpPr/>
          <p:nvPr/>
        </p:nvSpPr>
        <p:spPr>
          <a:xfrm>
            <a:off x="1727200" y="2032000"/>
            <a:ext cx="9550400" cy="636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2300" y="431800"/>
            <a:ext cx="41332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Mesozoic</a:t>
            </a:r>
            <a:r>
              <a:rPr spc="-30" dirty="0"/>
              <a:t> </a:t>
            </a:r>
            <a:r>
              <a:rPr spc="-5" dirty="0"/>
              <a:t>Pterodactyls</a:t>
            </a:r>
          </a:p>
        </p:txBody>
      </p:sp>
      <p:sp>
        <p:nvSpPr>
          <p:cNvPr id="3" name="object 3"/>
          <p:cNvSpPr/>
          <p:nvPr/>
        </p:nvSpPr>
        <p:spPr>
          <a:xfrm>
            <a:off x="1727200" y="1371600"/>
            <a:ext cx="95504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5100" y="431800"/>
            <a:ext cx="50438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Mesozoic Marine</a:t>
            </a:r>
            <a:r>
              <a:rPr spc="-25" dirty="0"/>
              <a:t> </a:t>
            </a:r>
            <a:r>
              <a:rPr spc="-5" dirty="0"/>
              <a:t>Dinosaurs</a:t>
            </a:r>
          </a:p>
        </p:txBody>
      </p:sp>
      <p:sp>
        <p:nvSpPr>
          <p:cNvPr id="3" name="object 3"/>
          <p:cNvSpPr/>
          <p:nvPr/>
        </p:nvSpPr>
        <p:spPr>
          <a:xfrm>
            <a:off x="1562100" y="1498600"/>
            <a:ext cx="98933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4900" y="431800"/>
            <a:ext cx="82480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Archaeopteryx </a:t>
            </a:r>
            <a:r>
              <a:rPr dirty="0"/>
              <a:t>- </a:t>
            </a:r>
            <a:r>
              <a:rPr spc="-5" dirty="0"/>
              <a:t>Late Mesozoic Bird</a:t>
            </a:r>
            <a:r>
              <a:rPr spc="-75" dirty="0"/>
              <a:t> </a:t>
            </a:r>
            <a:r>
              <a:rPr spc="-5" dirty="0"/>
              <a:t>Ancestor</a:t>
            </a:r>
          </a:p>
        </p:txBody>
      </p:sp>
      <p:sp>
        <p:nvSpPr>
          <p:cNvPr id="3" name="object 3"/>
          <p:cNvSpPr/>
          <p:nvPr/>
        </p:nvSpPr>
        <p:spPr>
          <a:xfrm>
            <a:off x="711200" y="1231900"/>
            <a:ext cx="115951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6400" y="431800"/>
            <a:ext cx="71177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spc="-20" dirty="0"/>
              <a:t>Triconodont </a:t>
            </a:r>
            <a:r>
              <a:rPr dirty="0"/>
              <a:t>- </a:t>
            </a:r>
            <a:r>
              <a:rPr spc="-5" dirty="0"/>
              <a:t>Late Mesozoic</a:t>
            </a:r>
            <a:r>
              <a:rPr spc="-25" dirty="0"/>
              <a:t> </a:t>
            </a:r>
            <a:r>
              <a:rPr dirty="0"/>
              <a:t>Mammal</a:t>
            </a:r>
          </a:p>
        </p:txBody>
      </p:sp>
      <p:sp>
        <p:nvSpPr>
          <p:cNvPr id="3" name="object 3"/>
          <p:cNvSpPr/>
          <p:nvPr/>
        </p:nvSpPr>
        <p:spPr>
          <a:xfrm>
            <a:off x="3365500" y="1981200"/>
            <a:ext cx="6299200" cy="680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1200" y="431800"/>
            <a:ext cx="39630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Geologic</a:t>
            </a:r>
            <a:r>
              <a:rPr spc="-50" dirty="0"/>
              <a:t> </a:t>
            </a:r>
            <a:r>
              <a:rPr spc="-5" dirty="0"/>
              <a:t>“Clock”</a:t>
            </a:r>
          </a:p>
        </p:txBody>
      </p:sp>
      <p:sp>
        <p:nvSpPr>
          <p:cNvPr id="3" name="object 3"/>
          <p:cNvSpPr/>
          <p:nvPr/>
        </p:nvSpPr>
        <p:spPr>
          <a:xfrm>
            <a:off x="2870200" y="1739900"/>
            <a:ext cx="7315200" cy="741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0" y="431800"/>
            <a:ext cx="96951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Chicxulub Impact </a:t>
            </a:r>
            <a:r>
              <a:rPr spc="-25" dirty="0"/>
              <a:t>Crater, </a:t>
            </a:r>
            <a:r>
              <a:rPr spc="-5" dirty="0"/>
              <a:t>Northern </a:t>
            </a:r>
            <a:r>
              <a:rPr spc="-25" dirty="0"/>
              <a:t>Yucatan</a:t>
            </a:r>
            <a:r>
              <a:rPr spc="-35" dirty="0"/>
              <a:t> </a:t>
            </a:r>
            <a:r>
              <a:rPr spc="-5" dirty="0"/>
              <a:t>Peninsula</a:t>
            </a:r>
          </a:p>
        </p:txBody>
      </p:sp>
      <p:sp>
        <p:nvSpPr>
          <p:cNvPr id="3" name="object 3"/>
          <p:cNvSpPr/>
          <p:nvPr/>
        </p:nvSpPr>
        <p:spPr>
          <a:xfrm>
            <a:off x="3225800" y="1498600"/>
            <a:ext cx="65659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3900" y="431800"/>
            <a:ext cx="64687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Cenozoic </a:t>
            </a:r>
            <a:r>
              <a:rPr dirty="0"/>
              <a:t>Era - </a:t>
            </a:r>
            <a:r>
              <a:rPr spc="-5" dirty="0"/>
              <a:t>the Age of</a:t>
            </a:r>
            <a:r>
              <a:rPr spc="-130" dirty="0"/>
              <a:t> </a:t>
            </a:r>
            <a:r>
              <a:rPr spc="-5" dirty="0"/>
              <a:t>Mammals</a:t>
            </a:r>
          </a:p>
        </p:txBody>
      </p:sp>
      <p:sp>
        <p:nvSpPr>
          <p:cNvPr id="3" name="object 3"/>
          <p:cNvSpPr/>
          <p:nvPr/>
        </p:nvSpPr>
        <p:spPr>
          <a:xfrm>
            <a:off x="4013200" y="1371600"/>
            <a:ext cx="49911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Extinct Pleistocene Epoch</a:t>
            </a:r>
            <a:r>
              <a:rPr dirty="0"/>
              <a:t> </a:t>
            </a:r>
            <a:r>
              <a:rPr spc="-5" dirty="0"/>
              <a:t>Mammals</a:t>
            </a:r>
          </a:p>
        </p:txBody>
      </p:sp>
      <p:sp>
        <p:nvSpPr>
          <p:cNvPr id="3" name="object 3"/>
          <p:cNvSpPr/>
          <p:nvPr/>
        </p:nvSpPr>
        <p:spPr>
          <a:xfrm>
            <a:off x="812800" y="1371600"/>
            <a:ext cx="113792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6600" y="431800"/>
            <a:ext cx="8981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Lucy </a:t>
            </a:r>
            <a:r>
              <a:rPr spc="-5" dirty="0"/>
              <a:t>(</a:t>
            </a:r>
            <a:r>
              <a:rPr i="1" spc="-5" dirty="0">
                <a:latin typeface="Helvetica-BoldOblique"/>
                <a:cs typeface="Helvetica-BoldOblique"/>
              </a:rPr>
              <a:t>Australopithecus afarensis</a:t>
            </a:r>
            <a:r>
              <a:rPr spc="-5" dirty="0"/>
              <a:t>) </a:t>
            </a:r>
            <a:r>
              <a:rPr dirty="0"/>
              <a:t>- </a:t>
            </a:r>
            <a:r>
              <a:rPr spc="-5" dirty="0"/>
              <a:t>early</a:t>
            </a:r>
            <a:r>
              <a:rPr spc="5" dirty="0"/>
              <a:t> </a:t>
            </a:r>
            <a:r>
              <a:rPr spc="-5" dirty="0"/>
              <a:t>hominid</a:t>
            </a:r>
          </a:p>
        </p:txBody>
      </p:sp>
      <p:sp>
        <p:nvSpPr>
          <p:cNvPr id="3" name="object 3"/>
          <p:cNvSpPr/>
          <p:nvPr/>
        </p:nvSpPr>
        <p:spPr>
          <a:xfrm>
            <a:off x="3822700" y="1498600"/>
            <a:ext cx="53721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0300" y="454673"/>
            <a:ext cx="55911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Cro-Magnon </a:t>
            </a:r>
            <a:r>
              <a:rPr dirty="0"/>
              <a:t>- </a:t>
            </a:r>
            <a:r>
              <a:rPr spc="-5" dirty="0"/>
              <a:t>modern</a:t>
            </a:r>
            <a:r>
              <a:rPr spc="-70" dirty="0"/>
              <a:t> </a:t>
            </a:r>
            <a:r>
              <a:rPr dirty="0"/>
              <a:t>hominid</a:t>
            </a:r>
          </a:p>
        </p:txBody>
      </p:sp>
      <p:sp>
        <p:nvSpPr>
          <p:cNvPr id="3" name="object 3"/>
          <p:cNvSpPr/>
          <p:nvPr/>
        </p:nvSpPr>
        <p:spPr>
          <a:xfrm>
            <a:off x="3530600" y="1498600"/>
            <a:ext cx="59563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431800"/>
            <a:ext cx="101085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Hadean Eon </a:t>
            </a:r>
            <a:r>
              <a:rPr dirty="0"/>
              <a:t>- </a:t>
            </a:r>
            <a:r>
              <a:rPr spc="-5" dirty="0"/>
              <a:t>Accretion, Melting and</a:t>
            </a:r>
            <a:r>
              <a:rPr spc="-60" dirty="0"/>
              <a:t> </a:t>
            </a:r>
            <a:r>
              <a:rPr spc="-5" dirty="0"/>
              <a:t>Differentiation</a:t>
            </a:r>
          </a:p>
        </p:txBody>
      </p:sp>
      <p:sp>
        <p:nvSpPr>
          <p:cNvPr id="3" name="object 3"/>
          <p:cNvSpPr/>
          <p:nvPr/>
        </p:nvSpPr>
        <p:spPr>
          <a:xfrm>
            <a:off x="4864100" y="1371600"/>
            <a:ext cx="32893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9900" y="431800"/>
            <a:ext cx="6991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Mars-size (Theia) Impactor</a:t>
            </a:r>
            <a:r>
              <a:rPr spc="10" dirty="0"/>
              <a:t> </a:t>
            </a:r>
            <a:r>
              <a:rPr spc="-5" dirty="0"/>
              <a:t>Theory</a:t>
            </a:r>
          </a:p>
        </p:txBody>
      </p:sp>
      <p:sp>
        <p:nvSpPr>
          <p:cNvPr id="3" name="object 3"/>
          <p:cNvSpPr/>
          <p:nvPr/>
        </p:nvSpPr>
        <p:spPr>
          <a:xfrm>
            <a:off x="1905000" y="1371600"/>
            <a:ext cx="91948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8000" y="431800"/>
            <a:ext cx="18243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Our</a:t>
            </a:r>
            <a:r>
              <a:rPr spc="-75" dirty="0"/>
              <a:t> </a:t>
            </a:r>
            <a:r>
              <a:rPr spc="-5" dirty="0"/>
              <a:t>Moon</a:t>
            </a:r>
          </a:p>
        </p:txBody>
      </p:sp>
      <p:sp>
        <p:nvSpPr>
          <p:cNvPr id="3" name="object 3"/>
          <p:cNvSpPr/>
          <p:nvPr/>
        </p:nvSpPr>
        <p:spPr>
          <a:xfrm>
            <a:off x="2692400" y="1371600"/>
            <a:ext cx="76200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300" y="431800"/>
            <a:ext cx="998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Hadean “Outgassing” </a:t>
            </a:r>
            <a:r>
              <a:rPr dirty="0"/>
              <a:t>to </a:t>
            </a:r>
            <a:r>
              <a:rPr spc="-5" dirty="0"/>
              <a:t>form Atmosphere and</a:t>
            </a:r>
            <a:r>
              <a:rPr spc="-80" dirty="0"/>
              <a:t> </a:t>
            </a:r>
            <a:r>
              <a:rPr spc="-5" dirty="0"/>
              <a:t>Oceans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968500"/>
            <a:ext cx="13004800" cy="581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500" y="431800"/>
            <a:ext cx="7285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Archean Eon </a:t>
            </a:r>
            <a:r>
              <a:rPr dirty="0"/>
              <a:t>- </a:t>
            </a:r>
            <a:r>
              <a:rPr spc="-5" dirty="0"/>
              <a:t>the time of</a:t>
            </a:r>
            <a:r>
              <a:rPr dirty="0"/>
              <a:t> </a:t>
            </a:r>
            <a:r>
              <a:rPr spc="-5" dirty="0"/>
              <a:t>crust-building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651000"/>
            <a:ext cx="13004800" cy="699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304</Words>
  <Application>Microsoft Macintosh PowerPoint</Application>
  <PresentationFormat>Custom</PresentationFormat>
  <Paragraphs>87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Calibri</vt:lpstr>
      <vt:lpstr>Helvetica</vt:lpstr>
      <vt:lpstr>Helvetica-BoldOblique</vt:lpstr>
      <vt:lpstr>Office Theme</vt:lpstr>
      <vt:lpstr>The History of the Earth</vt:lpstr>
      <vt:lpstr>Solar Nebula Hypothesis</vt:lpstr>
      <vt:lpstr>The Geologic Time Scale</vt:lpstr>
      <vt:lpstr>The Geologic “Clock”</vt:lpstr>
      <vt:lpstr>The Hadean Eon - Accretion, Melting and Differentiation</vt:lpstr>
      <vt:lpstr>The Mars-size (Theia) Impactor Theory</vt:lpstr>
      <vt:lpstr>Our Moon</vt:lpstr>
      <vt:lpstr>Hadean “Outgassing” to form Atmosphere and Oceans</vt:lpstr>
      <vt:lpstr>Archean Eon - the time of crust-building</vt:lpstr>
      <vt:lpstr>Oldest Known Fossils - 3.5 Ga Blue-green Algea</vt:lpstr>
      <vt:lpstr>Canadian Stromatolites (3.0 Ga)</vt:lpstr>
      <vt:lpstr>Stromatolites at Shark’s Bay, Western Australia</vt:lpstr>
      <vt:lpstr>Rodinia - Late Proterozoic Super Continent</vt:lpstr>
      <vt:lpstr>640 Ma Ediacara Fauna - Soft-bodied Metazoans</vt:lpstr>
      <vt:lpstr>Ediacara Paleocommunity</vt:lpstr>
      <vt:lpstr>Beginning of the Phanerozoic Eon  (first hard-shelled invertebrate metazoans)</vt:lpstr>
      <vt:lpstr>Early Phanerozoic “Anomalocaras”</vt:lpstr>
      <vt:lpstr>Anomalocaras - (reconstructed)</vt:lpstr>
      <vt:lpstr>North America during the Lower Paleozoic Era</vt:lpstr>
      <vt:lpstr>Lower Paleozoic Era - The Age of the Invertebrates</vt:lpstr>
      <vt:lpstr>Lower Paleozoic Era Cephalopods</vt:lpstr>
      <vt:lpstr>Lower Paleozoic Eurypterids - Sea Scorpions</vt:lpstr>
      <vt:lpstr>Middle Paleozoic Era - Age of the Fish</vt:lpstr>
      <vt:lpstr>PowerPoint Presentation</vt:lpstr>
      <vt:lpstr>A mid-Paleozoic lobe-finned fish</vt:lpstr>
      <vt:lpstr>Late Paleozoic - the Age of the Amphibians</vt:lpstr>
      <vt:lpstr>Cooksonia - one of the first land plants</vt:lpstr>
      <vt:lpstr>Middle Paleozoic ‘forest’</vt:lpstr>
      <vt:lpstr>At the end of the Paleozoic - Pelycosaurs (early reptiles)</vt:lpstr>
      <vt:lpstr>Therapsid Reptiles - ancestors to modern Mammals</vt:lpstr>
      <vt:lpstr>Late Paleozoic Coal Swamps</vt:lpstr>
      <vt:lpstr>Mesozoic Era - Pangea</vt:lpstr>
      <vt:lpstr>Mesozoic Era - the Age of the Reptiles</vt:lpstr>
      <vt:lpstr>Dinosaurs ruled the land in the Mesozoic Era</vt:lpstr>
      <vt:lpstr>Mesozoic Duck-billed Dinosaur</vt:lpstr>
      <vt:lpstr>Mesozoic Pterodactyls</vt:lpstr>
      <vt:lpstr>Mesozoic Marine Dinosaurs</vt:lpstr>
      <vt:lpstr>Archaeopteryx - Late Mesozoic Bird Ancestor</vt:lpstr>
      <vt:lpstr>a Triconodont - Late Mesozoic Mammal</vt:lpstr>
      <vt:lpstr>Chicxulub Impact Crater, Northern Yucatan Peninsula</vt:lpstr>
      <vt:lpstr>Cenozoic Era - the Age of Mammals</vt:lpstr>
      <vt:lpstr>Extinct Pleistocene Epoch Mammals</vt:lpstr>
      <vt:lpstr>Lucy (Australopithecus afarensis) - early hominid</vt:lpstr>
      <vt:lpstr>Cro-Magnon - modern hominid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History Slide Show.key</dc:title>
  <cp:lastModifiedBy>Marvin E. Bennett</cp:lastModifiedBy>
  <cp:revision>1</cp:revision>
  <dcterms:created xsi:type="dcterms:W3CDTF">2018-11-03T20:39:27Z</dcterms:created>
  <dcterms:modified xsi:type="dcterms:W3CDTF">2018-11-03T20:40:04Z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2017-07-01T00:00:00Z</vt:filetime>
  </property>
  <property fmtid="{D5CDD505-2E9C-101B-9397-08002B2CF9AE}" pid="3" name="Creator">
    <vt:lpwstr>Keynote</vt:lpwstr>
  </property>
  <property fmtid="{D5CDD505-2E9C-101B-9397-08002B2CF9AE}" pid="4" name="LastSaved">
    <vt:filetime>2018-11-03T00:00:00Z</vt:filetime>
  </property>
</Properties>
</file>