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46" r:id="rId2"/>
    <p:sldId id="353" r:id="rId3"/>
    <p:sldId id="352" r:id="rId4"/>
    <p:sldId id="351" r:id="rId5"/>
    <p:sldId id="349" r:id="rId6"/>
    <p:sldId id="350" r:id="rId7"/>
    <p:sldId id="348" r:id="rId8"/>
    <p:sldId id="345" r:id="rId9"/>
    <p:sldId id="342" r:id="rId10"/>
    <p:sldId id="347" r:id="rId11"/>
    <p:sldId id="300" r:id="rId12"/>
    <p:sldId id="284" r:id="rId13"/>
    <p:sldId id="329" r:id="rId14"/>
    <p:sldId id="344" r:id="rId15"/>
    <p:sldId id="323" r:id="rId16"/>
    <p:sldId id="322" r:id="rId17"/>
    <p:sldId id="316" r:id="rId18"/>
    <p:sldId id="317" r:id="rId19"/>
    <p:sldId id="319" r:id="rId20"/>
    <p:sldId id="338" r:id="rId21"/>
    <p:sldId id="320" r:id="rId22"/>
    <p:sldId id="314" r:id="rId23"/>
    <p:sldId id="343" r:id="rId24"/>
    <p:sldId id="285" r:id="rId25"/>
    <p:sldId id="286" r:id="rId26"/>
    <p:sldId id="287" r:id="rId27"/>
    <p:sldId id="308" r:id="rId28"/>
    <p:sldId id="310" r:id="rId29"/>
    <p:sldId id="309" r:id="rId30"/>
    <p:sldId id="311" r:id="rId31"/>
    <p:sldId id="333" r:id="rId32"/>
    <p:sldId id="330" r:id="rId33"/>
    <p:sldId id="324" r:id="rId34"/>
    <p:sldId id="339" r:id="rId35"/>
    <p:sldId id="279" r:id="rId36"/>
    <p:sldId id="325" r:id="rId37"/>
    <p:sldId id="295" r:id="rId38"/>
    <p:sldId id="326" r:id="rId39"/>
    <p:sldId id="271" r:id="rId40"/>
    <p:sldId id="334" r:id="rId41"/>
    <p:sldId id="335" r:id="rId42"/>
    <p:sldId id="327" r:id="rId43"/>
    <p:sldId id="313" r:id="rId44"/>
    <p:sldId id="331" r:id="rId45"/>
    <p:sldId id="336" r:id="rId46"/>
    <p:sldId id="332" r:id="rId47"/>
    <p:sldId id="328" r:id="rId48"/>
    <p:sldId id="321" r:id="rId49"/>
    <p:sldId id="289" r:id="rId50"/>
    <p:sldId id="306" r:id="rId51"/>
    <p:sldId id="341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34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0"/>
    <p:restoredTop sz="94694"/>
  </p:normalViewPr>
  <p:slideViewPr>
    <p:cSldViewPr>
      <p:cViewPr varScale="1">
        <p:scale>
          <a:sx n="121" d="100"/>
          <a:sy n="121" d="100"/>
        </p:scale>
        <p:origin x="2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7210D-485A-4E6F-8E5A-47658C2F2B2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C75E8-F582-454F-995F-DCB3EA69BE9D}">
      <dgm:prSet phldrT="[Text]" custT="1"/>
      <dgm:spPr/>
      <dgm:t>
        <a:bodyPr/>
        <a:lstStyle/>
        <a:p>
          <a:r>
            <a:rPr lang="en-US" sz="1800" dirty="0"/>
            <a:t>Population (parameters)</a:t>
          </a:r>
        </a:p>
      </dgm:t>
    </dgm:pt>
    <dgm:pt modelId="{13A7EC05-F462-49CD-9D95-032F0C5857E8}" type="parTrans" cxnId="{A33B7464-FAE0-4043-AB6B-B61356ADFB0D}">
      <dgm:prSet/>
      <dgm:spPr/>
      <dgm:t>
        <a:bodyPr/>
        <a:lstStyle/>
        <a:p>
          <a:endParaRPr lang="en-US"/>
        </a:p>
      </dgm:t>
    </dgm:pt>
    <dgm:pt modelId="{14DF2C48-2E7A-45CE-A8D6-DB593F2FA9AD}" type="sibTrans" cxnId="{A33B7464-FAE0-4043-AB6B-B61356ADFB0D}">
      <dgm:prSet/>
      <dgm:spPr/>
      <dgm:t>
        <a:bodyPr/>
        <a:lstStyle/>
        <a:p>
          <a:endParaRPr lang="en-US"/>
        </a:p>
      </dgm:t>
    </dgm:pt>
    <dgm:pt modelId="{2266B089-B97D-44C9-9EE1-BB6EAE1D24A6}">
      <dgm:prSet phldrT="[Text]"/>
      <dgm:spPr/>
      <dgm:t>
        <a:bodyPr/>
        <a:lstStyle/>
        <a:p>
          <a:r>
            <a:rPr lang="en-US" dirty="0"/>
            <a:t>Sample (statistics)</a:t>
          </a:r>
        </a:p>
      </dgm:t>
    </dgm:pt>
    <dgm:pt modelId="{C61AE9BC-C66E-40EC-8849-ADB5C3C55955}" type="parTrans" cxnId="{9BC85C71-F8DA-4CD5-8AF8-F5BFF64532ED}">
      <dgm:prSet/>
      <dgm:spPr/>
      <dgm:t>
        <a:bodyPr/>
        <a:lstStyle/>
        <a:p>
          <a:endParaRPr lang="en-US"/>
        </a:p>
      </dgm:t>
    </dgm:pt>
    <dgm:pt modelId="{2E1CFF6D-E1F0-4D24-AA23-3579AF8A8058}" type="sibTrans" cxnId="{9BC85C71-F8DA-4CD5-8AF8-F5BFF64532ED}">
      <dgm:prSet/>
      <dgm:spPr/>
      <dgm:t>
        <a:bodyPr/>
        <a:lstStyle/>
        <a:p>
          <a:endParaRPr lang="en-US"/>
        </a:p>
      </dgm:t>
    </dgm:pt>
    <dgm:pt modelId="{FD3939C6-B309-41F1-806C-0B3BE9DB856C}" type="pres">
      <dgm:prSet presAssocID="{F217210D-485A-4E6F-8E5A-47658C2F2B2C}" presName="Name0" presStyleCnt="0">
        <dgm:presLayoutVars>
          <dgm:chMax val="7"/>
          <dgm:resizeHandles val="exact"/>
        </dgm:presLayoutVars>
      </dgm:prSet>
      <dgm:spPr/>
    </dgm:pt>
    <dgm:pt modelId="{675E2E26-5A76-4394-9F07-98064B3256AD}" type="pres">
      <dgm:prSet presAssocID="{F217210D-485A-4E6F-8E5A-47658C2F2B2C}" presName="comp1" presStyleCnt="0"/>
      <dgm:spPr/>
    </dgm:pt>
    <dgm:pt modelId="{2845A79E-28E6-4E18-B37A-49A65A5F6782}" type="pres">
      <dgm:prSet presAssocID="{F217210D-485A-4E6F-8E5A-47658C2F2B2C}" presName="circle1" presStyleLbl="node1" presStyleIdx="0" presStyleCnt="2" custLinFactNeighborX="22629" custLinFactNeighborY="-293"/>
      <dgm:spPr/>
    </dgm:pt>
    <dgm:pt modelId="{A6E936B1-5858-4135-AA45-894F4098AFA2}" type="pres">
      <dgm:prSet presAssocID="{F217210D-485A-4E6F-8E5A-47658C2F2B2C}" presName="c1text" presStyleLbl="node1" presStyleIdx="0" presStyleCnt="2">
        <dgm:presLayoutVars>
          <dgm:bulletEnabled val="1"/>
        </dgm:presLayoutVars>
      </dgm:prSet>
      <dgm:spPr/>
    </dgm:pt>
    <dgm:pt modelId="{3592D01F-550E-4723-AA33-D809758741E8}" type="pres">
      <dgm:prSet presAssocID="{F217210D-485A-4E6F-8E5A-47658C2F2B2C}" presName="comp2" presStyleCnt="0"/>
      <dgm:spPr/>
    </dgm:pt>
    <dgm:pt modelId="{81C69484-DCEA-4897-B43E-17B80C0C76FF}" type="pres">
      <dgm:prSet presAssocID="{F217210D-485A-4E6F-8E5A-47658C2F2B2C}" presName="circle2" presStyleLbl="node1" presStyleIdx="1" presStyleCnt="2" custScaleX="75785" custScaleY="80519" custLinFactNeighborX="31979" custLinFactNeighborY="8198"/>
      <dgm:spPr/>
    </dgm:pt>
    <dgm:pt modelId="{65CE45BA-75F9-4EED-A0D6-3AF2ADE3201B}" type="pres">
      <dgm:prSet presAssocID="{F217210D-485A-4E6F-8E5A-47658C2F2B2C}" presName="c2text" presStyleLbl="node1" presStyleIdx="1" presStyleCnt="2">
        <dgm:presLayoutVars>
          <dgm:bulletEnabled val="1"/>
        </dgm:presLayoutVars>
      </dgm:prSet>
      <dgm:spPr/>
    </dgm:pt>
  </dgm:ptLst>
  <dgm:cxnLst>
    <dgm:cxn modelId="{19338E26-0F61-4821-B3FE-A1254187AA22}" type="presOf" srcId="{2266B089-B97D-44C9-9EE1-BB6EAE1D24A6}" destId="{65CE45BA-75F9-4EED-A0D6-3AF2ADE3201B}" srcOrd="1" destOrd="0" presId="urn:microsoft.com/office/officeart/2005/8/layout/venn2"/>
    <dgm:cxn modelId="{A9A8895E-EEF6-4F36-8543-92A8927381EB}" type="presOf" srcId="{3DAC75E8-F582-454F-995F-DCB3EA69BE9D}" destId="{2845A79E-28E6-4E18-B37A-49A65A5F6782}" srcOrd="0" destOrd="0" presId="urn:microsoft.com/office/officeart/2005/8/layout/venn2"/>
    <dgm:cxn modelId="{A33B7464-FAE0-4043-AB6B-B61356ADFB0D}" srcId="{F217210D-485A-4E6F-8E5A-47658C2F2B2C}" destId="{3DAC75E8-F582-454F-995F-DCB3EA69BE9D}" srcOrd="0" destOrd="0" parTransId="{13A7EC05-F462-49CD-9D95-032F0C5857E8}" sibTransId="{14DF2C48-2E7A-45CE-A8D6-DB593F2FA9AD}"/>
    <dgm:cxn modelId="{9BC85C71-F8DA-4CD5-8AF8-F5BFF64532ED}" srcId="{F217210D-485A-4E6F-8E5A-47658C2F2B2C}" destId="{2266B089-B97D-44C9-9EE1-BB6EAE1D24A6}" srcOrd="1" destOrd="0" parTransId="{C61AE9BC-C66E-40EC-8849-ADB5C3C55955}" sibTransId="{2E1CFF6D-E1F0-4D24-AA23-3579AF8A8058}"/>
    <dgm:cxn modelId="{D317637B-04D8-4FED-B412-10F61B78FD23}" type="presOf" srcId="{2266B089-B97D-44C9-9EE1-BB6EAE1D24A6}" destId="{81C69484-DCEA-4897-B43E-17B80C0C76FF}" srcOrd="0" destOrd="0" presId="urn:microsoft.com/office/officeart/2005/8/layout/venn2"/>
    <dgm:cxn modelId="{68C68282-AC70-4B3C-9000-DF5095D0A527}" type="presOf" srcId="{3DAC75E8-F582-454F-995F-DCB3EA69BE9D}" destId="{A6E936B1-5858-4135-AA45-894F4098AFA2}" srcOrd="1" destOrd="0" presId="urn:microsoft.com/office/officeart/2005/8/layout/venn2"/>
    <dgm:cxn modelId="{5ED62998-5497-4738-B32F-6745E3C9A20C}" type="presOf" srcId="{F217210D-485A-4E6F-8E5A-47658C2F2B2C}" destId="{FD3939C6-B309-41F1-806C-0B3BE9DB856C}" srcOrd="0" destOrd="0" presId="urn:microsoft.com/office/officeart/2005/8/layout/venn2"/>
    <dgm:cxn modelId="{C6B867E6-5E20-4494-B88C-3F267EF428DB}" type="presParOf" srcId="{FD3939C6-B309-41F1-806C-0B3BE9DB856C}" destId="{675E2E26-5A76-4394-9F07-98064B3256AD}" srcOrd="0" destOrd="0" presId="urn:microsoft.com/office/officeart/2005/8/layout/venn2"/>
    <dgm:cxn modelId="{707D7585-6465-4515-B841-8CF4247B51D3}" type="presParOf" srcId="{675E2E26-5A76-4394-9F07-98064B3256AD}" destId="{2845A79E-28E6-4E18-B37A-49A65A5F6782}" srcOrd="0" destOrd="0" presId="urn:microsoft.com/office/officeart/2005/8/layout/venn2"/>
    <dgm:cxn modelId="{DBE9550B-D119-4928-9571-FB9AD619B740}" type="presParOf" srcId="{675E2E26-5A76-4394-9F07-98064B3256AD}" destId="{A6E936B1-5858-4135-AA45-894F4098AFA2}" srcOrd="1" destOrd="0" presId="urn:microsoft.com/office/officeart/2005/8/layout/venn2"/>
    <dgm:cxn modelId="{6E1DFA22-3038-40F4-B598-BC9816B198F1}" type="presParOf" srcId="{FD3939C6-B309-41F1-806C-0B3BE9DB856C}" destId="{3592D01F-550E-4723-AA33-D809758741E8}" srcOrd="1" destOrd="0" presId="urn:microsoft.com/office/officeart/2005/8/layout/venn2"/>
    <dgm:cxn modelId="{7F40A1E0-1C6D-4691-B67B-D1702AB894A1}" type="presParOf" srcId="{3592D01F-550E-4723-AA33-D809758741E8}" destId="{81C69484-DCEA-4897-B43E-17B80C0C76FF}" srcOrd="0" destOrd="0" presId="urn:microsoft.com/office/officeart/2005/8/layout/venn2"/>
    <dgm:cxn modelId="{0D39D2FB-60DC-45C4-B4FA-F13C671789BC}" type="presParOf" srcId="{3592D01F-550E-4723-AA33-D809758741E8}" destId="{65CE45BA-75F9-4EED-A0D6-3AF2ADE3201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5A79E-28E6-4E18-B37A-49A65A5F6782}">
      <dsp:nvSpPr>
        <dsp:cNvPr id="0" name=""/>
        <dsp:cNvSpPr/>
      </dsp:nvSpPr>
      <dsp:spPr>
        <a:xfrm>
          <a:off x="2107517" y="0"/>
          <a:ext cx="3436056" cy="3436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Population (parameters)</a:t>
          </a:r>
        </a:p>
      </dsp:txBody>
      <dsp:txXfrm>
        <a:off x="2923580" y="257704"/>
        <a:ext cx="1803929" cy="584129"/>
      </dsp:txXfrm>
    </dsp:sp>
    <dsp:sp modelId="{81C69484-DCEA-4897-B43E-17B80C0C76FF}">
      <dsp:nvSpPr>
        <dsp:cNvPr id="0" name=""/>
        <dsp:cNvSpPr/>
      </dsp:nvSpPr>
      <dsp:spPr>
        <a:xfrm>
          <a:off x="2895606" y="1321296"/>
          <a:ext cx="1953011" cy="2075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Sample (statistics)</a:t>
          </a:r>
        </a:p>
      </dsp:txBody>
      <dsp:txXfrm>
        <a:off x="3181618" y="1840048"/>
        <a:ext cx="1380987" cy="1037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315281-0F32-194B-A284-7DD6C05FB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5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102FAA-3B0D-4B44-AFEC-F911BA4E7EE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75DF53-5BD2-8743-A208-39E6D66D1A3B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2557F1-5137-BE43-BB20-623028E515E9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E21735-EC8B-C04C-B396-395DD02E9CA0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708E-5E32-4C05-8339-DD2D43BBF2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51685E-7C99-8A4A-9ACD-645FA12E2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03B84-B45F-E849-BB97-8293D7FA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649E12-463B-0249-B29B-26B8C18E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94EC8D-B9C2-2246-90C4-B1C1C1F99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2AFEC-D8B9-2B43-8347-D929C703A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0083A-71B9-4B46-A8A1-82C7D2990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BC60BE-4969-7247-9048-DA8A2ABEA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2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558D42-A5A1-BA4F-BC47-84E9F3B05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17F55C-2F16-0D41-B2B4-098BB5F90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6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2ED621-149F-EE44-A88D-72F3FE7C9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9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366281-BA5D-4944-BEAA-2DE7FC389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5225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Copyright © 2011 by Pearson Education, Inc. All rights reserved</a:t>
            </a:r>
            <a:r>
              <a:rPr lang="en-US">
                <a:cs typeface="Times New Roman" charset="0"/>
              </a:rPr>
              <a:t>.</a:t>
            </a:r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CF776F0-6043-0444-A92A-C8F9598A7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movi.org/" TargetMode="External"/><Relationship Id="rId2" Type="http://schemas.openxmlformats.org/officeDocument/2006/relationships/hyperlink" Target="https://cloud.jamov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33E9E-E0F8-5AAD-A6E8-70A59169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1358900"/>
            <a:ext cx="4051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8797-4D2A-EC4A-8981-A2436743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01C0D3-F4BE-0B7C-28E7-0B02E547F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231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8D141E-8817-DD5B-548D-3738C89DE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8953500" cy="6096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25683-E2AC-31E8-2DBF-1BA6D519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Hartley &amp; Heredia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7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417638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Statistics in the Research Process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endParaRPr lang="en-US" sz="4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Chapter 1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BC811-4F48-D04B-969E-DC670521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534400" cy="5745163"/>
          </a:xfrm>
        </p:spPr>
        <p:txBody>
          <a:bodyPr/>
          <a:lstStyle/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4000" b="1" i="1" dirty="0"/>
              <a:t>There are three kinds of lies: </a:t>
            </a:r>
          </a:p>
          <a:p>
            <a:pPr marL="0" indent="0">
              <a:buNone/>
            </a:pPr>
            <a:r>
              <a:rPr lang="en-US" sz="4000" b="1" i="1" dirty="0"/>
              <a:t>lies, damned lies, and statistics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42988D-E7DC-0642-A2CF-CE5C17915274}"/>
              </a:ext>
            </a:extLst>
          </p:cNvPr>
          <p:cNvSpPr txBox="1"/>
          <p:nvPr/>
        </p:nvSpPr>
        <p:spPr>
          <a:xfrm>
            <a:off x="2743200" y="3733800"/>
            <a:ext cx="4348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~ Benjamin Disraeli (1804 – 1881)</a:t>
            </a:r>
          </a:p>
        </p:txBody>
      </p:sp>
    </p:spTree>
    <p:extLst>
      <p:ext uri="{BB962C8B-B14F-4D97-AF65-F5344CB8AC3E}">
        <p14:creationId xmlns:p14="http://schemas.microsoft.com/office/powerpoint/2010/main" val="317232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D273-EEDD-C625-FAC2-728CB0D6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E65495-E870-5178-22EC-B46438F62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0200" cy="6781800"/>
          </a:xfrm>
        </p:spPr>
      </p:pic>
    </p:spTree>
    <p:extLst>
      <p:ext uri="{BB962C8B-B14F-4D97-AF65-F5344CB8AC3E}">
        <p14:creationId xmlns:p14="http://schemas.microsoft.com/office/powerpoint/2010/main" val="341039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6F7185-B54E-2647-B77F-5780D330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891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9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2C276-4EDB-654E-8341-CF5A10E1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980"/>
            <a:ext cx="9067800" cy="68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1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4F7F4-D3DE-494D-90FD-9C31E26A0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7050"/>
            <a:ext cx="80772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55CE3-8DDB-7244-B0BA-D10CA9440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067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2B2F67-C723-B445-AD09-43123686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1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32C4-0715-B6D5-155B-FC031288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22F46CA-0A93-38F8-A677-805556308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8839200" cy="6781800"/>
          </a:xfrm>
        </p:spPr>
      </p:pic>
    </p:spTree>
    <p:extLst>
      <p:ext uri="{BB962C8B-B14F-4D97-AF65-F5344CB8AC3E}">
        <p14:creationId xmlns:p14="http://schemas.microsoft.com/office/powerpoint/2010/main" val="240117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0EC07-8189-6A74-3747-078D34B9B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763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8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2DC9A-B12A-7B46-9DA4-CE8810D70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65FE2E-0D47-FB43-B29E-0590EC8EBA66}"/>
              </a:ext>
            </a:extLst>
          </p:cNvPr>
          <p:cNvSpPr/>
          <p:nvPr/>
        </p:nvSpPr>
        <p:spPr>
          <a:xfrm>
            <a:off x="457200" y="6019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https://cloud.jamovi.org/</a:t>
            </a:r>
            <a:r>
              <a:rPr lang="en-US" dirty="0"/>
              <a:t> (Access </a:t>
            </a:r>
            <a:r>
              <a:rPr lang="en-US" dirty="0" err="1"/>
              <a:t>jamovi</a:t>
            </a:r>
            <a:r>
              <a:rPr lang="en-US" dirty="0"/>
              <a:t> from your browser)</a:t>
            </a:r>
          </a:p>
          <a:p>
            <a:r>
              <a:rPr lang="en-US" dirty="0">
                <a:hlinkClick r:id="rId3"/>
              </a:rPr>
              <a:t>https://www.jamovi.org/</a:t>
            </a:r>
            <a:r>
              <a:rPr lang="en-US" dirty="0"/>
              <a:t> (Access </a:t>
            </a:r>
            <a:r>
              <a:rPr lang="en-US" dirty="0" err="1"/>
              <a:t>javmovi’s</a:t>
            </a:r>
            <a:r>
              <a:rPr lang="en-US"/>
              <a:t> website)</a:t>
            </a:r>
            <a:endParaRPr lang="en-US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B728B77-3AE9-1D46-99FD-CFEA95365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19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0F08-2554-DFF0-C292-557E8BAF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8393AB-6F78-91CB-42AE-2BBBE81A1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246003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Chapter Outline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What are Statistics?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Basic Concepts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Theory and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Statistics and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Kinds of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Assumptions Underlying Statistical Procedures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Levels of Measurement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000" dirty="0"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                             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Why Learn Statistics?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3657600" cy="4876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Understand research articles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Help you on your  own research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Improve your reasoning and intuition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Better consumer of science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295400"/>
            <a:ext cx="51054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are Statistics?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403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Branch of applied mathematics focusing on the organization, analysis, and interpretation of a group of numbers or large amounts of data</a:t>
            </a:r>
          </a:p>
          <a:p>
            <a:pPr marL="0" indent="0" eaLnBrk="1" hangingPunct="1">
              <a:buNone/>
            </a:pP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Two Main Branches of Statistics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Descriptive statistics</a:t>
            </a:r>
            <a:r>
              <a:rPr lang="en-US" dirty="0">
                <a:latin typeface="Arial" charset="0"/>
                <a:ea typeface="ＭＳ Ｐゴシック" charset="0"/>
              </a:rPr>
              <a:t>: </a:t>
            </a:r>
          </a:p>
          <a:p>
            <a:pPr lvl="2" eaLnBrk="1" hangingPunct="1"/>
            <a:r>
              <a:rPr lang="en-US" sz="2800" dirty="0">
                <a:latin typeface="Arial" charset="0"/>
                <a:ea typeface="ＭＳ Ｐゴシック" charset="0"/>
              </a:rPr>
              <a:t>Summarize a group of numbers from a research study. </a:t>
            </a:r>
          </a:p>
          <a:p>
            <a:pPr lvl="2"/>
            <a:r>
              <a:rPr lang="en-US" sz="2800" dirty="0"/>
              <a:t>The numerical, graphic, and tabular descriptions or output of collected data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436938" y="6146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1"/>
          <p:cNvSpPr>
            <a:spLocks noChangeShapeType="1"/>
          </p:cNvSpPr>
          <p:nvPr/>
        </p:nvSpPr>
        <p:spPr bwMode="auto">
          <a:xfrm>
            <a:off x="2192338" y="741363"/>
            <a:ext cx="1587" cy="5184775"/>
          </a:xfrm>
          <a:prstGeom prst="line">
            <a:avLst/>
          </a:prstGeom>
          <a:noFill/>
          <a:ln w="3672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/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2192338" y="5926138"/>
            <a:ext cx="5807075" cy="1587"/>
          </a:xfrm>
          <a:prstGeom prst="line">
            <a:avLst/>
          </a:prstGeom>
          <a:noFill/>
          <a:ln w="3672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814638" y="949325"/>
            <a:ext cx="4770437" cy="3940175"/>
          </a:xfrm>
          <a:prstGeom prst="line">
            <a:avLst/>
          </a:prstGeom>
          <a:noFill/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935788" y="5964238"/>
            <a:ext cx="14319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335" rIns="81639" bIns="4082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/>
              <a:t>100 Abortions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5800" y="1143000"/>
            <a:ext cx="14271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335" rIns="81639" bIns="4082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/>
              <a:t>EXCELLENT </a:t>
            </a:r>
          </a:p>
          <a:p>
            <a:pPr>
              <a:defRPr/>
            </a:pPr>
            <a:r>
              <a:rPr lang="en-US" dirty="0"/>
              <a:t>ECONOMY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2000" y="4495800"/>
            <a:ext cx="171926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335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dirty="0"/>
              <a:t>BAD </a:t>
            </a:r>
          </a:p>
          <a:p>
            <a:pPr>
              <a:defRPr/>
            </a:pPr>
            <a:r>
              <a:rPr lang="en-US" dirty="0"/>
              <a:t>ECONOMY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741363" y="534988"/>
            <a:ext cx="1587" cy="5599112"/>
          </a:xfrm>
          <a:prstGeom prst="line">
            <a:avLst/>
          </a:prstGeom>
          <a:noFill/>
          <a:ln w="9525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741363" y="6548438"/>
            <a:ext cx="7672387" cy="1587"/>
          </a:xfrm>
          <a:prstGeom prst="line">
            <a:avLst/>
          </a:prstGeom>
          <a:noFill/>
          <a:ln w="9525" cap="flat">
            <a:solidFill>
              <a:srgbClr val="2323D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>
              <a:defRPr/>
            </a:pPr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192338" y="6027738"/>
            <a:ext cx="12033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335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/>
              <a:t>0 Abortions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942975"/>
            <a:ext cx="780256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85788"/>
            <a:ext cx="8361362" cy="56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30DF-251F-0EB0-176A-6ADF2D50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child speaking to a speech bubble&#10;&#10;Description automatically generated">
            <a:extLst>
              <a:ext uri="{FF2B5EF4-FFF2-40B4-BE49-F238E27FC236}">
                <a16:creationId xmlns:a16="http://schemas.microsoft.com/office/drawing/2014/main" id="{B292E9D0-E9D8-7B44-9B2A-AEC987338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458200" cy="6477000"/>
          </a:xfrm>
        </p:spPr>
      </p:pic>
    </p:spTree>
    <p:extLst>
      <p:ext uri="{BB962C8B-B14F-4D97-AF65-F5344CB8AC3E}">
        <p14:creationId xmlns:p14="http://schemas.microsoft.com/office/powerpoint/2010/main" val="1480248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BEDB43-748A-4547-96E2-33B16B90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2" y="-13771"/>
            <a:ext cx="906467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67177B-6F01-3F42-B80F-0A477335A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28601"/>
            <a:ext cx="3505200" cy="2819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are Statistics?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287962"/>
          </a:xfrm>
        </p:spPr>
        <p:txBody>
          <a:bodyPr/>
          <a:lstStyle/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Inferential statistics:</a:t>
            </a:r>
          </a:p>
          <a:p>
            <a:pPr lvl="2" eaLnBrk="1" hangingPunct="1"/>
            <a:r>
              <a:rPr lang="en-US" sz="2800" dirty="0">
                <a:latin typeface="Arial" charset="0"/>
                <a:ea typeface="ＭＳ Ｐゴシック" charset="0"/>
              </a:rPr>
              <a:t>Methods and procedures for drawing conclusions, make inferences based on scores collected in a research study and going beyond them</a:t>
            </a:r>
          </a:p>
          <a:p>
            <a:pPr lvl="3" eaLnBrk="1" hangingPunct="1"/>
            <a:r>
              <a:rPr lang="en-US" sz="2400" dirty="0">
                <a:latin typeface="Arial" charset="0"/>
                <a:ea typeface="ＭＳ Ｐゴシック" charset="0"/>
              </a:rPr>
              <a:t>Generalize from sample to population</a:t>
            </a:r>
          </a:p>
          <a:p>
            <a:pPr lvl="3" eaLnBrk="1" hangingPunct="1"/>
            <a:r>
              <a:rPr lang="en-US" sz="2400" dirty="0">
                <a:latin typeface="Arial" charset="0"/>
                <a:ea typeface="ＭＳ Ｐゴシック" charset="0"/>
              </a:rPr>
              <a:t>Samples (statistics) vs. Populations (Parameters: Unknown)</a:t>
            </a:r>
          </a:p>
          <a:p>
            <a:pPr lvl="2" eaLnBrk="1" hangingPunct="1"/>
            <a:r>
              <a:rPr lang="en-US" sz="2800" dirty="0"/>
              <a:t>Statistics is the TESTS (</a:t>
            </a:r>
            <a:r>
              <a:rPr lang="en-US" sz="2800" i="1" dirty="0"/>
              <a:t>t-</a:t>
            </a:r>
            <a:r>
              <a:rPr lang="en-US" sz="2800" i="1" dirty="0" err="1"/>
              <a:t>est</a:t>
            </a:r>
            <a:r>
              <a:rPr lang="en-US" sz="2800" dirty="0"/>
              <a:t>, Z-test) that can be used to analyze collected data.</a:t>
            </a:r>
          </a:p>
          <a:p>
            <a:endParaRPr lang="en-US" sz="2800" dirty="0"/>
          </a:p>
          <a:p>
            <a:pPr lvl="2" eaLnBrk="1" hangingPunct="1"/>
            <a:endParaRPr lang="en-US" sz="2800" dirty="0">
              <a:latin typeface="Arial" charset="0"/>
              <a:ea typeface="ＭＳ Ｐゴシック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436938" y="6146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6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629400" cy="5029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set of subjects of interest (ALL TAMIU students)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subset of the population on which the study collects data </a:t>
            </a:r>
          </a:p>
          <a:p>
            <a:pPr marL="45720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45 students chosen at random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Populations and Samples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9467613"/>
              </p:ext>
            </p:extLst>
          </p:nvPr>
        </p:nvGraphicFramePr>
        <p:xfrm>
          <a:off x="3581400" y="1752600"/>
          <a:ext cx="6096000" cy="34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96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DA72-28F3-0447-BB96-B53621E4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and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C1253-127E-774D-8A8B-37696EC2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87962"/>
          </a:xfrm>
        </p:spPr>
        <p:txBody>
          <a:bodyPr/>
          <a:lstStyle/>
          <a:p>
            <a:r>
              <a:rPr lang="en-US" sz="2600" dirty="0"/>
              <a:t>Theory: </a:t>
            </a:r>
            <a:r>
              <a:rPr lang="en-US" sz="2600" dirty="0">
                <a:solidFill>
                  <a:srgbClr val="FF0000"/>
                </a:solidFill>
              </a:rPr>
              <a:t>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rganized system of assumptions/ principles that attempts to explain certain phenomena and how they are related</a:t>
            </a:r>
          </a:p>
          <a:p>
            <a:pPr lvl="1"/>
            <a:r>
              <a:rPr lang="en-US" sz="2600" dirty="0"/>
              <a:t>Guides Research</a:t>
            </a:r>
          </a:p>
          <a:p>
            <a:pPr lvl="1"/>
            <a:r>
              <a:rPr lang="en-US" sz="2600" dirty="0"/>
              <a:t>Karl Popper: Look! Look!</a:t>
            </a:r>
          </a:p>
          <a:p>
            <a:pPr lvl="1"/>
            <a:r>
              <a:rPr lang="en-US" sz="2600" dirty="0"/>
              <a:t>Frames of Reference: Ways of looking at research questions/problems/ Motivation</a:t>
            </a:r>
          </a:p>
          <a:p>
            <a:pPr lvl="1"/>
            <a:r>
              <a:rPr lang="en-US" sz="2600" dirty="0"/>
              <a:t>Hypothesis: Prediction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AFD44-7030-3C58-2CB0-A7FD462A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43400"/>
            <a:ext cx="4343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94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7F994-B698-5BAB-E59B-7F562B05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153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74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Variables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440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Characteristic/condition that can have different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</a:rPr>
              <a:t>Gender, Ethnicity, Religiosity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Value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 possible number or category a score can have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Rating scale: 1-10; Gender: F vs. M;  F = 1 vs. M = 0 </a:t>
            </a:r>
          </a:p>
          <a:p>
            <a:pPr lvl="2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Score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 particular person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s value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</a:rPr>
              <a:t>e.g., values on a test, 70, 80, 90.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C988-5388-EF43-88B9-A8D9B929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AA05-2082-204C-BF55-487F6F5D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7638"/>
            <a:ext cx="8534400" cy="4830762"/>
          </a:xfrm>
        </p:spPr>
        <p:txBody>
          <a:bodyPr/>
          <a:lstStyle/>
          <a:p>
            <a:r>
              <a:rPr lang="en-US" dirty="0"/>
              <a:t>Discrete (nominal, Qualitative variable):</a:t>
            </a:r>
          </a:p>
          <a:p>
            <a:pPr lvl="1"/>
            <a:r>
              <a:rPr lang="en-US" dirty="0"/>
              <a:t>Fixed values (categorical, subcategories)</a:t>
            </a:r>
          </a:p>
          <a:p>
            <a:pPr lvl="2"/>
            <a:r>
              <a:rPr lang="en-US" dirty="0"/>
              <a:t>Religion: (Catholic, Protestant)</a:t>
            </a:r>
          </a:p>
          <a:p>
            <a:pPr lvl="2"/>
            <a:r>
              <a:rPr lang="en-US" dirty="0"/>
              <a:t>Political party: (Republican, Democrat, Independent)</a:t>
            </a:r>
          </a:p>
          <a:p>
            <a:pPr lvl="2"/>
            <a:r>
              <a:rPr lang="en-US" dirty="0"/>
              <a:t>Gender: Male, Female </a:t>
            </a:r>
          </a:p>
          <a:p>
            <a:pPr lvl="2"/>
            <a:r>
              <a:rPr lang="en-US" dirty="0"/>
              <a:t>Numbers no numerical value: Male = 1, Female = 2</a:t>
            </a:r>
          </a:p>
          <a:p>
            <a:r>
              <a:rPr lang="en-US" dirty="0"/>
              <a:t>Continuous (numeric, quantitative variable)</a:t>
            </a:r>
          </a:p>
          <a:p>
            <a:pPr lvl="1"/>
            <a:r>
              <a:rPr lang="en-US" dirty="0"/>
              <a:t>Infinite or unlimited values</a:t>
            </a:r>
          </a:p>
          <a:p>
            <a:pPr lvl="1"/>
            <a:r>
              <a:rPr lang="en-US" dirty="0"/>
              <a:t>Age: In years, 2.3 years old, 3.5 days old child</a:t>
            </a:r>
          </a:p>
        </p:txBody>
      </p:sp>
    </p:spTree>
    <p:extLst>
      <p:ext uri="{BB962C8B-B14F-4D97-AF65-F5344CB8AC3E}">
        <p14:creationId xmlns:p14="http://schemas.microsoft.com/office/powerpoint/2010/main" val="3435618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95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and Quantitative!!!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that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 on values from a set of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numbers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crimes committed </a:t>
            </a:r>
          </a:p>
          <a:p>
            <a:pPr marL="914400" lvl="2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(can you have1.5 or 1.8 crimes)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elections previously voted in</a:t>
            </a:r>
          </a:p>
          <a:p>
            <a:pPr marL="914400" lvl="2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(Voted 1.5 times?)</a:t>
            </a:r>
          </a:p>
          <a:p>
            <a:pPr lvl="2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children</a:t>
            </a:r>
          </a:p>
          <a:p>
            <a:pPr marL="914400" lvl="2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(Household = 1.5 children/family)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and Continuous Variables</a:t>
            </a:r>
          </a:p>
        </p:txBody>
      </p:sp>
    </p:spTree>
    <p:extLst>
      <p:ext uri="{BB962C8B-B14F-4D97-AF65-F5344CB8AC3E}">
        <p14:creationId xmlns:p14="http://schemas.microsoft.com/office/powerpoint/2010/main" val="3469820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7FEC-6B9C-9041-911A-DAA3B327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Assumptions Underlying Statistical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932DC-48AE-CB48-B530-B8FB3CA94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Randomization</a:t>
            </a:r>
          </a:p>
          <a:p>
            <a:pPr lvl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selection</a:t>
            </a:r>
          </a:p>
          <a:p>
            <a:pPr lvl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assignment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</a:t>
            </a:r>
          </a:p>
        </p:txBody>
      </p:sp>
    </p:spTree>
    <p:extLst>
      <p:ext uri="{BB962C8B-B14F-4D97-AF65-F5344CB8AC3E}">
        <p14:creationId xmlns:p14="http://schemas.microsoft.com/office/powerpoint/2010/main" val="76540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Scales or Levels Measurement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91000"/>
            <a:ext cx="87630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" charset="0"/>
                <a:ea typeface="ＭＳ Ｐゴシック" charset="0"/>
              </a:rPr>
              <a:t>Nominal: variable in which values are categories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600" dirty="0">
                <a:latin typeface="Arial" charset="0"/>
                <a:ea typeface="ＭＳ Ｐゴシック" charset="0"/>
              </a:rPr>
              <a:t>	(</a:t>
            </a:r>
            <a:r>
              <a:rPr lang="en-US" sz="2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e.g., gender, religion, ethnicity</a:t>
            </a:r>
            <a:r>
              <a:rPr lang="en-US" sz="2600" dirty="0">
                <a:latin typeface="Arial" charset="0"/>
                <a:ea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6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Arial" charset="0"/>
                <a:ea typeface="ＭＳ Ｐゴシック" charset="0"/>
              </a:rPr>
              <a:t>Ordinal (Rank-order): numeric values correspond to the relative position of things measured (</a:t>
            </a:r>
            <a:r>
              <a:rPr lang="en-US" sz="26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e.g., class rank birth order</a:t>
            </a:r>
            <a:r>
              <a:rPr lang="en-US" sz="2600" dirty="0">
                <a:latin typeface="Arial" charset="0"/>
                <a:ea typeface="ＭＳ Ｐゴシック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>
              <a:latin typeface="Arial" charset="0"/>
              <a:ea typeface="ＭＳ Ｐゴシック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10537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4DBC-9BBA-E62F-714C-15132EF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0E3E3C4-B086-C3C1-46D6-75C975D64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533400"/>
            <a:ext cx="7620000" cy="6049962"/>
          </a:xfrm>
        </p:spPr>
      </p:pic>
    </p:spTree>
    <p:extLst>
      <p:ext uri="{BB962C8B-B14F-4D97-AF65-F5344CB8AC3E}">
        <p14:creationId xmlns:p14="http://schemas.microsoft.com/office/powerpoint/2010/main" val="831872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70A4E2-1306-B74B-8AA0-574115C9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235C18-BB1B-7440-99B8-439EF10F25D2}"/>
              </a:ext>
            </a:extLst>
          </p:cNvPr>
          <p:cNvSpPr/>
          <p:nvPr/>
        </p:nvSpPr>
        <p:spPr>
          <a:xfrm>
            <a:off x="457200" y="6611779"/>
            <a:ext cx="8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www.usatoday.com</a:t>
            </a:r>
            <a:r>
              <a:rPr lang="en-US" sz="1000" dirty="0"/>
              <a:t>/story/news/politics/2021/06/30/historian-ranks-trump-near-bottom-presidents-obama-rises-top-10/7795974002/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A15059-B91C-0348-87FF-883E1BC43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" y="0"/>
            <a:ext cx="889336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9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8B921D-18C0-F44C-B80C-638AAEC91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33177"/>
            <a:ext cx="8991600" cy="242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70831-F496-1840-97CD-C67D3AEBC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8686800" cy="2425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134F18-1C1B-F244-AA7F-5A7B4A14C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334000"/>
            <a:ext cx="8686800" cy="1384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805BE-D7F4-3D42-8EFF-1F2B82FE2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978246"/>
            <a:ext cx="3784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59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EEF7-58C3-2249-B917-82D16974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Scales or Levels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0A783-01E0-D845-94DB-49C1364A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5068"/>
            <a:ext cx="8305800" cy="5168293"/>
          </a:xfrm>
        </p:spPr>
        <p:txBody>
          <a:bodyPr/>
          <a:lstStyle/>
          <a:p>
            <a:r>
              <a:rPr lang="en-US" dirty="0"/>
              <a:t>Interval</a:t>
            </a:r>
          </a:p>
          <a:p>
            <a:pPr lvl="1"/>
            <a:r>
              <a:rPr lang="en-US" dirty="0"/>
              <a:t>Numeric, quantitative and continuous</a:t>
            </a:r>
          </a:p>
          <a:p>
            <a:pPr lvl="1"/>
            <a:r>
              <a:rPr lang="en-US" sz="2400" i="1" dirty="0"/>
              <a:t>Ages: 5, 10, 15, 20, 25, 30, 35, 40, 45, 50, 55, 60, 65</a:t>
            </a:r>
          </a:p>
          <a:p>
            <a:pPr lvl="2"/>
            <a:r>
              <a:rPr lang="en-US" sz="2000" i="1" dirty="0"/>
              <a:t>Continuum of ages: </a:t>
            </a:r>
            <a:r>
              <a:rPr lang="en-US" sz="2000" dirty="0"/>
              <a:t>Equal distance intervals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Equal unit size or interval</a:t>
            </a:r>
            <a:r>
              <a:rPr lang="en-US" sz="2400" dirty="0">
                <a:latin typeface="Arial" charset="0"/>
                <a:ea typeface="ＭＳ Ｐゴシック" charset="0"/>
              </a:rPr>
              <a:t>: Units of measurements (intervals) on scale are all equal in size</a:t>
            </a:r>
            <a:endParaRPr lang="en-US" sz="2400" dirty="0"/>
          </a:p>
          <a:p>
            <a:pPr lvl="2"/>
            <a:r>
              <a:rPr lang="en-US" sz="2000" dirty="0"/>
              <a:t>Distance between 5 and 10 identical to 60 and 65</a:t>
            </a:r>
          </a:p>
          <a:p>
            <a:pPr lvl="2"/>
            <a:r>
              <a:rPr lang="en-US" dirty="0"/>
              <a:t>Temperatures: Difference between 30º and 40º same as differences between 80º and 90º</a:t>
            </a:r>
            <a:endParaRPr lang="en-US" sz="2000" dirty="0"/>
          </a:p>
          <a:p>
            <a:pPr marL="1371600" lvl="3" indent="0">
              <a:buNone/>
            </a:pPr>
            <a:endParaRPr lang="en-US" sz="1600" dirty="0"/>
          </a:p>
          <a:p>
            <a:pPr lvl="1"/>
            <a:r>
              <a:rPr lang="en-US" sz="2400" dirty="0"/>
              <a:t>Ages: </a:t>
            </a:r>
            <a:r>
              <a:rPr lang="en-US" sz="2400" i="1" dirty="0">
                <a:solidFill>
                  <a:srgbClr val="FF0000"/>
                </a:solidFill>
              </a:rPr>
              <a:t>5, 10, 15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0000FF"/>
                </a:solidFill>
              </a:rPr>
              <a:t>20, 30, 40</a:t>
            </a:r>
          </a:p>
          <a:p>
            <a:pPr lvl="2"/>
            <a:r>
              <a:rPr lang="en-US" sz="2000" i="1" dirty="0"/>
              <a:t>See the intervals? Not an interval scale!! Different intervals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04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"/>
            <a:ext cx="8229600" cy="836026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Scales of Measurement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Underlying numerical information provided by a measure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Equal-interval: Numeric Variable (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No absolute ZERO</a:t>
            </a:r>
            <a:r>
              <a:rPr lang="en-US" sz="24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Carries identity:</a:t>
            </a:r>
            <a:r>
              <a:rPr lang="en-US" sz="2800" dirty="0">
                <a:latin typeface="Arial" charset="0"/>
                <a:ea typeface="ＭＳ Ｐゴシック" charset="0"/>
              </a:rPr>
              <a:t> Days with different temps receive different scores on scale</a:t>
            </a:r>
          </a:p>
          <a:p>
            <a:pPr lvl="2"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Magnitude</a:t>
            </a:r>
            <a:r>
              <a:rPr lang="en-US" sz="2800" dirty="0">
                <a:latin typeface="Arial" charset="0"/>
                <a:ea typeface="ＭＳ Ｐゴシック" charset="0"/>
              </a:rPr>
              <a:t>: (cooler days receive lower scores)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Equal unit size</a:t>
            </a:r>
            <a:r>
              <a:rPr lang="en-US" sz="2800" dirty="0">
                <a:latin typeface="Arial" charset="0"/>
                <a:ea typeface="ＭＳ Ｐゴシック" charset="0"/>
              </a:rPr>
              <a:t>: differences between values correspond to differences in the underlying thing being measured (</a:t>
            </a:r>
            <a:r>
              <a:rPr lang="en-US" sz="2800" dirty="0">
                <a:solidFill>
                  <a:srgbClr val="B84747"/>
                </a:solidFill>
                <a:latin typeface="DeajaVu Sans" charset="0"/>
                <a:ea typeface="ＭＳ Ｐゴシック" charset="0"/>
              </a:rPr>
              <a:t>Diff. between 20</a:t>
            </a:r>
            <a:r>
              <a:rPr lang="en-US" sz="2800" baseline="33000" dirty="0">
                <a:solidFill>
                  <a:srgbClr val="B84747"/>
                </a:solidFill>
                <a:latin typeface="DeajaVu Sans" charset="0"/>
                <a:ea typeface="ＭＳ Ｐゴシック" charset="0"/>
              </a:rPr>
              <a:t>o</a:t>
            </a:r>
            <a:r>
              <a:rPr lang="en-US" sz="2800" dirty="0">
                <a:solidFill>
                  <a:srgbClr val="B84747"/>
                </a:solidFill>
                <a:latin typeface="DeajaVu Sans" charset="0"/>
                <a:ea typeface="ＭＳ Ｐゴシック" charset="0"/>
              </a:rPr>
              <a:t> &amp; 40</a:t>
            </a:r>
            <a:r>
              <a:rPr lang="en-US" sz="2800" baseline="33000" dirty="0">
                <a:solidFill>
                  <a:srgbClr val="B84747"/>
                </a:solidFill>
                <a:latin typeface="DeajaVu Sans" charset="0"/>
                <a:ea typeface="ＭＳ Ｐゴシック" charset="0"/>
              </a:rPr>
              <a:t>o</a:t>
            </a:r>
            <a:r>
              <a:rPr lang="en-US" sz="2800" dirty="0">
                <a:solidFill>
                  <a:srgbClr val="B84747"/>
                </a:solidFill>
                <a:latin typeface="DeajaVu Sans" charset="0"/>
                <a:ea typeface="ＭＳ Ｐゴシック" charset="0"/>
              </a:rPr>
              <a:t> is equivalent to the difference of 50</a:t>
            </a:r>
            <a:r>
              <a:rPr lang="en-US" sz="2800" baseline="33000" dirty="0">
                <a:solidFill>
                  <a:srgbClr val="B84747"/>
                </a:solidFill>
                <a:latin typeface="DeajaVu Sans" charset="0"/>
                <a:ea typeface="ＭＳ Ｐゴシック" charset="0"/>
              </a:rPr>
              <a:t>o</a:t>
            </a:r>
            <a:r>
              <a:rPr lang="en-US" sz="2800" dirty="0">
                <a:solidFill>
                  <a:srgbClr val="B84747"/>
                </a:solidFill>
                <a:latin typeface="DeajaVu Sans" charset="0"/>
                <a:ea typeface="ＭＳ Ｐゴシック" charset="0"/>
              </a:rPr>
              <a:t> &amp; 70</a:t>
            </a:r>
            <a:r>
              <a:rPr lang="en-US" sz="2800" baseline="33000" dirty="0">
                <a:solidFill>
                  <a:srgbClr val="B84747"/>
                </a:solidFill>
                <a:latin typeface="DeajaVu Sans" charset="0"/>
                <a:ea typeface="ＭＳ Ｐゴシック" charset="0"/>
              </a:rPr>
              <a:t>o</a:t>
            </a:r>
            <a:r>
              <a:rPr lang="en-US" sz="2800" dirty="0">
                <a:solidFill>
                  <a:srgbClr val="B84747"/>
                </a:solidFill>
                <a:latin typeface="DeajaVu Sans" charset="0"/>
                <a:ea typeface="ＭＳ Ｐゴシック" charset="0"/>
              </a:rPr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e.g., pain level, stress level, ratings of mood, age</a:t>
            </a:r>
          </a:p>
        </p:txBody>
      </p:sp>
      <p:pic>
        <p:nvPicPr>
          <p:cNvPr id="2" name="Picture 1" descr="Screen Shot 2018-01-14 at 12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066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77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3DF4-F2C7-D14C-B324-3AF9004C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Scales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C240B-391E-F54B-9873-1CDC99C6A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</a:t>
            </a:r>
          </a:p>
          <a:p>
            <a:pPr lvl="1"/>
            <a:r>
              <a:rPr lang="en-US" dirty="0"/>
              <a:t>Identical to interval with one exception. </a:t>
            </a:r>
          </a:p>
          <a:p>
            <a:pPr lvl="2"/>
            <a:r>
              <a:rPr lang="en-US" dirty="0"/>
              <a:t>It has an absolute zero. </a:t>
            </a:r>
          </a:p>
          <a:p>
            <a:pPr lvl="2"/>
            <a:r>
              <a:rPr lang="en-US" dirty="0"/>
              <a:t>ZERO stands for </a:t>
            </a:r>
            <a:r>
              <a:rPr lang="en-US" i="1" dirty="0"/>
              <a:t>the absence of something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Temperature in </a:t>
            </a:r>
            <a:r>
              <a:rPr lang="en-US" b="1" dirty="0"/>
              <a:t>ºK</a:t>
            </a:r>
            <a:r>
              <a:rPr lang="en-US" dirty="0"/>
              <a:t> ( 0ºK = -459.67 </a:t>
            </a:r>
            <a:r>
              <a:rPr lang="en-US" b="1" dirty="0"/>
              <a:t>ºF</a:t>
            </a:r>
            <a:r>
              <a:rPr lang="en-US" dirty="0"/>
              <a:t>!)</a:t>
            </a:r>
          </a:p>
          <a:p>
            <a:pPr lvl="3"/>
            <a:r>
              <a:rPr lang="en-US" b="1" dirty="0"/>
              <a:t>ºF</a:t>
            </a:r>
            <a:r>
              <a:rPr lang="en-US" dirty="0"/>
              <a:t> or </a:t>
            </a:r>
            <a:r>
              <a:rPr lang="en-US" b="1" dirty="0"/>
              <a:t>ºC</a:t>
            </a:r>
            <a:r>
              <a:rPr lang="en-US" dirty="0"/>
              <a:t> Temperatures can go below ZERO</a:t>
            </a:r>
          </a:p>
          <a:p>
            <a:pPr lvl="3"/>
            <a:r>
              <a:rPr lang="en-US" b="1" dirty="0"/>
              <a:t>Time, Weight</a:t>
            </a:r>
          </a:p>
          <a:p>
            <a:pPr lvl="3"/>
            <a:r>
              <a:rPr lang="en-US" dirty="0"/>
              <a:t>Income: Persons can have no money? Is it a ratio?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76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AC060-8452-E444-B7BA-73840167E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6553200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6F6DB8-8FF2-AF43-91B4-429243C2B145}"/>
              </a:ext>
            </a:extLst>
          </p:cNvPr>
          <p:cNvSpPr txBox="1"/>
          <p:nvPr/>
        </p:nvSpPr>
        <p:spPr>
          <a:xfrm>
            <a:off x="1295400" y="5562600"/>
            <a:ext cx="1141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20–22 ºC</a:t>
            </a:r>
          </a:p>
          <a:p>
            <a:r>
              <a:rPr lang="en-US" dirty="0"/>
              <a:t>68–72 ºF</a:t>
            </a:r>
          </a:p>
          <a:p>
            <a:r>
              <a:rPr lang="en-US"/>
              <a:t>293 ºK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07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64C5BE-EB5A-DC4C-8602-3DC6069FE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763000" cy="564118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CBCD8-B168-6646-968B-BF150A9DF2CB}"/>
              </a:ext>
            </a:extLst>
          </p:cNvPr>
          <p:cNvSpPr txBox="1"/>
          <p:nvPr/>
        </p:nvSpPr>
        <p:spPr>
          <a:xfrm>
            <a:off x="2057400" y="3276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Differentiates values</a:t>
            </a:r>
          </a:p>
          <a:p>
            <a:r>
              <a:rPr lang="en-US" sz="1200" dirty="0"/>
              <a:t>Sex: Male or Female</a:t>
            </a:r>
          </a:p>
        </p:txBody>
      </p:sp>
    </p:spTree>
    <p:extLst>
      <p:ext uri="{BB962C8B-B14F-4D97-AF65-F5344CB8AC3E}">
        <p14:creationId xmlns:p14="http://schemas.microsoft.com/office/powerpoint/2010/main" val="291698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E393-3120-3046-A378-90A5A344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000" dirty="0"/>
              <a:t>Levels of Measurement and Measures of Central Tendency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09E63-97ED-B84F-A941-0413EC3D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906"/>
            <a:ext cx="9144000" cy="46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61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3C5FE4-61F4-504A-B540-8169D98EF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9076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Comprehension Questions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You are conducting a study to evaluate how happy students are when taking a statistics test.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For this study, you ask college students to rate their level of happiness on a scale of 0 (very unhappy) – 10 (very happy)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1. What is your variable of interest?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2. Is your variable,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numeric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nominal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3. What level of measurement are you using?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a. Interval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b. Numeric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c. Nominal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7D97-9615-6EC4-06DF-2FDB0CD1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artoon of a person and person at a counter with a book and a phone&#10;&#10;Description automatically generated">
            <a:extLst>
              <a:ext uri="{FF2B5EF4-FFF2-40B4-BE49-F238E27FC236}">
                <a16:creationId xmlns:a16="http://schemas.microsoft.com/office/drawing/2014/main" id="{4CA96D38-941C-E415-250B-B7117C412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"/>
            <a:ext cx="7924800" cy="6553200"/>
          </a:xfrm>
        </p:spPr>
      </p:pic>
    </p:spTree>
    <p:extLst>
      <p:ext uri="{BB962C8B-B14F-4D97-AF65-F5344CB8AC3E}">
        <p14:creationId xmlns:p14="http://schemas.microsoft.com/office/powerpoint/2010/main" val="3619620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Key Points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Descriptive statistics are used to describe and summarize a group of numbers from a research study.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value: is a number or category; a variable is a characteristic that can have different values; a score is a particular person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s value on the variable.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numeric variables are rank-ordered and some variables are names or categories and not numbers.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47737C-49B7-D45E-24E7-51E4AB40E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6337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6172-77D2-7C44-2DBE-5A5872A8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artoon of a teacher and students in a classroom&#10;&#10;Description automatically generated">
            <a:extLst>
              <a:ext uri="{FF2B5EF4-FFF2-40B4-BE49-F238E27FC236}">
                <a16:creationId xmlns:a16="http://schemas.microsoft.com/office/drawing/2014/main" id="{BD036323-76BC-70D7-4EF8-51A871B64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33400"/>
            <a:ext cx="6400800" cy="5715000"/>
          </a:xfrm>
        </p:spPr>
      </p:pic>
    </p:spTree>
    <p:extLst>
      <p:ext uri="{BB962C8B-B14F-4D97-AF65-F5344CB8AC3E}">
        <p14:creationId xmlns:p14="http://schemas.microsoft.com/office/powerpoint/2010/main" val="177266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287D0E-0C50-0C59-5B87-40C5F20A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0"/>
            <a:ext cx="9133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8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0F3D-BF33-ED8F-A537-4C58D337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12737-4C6B-BE75-4349-3BA55C2BA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8839200" cy="6858000"/>
          </a:xfrm>
        </p:spPr>
      </p:pic>
    </p:spTree>
    <p:extLst>
      <p:ext uri="{BB962C8B-B14F-4D97-AF65-F5344CB8AC3E}">
        <p14:creationId xmlns:p14="http://schemas.microsoft.com/office/powerpoint/2010/main" val="273328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8846-1C0A-0459-70F0-8BD33183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93A217-11D5-D720-7E49-1017370A7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9067800" cy="6629400"/>
          </a:xfrm>
        </p:spPr>
      </p:pic>
    </p:spTree>
    <p:extLst>
      <p:ext uri="{BB962C8B-B14F-4D97-AF65-F5344CB8AC3E}">
        <p14:creationId xmlns:p14="http://schemas.microsoft.com/office/powerpoint/2010/main" val="38275183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10589</TotalTime>
  <Words>1043</Words>
  <Application>Microsoft Macintosh PowerPoint</Application>
  <PresentationFormat>On-screen Show (4:3)</PresentationFormat>
  <Paragraphs>158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DeajaVu Sans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 in the Research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Outline</vt:lpstr>
      <vt:lpstr>Why Learn Statistics?</vt:lpstr>
      <vt:lpstr>What are Statistics?</vt:lpstr>
      <vt:lpstr>PowerPoint Presentation</vt:lpstr>
      <vt:lpstr>PowerPoint Presentation</vt:lpstr>
      <vt:lpstr>PowerPoint Presentation</vt:lpstr>
      <vt:lpstr>PowerPoint Presentation</vt:lpstr>
      <vt:lpstr>What are Statistics?</vt:lpstr>
      <vt:lpstr>Populations and Samples</vt:lpstr>
      <vt:lpstr>Theory and Research</vt:lpstr>
      <vt:lpstr>PowerPoint Presentation</vt:lpstr>
      <vt:lpstr>Variables</vt:lpstr>
      <vt:lpstr>Variables</vt:lpstr>
      <vt:lpstr>Discrete and Continuous Variables</vt:lpstr>
      <vt:lpstr>Assumptions Underlying Statistical Procedures</vt:lpstr>
      <vt:lpstr>Scales or Levels Measurement</vt:lpstr>
      <vt:lpstr>PowerPoint Presentation</vt:lpstr>
      <vt:lpstr>PowerPoint Presentation</vt:lpstr>
      <vt:lpstr>Scales or Levels Measurement</vt:lpstr>
      <vt:lpstr>Scales of Measurement</vt:lpstr>
      <vt:lpstr>Scales of Measurement</vt:lpstr>
      <vt:lpstr>PowerPoint Presentation</vt:lpstr>
      <vt:lpstr>PowerPoint Presentation</vt:lpstr>
      <vt:lpstr>Levels of Measurement and Measures of Central Tendency</vt:lpstr>
      <vt:lpstr>PowerPoint Presentation</vt:lpstr>
      <vt:lpstr>Comprehension Questions</vt:lpstr>
      <vt:lpstr>Key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Statistics Psychology 301</dc:title>
  <dc:creator>Daniela Owen</dc:creator>
  <cp:lastModifiedBy>Heredia, Roberto R</cp:lastModifiedBy>
  <cp:revision>555</cp:revision>
  <dcterms:created xsi:type="dcterms:W3CDTF">2006-05-17T16:59:23Z</dcterms:created>
  <dcterms:modified xsi:type="dcterms:W3CDTF">2023-08-28T17:29:23Z</dcterms:modified>
</cp:coreProperties>
</file>