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2"/>
  </p:notesMasterIdLst>
  <p:sldIdLst>
    <p:sldId id="257" r:id="rId2"/>
    <p:sldId id="297" r:id="rId3"/>
    <p:sldId id="272" r:id="rId4"/>
    <p:sldId id="330" r:id="rId5"/>
    <p:sldId id="318" r:id="rId6"/>
    <p:sldId id="319" r:id="rId7"/>
    <p:sldId id="320" r:id="rId8"/>
    <p:sldId id="321" r:id="rId9"/>
    <p:sldId id="322" r:id="rId10"/>
    <p:sldId id="324" r:id="rId11"/>
    <p:sldId id="325" r:id="rId12"/>
    <p:sldId id="326" r:id="rId13"/>
    <p:sldId id="314" r:id="rId14"/>
    <p:sldId id="331" r:id="rId15"/>
    <p:sldId id="316" r:id="rId16"/>
    <p:sldId id="308" r:id="rId17"/>
    <p:sldId id="309" r:id="rId18"/>
    <p:sldId id="310" r:id="rId19"/>
    <p:sldId id="311" r:id="rId20"/>
    <p:sldId id="312" r:id="rId21"/>
    <p:sldId id="313" r:id="rId22"/>
    <p:sldId id="280" r:id="rId23"/>
    <p:sldId id="281" r:id="rId24"/>
    <p:sldId id="282" r:id="rId25"/>
    <p:sldId id="283" r:id="rId26"/>
    <p:sldId id="329" r:id="rId27"/>
    <p:sldId id="284" r:id="rId28"/>
    <p:sldId id="285" r:id="rId29"/>
    <p:sldId id="286" r:id="rId30"/>
    <p:sldId id="327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4"/>
    <p:restoredTop sz="94674"/>
  </p:normalViewPr>
  <p:slideViewPr>
    <p:cSldViewPr>
      <p:cViewPr varScale="1">
        <p:scale>
          <a:sx n="124" d="100"/>
          <a:sy n="124" d="100"/>
        </p:scale>
        <p:origin x="204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DB63FE-8E68-3548-89F9-3C5773B3B3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D811B1-33F5-684C-9BB9-4D1B0E4BD58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9A64FF1-3CCD-3741-B9B5-D7F5CE7184F4}" type="datetimeFigureOut">
              <a:rPr lang="en-US" altLang="en-US"/>
              <a:pPr>
                <a:defRPr/>
              </a:pPr>
              <a:t>11/29/22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D8FC070-9374-5D4E-9A94-67B7AC4228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4D2C7BB-2290-0A4E-BFEC-0044B632FD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E04EED-894C-DA49-A493-AE13F02B6E3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9D084D-C63D-6745-8F5D-1A2C7F4236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C83D70D-F366-F54D-9DE8-F40DF21A67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B382C4E2-0350-FE40-ACDB-199FCA0E69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24C03ED8-B29E-2E44-A094-5849A50DFF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1FCC8390-BAF5-B545-8C54-A26C8B696C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EAA1382-10C9-D845-B219-912D90F81E56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>
            <a:extLst>
              <a:ext uri="{FF2B5EF4-FFF2-40B4-BE49-F238E27FC236}">
                <a16:creationId xmlns:a16="http://schemas.microsoft.com/office/drawing/2014/main" id="{4E9EBB09-9B49-9246-AC03-E6C276C325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21B0AE7-A824-C94B-B870-472E6A71C368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71681" name="Text Box 1">
            <a:extLst>
              <a:ext uri="{FF2B5EF4-FFF2-40B4-BE49-F238E27FC236}">
                <a16:creationId xmlns:a16="http://schemas.microsoft.com/office/drawing/2014/main" id="{DB279B90-BC33-1345-8BF8-FF94D648EFB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Text Box 2">
            <a:extLst>
              <a:ext uri="{FF2B5EF4-FFF2-40B4-BE49-F238E27FC236}">
                <a16:creationId xmlns:a16="http://schemas.microsoft.com/office/drawing/2014/main" id="{7E8A17E6-CEA1-9B43-B7E3-7CD1CD7AD8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032250"/>
          </a:xfrm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>
            <a:extLst>
              <a:ext uri="{FF2B5EF4-FFF2-40B4-BE49-F238E27FC236}">
                <a16:creationId xmlns:a16="http://schemas.microsoft.com/office/drawing/2014/main" id="{541546C9-54F4-9A44-98F2-7D845B812E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F3D9A45-4106-1346-B463-FA6665330A6F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72705" name="Text Box 1">
            <a:extLst>
              <a:ext uri="{FF2B5EF4-FFF2-40B4-BE49-F238E27FC236}">
                <a16:creationId xmlns:a16="http://schemas.microsoft.com/office/drawing/2014/main" id="{0950C346-6A48-E442-B355-4119C92D401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Text Box 2">
            <a:extLst>
              <a:ext uri="{FF2B5EF4-FFF2-40B4-BE49-F238E27FC236}">
                <a16:creationId xmlns:a16="http://schemas.microsoft.com/office/drawing/2014/main" id="{154B9D50-AF60-514D-93DC-B54E9ECE0F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032250"/>
          </a:xfrm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>
            <a:extLst>
              <a:ext uri="{FF2B5EF4-FFF2-40B4-BE49-F238E27FC236}">
                <a16:creationId xmlns:a16="http://schemas.microsoft.com/office/drawing/2014/main" id="{B0C1340F-E41A-4A4C-B9E9-292B865B13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BF4FB43-16E5-1C4A-B895-9EDFEEA77825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49153" name="Text Box 1">
            <a:extLst>
              <a:ext uri="{FF2B5EF4-FFF2-40B4-BE49-F238E27FC236}">
                <a16:creationId xmlns:a16="http://schemas.microsoft.com/office/drawing/2014/main" id="{DD3B8D7C-9018-1F4B-9C0D-7DFAE7909D6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Text Box 2">
            <a:extLst>
              <a:ext uri="{FF2B5EF4-FFF2-40B4-BE49-F238E27FC236}">
                <a16:creationId xmlns:a16="http://schemas.microsoft.com/office/drawing/2014/main" id="{058863B1-3C54-4C44-AF5F-CCF5447F47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114800"/>
          </a:xfrm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>
            <a:extLst>
              <a:ext uri="{FF2B5EF4-FFF2-40B4-BE49-F238E27FC236}">
                <a16:creationId xmlns:a16="http://schemas.microsoft.com/office/drawing/2014/main" id="{0C4BA155-90BF-F740-9CF8-E4B49890A6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56F3D2E-243D-214D-9BB3-AB2F86DA2F6B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51201" name="Text Box 1">
            <a:extLst>
              <a:ext uri="{FF2B5EF4-FFF2-40B4-BE49-F238E27FC236}">
                <a16:creationId xmlns:a16="http://schemas.microsoft.com/office/drawing/2014/main" id="{EA9CAF4A-A6CE-6A4A-B542-A6BA04B1BD3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Text Box 2">
            <a:extLst>
              <a:ext uri="{FF2B5EF4-FFF2-40B4-BE49-F238E27FC236}">
                <a16:creationId xmlns:a16="http://schemas.microsoft.com/office/drawing/2014/main" id="{DA5C15FF-8B23-394B-BEA3-DDA470F8F9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032250"/>
          </a:xfrm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>
            <a:extLst>
              <a:ext uri="{FF2B5EF4-FFF2-40B4-BE49-F238E27FC236}">
                <a16:creationId xmlns:a16="http://schemas.microsoft.com/office/drawing/2014/main" id="{3A524E11-CB88-F447-A8A7-C47C19998D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E5BA182-1794-1D42-B9B9-1C40669D5824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52225" name="Text Box 1">
            <a:extLst>
              <a:ext uri="{FF2B5EF4-FFF2-40B4-BE49-F238E27FC236}">
                <a16:creationId xmlns:a16="http://schemas.microsoft.com/office/drawing/2014/main" id="{E9E46D36-0026-2040-B4D7-22C8FE42B79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Text Box 2">
            <a:extLst>
              <a:ext uri="{FF2B5EF4-FFF2-40B4-BE49-F238E27FC236}">
                <a16:creationId xmlns:a16="http://schemas.microsoft.com/office/drawing/2014/main" id="{51865F5E-C275-774A-9E4A-F48FEFAA7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032250"/>
          </a:xfrm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>
            <a:extLst>
              <a:ext uri="{FF2B5EF4-FFF2-40B4-BE49-F238E27FC236}">
                <a16:creationId xmlns:a16="http://schemas.microsoft.com/office/drawing/2014/main" id="{3C7EFF7C-DE2F-CC4B-BED6-5BC57E2FCA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A7BEA05-3A9F-4840-92D9-1717BD14ADF0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53249" name="Text Box 1">
            <a:extLst>
              <a:ext uri="{FF2B5EF4-FFF2-40B4-BE49-F238E27FC236}">
                <a16:creationId xmlns:a16="http://schemas.microsoft.com/office/drawing/2014/main" id="{A390456D-C5D6-8F4E-8F62-C878B187DB5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Text Box 2">
            <a:extLst>
              <a:ext uri="{FF2B5EF4-FFF2-40B4-BE49-F238E27FC236}">
                <a16:creationId xmlns:a16="http://schemas.microsoft.com/office/drawing/2014/main" id="{ECD8A418-8706-DB48-A820-C93A475E1D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032250"/>
          </a:xfrm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>
            <a:extLst>
              <a:ext uri="{FF2B5EF4-FFF2-40B4-BE49-F238E27FC236}">
                <a16:creationId xmlns:a16="http://schemas.microsoft.com/office/drawing/2014/main" id="{4C7BEEEF-B6A5-1E4C-AB3D-448A256A19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5F77951-480B-AC46-80C3-C0A51B9025CC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54273" name="Text Box 1">
            <a:extLst>
              <a:ext uri="{FF2B5EF4-FFF2-40B4-BE49-F238E27FC236}">
                <a16:creationId xmlns:a16="http://schemas.microsoft.com/office/drawing/2014/main" id="{6BDD85B2-80A8-8643-A710-292B83638B3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Text Box 2">
            <a:extLst>
              <a:ext uri="{FF2B5EF4-FFF2-40B4-BE49-F238E27FC236}">
                <a16:creationId xmlns:a16="http://schemas.microsoft.com/office/drawing/2014/main" id="{77C794F1-4506-6C4B-B63B-73E4C71D7A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032250"/>
          </a:xfrm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>
            <a:extLst>
              <a:ext uri="{FF2B5EF4-FFF2-40B4-BE49-F238E27FC236}">
                <a16:creationId xmlns:a16="http://schemas.microsoft.com/office/drawing/2014/main" id="{E7705E23-54AD-C041-87D3-69B4763D05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B46881D-BFF5-EF40-991B-58EA94584027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55297" name="Text Box 1">
            <a:extLst>
              <a:ext uri="{FF2B5EF4-FFF2-40B4-BE49-F238E27FC236}">
                <a16:creationId xmlns:a16="http://schemas.microsoft.com/office/drawing/2014/main" id="{23F01267-62C9-4040-B148-AFE431A3D8D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Text Box 2">
            <a:extLst>
              <a:ext uri="{FF2B5EF4-FFF2-40B4-BE49-F238E27FC236}">
                <a16:creationId xmlns:a16="http://schemas.microsoft.com/office/drawing/2014/main" id="{DF943AFF-BC69-9840-AD2C-161E27D6D1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032250"/>
          </a:xfrm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>
            <a:extLst>
              <a:ext uri="{FF2B5EF4-FFF2-40B4-BE49-F238E27FC236}">
                <a16:creationId xmlns:a16="http://schemas.microsoft.com/office/drawing/2014/main" id="{5CB22084-6A08-AD4C-A069-4C4BD68AC2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B3789FA-DD2B-584E-97B2-2844DF819422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58369" name="Text Box 1">
            <a:extLst>
              <a:ext uri="{FF2B5EF4-FFF2-40B4-BE49-F238E27FC236}">
                <a16:creationId xmlns:a16="http://schemas.microsoft.com/office/drawing/2014/main" id="{305E193F-DEEE-5849-B649-CE803EA0174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0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Text Box 2">
            <a:extLst>
              <a:ext uri="{FF2B5EF4-FFF2-40B4-BE49-F238E27FC236}">
                <a16:creationId xmlns:a16="http://schemas.microsoft.com/office/drawing/2014/main" id="{D36A981D-CD51-4140-93EF-8523E383F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114800"/>
          </a:xfrm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>
            <a:extLst>
              <a:ext uri="{FF2B5EF4-FFF2-40B4-BE49-F238E27FC236}">
                <a16:creationId xmlns:a16="http://schemas.microsoft.com/office/drawing/2014/main" id="{53440D4C-5396-DF48-BDF0-659FF68E56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588FF53-6288-C540-9451-86F84F13D7D3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57345" name="Text Box 1">
            <a:extLst>
              <a:ext uri="{FF2B5EF4-FFF2-40B4-BE49-F238E27FC236}">
                <a16:creationId xmlns:a16="http://schemas.microsoft.com/office/drawing/2014/main" id="{2426AEB5-D729-9243-90D8-47F2A9F0EB3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Text Box 2">
            <a:extLst>
              <a:ext uri="{FF2B5EF4-FFF2-40B4-BE49-F238E27FC236}">
                <a16:creationId xmlns:a16="http://schemas.microsoft.com/office/drawing/2014/main" id="{7D7CEDBF-3F1E-0347-9ED8-F5BBD38218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032250"/>
          </a:xfrm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3ECB8C-D9C3-7E47-B11E-DEBC073F71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AF1BC0-E8FF-2844-9C07-1D310A6313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2011 by Pearson Education, Inc. All rights reserved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A2A45E-9533-AD48-8FFE-5B55957071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33769-80F4-4D4A-A675-FE4E010B48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342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D562F5-0467-7348-99C4-B7C0E616BA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0FA8C3-B368-1D47-B1EC-7F309B176A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2011 by Pearson Education, Inc. All rights reserved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AEABBF-2E42-6446-9F68-AB752E8AED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45943-245E-894D-8635-ECDEFF3453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10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F40D9F-E391-B34C-87C7-76D79C4636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06C388-F287-4646-AEA4-3C95F6B22D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2011 by Pearson Education, Inc. All rights reserved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849E60-DE4A-EC42-B045-2CD206BE22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F5B7E-DBC6-BE43-9C00-F3D1562664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554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17D452-17BE-4845-BD8C-E12C968B8999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0" y="6246813"/>
            <a:ext cx="2127250" cy="4714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B397FB-598B-ED49-8FD5-F04B3465EAE8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7375" y="6246813"/>
            <a:ext cx="2897188" cy="471487"/>
          </a:xfrm>
        </p:spPr>
        <p:txBody>
          <a:bodyPr/>
          <a:lstStyle>
            <a:lvl1pPr>
              <a:defRPr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13C1D5-69B6-3440-A869-88C8A93731D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6375" y="6246813"/>
            <a:ext cx="2128838" cy="4714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38FB1A-0B6B-334F-9AF2-9E05B878FC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11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BFAC59-99CE-7E45-A30A-7FFB171221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2AED5E-F7A4-744E-8BED-65F0A0913B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2011 by Pearson Education, Inc. All rights reserved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DC2A9E-65CC-4A4B-B8C9-E2C1347054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13D1B-9CAC-A947-804D-1850F92082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53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E698A8-2A4C-114F-AE4A-78FBC0DC69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F1FAF5-7D70-8446-A5B0-D204116A33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2011 by Pearson Education, Inc. All rights reserved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426894-4CF9-444B-8B76-F0963B469E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C7DF2-2D39-C445-8FA9-E0CD4153FD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9730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D6E57F-C933-8043-8976-75BFD6733F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2454E8-B8DE-F54F-9C6C-83A4786234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2011 by Pearson Education, Inc. All rights reserved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1B0964-AD4E-9742-A3B1-A9751DF044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04AB4-0A04-484D-B1A6-97E7CF217D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67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211DA90-35AE-2D4D-91AF-27E5B6FFF3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35692D8-B9F0-B44B-8095-438A51BDE4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2011 by Pearson Education, Inc. All rights reserved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80AFA87-E14A-9C44-B19C-F4578823FC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BAB20-4B04-9046-B232-0B2E2CFC90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13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9612D39-015E-C646-AB24-08FFCB11C3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8A032C7-D163-864C-A72D-305F0BF325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2011 by Pearson Education, Inc. All rights reserved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4B2B00F-5A90-A04E-B68E-F8C6EBB166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FD5B7-AB25-8047-BC65-229880CB80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114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7BAE2F8-84F6-714F-AA9C-C6033D9F57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3386C1E-A3FB-5C4C-8585-7E7A108AE6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2011 by Pearson Education, Inc. All rights reserved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2E68156-3A41-5A4C-8010-CCAB26B88B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92724-FE30-0C40-B9AB-3D08B868A9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192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7600B3-E965-7840-A6B5-B58AD92297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985011-FA62-4942-B9D6-A85AAAD9CD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2011 by Pearson Education, Inc. All rights reserved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186B3A-7BA1-284E-96F6-B491FA6270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B09EF-068F-674F-BF62-B29024DEC7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778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A32C95-9303-FD4B-AED3-24BE3EE2E2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FF364D-95A5-A140-AE5D-05F5412663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2011 by Pearson Education, Inc. All rights reserved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90DF32-D32C-284D-96AE-01CA4688AC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F8102-E0C3-3B42-8B8F-D4381A44CF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780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FA1A54E-83CC-F748-A1C8-ECBD258F73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5C9154C-06FE-D843-B6F3-B584B5EB4E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6709506-045E-254E-BAD4-900DCBEDA0B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B34646A-84B6-E34A-8FA6-24870370F4E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248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Copyright © 2011 by Pearson Education, Inc. All rights reserved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E3BE9BC-246E-124E-B067-33B2492E01E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DD78AD3-D550-534C-8BD1-B1EC743FFD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A5312E4E-A3AB-1345-95D7-1E5D2F0D5C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/>
              <a:t>Correlation and Prediction</a:t>
            </a:r>
            <a:endParaRPr lang="en-US" altLang="en-US"/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9CE0B4EE-3C81-AA44-B8E9-9718671B38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endParaRPr lang="en-US" altLang="en-US" sz="4400" dirty="0"/>
          </a:p>
          <a:p>
            <a:pPr algn="ctr" eaLnBrk="1" hangingPunct="1">
              <a:buFontTx/>
              <a:buNone/>
            </a:pPr>
            <a:endParaRPr lang="en-US" altLang="en-US" sz="4400" dirty="0"/>
          </a:p>
          <a:p>
            <a:pPr algn="ctr" eaLnBrk="1" hangingPunct="1">
              <a:buFontTx/>
              <a:buNone/>
            </a:pPr>
            <a:r>
              <a:rPr lang="en-US" altLang="en-US" sz="4400"/>
              <a:t>Chapter 10.1</a:t>
            </a:r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830E6F70-FBA7-8743-8B8D-852A434C6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30175"/>
            <a:ext cx="7770813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 anchor="ctr"/>
          <a:lstStyle>
            <a:lvl1pPr>
              <a:spcBef>
                <a:spcPct val="20000"/>
              </a:spcBef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hangingPunct="1">
              <a:spcBef>
                <a:spcPct val="0"/>
              </a:spcBef>
              <a:buSzPct val="45000"/>
              <a:buFont typeface="Wingdings" pitchFamily="2" charset="2"/>
              <a:buNone/>
            </a:pPr>
            <a:r>
              <a:rPr lang="en-US" altLang="en-US" sz="4000">
                <a:solidFill>
                  <a:srgbClr val="000000"/>
                </a:solidFill>
                <a:cs typeface="Lucida Sans Unicode" panose="020B0602030504020204" pitchFamily="34" charset="0"/>
              </a:rPr>
              <a:t>The Correlation Coefficient and the Proportion of Variance Accounted for</a:t>
            </a:r>
          </a:p>
        </p:txBody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6ABCBAE3-8F8E-2543-AA51-18C2578B0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0"/>
            <a:ext cx="7770813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lIns="82945" tIns="41473" rIns="82945" bIns="41473"/>
          <a:lstStyle>
            <a:lvl1pPr marL="431800" indent="-3238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863600" indent="-287338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2pPr>
            <a:lvl3pPr marL="12954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9pPr>
          </a:lstStyle>
          <a:p>
            <a:pPr hangingPunct="1">
              <a:spcBef>
                <a:spcPts val="726"/>
              </a:spcBef>
              <a:buSzPct val="45000"/>
              <a:buFont typeface="Wingdings" charset="0"/>
              <a:buChar char=""/>
              <a:defRPr/>
            </a:pPr>
            <a:r>
              <a:rPr lang="en-US" sz="2900"/>
              <a:t>Proportion of variance accounted for (r</a:t>
            </a:r>
            <a:r>
              <a:rPr lang="en-US" sz="2900" baseline="30000"/>
              <a:t>2</a:t>
            </a:r>
            <a:r>
              <a:rPr lang="en-US" sz="2900"/>
              <a:t>)</a:t>
            </a:r>
          </a:p>
          <a:p>
            <a:pPr lvl="1" hangingPunct="1">
              <a:spcBef>
                <a:spcPts val="635"/>
              </a:spcBef>
              <a:buSzPct val="75000"/>
              <a:buFont typeface="Symbol" charset="0"/>
              <a:buChar char=""/>
              <a:defRPr/>
            </a:pPr>
            <a:r>
              <a:rPr lang="en-US" sz="2500"/>
              <a:t>To compare correlations, square correlation.</a:t>
            </a:r>
          </a:p>
          <a:p>
            <a:pPr lvl="1" hangingPunct="1">
              <a:spcBef>
                <a:spcPts val="635"/>
              </a:spcBef>
              <a:buSzPct val="75000"/>
              <a:buFont typeface="Symbol" charset="0"/>
              <a:buChar char=""/>
              <a:defRPr/>
            </a:pPr>
            <a:r>
              <a:rPr lang="en-US" sz="2500"/>
              <a:t>Proportion of the total variance in one variable that can be explained by the other variable.</a:t>
            </a:r>
          </a:p>
          <a:p>
            <a:pPr lvl="2" hangingPunct="1">
              <a:spcBef>
                <a:spcPts val="544"/>
              </a:spcBef>
              <a:buSzPct val="45000"/>
              <a:defRPr/>
            </a:pPr>
            <a:endParaRPr lang="en-US" sz="2200"/>
          </a:p>
          <a:p>
            <a:pPr lvl="1" indent="-367206" hangingPunct="1">
              <a:spcBef>
                <a:spcPts val="635"/>
              </a:spcBef>
              <a:defRPr/>
            </a:pPr>
            <a:endParaRPr lang="en-US" sz="25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>
            <a:extLst>
              <a:ext uri="{FF2B5EF4-FFF2-40B4-BE49-F238E27FC236}">
                <a16:creationId xmlns:a16="http://schemas.microsoft.com/office/drawing/2014/main" id="{807EDC93-E623-9249-AF63-23DB2C8D9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1892300"/>
            <a:ext cx="8086725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111784" rIns="81639" bIns="40820"/>
          <a:lstStyle>
            <a:lvl1pPr>
              <a:spcBef>
                <a:spcPct val="20000"/>
              </a:spcBef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8000" i="1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5400" i="1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r</a:t>
            </a:r>
            <a:r>
              <a:rPr lang="en-US" altLang="en-US" sz="5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 = .9----------&gt; </a:t>
            </a:r>
            <a:r>
              <a:rPr lang="en-US" altLang="en-US" sz="5400" i="1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r</a:t>
            </a:r>
            <a:r>
              <a:rPr lang="en-US" altLang="en-US" sz="5400" baseline="33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2 </a:t>
            </a:r>
            <a:r>
              <a:rPr lang="en-US" altLang="en-US" sz="5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=.81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5400" i="1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r</a:t>
            </a:r>
            <a:r>
              <a:rPr lang="en-US" altLang="en-US" sz="5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 = .70--------&gt; </a:t>
            </a:r>
            <a:r>
              <a:rPr lang="en-US" altLang="en-US" sz="5400" i="1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r</a:t>
            </a:r>
            <a:r>
              <a:rPr lang="en-US" altLang="en-US" sz="5400" baseline="33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2</a:t>
            </a:r>
            <a:r>
              <a:rPr lang="en-US" altLang="en-US" sz="5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=.49</a:t>
            </a:r>
          </a:p>
          <a:p>
            <a:pPr>
              <a:spcBef>
                <a:spcPct val="0"/>
              </a:spcBef>
              <a:buSzPct val="45000"/>
              <a:buFont typeface="Wingdings" pitchFamily="2" charset="2"/>
              <a:buNone/>
            </a:pPr>
            <a:endParaRPr lang="en-US" altLang="en-US" sz="540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C614EBD1-4FFA-C14D-941D-5178A8036F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28013" cy="1146175"/>
          </a:xfrm>
        </p:spPr>
        <p:txBody>
          <a:bodyPr tIns="32256"/>
          <a:lstStyle/>
          <a:p>
            <a:pPr>
              <a:tabLst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</a:tabLst>
            </a:pPr>
            <a:r>
              <a:rPr lang="en-US" altLang="en-US" sz="3600" i="1">
                <a:latin typeface="Times New Roman" panose="02020603050405020304" pitchFamily="18" charset="0"/>
              </a:rPr>
              <a:t>R</a:t>
            </a:r>
            <a:r>
              <a:rPr lang="en-US" altLang="en-US" sz="3600" baseline="33000">
                <a:latin typeface="Times New Roman" panose="02020603050405020304" pitchFamily="18" charset="0"/>
              </a:rPr>
              <a:t>2 </a:t>
            </a:r>
            <a:r>
              <a:rPr lang="en-US" altLang="en-US" sz="3600">
                <a:latin typeface="Times New Roman" panose="02020603050405020304" pitchFamily="18" charset="0"/>
              </a:rPr>
              <a:t>Proportion of Variance Accounted for</a:t>
            </a: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83D6C080-B0AE-2D47-A88D-E49A1C0A9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5184775"/>
            <a:ext cx="8228013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5805" rIns="0" bIns="0" anchor="ctr"/>
          <a:lstStyle>
            <a:lvl1pPr>
              <a:spcBef>
                <a:spcPct val="20000"/>
              </a:spcBef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900">
                <a:solidFill>
                  <a:srgbClr val="000000"/>
                </a:solidFill>
                <a:cs typeface="Lucida Sans Unicode" panose="020B0602030504020204" pitchFamily="34" charset="0"/>
              </a:rPr>
              <a:t>Proportion of variance in the criterion (Y) accounted by  the Predictor Variable (X)</a:t>
            </a:r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B930392B-3C68-FE47-A2BF-D02853F1C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95400"/>
            <a:ext cx="77025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55335" rIns="81639" bIns="40820"/>
          <a:lstStyle>
            <a:lvl1pPr>
              <a:spcBef>
                <a:spcPct val="20000"/>
              </a:spcBef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cs typeface="Lucida Sans Unicode" panose="020B0602030504020204" pitchFamily="34" charset="0"/>
              </a:rPr>
              <a:t>How much Stress Level (Y) is Explained by the number of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cs typeface="Lucida Sans Unicode" panose="020B0602030504020204" pitchFamily="34" charset="0"/>
              </a:rPr>
              <a:t>Supervised Employees (X)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cs typeface="Lucida Sans Unicode" panose="020B0602030504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cs typeface="Lucida Sans Unicode" panose="020B0602030504020204" pitchFamily="34" charset="0"/>
              </a:rPr>
              <a:t>How much Class Grade (Y) is explained by Levels of Stress (X)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>
            <a:extLst>
              <a:ext uri="{FF2B5EF4-FFF2-40B4-BE49-F238E27FC236}">
                <a16:creationId xmlns:a16="http://schemas.microsoft.com/office/drawing/2014/main" id="{5B76B5C1-F196-AC4A-81BA-327B641BD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92100"/>
            <a:ext cx="9077325" cy="625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>
            <a:extLst>
              <a:ext uri="{FF2B5EF4-FFF2-40B4-BE49-F238E27FC236}">
                <a16:creationId xmlns:a16="http://schemas.microsoft.com/office/drawing/2014/main" id="{41DE3D6E-BE1C-D743-8D96-C88A500E0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17500"/>
            <a:ext cx="8085138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53F2CB-F199-0C93-6EC5-48C9E58FB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9067800" cy="6781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8EBF42-897B-6963-301D-81E5A68B1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746" y="2438400"/>
            <a:ext cx="1704654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61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1">
            <a:extLst>
              <a:ext uri="{FF2B5EF4-FFF2-40B4-BE49-F238E27FC236}">
                <a16:creationId xmlns:a16="http://schemas.microsoft.com/office/drawing/2014/main" id="{D4529E4B-EA2B-9147-817B-20285AA63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95400"/>
            <a:ext cx="86106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0" b="1"/>
              <a:t>ŷ = bx + a</a:t>
            </a:r>
          </a:p>
        </p:txBody>
      </p:sp>
      <p:sp>
        <p:nvSpPr>
          <p:cNvPr id="37890" name="TextBox 2">
            <a:extLst>
              <a:ext uri="{FF2B5EF4-FFF2-40B4-BE49-F238E27FC236}">
                <a16:creationId xmlns:a16="http://schemas.microsoft.com/office/drawing/2014/main" id="{1FC7200C-B5D6-0E4B-B9EE-5A858D331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57600"/>
            <a:ext cx="8167688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/>
              <a:t>Where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/>
              <a:t>Ŷ (y-hat)  = predicted score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/>
              <a:t>bx = slope of the regression line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/>
              <a:t>a = y intercept</a:t>
            </a:r>
          </a:p>
        </p:txBody>
      </p:sp>
      <p:sp>
        <p:nvSpPr>
          <p:cNvPr id="37891" name="TextBox 3">
            <a:extLst>
              <a:ext uri="{FF2B5EF4-FFF2-40B4-BE49-F238E27FC236}">
                <a16:creationId xmlns:a16="http://schemas.microsoft.com/office/drawing/2014/main" id="{7D3DE216-BBD5-CB42-8442-49976AC5E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"/>
            <a:ext cx="845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Regression Line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>
            <a:extLst>
              <a:ext uri="{FF2B5EF4-FFF2-40B4-BE49-F238E27FC236}">
                <a16:creationId xmlns:a16="http://schemas.microsoft.com/office/drawing/2014/main" id="{5D518086-72F8-7C4F-9805-52537C6E1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514350"/>
            <a:ext cx="8023225" cy="608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>
            <a:extLst>
              <a:ext uri="{FF2B5EF4-FFF2-40B4-BE49-F238E27FC236}">
                <a16:creationId xmlns:a16="http://schemas.microsoft.com/office/drawing/2014/main" id="{61853CAA-C506-D948-BD95-ECDA06217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47638"/>
            <a:ext cx="7923212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>
            <a:extLst>
              <a:ext uri="{FF2B5EF4-FFF2-40B4-BE49-F238E27FC236}">
                <a16:creationId xmlns:a16="http://schemas.microsoft.com/office/drawing/2014/main" id="{96298BE7-D342-4A46-B599-89136B3B2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68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>
            <a:extLst>
              <a:ext uri="{FF2B5EF4-FFF2-40B4-BE49-F238E27FC236}">
                <a16:creationId xmlns:a16="http://schemas.microsoft.com/office/drawing/2014/main" id="{E31916FD-0F44-DD41-9904-A49300C8B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0"/>
            <a:ext cx="9040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CECA847A-F906-C441-9B7B-0AA203440A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28013" cy="1146175"/>
          </a:xfrm>
        </p:spPr>
        <p:txBody>
          <a:bodyPr tIns="35482"/>
          <a:lstStyle/>
          <a:p>
            <a:pPr>
              <a:tabLst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</a:tabLst>
            </a:pPr>
            <a:r>
              <a:rPr lang="en-US" altLang="en-US">
                <a:latin typeface="Times New Roman" panose="02020603050405020304" pitchFamily="18" charset="0"/>
              </a:rPr>
              <a:t>Bivariate Regression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8D61DAB8-A0E7-E942-AF05-3716BAFB893F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604963"/>
            <a:ext cx="8228013" cy="4525962"/>
          </a:xfrm>
        </p:spPr>
        <p:txBody>
          <a:bodyPr lIns="0" tIns="25805" rIns="0" bIns="0" anchor="ctr"/>
          <a:lstStyle/>
          <a:p>
            <a:pPr marL="0" indent="0">
              <a:buSzPct val="45000"/>
              <a:buFont typeface="Wingdings" charset="0"/>
              <a:buChar char="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  <a:defRPr/>
            </a:pPr>
            <a:r>
              <a:rPr lang="en-US">
                <a:latin typeface="Times New Roman" charset="0"/>
              </a:rPr>
              <a:t> Prediction: Making predictions on one variable from knowledge of another</a:t>
            </a:r>
          </a:p>
          <a:p>
            <a:pPr marL="0" indent="0">
              <a:buFontTx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  <a:defRPr/>
            </a:pPr>
            <a:endParaRPr lang="en-US">
              <a:latin typeface="Times New Roman" charset="0"/>
            </a:endParaRPr>
          </a:p>
          <a:p>
            <a:pPr marL="0" indent="0">
              <a:buSzPct val="45000"/>
              <a:buFont typeface="Wingdings" charset="0"/>
              <a:buChar char="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  <a:defRPr/>
            </a:pPr>
            <a:r>
              <a:rPr lang="en-US">
                <a:latin typeface="Times New Roman" charset="0"/>
              </a:rPr>
              <a:t>Prediction = Regression</a:t>
            </a:r>
          </a:p>
          <a:p>
            <a:pPr marL="0" indent="0">
              <a:buFontTx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  <a:defRPr/>
            </a:pPr>
            <a:endParaRPr lang="en-US">
              <a:latin typeface="Times New Roman" charset="0"/>
            </a:endParaRPr>
          </a:p>
          <a:p>
            <a:pPr marL="0" indent="0">
              <a:buSzPct val="45000"/>
              <a:buFont typeface="Wingdings" charset="0"/>
              <a:buChar char="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  <a:defRPr/>
            </a:pPr>
            <a:r>
              <a:rPr lang="en-US">
                <a:latin typeface="Times New Roman" charset="0"/>
              </a:rPr>
              <a:t> Bivariate: Two variables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>
            <a:extLst>
              <a:ext uri="{FF2B5EF4-FFF2-40B4-BE49-F238E27FC236}">
                <a16:creationId xmlns:a16="http://schemas.microsoft.com/office/drawing/2014/main" id="{C9F2F079-B71E-4E46-ADA5-67FFB674D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0"/>
            <a:ext cx="9144000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>
            <a:extLst>
              <a:ext uri="{FF2B5EF4-FFF2-40B4-BE49-F238E27FC236}">
                <a16:creationId xmlns:a16="http://schemas.microsoft.com/office/drawing/2014/main" id="{E1A646D9-7AE2-F54E-A715-4929E7914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9144000" cy="660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4A1A4D3A-4D7A-854F-9B70-A7A01A92D7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Correlation and Prediction in Research Articles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3D19ADD1-114B-4E44-90F7-164136AB0A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Scatter diagrams are sometimes found in research articles.</a:t>
            </a:r>
          </a:p>
          <a:p>
            <a:pPr eaLnBrk="1" hangingPunct="1"/>
            <a:r>
              <a:rPr lang="en-US" altLang="en-US" sz="2800"/>
              <a:t>Correlation coefficients (r) are often found in research articles.</a:t>
            </a:r>
          </a:p>
          <a:p>
            <a:pPr eaLnBrk="1" hangingPunct="1"/>
            <a:r>
              <a:rPr lang="en-US" altLang="en-US" sz="2800"/>
              <a:t>Correlation Matrix</a:t>
            </a:r>
          </a:p>
          <a:p>
            <a:pPr lvl="1" eaLnBrk="1" hangingPunct="1"/>
            <a:r>
              <a:rPr lang="en-US" altLang="en-US" sz="2400"/>
              <a:t>a table which displays the correlation of each pair of variables</a:t>
            </a:r>
          </a:p>
          <a:p>
            <a:pPr lvl="1" eaLnBrk="1" hangingPunct="1"/>
            <a:r>
              <a:rPr lang="en-US" altLang="en-US" sz="2400"/>
              <a:t>Each variable is listed down the side and across the top of the table.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578DFC26-22D4-C943-BCDB-8CD6223002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Advanced Topic: Multiple Regression</a:t>
            </a: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54153715-62FD-CF44-A32D-6CCC0989E4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Multiple Correlation</a:t>
            </a:r>
          </a:p>
          <a:p>
            <a:pPr lvl="1" eaLnBrk="1" hangingPunct="1"/>
            <a:r>
              <a:rPr lang="en-US" altLang="en-US"/>
              <a:t>the association between a criterion variable and two or more predictor variables</a:t>
            </a:r>
          </a:p>
          <a:p>
            <a:pPr eaLnBrk="1" hangingPunct="1"/>
            <a:r>
              <a:rPr lang="en-US" altLang="en-US"/>
              <a:t>Multiple Regression</a:t>
            </a:r>
          </a:p>
          <a:p>
            <a:pPr lvl="1" eaLnBrk="1" hangingPunct="1"/>
            <a:r>
              <a:rPr lang="en-US" altLang="en-US"/>
              <a:t>predicting scores on a criterion variable from two or more predictor variables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8AC8E840-D5E3-9148-873E-D1F4BD9CBC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Multiple Regression Prediction Models</a:t>
            </a:r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BC263CEE-0797-CB45-A66B-132F109B4E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839200" cy="4038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b="1"/>
              <a:t>Predicted Z</a:t>
            </a:r>
            <a:r>
              <a:rPr lang="en-US" altLang="en-US" b="1" baseline="-25000"/>
              <a:t>y</a:t>
            </a:r>
            <a:r>
              <a:rPr lang="en-US" altLang="en-US" b="1"/>
              <a:t> = (</a:t>
            </a:r>
            <a:r>
              <a:rPr lang="en-US" altLang="en-US" b="1">
                <a:sym typeface="Symbol" pitchFamily="2" charset="2"/>
              </a:rPr>
              <a:t></a:t>
            </a:r>
            <a:r>
              <a:rPr lang="en-US" altLang="en-US" b="1" baseline="-25000"/>
              <a:t>1</a:t>
            </a:r>
            <a:r>
              <a:rPr lang="en-US" altLang="en-US" b="1"/>
              <a:t>)(Z</a:t>
            </a:r>
            <a:r>
              <a:rPr lang="en-US" altLang="en-US" b="1" baseline="-25000"/>
              <a:t>x1</a:t>
            </a:r>
            <a:r>
              <a:rPr lang="en-US" altLang="en-US" b="1"/>
              <a:t>) + (</a:t>
            </a:r>
            <a:r>
              <a:rPr lang="en-US" altLang="en-US" b="1">
                <a:sym typeface="Symbol" pitchFamily="2" charset="2"/>
              </a:rPr>
              <a:t></a:t>
            </a:r>
            <a:r>
              <a:rPr lang="en-US" altLang="en-US" b="1" baseline="-25000"/>
              <a:t>2</a:t>
            </a:r>
            <a:r>
              <a:rPr lang="en-US" altLang="en-US" b="1"/>
              <a:t>)(Z</a:t>
            </a:r>
            <a:r>
              <a:rPr lang="en-US" altLang="en-US" b="1" baseline="-25000"/>
              <a:t>x2</a:t>
            </a:r>
            <a:r>
              <a:rPr lang="en-US" altLang="en-US" b="1"/>
              <a:t>) + (</a:t>
            </a:r>
            <a:r>
              <a:rPr lang="en-US" altLang="en-US" b="1">
                <a:sym typeface="Symbol" pitchFamily="2" charset="2"/>
              </a:rPr>
              <a:t></a:t>
            </a:r>
            <a:r>
              <a:rPr lang="en-US" altLang="en-US" b="1" baseline="-25000"/>
              <a:t>3</a:t>
            </a:r>
            <a:r>
              <a:rPr lang="en-US" altLang="en-US" b="1"/>
              <a:t>)(Z</a:t>
            </a:r>
            <a:r>
              <a:rPr lang="en-US" altLang="en-US" b="1" baseline="-25000"/>
              <a:t>x3</a:t>
            </a:r>
            <a:r>
              <a:rPr lang="en-US" altLang="en-US" b="1"/>
              <a:t>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b="1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predicted Z</a:t>
            </a:r>
            <a:r>
              <a:rPr lang="en-US" altLang="en-US" sz="1800" baseline="-25000"/>
              <a:t>y</a:t>
            </a:r>
            <a:r>
              <a:rPr lang="en-US" altLang="en-US" sz="2000"/>
              <a:t> = person</a:t>
            </a:r>
            <a:r>
              <a:rPr lang="ja-JP" altLang="en-US" sz="2000"/>
              <a:t>’</a:t>
            </a:r>
            <a:r>
              <a:rPr lang="en-US" altLang="ja-JP" sz="2000"/>
              <a:t>s predicted score on the criterion variable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>
                <a:sym typeface="Symbol" pitchFamily="2" charset="2"/>
              </a:rPr>
              <a:t></a:t>
            </a:r>
            <a:r>
              <a:rPr lang="en-US" altLang="en-US" sz="2000" baseline="-25000"/>
              <a:t>1 </a:t>
            </a:r>
            <a:r>
              <a:rPr lang="en-US" altLang="en-US" sz="2000"/>
              <a:t>= standardized regression coefficient for the first predictor variable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>
                <a:sym typeface="Symbol" pitchFamily="2" charset="2"/>
              </a:rPr>
              <a:t></a:t>
            </a:r>
            <a:r>
              <a:rPr lang="en-US" altLang="en-US" sz="2000" baseline="-25000"/>
              <a:t>2 </a:t>
            </a:r>
            <a:r>
              <a:rPr lang="en-US" altLang="en-US" sz="2000"/>
              <a:t>= standardized regression coefficient for the second predictor variable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>
                <a:sym typeface="Symbol" pitchFamily="2" charset="2"/>
              </a:rPr>
              <a:t></a:t>
            </a:r>
            <a:r>
              <a:rPr lang="en-US" altLang="en-US" sz="2000" baseline="-25000"/>
              <a:t>3</a:t>
            </a:r>
            <a:r>
              <a:rPr lang="en-US" altLang="en-US" sz="2000"/>
              <a:t>= standardized regression coefficient for the third predictor variable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Z</a:t>
            </a:r>
            <a:r>
              <a:rPr lang="en-US" altLang="en-US" sz="2000" baseline="-25000"/>
              <a:t>x1</a:t>
            </a:r>
            <a:r>
              <a:rPr lang="en-US" altLang="en-US" sz="2000"/>
              <a:t> = person</a:t>
            </a:r>
            <a:r>
              <a:rPr lang="ja-JP" altLang="en-US" sz="2000"/>
              <a:t>’</a:t>
            </a:r>
            <a:r>
              <a:rPr lang="en-US" altLang="ja-JP" sz="2000"/>
              <a:t>s Z score for the first predictor variable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Z</a:t>
            </a:r>
            <a:r>
              <a:rPr lang="en-US" altLang="en-US" sz="2000" baseline="-25000"/>
              <a:t>x2</a:t>
            </a:r>
            <a:r>
              <a:rPr lang="en-US" altLang="en-US" sz="2000"/>
              <a:t> = person</a:t>
            </a:r>
            <a:r>
              <a:rPr lang="ja-JP" altLang="en-US" sz="2000"/>
              <a:t>’</a:t>
            </a:r>
            <a:r>
              <a:rPr lang="en-US" altLang="ja-JP" sz="2000"/>
              <a:t>s Z score for the second predictor variable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Z</a:t>
            </a:r>
            <a:r>
              <a:rPr lang="en-US" altLang="en-US" sz="2000" baseline="-25000"/>
              <a:t>x3</a:t>
            </a:r>
            <a:r>
              <a:rPr lang="en-US" altLang="en-US" sz="2000"/>
              <a:t> = person</a:t>
            </a:r>
            <a:r>
              <a:rPr lang="ja-JP" altLang="en-US" sz="2000"/>
              <a:t>’</a:t>
            </a:r>
            <a:r>
              <a:rPr lang="en-US" altLang="ja-JP" sz="2000"/>
              <a:t>s Z score for the third predictor variable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2000" baseline="-25000"/>
          </a:p>
          <a:p>
            <a:pPr marL="0" indent="0" eaLnBrk="1" hangingPunct="1">
              <a:lnSpc>
                <a:spcPct val="90000"/>
              </a:lnSpc>
            </a:pPr>
            <a:endParaRPr lang="en-US" altLang="en-US" sz="2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FA246AE6-33DA-BF4A-9E97-80AD0A00C1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371600"/>
          </a:xfrm>
        </p:spPr>
        <p:txBody>
          <a:bodyPr/>
          <a:lstStyle/>
          <a:p>
            <a:pPr eaLnBrk="1" hangingPunct="1"/>
            <a:r>
              <a:rPr lang="en-US" altLang="en-US"/>
              <a:t>Difference Between Multiple and Bivariate Regression</a:t>
            </a:r>
          </a:p>
        </p:txBody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53082869-F8F5-FF41-B7CA-7D78AC0B92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9154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solidFill>
                  <a:srgbClr val="FF0000"/>
                </a:solidFill>
              </a:rPr>
              <a:t>If one predictor variable (BIVARIATE),  </a:t>
            </a:r>
            <a:r>
              <a:rPr lang="en-US" altLang="en-US" sz="2800">
                <a:solidFill>
                  <a:srgbClr val="FF0000"/>
                </a:solidFill>
                <a:sym typeface="Symbol" pitchFamily="2" charset="2"/>
              </a:rPr>
              <a:t> </a:t>
            </a:r>
            <a:r>
              <a:rPr lang="en-US" altLang="en-US" sz="2800">
                <a:solidFill>
                  <a:srgbClr val="FF0000"/>
                </a:solidFill>
              </a:rPr>
              <a:t>= 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solidFill>
                  <a:srgbClr val="0000FF"/>
                </a:solidFill>
              </a:rPr>
              <a:t>In multiple regression, </a:t>
            </a:r>
            <a:r>
              <a:rPr lang="en-US" altLang="en-US" sz="2800">
                <a:solidFill>
                  <a:srgbClr val="FF0000"/>
                </a:solidFill>
                <a:sym typeface="Symbol" pitchFamily="2" charset="2"/>
              </a:rPr>
              <a:t> </a:t>
            </a:r>
            <a:r>
              <a:rPr lang="en-US" altLang="en-US" sz="2800">
                <a:solidFill>
                  <a:srgbClr val="0000FF"/>
                </a:solidFill>
              </a:rPr>
              <a:t>not the same in bivariate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solidFill>
                  <a:srgbClr val="FF6600"/>
                </a:solidFill>
                <a:sym typeface="Symbol" pitchFamily="2" charset="2"/>
              </a:rPr>
              <a:t></a:t>
            </a:r>
            <a:r>
              <a:rPr lang="en-US" altLang="en-US" sz="2800">
                <a:solidFill>
                  <a:srgbClr val="FF6600"/>
                </a:solidFill>
              </a:rPr>
              <a:t> describes the unique distinctive contribution of the predictor variable excluding any overlap with other predictor variables.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Multiple correlation coefficient (R)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overall correlation between criterion variable and all predictor 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R is usually smaller than the sum of each individual 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R</a:t>
            </a:r>
            <a:r>
              <a:rPr lang="en-US" altLang="en-US" sz="2400" baseline="30000"/>
              <a:t>2</a:t>
            </a:r>
            <a:r>
              <a:rPr lang="en-US" altLang="en-US" sz="2400"/>
              <a:t> = proportion of variance in the criterion variable accounted for by all of the predictor variables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Box 1">
            <a:extLst>
              <a:ext uri="{FF2B5EF4-FFF2-40B4-BE49-F238E27FC236}">
                <a16:creationId xmlns:a16="http://schemas.microsoft.com/office/drawing/2014/main" id="{97DFC494-61D9-3B4B-AF82-F6CBA0860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3" y="1752600"/>
            <a:ext cx="8915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b="1"/>
              <a:t>ŷ = bx</a:t>
            </a:r>
            <a:r>
              <a:rPr lang="en-US" altLang="en-US" sz="6600" b="1" baseline="-25000"/>
              <a:t>1</a:t>
            </a:r>
            <a:r>
              <a:rPr lang="en-US" altLang="en-US" sz="6600" b="1"/>
              <a:t> + bx</a:t>
            </a:r>
            <a:r>
              <a:rPr lang="en-US" altLang="en-US" sz="6600" b="1" baseline="-25000"/>
              <a:t>2</a:t>
            </a:r>
            <a:r>
              <a:rPr lang="en-US" altLang="en-US" sz="6600" b="1"/>
              <a:t> + bx</a:t>
            </a:r>
            <a:r>
              <a:rPr lang="en-US" altLang="en-US" sz="6600" b="1" baseline="-25000"/>
              <a:t>3</a:t>
            </a:r>
            <a:r>
              <a:rPr lang="en-US" altLang="en-US" sz="6600" b="1"/>
              <a:t> + a</a:t>
            </a:r>
          </a:p>
        </p:txBody>
      </p:sp>
      <p:sp>
        <p:nvSpPr>
          <p:cNvPr id="51202" name="TextBox 3">
            <a:extLst>
              <a:ext uri="{FF2B5EF4-FFF2-40B4-BE49-F238E27FC236}">
                <a16:creationId xmlns:a16="http://schemas.microsoft.com/office/drawing/2014/main" id="{8CF6D8F4-BB3F-DE40-9992-941590458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"/>
            <a:ext cx="8458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FF0000"/>
                </a:solidFill>
              </a:rPr>
              <a:t>Multiple Regression </a:t>
            </a:r>
          </a:p>
        </p:txBody>
      </p:sp>
      <p:sp>
        <p:nvSpPr>
          <p:cNvPr id="51203" name="TextBox 4">
            <a:extLst>
              <a:ext uri="{FF2B5EF4-FFF2-40B4-BE49-F238E27FC236}">
                <a16:creationId xmlns:a16="http://schemas.microsoft.com/office/drawing/2014/main" id="{17A07DE2-3BDE-9340-B25F-930478BDA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429000"/>
            <a:ext cx="84582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/>
              <a:t>bx</a:t>
            </a:r>
            <a:r>
              <a:rPr lang="en-US" altLang="en-US" sz="4800" b="1" baseline="-25000"/>
              <a:t>1</a:t>
            </a:r>
            <a:r>
              <a:rPr lang="en-US" altLang="en-US" sz="4800" b="1"/>
              <a:t> = SAT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/>
              <a:t>bx</a:t>
            </a:r>
            <a:r>
              <a:rPr lang="en-US" altLang="en-US" sz="4800" b="1" baseline="-25000"/>
              <a:t>2</a:t>
            </a:r>
            <a:r>
              <a:rPr lang="en-US" altLang="en-US" sz="4800" b="1"/>
              <a:t> = College Grade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/>
              <a:t>bx</a:t>
            </a:r>
            <a:r>
              <a:rPr lang="en-US" altLang="en-US" sz="4800" b="1" baseline="-25000"/>
              <a:t>3</a:t>
            </a:r>
            <a:r>
              <a:rPr lang="en-US" altLang="en-US" sz="4800" b="1"/>
              <a:t> = High School GPA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/>
              <a:t>ŷ = Graduate School GPA</a:t>
            </a:r>
            <a:endParaRPr lang="en-US" altLang="en-US" sz="48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465579D7-B302-E943-864F-5B395A001D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Advanced Topic: Multiple Regression in Research Articles</a:t>
            </a:r>
          </a:p>
        </p:txBody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84F288FE-50B1-EF49-865E-2428D80D15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2438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often found in research articles</a:t>
            </a:r>
          </a:p>
          <a:p>
            <a:pPr eaLnBrk="1" hangingPunct="1"/>
            <a:r>
              <a:rPr lang="en-US" altLang="en-US"/>
              <a:t>Standardized regression coefficients are commonly reported in tables.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2CE8FB7C-EDF9-EE45-8BEE-80CE174C16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Key Points</a:t>
            </a:r>
          </a:p>
        </p:txBody>
      </p:sp>
      <p:sp>
        <p:nvSpPr>
          <p:cNvPr id="53250" name="Rectangle 3">
            <a:extLst>
              <a:ext uri="{FF2B5EF4-FFF2-40B4-BE49-F238E27FC236}">
                <a16:creationId xmlns:a16="http://schemas.microsoft.com/office/drawing/2014/main" id="{AF98A94E-5EA4-1C4F-A7C5-A2859141C3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500"/>
              <a:t>Two variables are correlated when they are associated in a clear pattern.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500"/>
              <a:t>A scatter diagram displays the relationship between two variables.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500"/>
              <a:t>A linear correlation is seen when the dots in a scatter diagram generally follow a straight line. In a curvilinear correlation, the dots follow a pattern that does not approximate a straight line. When there is no correlation, the dots do not follow a pattern.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500"/>
              <a:t>In a positive correlation, the highs go with the highs, the lows with the lows, and the mediums go with the mediums. With a negative correlation, the lows go with the highs.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500"/>
              <a:t>r is the correlation coefficient and gives you the direction and strength of a correlation. r = (∑Zx Zy )/N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500"/>
              <a:t>The maximum positive value of r = 1 and the maximum negative value of r = -1.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500"/>
              <a:t>The closer the correlation is to -1 or 1, the stronger the correlation.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500"/>
              <a:t>Correlation does not tell you the direction of causation.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500"/>
              <a:t>Prediction model using Z scores = predicted Z</a:t>
            </a:r>
            <a:r>
              <a:rPr lang="en-US" altLang="en-US" sz="1500" baseline="-25000"/>
              <a:t>y</a:t>
            </a:r>
            <a:r>
              <a:rPr lang="en-US" altLang="en-US" sz="1500"/>
              <a:t> = (</a:t>
            </a:r>
            <a:r>
              <a:rPr lang="en-US" altLang="en-US" sz="1500">
                <a:sym typeface="Symbol" pitchFamily="2" charset="2"/>
              </a:rPr>
              <a:t></a:t>
            </a:r>
            <a:r>
              <a:rPr lang="en-US" altLang="en-US" sz="1500"/>
              <a:t>)(Z</a:t>
            </a:r>
            <a:r>
              <a:rPr lang="en-US" altLang="en-US" sz="1500" baseline="-25000"/>
              <a:t>x</a:t>
            </a:r>
            <a:r>
              <a:rPr lang="en-US" altLang="en-US" sz="1500"/>
              <a:t>).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500"/>
              <a:t>Prediction model with raw scores = predicted Y = (SD</a:t>
            </a:r>
            <a:r>
              <a:rPr lang="en-US" altLang="en-US" sz="1500" baseline="-25000"/>
              <a:t>y</a:t>
            </a:r>
            <a:r>
              <a:rPr lang="en-US" altLang="en-US" sz="1500"/>
              <a:t>)(predicted Z</a:t>
            </a:r>
            <a:r>
              <a:rPr lang="en-US" altLang="en-US" sz="1500" baseline="-25000"/>
              <a:t>y</a:t>
            </a:r>
            <a:r>
              <a:rPr lang="en-US" altLang="en-US" sz="1500"/>
              <a:t>) + M</a:t>
            </a:r>
            <a:r>
              <a:rPr lang="en-US" altLang="en-US" sz="1500" baseline="-25000"/>
              <a:t>y.</a:t>
            </a:r>
            <a:endParaRPr lang="en-US" altLang="en-US" sz="1500"/>
          </a:p>
          <a:p>
            <a:pPr eaLnBrk="1" hangingPunct="1">
              <a:lnSpc>
                <a:spcPct val="90000"/>
              </a:lnSpc>
            </a:pPr>
            <a:r>
              <a:rPr lang="en-US" altLang="en-US" sz="1500"/>
              <a:t>r</a:t>
            </a:r>
            <a:r>
              <a:rPr lang="en-US" altLang="en-US" sz="1500" baseline="30000"/>
              <a:t>2</a:t>
            </a:r>
            <a:r>
              <a:rPr lang="en-US" altLang="en-US" sz="1500"/>
              <a:t> = proportion of variance accounted for and is used to compare linear correlations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500"/>
              <a:t>Correlation coefficients are reported both in the text and in tables of research articles.</a:t>
            </a:r>
            <a:endParaRPr lang="en-US" altLang="en-US" sz="1600"/>
          </a:p>
          <a:p>
            <a:pPr eaLnBrk="1" hangingPunct="1">
              <a:lnSpc>
                <a:spcPct val="90000"/>
              </a:lnSpc>
            </a:pPr>
            <a:endParaRPr lang="en-US" altLang="en-US" sz="1800"/>
          </a:p>
          <a:p>
            <a:pPr eaLnBrk="1" hangingPunct="1">
              <a:lnSpc>
                <a:spcPct val="90000"/>
              </a:lnSpc>
            </a:pPr>
            <a:endParaRPr lang="en-US" altLang="en-US" sz="1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E6B9F97A-EE97-0049-B700-9EF2322770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Key Points for the Advanced Topic</a:t>
            </a:r>
          </a:p>
        </p:txBody>
      </p:sp>
      <p:sp>
        <p:nvSpPr>
          <p:cNvPr id="54274" name="Rectangle 3">
            <a:extLst>
              <a:ext uri="{FF2B5EF4-FFF2-40B4-BE49-F238E27FC236}">
                <a16:creationId xmlns:a16="http://schemas.microsoft.com/office/drawing/2014/main" id="{156703C0-EB0C-314B-B260-06CFA3AD07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Multiple regression is when a criterion variable is predicted by multiple predictor variables.</a:t>
            </a:r>
          </a:p>
          <a:p>
            <a:pPr eaLnBrk="1" hangingPunct="1"/>
            <a:r>
              <a:rPr lang="en-US" altLang="en-US" sz="2400"/>
              <a:t>In multiple regression, predicted Z</a:t>
            </a:r>
            <a:r>
              <a:rPr lang="en-US" altLang="en-US" sz="2400" baseline="-25000"/>
              <a:t>y</a:t>
            </a:r>
            <a:r>
              <a:rPr lang="en-US" altLang="en-US" sz="2400"/>
              <a:t> = (</a:t>
            </a:r>
            <a:r>
              <a:rPr lang="en-US" altLang="en-US" sz="2400">
                <a:sym typeface="Symbol" pitchFamily="2" charset="2"/>
              </a:rPr>
              <a:t></a:t>
            </a:r>
            <a:r>
              <a:rPr lang="en-US" altLang="en-US" sz="2400" baseline="-25000"/>
              <a:t>1</a:t>
            </a:r>
            <a:r>
              <a:rPr lang="en-US" altLang="en-US" sz="2400"/>
              <a:t>)(Z</a:t>
            </a:r>
            <a:r>
              <a:rPr lang="en-US" altLang="en-US" sz="2400" baseline="-25000"/>
              <a:t>x1</a:t>
            </a:r>
            <a:r>
              <a:rPr lang="en-US" altLang="en-US" sz="2400"/>
              <a:t>) + (2)(Z</a:t>
            </a:r>
            <a:r>
              <a:rPr lang="en-US" altLang="en-US" sz="2400" baseline="-25000"/>
              <a:t>x2</a:t>
            </a:r>
            <a:r>
              <a:rPr lang="en-US" altLang="en-US" sz="2400"/>
              <a:t>) + (</a:t>
            </a:r>
            <a:r>
              <a:rPr lang="en-US" altLang="en-US" sz="2400">
                <a:sym typeface="Symbol" pitchFamily="2" charset="2"/>
              </a:rPr>
              <a:t></a:t>
            </a:r>
            <a:r>
              <a:rPr lang="en-US" altLang="en-US" sz="2400" baseline="-25000"/>
              <a:t>3</a:t>
            </a:r>
            <a:r>
              <a:rPr lang="en-US" altLang="en-US" sz="2400"/>
              <a:t>)(Z</a:t>
            </a:r>
            <a:r>
              <a:rPr lang="en-US" altLang="en-US" sz="2400" baseline="-25000"/>
              <a:t>x3</a:t>
            </a:r>
            <a:r>
              <a:rPr lang="en-US" altLang="en-US" sz="2400"/>
              <a:t>).</a:t>
            </a:r>
          </a:p>
          <a:p>
            <a:pPr eaLnBrk="1" hangingPunct="1"/>
            <a:r>
              <a:rPr lang="en-US" altLang="en-US" sz="2400"/>
              <a:t>The multiple regression coefficient squared (R</a:t>
            </a:r>
            <a:r>
              <a:rPr lang="en-US" altLang="en-US" sz="2400" baseline="30000"/>
              <a:t>2)</a:t>
            </a:r>
            <a:r>
              <a:rPr lang="en-US" altLang="en-US" sz="2400"/>
              <a:t> is the proportion of variance accounted for by all of the predictor variables taken together.</a:t>
            </a:r>
          </a:p>
          <a:p>
            <a:pPr eaLnBrk="1" hangingPunct="1"/>
            <a:r>
              <a:rPr lang="en-US" altLang="en-US" sz="2400"/>
              <a:t>Multiple regression results are often reported in research articles both in the text and in tables.</a:t>
            </a:r>
            <a:endParaRPr lang="en-US" altLang="en-US"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85E380F3-89EA-6945-9CC4-D9F6D16837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Prediction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7193F6AF-901F-AA42-A335-5A5AFD01EE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Predictor Variable (X)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variable being predicted from (e.g., Level of Education)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Criterion (</a:t>
            </a:r>
            <a:r>
              <a:rPr lang="en-US" sz="2800" b="1" dirty="0"/>
              <a:t>PREDICTED) </a:t>
            </a:r>
            <a:r>
              <a:rPr lang="en-US" sz="2800" dirty="0"/>
              <a:t>Variable (Y)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variable being predicted to (e.g., INCOME)	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If we expect </a:t>
            </a:r>
            <a:r>
              <a:rPr lang="en-US" sz="2800" dirty="0">
                <a:solidFill>
                  <a:srgbClr val="FF0000"/>
                </a:solidFill>
              </a:rPr>
              <a:t>level of education </a:t>
            </a:r>
            <a:r>
              <a:rPr lang="en-US" sz="2800" dirty="0"/>
              <a:t>to </a:t>
            </a:r>
            <a:r>
              <a:rPr lang="en-US" sz="2800" dirty="0">
                <a:solidFill>
                  <a:srgbClr val="FF0000"/>
                </a:solidFill>
              </a:rPr>
              <a:t>predict income</a:t>
            </a:r>
            <a:r>
              <a:rPr lang="en-US" sz="2800" dirty="0"/>
              <a:t>,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b="1" dirty="0"/>
              <a:t>	Predictor variable </a:t>
            </a:r>
            <a:r>
              <a:rPr lang="en-US" sz="3600" dirty="0"/>
              <a:t>= </a:t>
            </a:r>
            <a:r>
              <a:rPr lang="en-US" sz="3600" dirty="0">
                <a:solidFill>
                  <a:srgbClr val="0000FF"/>
                </a:solidFill>
              </a:rPr>
              <a:t>Education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b="1" dirty="0"/>
              <a:t>	Criterion variable </a:t>
            </a:r>
            <a:r>
              <a:rPr lang="en-US" sz="3600" dirty="0"/>
              <a:t>= </a:t>
            </a:r>
            <a:r>
              <a:rPr lang="en-US" sz="3600" dirty="0">
                <a:solidFill>
                  <a:srgbClr val="0000FF"/>
                </a:solidFill>
              </a:rPr>
              <a:t>Income</a:t>
            </a:r>
            <a:endParaRPr lang="en-US" sz="3600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/>
              <a:t>			</a:t>
            </a:r>
            <a:endParaRPr lang="en-US" sz="3600" dirty="0"/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 descr="Screen Shot 2016-09-20 at 3.52.57 PM.png">
            <a:extLst>
              <a:ext uri="{FF2B5EF4-FFF2-40B4-BE49-F238E27FC236}">
                <a16:creationId xmlns:a16="http://schemas.microsoft.com/office/drawing/2014/main" id="{B62B5D81-2DDA-7F4B-9BE7-4D55FF6F2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DD293-668D-8846-B137-71E0F0583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F6B7C2-5035-A74F-AE80-DB56F553EA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1981200"/>
                <a:ext cx="7772400" cy="4648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Regression Model: Regression Equation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4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)(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i="1" dirty="0"/>
                  <a:t>Where</a:t>
                </a: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i="1" dirty="0"/>
                  <a:t> = </a:t>
                </a:r>
                <a:r>
                  <a:rPr lang="en-US" sz="2400" i="1" dirty="0"/>
                  <a:t>Regression Coefficient (</a:t>
                </a:r>
                <a:r>
                  <a:rPr lang="en-US" sz="2400" b="1" i="1" dirty="0">
                    <a:solidFill>
                      <a:srgbClr val="0070C0"/>
                    </a:solidFill>
                  </a:rPr>
                  <a:t>r</a:t>
                </a:r>
                <a:r>
                  <a:rPr lang="en-US" sz="2400" i="1" dirty="0"/>
                  <a:t> in bivariate correlation)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sz="2400" i="1" dirty="0"/>
                  <a:t> = Z-hat, Predicted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F6B7C2-5035-A74F-AE80-DB56F553EA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81200"/>
                <a:ext cx="7772400" cy="4648200"/>
              </a:xfrm>
              <a:blipFill>
                <a:blip r:embed="rId2"/>
                <a:stretch>
                  <a:fillRect l="-2121" t="-1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880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>
            <a:extLst>
              <a:ext uri="{FF2B5EF4-FFF2-40B4-BE49-F238E27FC236}">
                <a16:creationId xmlns:a16="http://schemas.microsoft.com/office/drawing/2014/main" id="{0988959A-4BC7-BF4D-AC0C-5740790E3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3" y="585788"/>
            <a:ext cx="8228012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5482" rIns="0" bIns="0" anchor="ctr"/>
          <a:lstStyle>
            <a:lvl1pPr>
              <a:spcBef>
                <a:spcPct val="20000"/>
              </a:spcBef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Predicting a Person's College Grade from Knowledge of SAT Score</a:t>
            </a:r>
          </a:p>
        </p:txBody>
      </p:sp>
      <p:sp>
        <p:nvSpPr>
          <p:cNvPr id="5122" name="Text Box 2">
            <a:extLst>
              <a:ext uri="{FF2B5EF4-FFF2-40B4-BE49-F238E27FC236}">
                <a16:creationId xmlns:a16="http://schemas.microsoft.com/office/drawing/2014/main" id="{A5E6ACED-C024-C64A-A4E4-CA5956EA0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25" y="4038600"/>
            <a:ext cx="8228013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5805" rIns="0" bIns="0" anchor="ctr"/>
          <a:lstStyle>
            <a:lvl1pPr>
              <a:spcBef>
                <a:spcPct val="20000"/>
              </a:spcBef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900" dirty="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900" dirty="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900" dirty="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900" dirty="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900" dirty="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900" b="1" dirty="0">
                <a:solidFill>
                  <a:srgbClr val="FF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Correlation: SAT vs. College Grades </a:t>
            </a:r>
            <a:r>
              <a:rPr lang="en-US" altLang="en-US" sz="2900" b="1" i="1" dirty="0">
                <a:solidFill>
                  <a:srgbClr val="FF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r</a:t>
            </a:r>
            <a:r>
              <a:rPr lang="en-US" altLang="en-US" sz="2900" b="1" dirty="0">
                <a:solidFill>
                  <a:srgbClr val="FF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 = .70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900" dirty="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900" dirty="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21507" name="TextBox 1">
            <a:extLst>
              <a:ext uri="{FF2B5EF4-FFF2-40B4-BE49-F238E27FC236}">
                <a16:creationId xmlns:a16="http://schemas.microsoft.com/office/drawing/2014/main" id="{24E028CB-467C-CF43-89D5-8EE52D635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362200"/>
            <a:ext cx="86106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/>
              <a:t>Given Information: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/>
              <a:t>SAT </a:t>
            </a:r>
            <a:r>
              <a:rPr lang="en-US" altLang="en-US" sz="3600" dirty="0">
                <a:solidFill>
                  <a:srgbClr val="FF0000"/>
                </a:solidFill>
              </a:rPr>
              <a:t>µ</a:t>
            </a:r>
            <a:r>
              <a:rPr lang="en-US" altLang="en-US" sz="3600" dirty="0"/>
              <a:t> = 800, </a:t>
            </a:r>
            <a:r>
              <a:rPr lang="en-US" altLang="en-US" sz="3600" dirty="0">
                <a:solidFill>
                  <a:srgbClr val="FF0000"/>
                </a:solidFill>
              </a:rPr>
              <a:t>𝜎</a:t>
            </a:r>
            <a:r>
              <a:rPr lang="en-US" altLang="en-US" sz="3600" dirty="0"/>
              <a:t> = 100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/>
              <a:t>COLLEGE </a:t>
            </a:r>
            <a:r>
              <a:rPr lang="en-US" altLang="en-US" sz="3600" dirty="0">
                <a:solidFill>
                  <a:srgbClr val="FF0000"/>
                </a:solidFill>
              </a:rPr>
              <a:t>µ</a:t>
            </a:r>
            <a:r>
              <a:rPr lang="en-US" altLang="en-US" sz="3600" dirty="0"/>
              <a:t> = 80,  </a:t>
            </a:r>
            <a:r>
              <a:rPr lang="en-US" altLang="en-US" sz="3600" dirty="0">
                <a:solidFill>
                  <a:srgbClr val="FF0000"/>
                </a:solidFill>
              </a:rPr>
              <a:t>𝜎</a:t>
            </a:r>
            <a:r>
              <a:rPr lang="en-US" altLang="en-US" sz="3600" dirty="0"/>
              <a:t> = 20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Rectangle 1">
                <a:extLst>
                  <a:ext uri="{FF2B5EF4-FFF2-40B4-BE49-F238E27FC236}">
                    <a16:creationId xmlns:a16="http://schemas.microsoft.com/office/drawing/2014/main" id="{9968D993-870D-2947-9E63-140233CEAAA4}"/>
                  </a:ext>
                </a:extLst>
              </p:cNvPr>
              <p:cNvSpPr>
                <a:spLocks noGrp="1" noChangeArrowheads="1"/>
              </p:cNvSpPr>
              <p:nvPr>
                <p:ph type="subTitle"/>
              </p:nvPr>
            </p:nvSpPr>
            <p:spPr>
              <a:xfrm>
                <a:off x="457993" y="1333928"/>
                <a:ext cx="8228013" cy="5447872"/>
              </a:xfrm>
            </p:spPr>
            <p:txBody>
              <a:bodyPr tIns="25805"/>
              <a:lstStyle/>
              <a:p>
                <a:pPr algn="l">
                  <a:tabLst>
                    <a:tab pos="414726" algn="l"/>
                    <a:tab pos="829452" algn="l"/>
                    <a:tab pos="1244178" algn="l"/>
                    <a:tab pos="1658904" algn="l"/>
                    <a:tab pos="2073631" algn="l"/>
                    <a:tab pos="2488357" algn="l"/>
                    <a:tab pos="2903083" algn="l"/>
                    <a:tab pos="3317809" algn="l"/>
                    <a:tab pos="3732535" algn="l"/>
                    <a:tab pos="4147261" algn="l"/>
                    <a:tab pos="4561987" algn="l"/>
                    <a:tab pos="4976713" algn="l"/>
                    <a:tab pos="5391440" algn="l"/>
                    <a:tab pos="5806166" algn="l"/>
                    <a:tab pos="6220892" algn="l"/>
                    <a:tab pos="6635618" algn="l"/>
                    <a:tab pos="7050344" algn="l"/>
                    <a:tab pos="7465070" algn="l"/>
                    <a:tab pos="7879796" algn="l"/>
                  </a:tabLst>
                  <a:defRPr/>
                </a:pPr>
                <a:r>
                  <a:rPr lang="en-US" sz="2900" dirty="0">
                    <a:latin typeface="Times New Roman" charset="0"/>
                  </a:rPr>
                  <a:t>John Obtained a 700 Score on the SAT</a:t>
                </a:r>
              </a:p>
              <a:p>
                <a:pPr algn="l">
                  <a:tabLst>
                    <a:tab pos="414726" algn="l"/>
                    <a:tab pos="829452" algn="l"/>
                    <a:tab pos="1244178" algn="l"/>
                    <a:tab pos="1658904" algn="l"/>
                    <a:tab pos="2073631" algn="l"/>
                    <a:tab pos="2488357" algn="l"/>
                    <a:tab pos="2903083" algn="l"/>
                    <a:tab pos="3317809" algn="l"/>
                    <a:tab pos="3732535" algn="l"/>
                    <a:tab pos="4147261" algn="l"/>
                    <a:tab pos="4561987" algn="l"/>
                    <a:tab pos="4976713" algn="l"/>
                    <a:tab pos="5391440" algn="l"/>
                    <a:tab pos="5806166" algn="l"/>
                    <a:tab pos="6220892" algn="l"/>
                    <a:tab pos="6635618" algn="l"/>
                    <a:tab pos="7050344" algn="l"/>
                    <a:tab pos="7465070" algn="l"/>
                    <a:tab pos="7879796" algn="l"/>
                  </a:tabLst>
                  <a:defRPr/>
                </a:pPr>
                <a:r>
                  <a:rPr lang="en-US" sz="2900" dirty="0">
                    <a:latin typeface="Times New Roman" charset="0"/>
                  </a:rPr>
                  <a:t>What College Grade would you predict for him?</a:t>
                </a:r>
              </a:p>
              <a:p>
                <a:pPr algn="l">
                  <a:tabLst>
                    <a:tab pos="414726" algn="l"/>
                    <a:tab pos="829452" algn="l"/>
                    <a:tab pos="1244178" algn="l"/>
                    <a:tab pos="1658904" algn="l"/>
                    <a:tab pos="2073631" algn="l"/>
                    <a:tab pos="2488357" algn="l"/>
                    <a:tab pos="2903083" algn="l"/>
                    <a:tab pos="3317809" algn="l"/>
                    <a:tab pos="3732535" algn="l"/>
                    <a:tab pos="4147261" algn="l"/>
                    <a:tab pos="4561987" algn="l"/>
                    <a:tab pos="4976713" algn="l"/>
                    <a:tab pos="5391440" algn="l"/>
                    <a:tab pos="5806166" algn="l"/>
                    <a:tab pos="6220892" algn="l"/>
                    <a:tab pos="6635618" algn="l"/>
                    <a:tab pos="7050344" algn="l"/>
                    <a:tab pos="7465070" algn="l"/>
                    <a:tab pos="7879796" algn="l"/>
                  </a:tabLst>
                  <a:defRPr/>
                </a:pPr>
                <a:endParaRPr lang="en-US" sz="2900" dirty="0">
                  <a:latin typeface="Times New Roman" charset="0"/>
                </a:endParaRPr>
              </a:p>
              <a:p>
                <a:pPr algn="l">
                  <a:tabLst>
                    <a:tab pos="414726" algn="l"/>
                    <a:tab pos="829452" algn="l"/>
                    <a:tab pos="1244178" algn="l"/>
                    <a:tab pos="1658904" algn="l"/>
                    <a:tab pos="2073631" algn="l"/>
                    <a:tab pos="2488357" algn="l"/>
                    <a:tab pos="2903083" algn="l"/>
                    <a:tab pos="3317809" algn="l"/>
                    <a:tab pos="3732535" algn="l"/>
                    <a:tab pos="4147261" algn="l"/>
                    <a:tab pos="4561987" algn="l"/>
                    <a:tab pos="4976713" algn="l"/>
                    <a:tab pos="5391440" algn="l"/>
                    <a:tab pos="5806166" algn="l"/>
                    <a:tab pos="6220892" algn="l"/>
                    <a:tab pos="6635618" algn="l"/>
                    <a:tab pos="7050344" algn="l"/>
                    <a:tab pos="7465070" algn="l"/>
                    <a:tab pos="7879796" algn="l"/>
                  </a:tabLst>
                  <a:defRPr/>
                </a:pPr>
                <a:r>
                  <a:rPr lang="en-US" sz="2900" dirty="0">
                    <a:latin typeface="Times New Roman" charset="0"/>
                  </a:rPr>
                  <a:t>X = SAT SCORES     Predictor/IV/Cause</a:t>
                </a:r>
              </a:p>
              <a:p>
                <a:pPr algn="l">
                  <a:tabLst>
                    <a:tab pos="414726" algn="l"/>
                    <a:tab pos="829452" algn="l"/>
                    <a:tab pos="1244178" algn="l"/>
                    <a:tab pos="1658904" algn="l"/>
                    <a:tab pos="2073631" algn="l"/>
                    <a:tab pos="2488357" algn="l"/>
                    <a:tab pos="2903083" algn="l"/>
                    <a:tab pos="3317809" algn="l"/>
                    <a:tab pos="3732535" algn="l"/>
                    <a:tab pos="4147261" algn="l"/>
                    <a:tab pos="4561987" algn="l"/>
                    <a:tab pos="4976713" algn="l"/>
                    <a:tab pos="5391440" algn="l"/>
                    <a:tab pos="5806166" algn="l"/>
                    <a:tab pos="6220892" algn="l"/>
                    <a:tab pos="6635618" algn="l"/>
                    <a:tab pos="7050344" algn="l"/>
                    <a:tab pos="7465070" algn="l"/>
                    <a:tab pos="7879796" algn="l"/>
                  </a:tabLst>
                  <a:defRPr/>
                </a:pPr>
                <a:r>
                  <a:rPr lang="en-US" sz="2900" dirty="0">
                    <a:latin typeface="Times New Roman" charset="0"/>
                  </a:rPr>
                  <a:t>Y= College Grade      Predicted/DV/Effect</a:t>
                </a:r>
              </a:p>
              <a:p>
                <a:pPr algn="l">
                  <a:tabLst>
                    <a:tab pos="414726" algn="l"/>
                    <a:tab pos="829452" algn="l"/>
                    <a:tab pos="1244178" algn="l"/>
                    <a:tab pos="1658904" algn="l"/>
                    <a:tab pos="2073631" algn="l"/>
                    <a:tab pos="2488357" algn="l"/>
                    <a:tab pos="2903083" algn="l"/>
                    <a:tab pos="3317809" algn="l"/>
                    <a:tab pos="3732535" algn="l"/>
                    <a:tab pos="4147261" algn="l"/>
                    <a:tab pos="4561987" algn="l"/>
                    <a:tab pos="4976713" algn="l"/>
                    <a:tab pos="5391440" algn="l"/>
                    <a:tab pos="5806166" algn="l"/>
                    <a:tab pos="6220892" algn="l"/>
                    <a:tab pos="6635618" algn="l"/>
                    <a:tab pos="7050344" algn="l"/>
                    <a:tab pos="7465070" algn="l"/>
                    <a:tab pos="7879796" algn="l"/>
                  </a:tabLst>
                  <a:defRPr/>
                </a:pPr>
                <a:endParaRPr lang="en-US" sz="2900" dirty="0">
                  <a:latin typeface="Times New Roman" charset="0"/>
                </a:endParaRPr>
              </a:p>
              <a:p>
                <a:pPr algn="l">
                  <a:tabLst>
                    <a:tab pos="414726" algn="l"/>
                    <a:tab pos="829452" algn="l"/>
                    <a:tab pos="1244178" algn="l"/>
                    <a:tab pos="1658904" algn="l"/>
                    <a:tab pos="2073631" algn="l"/>
                    <a:tab pos="2488357" algn="l"/>
                    <a:tab pos="2903083" algn="l"/>
                    <a:tab pos="3317809" algn="l"/>
                    <a:tab pos="3732535" algn="l"/>
                    <a:tab pos="4147261" algn="l"/>
                    <a:tab pos="4561987" algn="l"/>
                    <a:tab pos="4976713" algn="l"/>
                    <a:tab pos="5391440" algn="l"/>
                    <a:tab pos="5806166" algn="l"/>
                    <a:tab pos="6220892" algn="l"/>
                    <a:tab pos="6635618" algn="l"/>
                    <a:tab pos="7050344" algn="l"/>
                    <a:tab pos="7465070" algn="l"/>
                    <a:tab pos="7879796" algn="l"/>
                  </a:tabLst>
                  <a:defRPr/>
                </a:pPr>
                <a:r>
                  <a:rPr lang="en-US" sz="2900" b="1" dirty="0">
                    <a:solidFill>
                      <a:schemeClr val="accent2"/>
                    </a:solidFill>
                    <a:latin typeface="Times New Roman" charset="0"/>
                  </a:rPr>
                  <a:t>Step 1:</a:t>
                </a:r>
              </a:p>
              <a:p>
                <a:pPr algn="l">
                  <a:tabLst>
                    <a:tab pos="414726" algn="l"/>
                    <a:tab pos="829452" algn="l"/>
                    <a:tab pos="1244178" algn="l"/>
                    <a:tab pos="1658904" algn="l"/>
                    <a:tab pos="2073631" algn="l"/>
                    <a:tab pos="2488357" algn="l"/>
                    <a:tab pos="2903083" algn="l"/>
                    <a:tab pos="3317809" algn="l"/>
                    <a:tab pos="3732535" algn="l"/>
                    <a:tab pos="4147261" algn="l"/>
                    <a:tab pos="4561987" algn="l"/>
                    <a:tab pos="4976713" algn="l"/>
                    <a:tab pos="5391440" algn="l"/>
                    <a:tab pos="5806166" algn="l"/>
                    <a:tab pos="6220892" algn="l"/>
                    <a:tab pos="6635618" algn="l"/>
                    <a:tab pos="7050344" algn="l"/>
                    <a:tab pos="7465070" algn="l"/>
                    <a:tab pos="7879796" algn="l"/>
                  </a:tabLst>
                  <a:defRPr/>
                </a:pPr>
                <a:endParaRPr lang="en-US" sz="2900" dirty="0">
                  <a:latin typeface="Times New Roman" charset="0"/>
                </a:endParaRPr>
              </a:p>
              <a:p>
                <a:pPr algn="l">
                  <a:tabLst>
                    <a:tab pos="414726" algn="l"/>
                    <a:tab pos="829452" algn="l"/>
                    <a:tab pos="1244178" algn="l"/>
                    <a:tab pos="1658904" algn="l"/>
                    <a:tab pos="2073631" algn="l"/>
                    <a:tab pos="2488357" algn="l"/>
                    <a:tab pos="2903083" algn="l"/>
                    <a:tab pos="3317809" algn="l"/>
                    <a:tab pos="3732535" algn="l"/>
                    <a:tab pos="4147261" algn="l"/>
                    <a:tab pos="4561987" algn="l"/>
                    <a:tab pos="4976713" algn="l"/>
                    <a:tab pos="5391440" algn="l"/>
                    <a:tab pos="5806166" algn="l"/>
                    <a:tab pos="6220892" algn="l"/>
                    <a:tab pos="6635618" algn="l"/>
                    <a:tab pos="7050344" algn="l"/>
                    <a:tab pos="7465070" algn="l"/>
                    <a:tab pos="7879796" algn="l"/>
                  </a:tabLst>
                  <a:defRPr/>
                </a:pPr>
                <a:r>
                  <a:rPr lang="en-US" sz="2900" dirty="0">
                    <a:latin typeface="Times New Roman" charset="0"/>
                  </a:rPr>
                  <a:t>Find Z</a:t>
                </a:r>
                <a:r>
                  <a:rPr lang="en-US" sz="2900" baseline="-33000" dirty="0">
                    <a:latin typeface="Times New Roman" charset="0"/>
                  </a:rPr>
                  <a:t>X</a:t>
                </a:r>
                <a:r>
                  <a:rPr lang="en-US" sz="2900" dirty="0">
                    <a:latin typeface="Times New Roman" charset="0"/>
                  </a:rPr>
                  <a:t> of Predictor Variable</a:t>
                </a:r>
              </a:p>
              <a:p>
                <a:pPr algn="l">
                  <a:tabLst>
                    <a:tab pos="414726" algn="l"/>
                    <a:tab pos="829452" algn="l"/>
                    <a:tab pos="1244178" algn="l"/>
                    <a:tab pos="1658904" algn="l"/>
                    <a:tab pos="2073631" algn="l"/>
                    <a:tab pos="2488357" algn="l"/>
                    <a:tab pos="2903083" algn="l"/>
                    <a:tab pos="3317809" algn="l"/>
                    <a:tab pos="3732535" algn="l"/>
                    <a:tab pos="4147261" algn="l"/>
                    <a:tab pos="4561987" algn="l"/>
                    <a:tab pos="4976713" algn="l"/>
                    <a:tab pos="5391440" algn="l"/>
                    <a:tab pos="5806166" algn="l"/>
                    <a:tab pos="6220892" algn="l"/>
                    <a:tab pos="6635618" algn="l"/>
                    <a:tab pos="7050344" algn="l"/>
                    <a:tab pos="7465070" algn="l"/>
                    <a:tab pos="7879796" algn="l"/>
                  </a:tabLst>
                  <a:defRPr/>
                </a:pPr>
                <a:endParaRPr lang="en-US" sz="2900" b="0" i="1" dirty="0">
                  <a:latin typeface="Cambria Math" panose="02040503050406030204" pitchFamily="18" charset="0"/>
                </a:endParaRPr>
              </a:p>
              <a:p>
                <a:pPr algn="l">
                  <a:tabLst>
                    <a:tab pos="414726" algn="l"/>
                    <a:tab pos="829452" algn="l"/>
                    <a:tab pos="1244178" algn="l"/>
                    <a:tab pos="1658904" algn="l"/>
                    <a:tab pos="2073631" algn="l"/>
                    <a:tab pos="2488357" algn="l"/>
                    <a:tab pos="2903083" algn="l"/>
                    <a:tab pos="3317809" algn="l"/>
                    <a:tab pos="3732535" algn="l"/>
                    <a:tab pos="4147261" algn="l"/>
                    <a:tab pos="4561987" algn="l"/>
                    <a:tab pos="4976713" algn="l"/>
                    <a:tab pos="5391440" algn="l"/>
                    <a:tab pos="5806166" algn="l"/>
                    <a:tab pos="6220892" algn="l"/>
                    <a:tab pos="6635618" algn="l"/>
                    <a:tab pos="7050344" algn="l"/>
                    <a:tab pos="7465070" algn="l"/>
                    <a:tab pos="7879796" algn="l"/>
                  </a:tabLst>
                  <a:defRPr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200" b="0" i="1" baseline="-25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−µ</m:t>
                        </m:r>
                        <m:r>
                          <a:rPr lang="en-US" sz="3200" b="0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sz="3200" b="0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200" i="1" dirty="0">
                    <a:solidFill>
                      <a:srgbClr val="FF0000"/>
                    </a:solidFill>
                    <a:latin typeface="Times New Roman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700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800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3200" i="1" dirty="0">
                    <a:solidFill>
                      <a:srgbClr val="FF0000"/>
                    </a:solidFill>
                    <a:latin typeface="Times New Roman" charset="0"/>
                  </a:rPr>
                  <a:t> = -1 </a:t>
                </a:r>
              </a:p>
            </p:txBody>
          </p:sp>
        </mc:Choice>
        <mc:Fallback xmlns="">
          <p:sp>
            <p:nvSpPr>
              <p:cNvPr id="6145" name="Rectangle 1">
                <a:extLst>
                  <a:ext uri="{FF2B5EF4-FFF2-40B4-BE49-F238E27FC236}">
                    <a16:creationId xmlns:a16="http://schemas.microsoft.com/office/drawing/2014/main" id="{9968D993-870D-2947-9E63-140233CEAA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/>
              </p:nvPr>
            </p:nvSpPr>
            <p:spPr>
              <a:xfrm>
                <a:off x="457993" y="1333928"/>
                <a:ext cx="8228013" cy="5447872"/>
              </a:xfrm>
              <a:blipFill>
                <a:blip r:embed="rId3"/>
                <a:stretch>
                  <a:fillRect l="-1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BB31324-1E60-1447-8B07-F484331F477A}"/>
                  </a:ext>
                </a:extLst>
              </p:cNvPr>
              <p:cNvSpPr/>
              <p:nvPr/>
            </p:nvSpPr>
            <p:spPr>
              <a:xfrm>
                <a:off x="459705" y="304800"/>
                <a:ext cx="3352800" cy="7879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4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)(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BB31324-1E60-1447-8B07-F484331F47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05" y="304800"/>
                <a:ext cx="3352800" cy="787973"/>
              </a:xfrm>
              <a:prstGeom prst="rect">
                <a:avLst/>
              </a:prstGeom>
              <a:blipFill>
                <a:blip r:embed="rId4"/>
                <a:stretch>
                  <a:fillRect l="-3030" t="-16129" r="-2652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E3A6299-F738-BE40-BDEC-DEF621C3B7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3886200"/>
            <a:ext cx="3886200" cy="151986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69" name="Rectangle 1">
                <a:extLst>
                  <a:ext uri="{FF2B5EF4-FFF2-40B4-BE49-F238E27FC236}">
                    <a16:creationId xmlns:a16="http://schemas.microsoft.com/office/drawing/2014/main" id="{16D0245D-CF36-884C-8379-290F4D2B0E20}"/>
                  </a:ext>
                </a:extLst>
              </p:cNvPr>
              <p:cNvSpPr>
                <a:spLocks noGrp="1" noChangeArrowheads="1"/>
              </p:cNvSpPr>
              <p:nvPr>
                <p:ph type="subTitle"/>
              </p:nvPr>
            </p:nvSpPr>
            <p:spPr>
              <a:xfrm>
                <a:off x="457200" y="1384300"/>
                <a:ext cx="8228013" cy="4525963"/>
              </a:xfrm>
            </p:spPr>
            <p:txBody>
              <a:bodyPr tIns="20967"/>
              <a:lstStyle/>
              <a:p>
                <a:pPr algn="l">
                  <a:tabLst>
                    <a:tab pos="414338" algn="l"/>
                    <a:tab pos="828675" algn="l"/>
                    <a:tab pos="1243013" algn="l"/>
                    <a:tab pos="1657350" algn="l"/>
                    <a:tab pos="2073275" algn="l"/>
                    <a:tab pos="2487613" algn="l"/>
                    <a:tab pos="2901950" algn="l"/>
                    <a:tab pos="3316288" algn="l"/>
                    <a:tab pos="3732213" algn="l"/>
                    <a:tab pos="4146550" algn="l"/>
                    <a:tab pos="4560888" algn="l"/>
                    <a:tab pos="4975225" algn="l"/>
                    <a:tab pos="5391150" algn="l"/>
                    <a:tab pos="5805488" algn="l"/>
                    <a:tab pos="6219825" algn="l"/>
                    <a:tab pos="6634163" algn="l"/>
                    <a:tab pos="7050088" algn="l"/>
                    <a:tab pos="7464425" algn="l"/>
                    <a:tab pos="7878763" algn="l"/>
                  </a:tabLst>
                  <a:defRPr/>
                </a:pPr>
                <a:r>
                  <a:rPr lang="en-US" altLang="en-US" sz="2400" b="1" dirty="0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Step 2:</a:t>
                </a:r>
              </a:p>
              <a:p>
                <a:pPr algn="l">
                  <a:tabLst>
                    <a:tab pos="414338" algn="l"/>
                    <a:tab pos="828675" algn="l"/>
                    <a:tab pos="1243013" algn="l"/>
                    <a:tab pos="1657350" algn="l"/>
                    <a:tab pos="2073275" algn="l"/>
                    <a:tab pos="2487613" algn="l"/>
                    <a:tab pos="2901950" algn="l"/>
                    <a:tab pos="3316288" algn="l"/>
                    <a:tab pos="3732213" algn="l"/>
                    <a:tab pos="4146550" algn="l"/>
                    <a:tab pos="4560888" algn="l"/>
                    <a:tab pos="4975225" algn="l"/>
                    <a:tab pos="5391150" algn="l"/>
                    <a:tab pos="5805488" algn="l"/>
                    <a:tab pos="6219825" algn="l"/>
                    <a:tab pos="6634163" algn="l"/>
                    <a:tab pos="7050088" algn="l"/>
                    <a:tab pos="7464425" algn="l"/>
                    <a:tab pos="7878763" algn="l"/>
                  </a:tabLst>
                  <a:defRPr/>
                </a:pPr>
                <a:r>
                  <a:rPr lang="en-US" altLang="en-US" sz="2400" dirty="0">
                    <a:latin typeface="Times New Roman" panose="02020603050405020304" pitchFamily="18" charset="0"/>
                    <a:cs typeface="Arial" panose="020B0604020202020204" pitchFamily="34" charset="0"/>
                  </a:rPr>
                  <a:t>Find </a:t>
                </a:r>
                <a:r>
                  <a:rPr lang="en-US" altLang="en-US" sz="2400" b="1" dirty="0" err="1">
                    <a:latin typeface="Times New Roman" panose="02020603050405020304" pitchFamily="18" charset="0"/>
                    <a:cs typeface="Arial" panose="020B0604020202020204" pitchFamily="34" charset="0"/>
                  </a:rPr>
                  <a:t>ß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Arial" panose="020B0604020202020204" pitchFamily="34" charset="0"/>
                  </a:rPr>
                  <a:t>for Bivariate Regression, </a:t>
                </a:r>
                <a:r>
                  <a:rPr lang="en-US" altLang="en-US" sz="2400" b="1" dirty="0" err="1">
                    <a:latin typeface="Times New Roman" panose="02020603050405020304" pitchFamily="18" charset="0"/>
                    <a:cs typeface="Arial" panose="020B0604020202020204" pitchFamily="34" charset="0"/>
                  </a:rPr>
                  <a:t>ß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:r>
                  <a:rPr lang="en-US" altLang="en-US" sz="2400" b="1" i="1" dirty="0">
                    <a:latin typeface="Times New Roman" panose="02020603050405020304" pitchFamily="18" charset="0"/>
                    <a:cs typeface="Arial" panose="020B0604020202020204" pitchFamily="34" charset="0"/>
                  </a:rPr>
                  <a:t>r = .70</a:t>
                </a:r>
              </a:p>
              <a:p>
                <a:pPr algn="l">
                  <a:tabLst>
                    <a:tab pos="414338" algn="l"/>
                    <a:tab pos="828675" algn="l"/>
                    <a:tab pos="1243013" algn="l"/>
                    <a:tab pos="1657350" algn="l"/>
                    <a:tab pos="2073275" algn="l"/>
                    <a:tab pos="2487613" algn="l"/>
                    <a:tab pos="2901950" algn="l"/>
                    <a:tab pos="3316288" algn="l"/>
                    <a:tab pos="3732213" algn="l"/>
                    <a:tab pos="4146550" algn="l"/>
                    <a:tab pos="4560888" algn="l"/>
                    <a:tab pos="4975225" algn="l"/>
                    <a:tab pos="5391150" algn="l"/>
                    <a:tab pos="5805488" algn="l"/>
                    <a:tab pos="6219825" algn="l"/>
                    <a:tab pos="6634163" algn="l"/>
                    <a:tab pos="7050088" algn="l"/>
                    <a:tab pos="7464425" algn="l"/>
                    <a:tab pos="7878763" algn="l"/>
                  </a:tabLst>
                  <a:defRPr/>
                </a:pPr>
                <a:endParaRPr lang="en-US" altLang="en-US" sz="2400" b="1" i="1" dirty="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l">
                  <a:tabLst>
                    <a:tab pos="414338" algn="l"/>
                    <a:tab pos="828675" algn="l"/>
                    <a:tab pos="1243013" algn="l"/>
                    <a:tab pos="1657350" algn="l"/>
                    <a:tab pos="2073275" algn="l"/>
                    <a:tab pos="2487613" algn="l"/>
                    <a:tab pos="2901950" algn="l"/>
                    <a:tab pos="3316288" algn="l"/>
                    <a:tab pos="3732213" algn="l"/>
                    <a:tab pos="4146550" algn="l"/>
                    <a:tab pos="4560888" algn="l"/>
                    <a:tab pos="4975225" algn="l"/>
                    <a:tab pos="5391150" algn="l"/>
                    <a:tab pos="5805488" algn="l"/>
                    <a:tab pos="6219825" algn="l"/>
                    <a:tab pos="6634163" algn="l"/>
                    <a:tab pos="7050088" algn="l"/>
                    <a:tab pos="7464425" algn="l"/>
                    <a:tab pos="7878763" algn="l"/>
                  </a:tabLst>
                  <a:defRPr/>
                </a:pPr>
                <a:r>
                  <a:rPr lang="en-US" altLang="en-US" sz="2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Step 3: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Arial" panose="020B0604020202020204" pitchFamily="34" charset="0"/>
                  </a:rPr>
                  <a:t>Plug-in information into Formula</a:t>
                </a:r>
              </a:p>
              <a:p>
                <a:pPr algn="l">
                  <a:tabLst>
                    <a:tab pos="414338" algn="l"/>
                    <a:tab pos="828675" algn="l"/>
                    <a:tab pos="1243013" algn="l"/>
                    <a:tab pos="1657350" algn="l"/>
                    <a:tab pos="2073275" algn="l"/>
                    <a:tab pos="2487613" algn="l"/>
                    <a:tab pos="2901950" algn="l"/>
                    <a:tab pos="3316288" algn="l"/>
                    <a:tab pos="3732213" algn="l"/>
                    <a:tab pos="4146550" algn="l"/>
                    <a:tab pos="4560888" algn="l"/>
                    <a:tab pos="4975225" algn="l"/>
                    <a:tab pos="5391150" algn="l"/>
                    <a:tab pos="5805488" algn="l"/>
                    <a:tab pos="6219825" algn="l"/>
                    <a:tab pos="6634163" algn="l"/>
                    <a:tab pos="7050088" algn="l"/>
                    <a:tab pos="7464425" algn="l"/>
                    <a:tab pos="7878763" algn="l"/>
                  </a:tabLst>
                  <a:defRPr/>
                </a:pPr>
                <a:endParaRPr lang="en-US" altLang="en-US" sz="2400" dirty="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l">
                  <a:tabLst>
                    <a:tab pos="414338" algn="l"/>
                    <a:tab pos="828675" algn="l"/>
                    <a:tab pos="1243013" algn="l"/>
                    <a:tab pos="1657350" algn="l"/>
                    <a:tab pos="2073275" algn="l"/>
                    <a:tab pos="2487613" algn="l"/>
                    <a:tab pos="2901950" algn="l"/>
                    <a:tab pos="3316288" algn="l"/>
                    <a:tab pos="3732213" algn="l"/>
                    <a:tab pos="4146550" algn="l"/>
                    <a:tab pos="4560888" algn="l"/>
                    <a:tab pos="4975225" algn="l"/>
                    <a:tab pos="5391150" algn="l"/>
                    <a:tab pos="5805488" algn="l"/>
                    <a:tab pos="6219825" algn="l"/>
                    <a:tab pos="6634163" algn="l"/>
                    <a:tab pos="7050088" algn="l"/>
                    <a:tab pos="7464425" algn="l"/>
                    <a:tab pos="7878763" algn="l"/>
                  </a:tabLs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4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4000" dirty="0">
                    <a:latin typeface="Times New Roman" panose="02020603050405020304" pitchFamily="18" charset="0"/>
                    <a:cs typeface="Arial" panose="020B0604020202020204" pitchFamily="34" charset="0"/>
                  </a:rPr>
                  <a:t>= (.70)(-1)= -.7</a:t>
                </a:r>
              </a:p>
              <a:p>
                <a:pPr algn="l">
                  <a:tabLst>
                    <a:tab pos="414338" algn="l"/>
                    <a:tab pos="828675" algn="l"/>
                    <a:tab pos="1243013" algn="l"/>
                    <a:tab pos="1657350" algn="l"/>
                    <a:tab pos="2073275" algn="l"/>
                    <a:tab pos="2487613" algn="l"/>
                    <a:tab pos="2901950" algn="l"/>
                    <a:tab pos="3316288" algn="l"/>
                    <a:tab pos="3732213" algn="l"/>
                    <a:tab pos="4146550" algn="l"/>
                    <a:tab pos="4560888" algn="l"/>
                    <a:tab pos="4975225" algn="l"/>
                    <a:tab pos="5391150" algn="l"/>
                    <a:tab pos="5805488" algn="l"/>
                    <a:tab pos="6219825" algn="l"/>
                    <a:tab pos="6634163" algn="l"/>
                    <a:tab pos="7050088" algn="l"/>
                    <a:tab pos="7464425" algn="l"/>
                    <a:tab pos="7878763" algn="l"/>
                  </a:tabLst>
                  <a:defRPr/>
                </a:pPr>
                <a:endParaRPr lang="en-US" altLang="en-US" sz="2400" dirty="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l">
                  <a:tabLst>
                    <a:tab pos="414338" algn="l"/>
                    <a:tab pos="828675" algn="l"/>
                    <a:tab pos="1243013" algn="l"/>
                    <a:tab pos="1657350" algn="l"/>
                    <a:tab pos="2073275" algn="l"/>
                    <a:tab pos="2487613" algn="l"/>
                    <a:tab pos="2901950" algn="l"/>
                    <a:tab pos="3316288" algn="l"/>
                    <a:tab pos="3732213" algn="l"/>
                    <a:tab pos="4146550" algn="l"/>
                    <a:tab pos="4560888" algn="l"/>
                    <a:tab pos="4975225" algn="l"/>
                    <a:tab pos="5391150" algn="l"/>
                    <a:tab pos="5805488" algn="l"/>
                    <a:tab pos="6219825" algn="l"/>
                    <a:tab pos="6634163" algn="l"/>
                    <a:tab pos="7050088" algn="l"/>
                    <a:tab pos="7464425" algn="l"/>
                    <a:tab pos="7878763" algn="l"/>
                  </a:tabLst>
                  <a:defRPr/>
                </a:pPr>
                <a:r>
                  <a:rPr lang="en-US" altLang="en-US" sz="2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Step 4: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Arial" panose="020B0604020202020204" pitchFamily="34" charset="0"/>
                  </a:rPr>
                  <a:t>Convert to Raw Score</a:t>
                </a:r>
              </a:p>
              <a:p>
                <a:pPr algn="l">
                  <a:tabLst>
                    <a:tab pos="414338" algn="l"/>
                    <a:tab pos="828675" algn="l"/>
                    <a:tab pos="1243013" algn="l"/>
                    <a:tab pos="1657350" algn="l"/>
                    <a:tab pos="2073275" algn="l"/>
                    <a:tab pos="2487613" algn="l"/>
                    <a:tab pos="2901950" algn="l"/>
                    <a:tab pos="3316288" algn="l"/>
                    <a:tab pos="3732213" algn="l"/>
                    <a:tab pos="4146550" algn="l"/>
                    <a:tab pos="4560888" algn="l"/>
                    <a:tab pos="4975225" algn="l"/>
                    <a:tab pos="5391150" algn="l"/>
                    <a:tab pos="5805488" algn="l"/>
                    <a:tab pos="6219825" algn="l"/>
                    <a:tab pos="6634163" algn="l"/>
                    <a:tab pos="7050088" algn="l"/>
                    <a:tab pos="7464425" algn="l"/>
                    <a:tab pos="7878763" algn="l"/>
                  </a:tabLst>
                  <a:defRPr/>
                </a:pPr>
                <a:endParaRPr lang="en-US" altLang="en-US" sz="2400" b="1" dirty="0">
                  <a:latin typeface="Times New Roman" panose="02020603050405020304" pitchFamily="18" charset="0"/>
                </a:endParaRPr>
              </a:p>
              <a:p>
                <a:pPr algn="l">
                  <a:tabLst>
                    <a:tab pos="414338" algn="l"/>
                    <a:tab pos="828675" algn="l"/>
                    <a:tab pos="1243013" algn="l"/>
                    <a:tab pos="1657350" algn="l"/>
                    <a:tab pos="2073275" algn="l"/>
                    <a:tab pos="2487613" algn="l"/>
                    <a:tab pos="2901950" algn="l"/>
                    <a:tab pos="3316288" algn="l"/>
                    <a:tab pos="3732213" algn="l"/>
                    <a:tab pos="4146550" algn="l"/>
                    <a:tab pos="4560888" algn="l"/>
                    <a:tab pos="4975225" algn="l"/>
                    <a:tab pos="5391150" algn="l"/>
                    <a:tab pos="5805488" algn="l"/>
                    <a:tab pos="6219825" algn="l"/>
                    <a:tab pos="6634163" algn="l"/>
                    <a:tab pos="7050088" algn="l"/>
                    <a:tab pos="7464425" algn="l"/>
                    <a:tab pos="7878763" algn="l"/>
                  </a:tabLst>
                  <a:defRPr/>
                </a:pPr>
                <a:endParaRPr lang="en-US" altLang="en-US" sz="2400" b="1" dirty="0">
                  <a:latin typeface="Times New Roman" panose="02020603050405020304" pitchFamily="18" charset="0"/>
                </a:endParaRPr>
              </a:p>
              <a:p>
                <a:pPr algn="l">
                  <a:tabLst>
                    <a:tab pos="414338" algn="l"/>
                    <a:tab pos="828675" algn="l"/>
                    <a:tab pos="1243013" algn="l"/>
                    <a:tab pos="1657350" algn="l"/>
                    <a:tab pos="2073275" algn="l"/>
                    <a:tab pos="2487613" algn="l"/>
                    <a:tab pos="2901950" algn="l"/>
                    <a:tab pos="3316288" algn="l"/>
                    <a:tab pos="3732213" algn="l"/>
                    <a:tab pos="4146550" algn="l"/>
                    <a:tab pos="4560888" algn="l"/>
                    <a:tab pos="4975225" algn="l"/>
                    <a:tab pos="5391150" algn="l"/>
                    <a:tab pos="5805488" algn="l"/>
                    <a:tab pos="6219825" algn="l"/>
                    <a:tab pos="6634163" algn="l"/>
                    <a:tab pos="7050088" algn="l"/>
                    <a:tab pos="7464425" algn="l"/>
                    <a:tab pos="7878763" algn="l"/>
                  </a:tabLst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</m:acc>
                  </m:oMath>
                </a14:m>
                <a:r>
                  <a:rPr lang="en-US" altLang="en-US" sz="2400" b="1" dirty="0">
                    <a:latin typeface="Times New Roman" panose="02020603050405020304" pitchFamily="18" charset="0"/>
                  </a:rPr>
                  <a:t> = (-.7)(20) + 80 = -14+80 = 66</a:t>
                </a:r>
              </a:p>
            </p:txBody>
          </p:sp>
        </mc:Choice>
        <mc:Fallback xmlns="">
          <p:sp>
            <p:nvSpPr>
              <p:cNvPr id="7169" name="Rectangle 1">
                <a:extLst>
                  <a:ext uri="{FF2B5EF4-FFF2-40B4-BE49-F238E27FC236}">
                    <a16:creationId xmlns:a16="http://schemas.microsoft.com/office/drawing/2014/main" id="{16D0245D-CF36-884C-8379-290F4D2B0E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/>
              </p:nvPr>
            </p:nvSpPr>
            <p:spPr>
              <a:xfrm>
                <a:off x="457200" y="1384300"/>
                <a:ext cx="8228013" cy="4525963"/>
              </a:xfrm>
              <a:blipFill>
                <a:blip r:embed="rId3"/>
                <a:stretch>
                  <a:fillRect l="-1235" b="-1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602" name="Rectangle 2">
                <a:extLst>
                  <a:ext uri="{FF2B5EF4-FFF2-40B4-BE49-F238E27FC236}">
                    <a16:creationId xmlns:a16="http://schemas.microsoft.com/office/drawing/2014/main" id="{5E6A7875-DCF1-E441-8A71-85A8BB56F8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00" y="4724400"/>
                <a:ext cx="8229600" cy="433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lvl="1" eaLnBrk="1" hangingPunct="1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</m:acc>
                  </m:oMath>
                </a14:m>
                <a:r>
                  <a:rPr lang="en-US" altLang="en-US" sz="2400" b="1" dirty="0">
                    <a:solidFill>
                      <a:srgbClr val="0000FF"/>
                    </a:solidFill>
                  </a:rPr>
                  <a:t> = (𝜎</a:t>
                </a:r>
                <a:r>
                  <a:rPr lang="en-US" altLang="en-US" sz="2400" b="1" baseline="-25000" dirty="0">
                    <a:solidFill>
                      <a:srgbClr val="0000FF"/>
                    </a:solidFill>
                  </a:rPr>
                  <a:t>y</a:t>
                </a:r>
                <a:r>
                  <a:rPr lang="en-US" altLang="en-US" sz="2400" b="1" dirty="0">
                    <a:solidFill>
                      <a:srgbClr val="0000FF"/>
                    </a:solidFill>
                  </a:rPr>
                  <a:t>)(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altLang="en-US" sz="2400" b="1" dirty="0">
                    <a:solidFill>
                      <a:srgbClr val="0000FF"/>
                    </a:solidFill>
                  </a:rPr>
                  <a:t>) + </a:t>
                </a:r>
                <a:r>
                  <a:rPr lang="en-US" altLang="en-US" sz="2400" b="1" dirty="0">
                    <a:solidFill>
                      <a:srgbClr val="FF0000"/>
                    </a:solidFill>
                  </a:rPr>
                  <a:t>µ</a:t>
                </a:r>
                <a:r>
                  <a:rPr lang="en-US" altLang="en-US" sz="2400" b="1" baseline="-25000" dirty="0">
                    <a:solidFill>
                      <a:srgbClr val="0000FF"/>
                    </a:solidFill>
                  </a:rPr>
                  <a:t>y</a:t>
                </a:r>
                <a:endParaRPr lang="en-US" altLang="en-US" sz="2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5602" name="Rectangle 2">
                <a:extLst>
                  <a:ext uri="{FF2B5EF4-FFF2-40B4-BE49-F238E27FC236}">
                    <a16:creationId xmlns:a16="http://schemas.microsoft.com/office/drawing/2014/main" id="{5E6A7875-DCF1-E441-8A71-85A8BB56F8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4724400"/>
                <a:ext cx="8229600" cy="433773"/>
              </a:xfrm>
              <a:prstGeom prst="rect">
                <a:avLst/>
              </a:prstGeom>
              <a:blipFill>
                <a:blip r:embed="rId4"/>
                <a:stretch>
                  <a:fillRect t="-22857" b="-285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6BCB20D-7E23-FC4A-AF2E-CA1374545EB4}"/>
                  </a:ext>
                </a:extLst>
              </p:cNvPr>
              <p:cNvSpPr/>
              <p:nvPr/>
            </p:nvSpPr>
            <p:spPr>
              <a:xfrm>
                <a:off x="2057400" y="476005"/>
                <a:ext cx="4315605" cy="10409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6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6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6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6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6000" dirty="0">
                    <a:solidFill>
                      <a:srgbClr val="FF0000"/>
                    </a:solidFill>
                  </a:rPr>
                  <a:t>)(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6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6BCB20D-7E23-FC4A-AF2E-CA1374545E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76005"/>
                <a:ext cx="4315605" cy="1040991"/>
              </a:xfrm>
              <a:prstGeom prst="rect">
                <a:avLst/>
              </a:prstGeom>
              <a:blipFill>
                <a:blip r:embed="rId5"/>
                <a:stretch>
                  <a:fillRect l="-4118" t="-15663" r="-7647" b="-38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3" name="Rectangle 1">
                <a:extLst>
                  <a:ext uri="{FF2B5EF4-FFF2-40B4-BE49-F238E27FC236}">
                    <a16:creationId xmlns:a16="http://schemas.microsoft.com/office/drawing/2014/main" id="{618EF95E-7B80-7B4B-9E98-1F016B877F99}"/>
                  </a:ext>
                </a:extLst>
              </p:cNvPr>
              <p:cNvSpPr>
                <a:spLocks noGrp="1" noChangeArrowheads="1"/>
              </p:cNvSpPr>
              <p:nvPr>
                <p:ph type="subTitle"/>
              </p:nvPr>
            </p:nvSpPr>
            <p:spPr>
              <a:xfrm>
                <a:off x="439738" y="1714500"/>
                <a:ext cx="8228012" cy="4527550"/>
              </a:xfrm>
            </p:spPr>
            <p:txBody>
              <a:bodyPr tIns="20967"/>
              <a:lstStyle/>
              <a:p>
                <a:pPr algn="l">
                  <a:tabLst>
                    <a:tab pos="414726" algn="l"/>
                    <a:tab pos="829452" algn="l"/>
                    <a:tab pos="1244178" algn="l"/>
                    <a:tab pos="1658904" algn="l"/>
                    <a:tab pos="2073631" algn="l"/>
                    <a:tab pos="2488357" algn="l"/>
                    <a:tab pos="2903083" algn="l"/>
                    <a:tab pos="3317809" algn="l"/>
                    <a:tab pos="3732535" algn="l"/>
                    <a:tab pos="4147261" algn="l"/>
                    <a:tab pos="4561987" algn="l"/>
                    <a:tab pos="4976713" algn="l"/>
                    <a:tab pos="5391440" algn="l"/>
                    <a:tab pos="5806166" algn="l"/>
                    <a:tab pos="6220892" algn="l"/>
                    <a:tab pos="6635618" algn="l"/>
                    <a:tab pos="7050344" algn="l"/>
                    <a:tab pos="7465070" algn="l"/>
                    <a:tab pos="7879796" algn="l"/>
                  </a:tabLst>
                  <a:defRPr/>
                </a:pPr>
                <a:r>
                  <a:rPr lang="en-US" sz="2400" dirty="0">
                    <a:latin typeface="Times New Roman" charset="0"/>
                  </a:rPr>
                  <a:t>Number Supervised (X):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bar>
                  </m:oMath>
                </a14:m>
                <a:r>
                  <a:rPr lang="en-US" sz="2400" dirty="0">
                    <a:latin typeface="Times New Roman" charset="0"/>
                  </a:rPr>
                  <a:t> = 7  S = 2.37</a:t>
                </a:r>
              </a:p>
              <a:p>
                <a:pPr algn="l">
                  <a:tabLst>
                    <a:tab pos="414726" algn="l"/>
                    <a:tab pos="829452" algn="l"/>
                    <a:tab pos="1244178" algn="l"/>
                    <a:tab pos="1658904" algn="l"/>
                    <a:tab pos="2073631" algn="l"/>
                    <a:tab pos="2488357" algn="l"/>
                    <a:tab pos="2903083" algn="l"/>
                    <a:tab pos="3317809" algn="l"/>
                    <a:tab pos="3732535" algn="l"/>
                    <a:tab pos="4147261" algn="l"/>
                    <a:tab pos="4561987" algn="l"/>
                    <a:tab pos="4976713" algn="l"/>
                    <a:tab pos="5391440" algn="l"/>
                    <a:tab pos="5806166" algn="l"/>
                    <a:tab pos="6220892" algn="l"/>
                    <a:tab pos="6635618" algn="l"/>
                    <a:tab pos="7050344" algn="l"/>
                    <a:tab pos="7465070" algn="l"/>
                    <a:tab pos="7879796" algn="l"/>
                  </a:tabLst>
                  <a:defRPr/>
                </a:pPr>
                <a:r>
                  <a:rPr lang="en-US" sz="2400" dirty="0">
                    <a:latin typeface="Times New Roman" charset="0"/>
                  </a:rPr>
                  <a:t>Stress                       (Y):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bar>
                  </m:oMath>
                </a14:m>
                <a:r>
                  <a:rPr lang="en-US" sz="2400" dirty="0">
                    <a:latin typeface="Times New Roman" charset="0"/>
                  </a:rPr>
                  <a:t> = 6  S = 2.61</a:t>
                </a:r>
              </a:p>
              <a:p>
                <a:pPr algn="l">
                  <a:tabLst>
                    <a:tab pos="414726" algn="l"/>
                    <a:tab pos="829452" algn="l"/>
                    <a:tab pos="1244178" algn="l"/>
                    <a:tab pos="1658904" algn="l"/>
                    <a:tab pos="2073631" algn="l"/>
                    <a:tab pos="2488357" algn="l"/>
                    <a:tab pos="2903083" algn="l"/>
                    <a:tab pos="3317809" algn="l"/>
                    <a:tab pos="3732535" algn="l"/>
                    <a:tab pos="4147261" algn="l"/>
                    <a:tab pos="4561987" algn="l"/>
                    <a:tab pos="4976713" algn="l"/>
                    <a:tab pos="5391440" algn="l"/>
                    <a:tab pos="5806166" algn="l"/>
                    <a:tab pos="6220892" algn="l"/>
                    <a:tab pos="6635618" algn="l"/>
                    <a:tab pos="7050344" algn="l"/>
                    <a:tab pos="7465070" algn="l"/>
                    <a:tab pos="7879796" algn="l"/>
                  </a:tabLst>
                  <a:defRPr/>
                </a:pPr>
                <a:r>
                  <a:rPr lang="en-US" sz="2400" b="1" dirty="0">
                    <a:solidFill>
                      <a:srgbClr val="FF0000"/>
                    </a:solidFill>
                    <a:latin typeface="Times New Roman" charset="0"/>
                  </a:rPr>
                  <a:t>r = .88</a:t>
                </a:r>
              </a:p>
              <a:p>
                <a:pPr algn="l">
                  <a:tabLst>
                    <a:tab pos="414726" algn="l"/>
                    <a:tab pos="829452" algn="l"/>
                    <a:tab pos="1244178" algn="l"/>
                    <a:tab pos="1658904" algn="l"/>
                    <a:tab pos="2073631" algn="l"/>
                    <a:tab pos="2488357" algn="l"/>
                    <a:tab pos="2903083" algn="l"/>
                    <a:tab pos="3317809" algn="l"/>
                    <a:tab pos="3732535" algn="l"/>
                    <a:tab pos="4147261" algn="l"/>
                    <a:tab pos="4561987" algn="l"/>
                    <a:tab pos="4976713" algn="l"/>
                    <a:tab pos="5391440" algn="l"/>
                    <a:tab pos="5806166" algn="l"/>
                    <a:tab pos="6220892" algn="l"/>
                    <a:tab pos="6635618" algn="l"/>
                    <a:tab pos="7050344" algn="l"/>
                    <a:tab pos="7465070" algn="l"/>
                    <a:tab pos="7879796" algn="l"/>
                  </a:tabLst>
                  <a:defRPr/>
                </a:pPr>
                <a:endParaRPr lang="en-US" sz="2400" dirty="0">
                  <a:latin typeface="Times New Roman" charset="0"/>
                </a:endParaRPr>
              </a:p>
              <a:p>
                <a:pPr algn="l">
                  <a:tabLst>
                    <a:tab pos="414726" algn="l"/>
                    <a:tab pos="829452" algn="l"/>
                    <a:tab pos="1244178" algn="l"/>
                    <a:tab pos="1658904" algn="l"/>
                    <a:tab pos="2073631" algn="l"/>
                    <a:tab pos="2488357" algn="l"/>
                    <a:tab pos="2903083" algn="l"/>
                    <a:tab pos="3317809" algn="l"/>
                    <a:tab pos="3732535" algn="l"/>
                    <a:tab pos="4147261" algn="l"/>
                    <a:tab pos="4561987" algn="l"/>
                    <a:tab pos="4976713" algn="l"/>
                    <a:tab pos="5391440" algn="l"/>
                    <a:tab pos="5806166" algn="l"/>
                    <a:tab pos="6220892" algn="l"/>
                    <a:tab pos="6635618" algn="l"/>
                    <a:tab pos="7050344" algn="l"/>
                    <a:tab pos="7465070" algn="l"/>
                    <a:tab pos="7879796" algn="l"/>
                  </a:tabLst>
                  <a:defRPr/>
                </a:pPr>
                <a:r>
                  <a:rPr lang="en-US" sz="2400" dirty="0">
                    <a:latin typeface="Times New Roman" charset="0"/>
                  </a:rPr>
                  <a:t>If a Manager supervised 10 employees, that manager would have a stress level of?</a:t>
                </a:r>
              </a:p>
              <a:p>
                <a:pPr algn="l">
                  <a:tabLst>
                    <a:tab pos="414726" algn="l"/>
                    <a:tab pos="829452" algn="l"/>
                    <a:tab pos="1244178" algn="l"/>
                    <a:tab pos="1658904" algn="l"/>
                    <a:tab pos="2073631" algn="l"/>
                    <a:tab pos="2488357" algn="l"/>
                    <a:tab pos="2903083" algn="l"/>
                    <a:tab pos="3317809" algn="l"/>
                    <a:tab pos="3732535" algn="l"/>
                    <a:tab pos="4147261" algn="l"/>
                    <a:tab pos="4561987" algn="l"/>
                    <a:tab pos="4976713" algn="l"/>
                    <a:tab pos="5391440" algn="l"/>
                    <a:tab pos="5806166" algn="l"/>
                    <a:tab pos="6220892" algn="l"/>
                    <a:tab pos="6635618" algn="l"/>
                    <a:tab pos="7050344" algn="l"/>
                    <a:tab pos="7465070" algn="l"/>
                    <a:tab pos="7879796" algn="l"/>
                  </a:tabLst>
                  <a:defRPr/>
                </a:pPr>
                <a:endParaRPr lang="en-US" sz="2400" dirty="0">
                  <a:latin typeface="Times New Roman" charset="0"/>
                </a:endParaRPr>
              </a:p>
              <a:p>
                <a:pPr algn="l">
                  <a:tabLst>
                    <a:tab pos="414726" algn="l"/>
                    <a:tab pos="829452" algn="l"/>
                    <a:tab pos="1244178" algn="l"/>
                    <a:tab pos="1658904" algn="l"/>
                    <a:tab pos="2073631" algn="l"/>
                    <a:tab pos="2488357" algn="l"/>
                    <a:tab pos="2903083" algn="l"/>
                    <a:tab pos="3317809" algn="l"/>
                    <a:tab pos="3732535" algn="l"/>
                    <a:tab pos="4147261" algn="l"/>
                    <a:tab pos="4561987" algn="l"/>
                    <a:tab pos="4976713" algn="l"/>
                    <a:tab pos="5391440" algn="l"/>
                    <a:tab pos="5806166" algn="l"/>
                    <a:tab pos="6220892" algn="l"/>
                    <a:tab pos="6635618" algn="l"/>
                    <a:tab pos="7050344" algn="l"/>
                    <a:tab pos="7465070" algn="l"/>
                    <a:tab pos="7879796" algn="l"/>
                  </a:tabLst>
                  <a:defRPr/>
                </a:pPr>
                <a:r>
                  <a:rPr lang="en-US" sz="2400" dirty="0">
                    <a:latin typeface="Times New Roman" charset="0"/>
                  </a:rPr>
                  <a:t>Z</a:t>
                </a:r>
                <a:r>
                  <a:rPr lang="en-US" sz="2400" baseline="-33000" dirty="0">
                    <a:latin typeface="Times New Roman" charset="0"/>
                  </a:rPr>
                  <a:t>X</a:t>
                </a:r>
                <a:r>
                  <a:rPr lang="en-US" sz="2400" dirty="0">
                    <a:latin typeface="Times New Roman" charset="0"/>
                  </a:rPr>
                  <a:t> = (X-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bar>
                  </m:oMath>
                </a14:m>
                <a:r>
                  <a:rPr lang="en-US" sz="2400" baseline="-33000" dirty="0">
                    <a:latin typeface="Times New Roman" charset="0"/>
                  </a:rPr>
                  <a:t>X</a:t>
                </a:r>
                <a:r>
                  <a:rPr lang="en-US" sz="2400" dirty="0">
                    <a:latin typeface="Times New Roman" charset="0"/>
                  </a:rPr>
                  <a:t>/S</a:t>
                </a:r>
                <a:r>
                  <a:rPr lang="en-US" sz="2400" baseline="-33000" dirty="0">
                    <a:latin typeface="Times New Roman" charset="0"/>
                  </a:rPr>
                  <a:t>X</a:t>
                </a:r>
                <a:r>
                  <a:rPr lang="en-US" sz="2400" dirty="0">
                    <a:latin typeface="Times New Roman" charset="0"/>
                  </a:rPr>
                  <a:t>) = 10-7/2.37 =   3/2.37 = 1.27</a:t>
                </a:r>
              </a:p>
              <a:p>
                <a:pPr algn="l">
                  <a:tabLst>
                    <a:tab pos="414726" algn="l"/>
                    <a:tab pos="829452" algn="l"/>
                    <a:tab pos="1244178" algn="l"/>
                    <a:tab pos="1658904" algn="l"/>
                    <a:tab pos="2073631" algn="l"/>
                    <a:tab pos="2488357" algn="l"/>
                    <a:tab pos="2903083" algn="l"/>
                    <a:tab pos="3317809" algn="l"/>
                    <a:tab pos="3732535" algn="l"/>
                    <a:tab pos="4147261" algn="l"/>
                    <a:tab pos="4561987" algn="l"/>
                    <a:tab pos="4976713" algn="l"/>
                    <a:tab pos="5391440" algn="l"/>
                    <a:tab pos="5806166" algn="l"/>
                    <a:tab pos="6220892" algn="l"/>
                    <a:tab pos="6635618" algn="l"/>
                    <a:tab pos="7050344" algn="l"/>
                    <a:tab pos="7465070" algn="l"/>
                    <a:tab pos="7879796" algn="l"/>
                  </a:tabLst>
                  <a:defRPr/>
                </a:pPr>
                <a:endParaRPr lang="en-US" sz="2400" dirty="0">
                  <a:latin typeface="Times New Roman" charset="0"/>
                </a:endParaRPr>
              </a:p>
              <a:p>
                <a:pPr algn="l">
                  <a:tabLst>
                    <a:tab pos="414726" algn="l"/>
                    <a:tab pos="829452" algn="l"/>
                    <a:tab pos="1244178" algn="l"/>
                    <a:tab pos="1658904" algn="l"/>
                    <a:tab pos="2073631" algn="l"/>
                    <a:tab pos="2488357" algn="l"/>
                    <a:tab pos="2903083" algn="l"/>
                    <a:tab pos="3317809" algn="l"/>
                    <a:tab pos="3732535" algn="l"/>
                    <a:tab pos="4147261" algn="l"/>
                    <a:tab pos="4561987" algn="l"/>
                    <a:tab pos="4976713" algn="l"/>
                    <a:tab pos="5391440" algn="l"/>
                    <a:tab pos="5806166" algn="l"/>
                    <a:tab pos="6220892" algn="l"/>
                    <a:tab pos="6635618" algn="l"/>
                    <a:tab pos="7050344" algn="l"/>
                    <a:tab pos="7465070" algn="l"/>
                    <a:tab pos="7879796" algn="l"/>
                  </a:tabLs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sz="2400" baseline="-33000" dirty="0">
                    <a:latin typeface="Times New Roman" charset="0"/>
                  </a:rPr>
                  <a:t> </a:t>
                </a:r>
                <a:r>
                  <a:rPr lang="en-US" sz="2400" dirty="0">
                    <a:latin typeface="Times New Roman" charset="0"/>
                  </a:rPr>
                  <a:t>= (.88)(1.27) = 1.12</a:t>
                </a:r>
              </a:p>
              <a:p>
                <a:pPr algn="l">
                  <a:tabLst>
                    <a:tab pos="414726" algn="l"/>
                    <a:tab pos="829452" algn="l"/>
                    <a:tab pos="1244178" algn="l"/>
                    <a:tab pos="1658904" algn="l"/>
                    <a:tab pos="2073631" algn="l"/>
                    <a:tab pos="2488357" algn="l"/>
                    <a:tab pos="2903083" algn="l"/>
                    <a:tab pos="3317809" algn="l"/>
                    <a:tab pos="3732535" algn="l"/>
                    <a:tab pos="4147261" algn="l"/>
                    <a:tab pos="4561987" algn="l"/>
                    <a:tab pos="4976713" algn="l"/>
                    <a:tab pos="5391440" algn="l"/>
                    <a:tab pos="5806166" algn="l"/>
                    <a:tab pos="6220892" algn="l"/>
                    <a:tab pos="6635618" algn="l"/>
                    <a:tab pos="7050344" algn="l"/>
                    <a:tab pos="7465070" algn="l"/>
                    <a:tab pos="7879796" algn="l"/>
                  </a:tabLst>
                  <a:defRPr/>
                </a:pPr>
                <a:endParaRPr lang="en-US" sz="2400" dirty="0">
                  <a:latin typeface="Times New Roman" charset="0"/>
                </a:endParaRPr>
              </a:p>
              <a:p>
                <a:pPr algn="l">
                  <a:tabLst>
                    <a:tab pos="414726" algn="l"/>
                    <a:tab pos="829452" algn="l"/>
                    <a:tab pos="1244178" algn="l"/>
                    <a:tab pos="1658904" algn="l"/>
                    <a:tab pos="2073631" algn="l"/>
                    <a:tab pos="2488357" algn="l"/>
                    <a:tab pos="2903083" algn="l"/>
                    <a:tab pos="3317809" algn="l"/>
                    <a:tab pos="3732535" algn="l"/>
                    <a:tab pos="4147261" algn="l"/>
                    <a:tab pos="4561987" algn="l"/>
                    <a:tab pos="4976713" algn="l"/>
                    <a:tab pos="5391440" algn="l"/>
                    <a:tab pos="5806166" algn="l"/>
                    <a:tab pos="6220892" algn="l"/>
                    <a:tab pos="6635618" algn="l"/>
                    <a:tab pos="7050344" algn="l"/>
                    <a:tab pos="7465070" algn="l"/>
                    <a:tab pos="7879796" algn="l"/>
                  </a:tabLst>
                  <a:defRPr/>
                </a:pPr>
                <a:r>
                  <a:rPr lang="en-US" sz="2400" dirty="0">
                    <a:latin typeface="Times New Roman" charset="0"/>
                  </a:rPr>
                  <a:t>Raw Score?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charset="0"/>
                  </a:rPr>
                  <a:t>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charset="0"/>
                  </a:rPr>
                  <a:t>)(S</a:t>
                </a:r>
                <a:r>
                  <a:rPr lang="en-US" sz="2400" baseline="-25000" dirty="0">
                    <a:latin typeface="Times New Roman" charset="0"/>
                  </a:rPr>
                  <a:t>y</a:t>
                </a:r>
                <a:r>
                  <a:rPr lang="en-US" sz="2400" dirty="0">
                    <a:latin typeface="Times New Roman" charset="0"/>
                  </a:rPr>
                  <a:t>)+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bar>
                  </m:oMath>
                </a14:m>
                <a:r>
                  <a:rPr lang="en-US" sz="2400" baseline="-25000" dirty="0">
                    <a:latin typeface="Times New Roman" charset="0"/>
                  </a:rPr>
                  <a:t>y</a:t>
                </a:r>
                <a:r>
                  <a:rPr lang="en-US" sz="2400" dirty="0">
                    <a:latin typeface="Times New Roman" charset="0"/>
                  </a:rPr>
                  <a:t>= (1.12)(2.61)+6=8.9</a:t>
                </a:r>
              </a:p>
            </p:txBody>
          </p:sp>
        </mc:Choice>
        <mc:Fallback xmlns="">
          <p:sp>
            <p:nvSpPr>
              <p:cNvPr id="8193" name="Rectangle 1">
                <a:extLst>
                  <a:ext uri="{FF2B5EF4-FFF2-40B4-BE49-F238E27FC236}">
                    <a16:creationId xmlns:a16="http://schemas.microsoft.com/office/drawing/2014/main" id="{618EF95E-7B80-7B4B-9E98-1F016B877F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/>
              </p:nvPr>
            </p:nvSpPr>
            <p:spPr>
              <a:xfrm>
                <a:off x="439738" y="1714500"/>
                <a:ext cx="8228012" cy="4527550"/>
              </a:xfrm>
              <a:blipFill>
                <a:blip r:embed="rId3"/>
                <a:stretch>
                  <a:fillRect l="-1233" t="-1676" r="-770" b="-4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0" name="Text Box 2">
            <a:extLst>
              <a:ext uri="{FF2B5EF4-FFF2-40B4-BE49-F238E27FC236}">
                <a16:creationId xmlns:a16="http://schemas.microsoft.com/office/drawing/2014/main" id="{8DC20F93-FC1E-D046-8B14-76DD95FC4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11212"/>
            <a:ext cx="45466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69850" rIns="81639" bIns="40820"/>
          <a:lstStyle>
            <a:lvl1pPr>
              <a:spcBef>
                <a:spcPct val="20000"/>
              </a:spcBef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Manager's Stress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B301673-9A9A-0045-A53B-CD583907780A}"/>
                  </a:ext>
                </a:extLst>
              </p:cNvPr>
              <p:cNvSpPr/>
              <p:nvPr/>
            </p:nvSpPr>
            <p:spPr>
              <a:xfrm>
                <a:off x="5715000" y="2438400"/>
                <a:ext cx="3213059" cy="7879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4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)(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B301673-9A9A-0045-A53B-CD58390778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2438400"/>
                <a:ext cx="3213059" cy="787973"/>
              </a:xfrm>
              <a:prstGeom prst="rect">
                <a:avLst/>
              </a:prstGeom>
              <a:blipFill>
                <a:blip r:embed="rId4"/>
                <a:stretch>
                  <a:fillRect l="-3150" t="-16129" r="-629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17" name="Rectangle 1">
                <a:extLst>
                  <a:ext uri="{FF2B5EF4-FFF2-40B4-BE49-F238E27FC236}">
                    <a16:creationId xmlns:a16="http://schemas.microsoft.com/office/drawing/2014/main" id="{DE4B5EBA-B93A-104B-8AAC-21C91A4AD931}"/>
                  </a:ext>
                </a:extLst>
              </p:cNvPr>
              <p:cNvSpPr>
                <a:spLocks noGrp="1" noChangeArrowheads="1"/>
              </p:cNvSpPr>
              <p:nvPr>
                <p:ph type="subTitle"/>
              </p:nvPr>
            </p:nvSpPr>
            <p:spPr>
              <a:xfrm>
                <a:off x="457200" y="1331913"/>
                <a:ext cx="8228013" cy="4525962"/>
              </a:xfrm>
            </p:spPr>
            <p:txBody>
              <a:bodyPr tIns="25805"/>
              <a:lstStyle/>
              <a:p>
                <a:pPr algn="l">
                  <a:tabLst>
                    <a:tab pos="414726" algn="l"/>
                    <a:tab pos="829452" algn="l"/>
                    <a:tab pos="1244178" algn="l"/>
                    <a:tab pos="1658904" algn="l"/>
                    <a:tab pos="2073631" algn="l"/>
                    <a:tab pos="2488357" algn="l"/>
                    <a:tab pos="2903083" algn="l"/>
                    <a:tab pos="3317809" algn="l"/>
                    <a:tab pos="3732535" algn="l"/>
                    <a:tab pos="4147261" algn="l"/>
                    <a:tab pos="4561987" algn="l"/>
                    <a:tab pos="4976713" algn="l"/>
                    <a:tab pos="5391440" algn="l"/>
                    <a:tab pos="5806166" algn="l"/>
                    <a:tab pos="6220892" algn="l"/>
                    <a:tab pos="6635618" algn="l"/>
                    <a:tab pos="7050344" algn="l"/>
                    <a:tab pos="7465070" algn="l"/>
                    <a:tab pos="7879796" algn="l"/>
                  </a:tabLst>
                  <a:defRPr/>
                </a:pPr>
                <a:r>
                  <a:rPr lang="en-US" sz="2900" dirty="0">
                    <a:latin typeface="Times New Roman" charset="0"/>
                  </a:rPr>
                  <a:t>If a Manager supervised 3 employees, that manager would have a stress level of?</a:t>
                </a:r>
              </a:p>
              <a:p>
                <a:pPr algn="l">
                  <a:tabLst>
                    <a:tab pos="414726" algn="l"/>
                    <a:tab pos="829452" algn="l"/>
                    <a:tab pos="1244178" algn="l"/>
                    <a:tab pos="1658904" algn="l"/>
                    <a:tab pos="2073631" algn="l"/>
                    <a:tab pos="2488357" algn="l"/>
                    <a:tab pos="2903083" algn="l"/>
                    <a:tab pos="3317809" algn="l"/>
                    <a:tab pos="3732535" algn="l"/>
                    <a:tab pos="4147261" algn="l"/>
                    <a:tab pos="4561987" algn="l"/>
                    <a:tab pos="4976713" algn="l"/>
                    <a:tab pos="5391440" algn="l"/>
                    <a:tab pos="5806166" algn="l"/>
                    <a:tab pos="6220892" algn="l"/>
                    <a:tab pos="6635618" algn="l"/>
                    <a:tab pos="7050344" algn="l"/>
                    <a:tab pos="7465070" algn="l"/>
                    <a:tab pos="7879796" algn="l"/>
                  </a:tabLst>
                  <a:defRPr/>
                </a:pPr>
                <a:endParaRPr lang="en-US" sz="2900" dirty="0">
                  <a:latin typeface="Times New Roman" charset="0"/>
                </a:endParaRPr>
              </a:p>
              <a:p>
                <a:pPr algn="l">
                  <a:tabLst>
                    <a:tab pos="414726" algn="l"/>
                    <a:tab pos="829452" algn="l"/>
                    <a:tab pos="1244178" algn="l"/>
                    <a:tab pos="1658904" algn="l"/>
                    <a:tab pos="2073631" algn="l"/>
                    <a:tab pos="2488357" algn="l"/>
                    <a:tab pos="2903083" algn="l"/>
                    <a:tab pos="3317809" algn="l"/>
                    <a:tab pos="3732535" algn="l"/>
                    <a:tab pos="4147261" algn="l"/>
                    <a:tab pos="4561987" algn="l"/>
                    <a:tab pos="4976713" algn="l"/>
                    <a:tab pos="5391440" algn="l"/>
                    <a:tab pos="5806166" algn="l"/>
                    <a:tab pos="6220892" algn="l"/>
                    <a:tab pos="6635618" algn="l"/>
                    <a:tab pos="7050344" algn="l"/>
                    <a:tab pos="7465070" algn="l"/>
                    <a:tab pos="7879796" algn="l"/>
                  </a:tabLst>
                  <a:defRPr/>
                </a:pPr>
                <a:r>
                  <a:rPr lang="en-US" sz="2500" dirty="0">
                    <a:latin typeface="Times New Roman" charset="0"/>
                  </a:rPr>
                  <a:t>Z</a:t>
                </a:r>
                <a:r>
                  <a:rPr lang="en-US" sz="2500" baseline="-33000" dirty="0">
                    <a:latin typeface="Times New Roman" charset="0"/>
                  </a:rPr>
                  <a:t>X</a:t>
                </a:r>
                <a:r>
                  <a:rPr lang="en-US" sz="2500" dirty="0">
                    <a:latin typeface="Times New Roman" charset="0"/>
                  </a:rPr>
                  <a:t> = (X –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bar>
                  </m:oMath>
                </a14:m>
                <a:r>
                  <a:rPr lang="en-US" sz="2500" baseline="-33000" dirty="0">
                    <a:latin typeface="Times New Roman" charset="0"/>
                  </a:rPr>
                  <a:t>X</a:t>
                </a:r>
                <a:r>
                  <a:rPr lang="en-US" sz="2500" dirty="0">
                    <a:latin typeface="Times New Roman" charset="0"/>
                  </a:rPr>
                  <a:t>/S</a:t>
                </a:r>
                <a:r>
                  <a:rPr lang="en-US" sz="2500" baseline="-33000" dirty="0">
                    <a:latin typeface="Times New Roman" charset="0"/>
                  </a:rPr>
                  <a:t>X</a:t>
                </a:r>
                <a:r>
                  <a:rPr lang="en-US" sz="2500" dirty="0">
                    <a:latin typeface="Times New Roman" charset="0"/>
                  </a:rPr>
                  <a:t>) = 3-7/2.37 = -4/2.37 = -1.69</a:t>
                </a:r>
              </a:p>
              <a:p>
                <a:pPr algn="l">
                  <a:tabLst>
                    <a:tab pos="414726" algn="l"/>
                    <a:tab pos="829452" algn="l"/>
                    <a:tab pos="1244178" algn="l"/>
                    <a:tab pos="1658904" algn="l"/>
                    <a:tab pos="2073631" algn="l"/>
                    <a:tab pos="2488357" algn="l"/>
                    <a:tab pos="2903083" algn="l"/>
                    <a:tab pos="3317809" algn="l"/>
                    <a:tab pos="3732535" algn="l"/>
                    <a:tab pos="4147261" algn="l"/>
                    <a:tab pos="4561987" algn="l"/>
                    <a:tab pos="4976713" algn="l"/>
                    <a:tab pos="5391440" algn="l"/>
                    <a:tab pos="5806166" algn="l"/>
                    <a:tab pos="6220892" algn="l"/>
                    <a:tab pos="6635618" algn="l"/>
                    <a:tab pos="7050344" algn="l"/>
                    <a:tab pos="7465070" algn="l"/>
                    <a:tab pos="7879796" algn="l"/>
                  </a:tabLst>
                  <a:defRPr/>
                </a:pPr>
                <a:endParaRPr lang="en-US" sz="2900" dirty="0">
                  <a:latin typeface="Times New Roman" charset="0"/>
                </a:endParaRPr>
              </a:p>
              <a:p>
                <a:pPr algn="l">
                  <a:tabLst>
                    <a:tab pos="414726" algn="l"/>
                    <a:tab pos="829452" algn="l"/>
                    <a:tab pos="1244178" algn="l"/>
                    <a:tab pos="1658904" algn="l"/>
                    <a:tab pos="2073631" algn="l"/>
                    <a:tab pos="2488357" algn="l"/>
                    <a:tab pos="2903083" algn="l"/>
                    <a:tab pos="3317809" algn="l"/>
                    <a:tab pos="3732535" algn="l"/>
                    <a:tab pos="4147261" algn="l"/>
                    <a:tab pos="4561987" algn="l"/>
                    <a:tab pos="4976713" algn="l"/>
                    <a:tab pos="5391440" algn="l"/>
                    <a:tab pos="5806166" algn="l"/>
                    <a:tab pos="6220892" algn="l"/>
                    <a:tab pos="6635618" algn="l"/>
                    <a:tab pos="7050344" algn="l"/>
                    <a:tab pos="7465070" algn="l"/>
                    <a:tab pos="7879796" algn="l"/>
                  </a:tabLs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sz="2900" baseline="-33000" dirty="0">
                    <a:latin typeface="Times New Roman" charset="0"/>
                  </a:rPr>
                  <a:t> </a:t>
                </a:r>
                <a:r>
                  <a:rPr lang="en-US" sz="2900" dirty="0">
                    <a:latin typeface="Times New Roman" charset="0"/>
                  </a:rPr>
                  <a:t>= (.88)(-1.69) = -1.49</a:t>
                </a:r>
              </a:p>
              <a:p>
                <a:pPr algn="l">
                  <a:tabLst>
                    <a:tab pos="414726" algn="l"/>
                    <a:tab pos="829452" algn="l"/>
                    <a:tab pos="1244178" algn="l"/>
                    <a:tab pos="1658904" algn="l"/>
                    <a:tab pos="2073631" algn="l"/>
                    <a:tab pos="2488357" algn="l"/>
                    <a:tab pos="2903083" algn="l"/>
                    <a:tab pos="3317809" algn="l"/>
                    <a:tab pos="3732535" algn="l"/>
                    <a:tab pos="4147261" algn="l"/>
                    <a:tab pos="4561987" algn="l"/>
                    <a:tab pos="4976713" algn="l"/>
                    <a:tab pos="5391440" algn="l"/>
                    <a:tab pos="5806166" algn="l"/>
                    <a:tab pos="6220892" algn="l"/>
                    <a:tab pos="6635618" algn="l"/>
                    <a:tab pos="7050344" algn="l"/>
                    <a:tab pos="7465070" algn="l"/>
                    <a:tab pos="7879796" algn="l"/>
                  </a:tabLst>
                  <a:defRPr/>
                </a:pPr>
                <a:endParaRPr lang="en-US" sz="2900" dirty="0">
                  <a:latin typeface="Times New Roman" charset="0"/>
                </a:endParaRPr>
              </a:p>
              <a:p>
                <a:pPr algn="l">
                  <a:tabLst>
                    <a:tab pos="414726" algn="l"/>
                    <a:tab pos="829452" algn="l"/>
                    <a:tab pos="1244178" algn="l"/>
                    <a:tab pos="1658904" algn="l"/>
                    <a:tab pos="2073631" algn="l"/>
                    <a:tab pos="2488357" algn="l"/>
                    <a:tab pos="2903083" algn="l"/>
                    <a:tab pos="3317809" algn="l"/>
                    <a:tab pos="3732535" algn="l"/>
                    <a:tab pos="4147261" algn="l"/>
                    <a:tab pos="4561987" algn="l"/>
                    <a:tab pos="4976713" algn="l"/>
                    <a:tab pos="5391440" algn="l"/>
                    <a:tab pos="5806166" algn="l"/>
                    <a:tab pos="6220892" algn="l"/>
                    <a:tab pos="6635618" algn="l"/>
                    <a:tab pos="7050344" algn="l"/>
                    <a:tab pos="7465070" algn="l"/>
                    <a:tab pos="7879796" algn="l"/>
                  </a:tabLst>
                  <a:defRPr/>
                </a:pPr>
                <a:r>
                  <a:rPr lang="en-US" sz="2900" dirty="0">
                    <a:latin typeface="Times New Roman" charset="0"/>
                  </a:rPr>
                  <a:t>Raw Score? </a:t>
                </a:r>
              </a:p>
              <a:p>
                <a:pPr algn="l">
                  <a:tabLst>
                    <a:tab pos="414726" algn="l"/>
                    <a:tab pos="829452" algn="l"/>
                    <a:tab pos="1244178" algn="l"/>
                    <a:tab pos="1658904" algn="l"/>
                    <a:tab pos="2073631" algn="l"/>
                    <a:tab pos="2488357" algn="l"/>
                    <a:tab pos="2903083" algn="l"/>
                    <a:tab pos="3317809" algn="l"/>
                    <a:tab pos="3732535" algn="l"/>
                    <a:tab pos="4147261" algn="l"/>
                    <a:tab pos="4561987" algn="l"/>
                    <a:tab pos="4976713" algn="l"/>
                    <a:tab pos="5391440" algn="l"/>
                    <a:tab pos="5806166" algn="l"/>
                    <a:tab pos="6220892" algn="l"/>
                    <a:tab pos="6635618" algn="l"/>
                    <a:tab pos="7050344" algn="l"/>
                    <a:tab pos="7465070" algn="l"/>
                    <a:tab pos="7879796" algn="l"/>
                  </a:tabLst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32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32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</m:acc>
                  </m:oMath>
                </a14:m>
                <a:r>
                  <a:rPr lang="en-US" sz="2900" dirty="0">
                    <a:latin typeface="Times New Roman" charset="0"/>
                  </a:rPr>
                  <a:t>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900" dirty="0">
                    <a:latin typeface="Times New Roman" charset="0"/>
                  </a:rPr>
                  <a:t>)(S</a:t>
                </a:r>
                <a:r>
                  <a:rPr lang="en-US" sz="2900" baseline="-25000" dirty="0">
                    <a:latin typeface="Times New Roman" charset="0"/>
                  </a:rPr>
                  <a:t>y</a:t>
                </a:r>
                <a:r>
                  <a:rPr lang="en-US" sz="2900" dirty="0">
                    <a:latin typeface="Times New Roman" charset="0"/>
                  </a:rPr>
                  <a:t>)+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bar>
                  </m:oMath>
                </a14:m>
                <a:r>
                  <a:rPr lang="en-US" sz="2900" baseline="-25000" dirty="0">
                    <a:latin typeface="Times New Roman" charset="0"/>
                  </a:rPr>
                  <a:t>y </a:t>
                </a:r>
                <a:r>
                  <a:rPr lang="en-US" sz="2900" dirty="0">
                    <a:latin typeface="Times New Roman" charset="0"/>
                  </a:rPr>
                  <a:t>= (-1.49)(2.61)+6 = 2.11</a:t>
                </a:r>
              </a:p>
            </p:txBody>
          </p:sp>
        </mc:Choice>
        <mc:Fallback xmlns="">
          <p:sp>
            <p:nvSpPr>
              <p:cNvPr id="9217" name="Rectangle 1">
                <a:extLst>
                  <a:ext uri="{FF2B5EF4-FFF2-40B4-BE49-F238E27FC236}">
                    <a16:creationId xmlns:a16="http://schemas.microsoft.com/office/drawing/2014/main" id="{DE4B5EBA-B93A-104B-8AAC-21C91A4AD9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/>
              </p:nvPr>
            </p:nvSpPr>
            <p:spPr>
              <a:xfrm>
                <a:off x="457200" y="1331913"/>
                <a:ext cx="8228013" cy="4525962"/>
              </a:xfrm>
              <a:blipFill>
                <a:blip r:embed="rId3"/>
                <a:stretch>
                  <a:fillRect l="-1698" b="-1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698" name="Text Box 2">
            <a:extLst>
              <a:ext uri="{FF2B5EF4-FFF2-40B4-BE49-F238E27FC236}">
                <a16:creationId xmlns:a16="http://schemas.microsoft.com/office/drawing/2014/main" id="{727B4D20-9802-8646-BEE8-BF41ECFB5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0213" y="393700"/>
            <a:ext cx="45466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69850" rIns="81639" bIns="40820"/>
          <a:lstStyle>
            <a:lvl1pPr>
              <a:spcBef>
                <a:spcPct val="20000"/>
              </a:spcBef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Manager's Stress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810E22C-C39B-784F-9F4F-9678E5AA72F1}"/>
                  </a:ext>
                </a:extLst>
              </p:cNvPr>
              <p:cNvSpPr/>
              <p:nvPr/>
            </p:nvSpPr>
            <p:spPr>
              <a:xfrm>
                <a:off x="5715000" y="3594894"/>
                <a:ext cx="3213059" cy="7879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4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)(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810E22C-C39B-784F-9F4F-9678E5AA72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3594894"/>
                <a:ext cx="3213059" cy="787973"/>
              </a:xfrm>
              <a:prstGeom prst="rect">
                <a:avLst/>
              </a:prstGeom>
              <a:blipFill>
                <a:blip r:embed="rId4"/>
                <a:stretch>
                  <a:fillRect l="-3150" t="-14286" r="-6299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9057</TotalTime>
  <Words>1274</Words>
  <Application>Microsoft Macintosh PowerPoint</Application>
  <PresentationFormat>On-screen Show (4:3)</PresentationFormat>
  <Paragraphs>178</Paragraphs>
  <Slides>30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Cambria Math</vt:lpstr>
      <vt:lpstr>Symbol</vt:lpstr>
      <vt:lpstr>Times New Roman</vt:lpstr>
      <vt:lpstr>Wingdings</vt:lpstr>
      <vt:lpstr>Blank Presentation</vt:lpstr>
      <vt:lpstr>Correlation and Prediction</vt:lpstr>
      <vt:lpstr>Bivariate Regression</vt:lpstr>
      <vt:lpstr>Prediction</vt:lpstr>
      <vt:lpstr>Regression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R2 Proportion of Variance Accounted for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Correlation and Prediction in Research Articles</vt:lpstr>
      <vt:lpstr>Advanced Topic: Multiple Regression</vt:lpstr>
      <vt:lpstr>Multiple Regression Prediction Models</vt:lpstr>
      <vt:lpstr>Difference Between Multiple and Bivariate Regression</vt:lpstr>
      <vt:lpstr>PowerPoint Presentation</vt:lpstr>
      <vt:lpstr>Advanced Topic: Multiple Regression in Research Articles</vt:lpstr>
      <vt:lpstr>Key Points</vt:lpstr>
      <vt:lpstr>Key Points for the Advanced Topic</vt:lpstr>
      <vt:lpstr>PowerPoint Presentation</vt:lpstr>
    </vt:vector>
  </TitlesOfParts>
  <Company>Genna Hymowitz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 for the Behavioral and Social Sciences:  A Brief Course  Fifth Edition   Arthur Aron, Elaine N. Aron, Elliot Coups</dc:title>
  <dc:creator>Genna Hymowitz</dc:creator>
  <cp:lastModifiedBy>RHR</cp:lastModifiedBy>
  <cp:revision>268</cp:revision>
  <dcterms:created xsi:type="dcterms:W3CDTF">2010-05-07T16:49:32Z</dcterms:created>
  <dcterms:modified xsi:type="dcterms:W3CDTF">2022-11-29T17:35:31Z</dcterms:modified>
</cp:coreProperties>
</file>