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329" r:id="rId3"/>
    <p:sldId id="328" r:id="rId4"/>
    <p:sldId id="331" r:id="rId5"/>
    <p:sldId id="258" r:id="rId6"/>
    <p:sldId id="278" r:id="rId7"/>
    <p:sldId id="327" r:id="rId8"/>
    <p:sldId id="259" r:id="rId9"/>
    <p:sldId id="262" r:id="rId10"/>
    <p:sldId id="312" r:id="rId11"/>
    <p:sldId id="313" r:id="rId12"/>
    <p:sldId id="314" r:id="rId13"/>
    <p:sldId id="310" r:id="rId14"/>
    <p:sldId id="316" r:id="rId15"/>
    <p:sldId id="317" r:id="rId16"/>
    <p:sldId id="315" r:id="rId17"/>
    <p:sldId id="318" r:id="rId18"/>
    <p:sldId id="263" r:id="rId19"/>
    <p:sldId id="309" r:id="rId20"/>
    <p:sldId id="260" r:id="rId21"/>
    <p:sldId id="325" r:id="rId22"/>
    <p:sldId id="261" r:id="rId23"/>
    <p:sldId id="319" r:id="rId24"/>
    <p:sldId id="305" r:id="rId25"/>
    <p:sldId id="264" r:id="rId26"/>
    <p:sldId id="277" r:id="rId27"/>
    <p:sldId id="326" r:id="rId28"/>
    <p:sldId id="332" r:id="rId29"/>
    <p:sldId id="333" r:id="rId30"/>
    <p:sldId id="323" r:id="rId31"/>
    <p:sldId id="306" r:id="rId32"/>
    <p:sldId id="307" r:id="rId33"/>
    <p:sldId id="334" r:id="rId34"/>
    <p:sldId id="320" r:id="rId35"/>
    <p:sldId id="322" r:id="rId36"/>
    <p:sldId id="256" r:id="rId37"/>
    <p:sldId id="324" r:id="rId38"/>
    <p:sldId id="265" r:id="rId39"/>
    <p:sldId id="330" r:id="rId40"/>
    <p:sldId id="27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08000"/>
    <a:srgbClr val="056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/>
    <p:restoredTop sz="96302"/>
  </p:normalViewPr>
  <p:slideViewPr>
    <p:cSldViewPr>
      <p:cViewPr varScale="1">
        <p:scale>
          <a:sx n="141" d="100"/>
          <a:sy n="141" d="100"/>
        </p:scale>
        <p:origin x="184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2DB6F1-4D89-244B-B666-A7BECA425EF8}" type="datetimeFigureOut">
              <a:rPr lang="en-US"/>
              <a:pPr/>
              <a:t>8/28/23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C1D434-DB28-EB4B-9828-DC85DB6B3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1D434-DB28-EB4B-9828-DC85DB6B3FE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16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9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0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7BF10-FE18-8044-8FD6-8D2FB47475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BD888-DAFD-BD40-91D0-62272B954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3F2D3-69B5-AE48-8D8A-98195E05F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05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4CD00-60D7-7143-A374-A6945ED1B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167AA-4E5F-AD42-9693-487357ABF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8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E8EE7-E2A9-8A4F-8BC7-2EA73FE34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73C73-BA86-1841-AF54-A109E38C7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09198-CD80-9948-99AA-B88DEF788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4A1A0-02B3-0B45-8371-BD18E13D6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653B8-4788-FA4B-8FD4-9802DC034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2011 by Pearson Education, Inc. All rights reserved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8E92C-3D10-3642-B236-6E27E0436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ffectLst/>
              </a:defRPr>
            </a:lvl1pPr>
          </a:lstStyle>
          <a:p>
            <a:r>
              <a:rPr lang="en-US" dirty="0"/>
              <a:t>Hartley, R., &amp; Heredia, R.R. </a:t>
            </a:r>
            <a:r>
              <a:rPr lang="en-US" i="1" dirty="0"/>
              <a:t>Statistics for the social–behavioral sciences</a:t>
            </a:r>
            <a:r>
              <a:rPr lang="en-US" dirty="0"/>
              <a:t>. University of Cambridge Press.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B935CB-4628-9844-98FE-2B75D4A056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orldatlas.com/how-many-native-languages-are-spoken-in-mexico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Measures of Central Tendency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z="4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endParaRPr lang="en-US" sz="4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Chapter 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3BC74B-28FF-F84F-90AE-8A0ED17D7941}"/>
              </a:ext>
            </a:extLst>
          </p:cNvPr>
          <p:cNvSpPr/>
          <p:nvPr/>
        </p:nvSpPr>
        <p:spPr>
          <a:xfrm>
            <a:off x="152400" y="228600"/>
            <a:ext cx="8982182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How many modes?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		</a:t>
            </a:r>
            <a:r>
              <a:rPr lang="en-US" sz="36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6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6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3, 3, 5, 5, 6, 6, 7, 7, </a:t>
            </a:r>
            <a:r>
              <a:rPr lang="en-US" sz="36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6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6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9, 9 10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F8A2E-AAC0-0344-821E-E05CFABAD1D5}"/>
              </a:ext>
            </a:extLst>
          </p:cNvPr>
          <p:cNvSpPr/>
          <p:nvPr/>
        </p:nvSpPr>
        <p:spPr>
          <a:xfrm>
            <a:off x="140413" y="20574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Other distribution of happiness scores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		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2, 2,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3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3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3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5,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7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7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7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9, 10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Four different scores occur most frequently, or three times each. 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099FE-EBA7-5040-A71D-F16E95C8B231}"/>
              </a:ext>
            </a:extLst>
          </p:cNvPr>
          <p:cNvSpPr/>
          <p:nvPr/>
        </p:nvSpPr>
        <p:spPr>
          <a:xfrm>
            <a:off x="3048000" y="4495800"/>
            <a:ext cx="4504133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One mode =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unimodal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	Two modes =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bimodal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	Three modes =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multimodal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9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AE210A-D741-4446-B4FA-5572A9A8BF0C}"/>
              </a:ext>
            </a:extLst>
          </p:cNvPr>
          <p:cNvSpPr/>
          <p:nvPr/>
        </p:nvSpPr>
        <p:spPr>
          <a:xfrm>
            <a:off x="76200" y="304800"/>
            <a:ext cx="899160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Mode for Ungrouped and Grouped Data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Consider the following distribution of happiness scores from students in a fictional statistics course, where 1 = Very Unhappy, and 10 = Very Happy: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		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1, 2, 3, 3, 5,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sz="32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6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7, 7, 8, 8, 9, 9 10, 10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BC74B-28FF-F84F-90AE-8A0ED17D7941}"/>
              </a:ext>
            </a:extLst>
          </p:cNvPr>
          <p:cNvSpPr/>
          <p:nvPr/>
        </p:nvSpPr>
        <p:spPr>
          <a:xfrm>
            <a:off x="228600" y="4419600"/>
            <a:ext cx="86868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How many modes?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		</a:t>
            </a:r>
            <a:r>
              <a:rPr lang="en-US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3, 3, 5, 5, 6, 6, 7, 7, </a:t>
            </a:r>
            <a:r>
              <a:rPr lang="en-US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</a:t>
            </a:r>
            <a:r>
              <a:rPr lang="en-US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8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, 9, 9 10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BFE88-36CC-454B-B0B7-FE9D80A83793}"/>
              </a:ext>
            </a:extLst>
          </p:cNvPr>
          <p:cNvSpPr/>
          <p:nvPr/>
        </p:nvSpPr>
        <p:spPr>
          <a:xfrm>
            <a:off x="114300" y="7620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Other uses of the mode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Most typical/frequent nominal characteristics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Ethnicity (Most frequent ethnic group)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Languages spoken (More frequent)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7E3B4-893E-9A4D-9AD4-62CB6C4AB52E}"/>
              </a:ext>
            </a:extLst>
          </p:cNvPr>
          <p:cNvSpPr txBox="1"/>
          <p:nvPr/>
        </p:nvSpPr>
        <p:spPr>
          <a:xfrm>
            <a:off x="178942" y="3429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</a:t>
            </a:r>
            <a:r>
              <a:rPr lang="en-US" sz="4000" b="1"/>
              <a:t>is the Mode?</a:t>
            </a:r>
            <a:endParaRPr lang="en-US" sz="4000" b="1" dirty="0"/>
          </a:p>
          <a:p>
            <a:endParaRPr lang="en-US" sz="4000" dirty="0"/>
          </a:p>
          <a:p>
            <a:r>
              <a:rPr lang="en-US" sz="4000" dirty="0"/>
              <a:t>Cow, cow, horse, horse, goat, rabbit, rabbit, rabbit, deer, deer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C4846-3489-7E44-91EB-53E0D0064FCA}"/>
              </a:ext>
            </a:extLst>
          </p:cNvPr>
          <p:cNvSpPr/>
          <p:nvPr/>
        </p:nvSpPr>
        <p:spPr>
          <a:xfrm>
            <a:off x="8839200" y="7086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boostlingo.com</a:t>
            </a:r>
            <a:r>
              <a:rPr lang="en-US" dirty="0"/>
              <a:t>/2019/06/27/the-top-most-common-spoken-languages-in-the-united-states-besides-english/</a:t>
            </a:r>
          </a:p>
        </p:txBody>
      </p:sp>
    </p:spTree>
    <p:extLst>
      <p:ext uri="{BB962C8B-B14F-4D97-AF65-F5344CB8AC3E}">
        <p14:creationId xmlns:p14="http://schemas.microsoft.com/office/powerpoint/2010/main" val="118524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B6D69-0021-6849-B0D4-3992409C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143000"/>
            <a:ext cx="8255000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03AB51-A31F-A741-9243-2A639536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3E9590-B7BF-704C-BC9B-876EB4B36731}"/>
              </a:ext>
            </a:extLst>
          </p:cNvPr>
          <p:cNvSpPr/>
          <p:nvPr/>
        </p:nvSpPr>
        <p:spPr>
          <a:xfrm>
            <a:off x="228600" y="6096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boostlingo.com</a:t>
            </a:r>
            <a:r>
              <a:rPr lang="en-US" sz="1200" dirty="0"/>
              <a:t>/2019/06/27/the-top-most-common-spoken-languages-in-the-united-states-besides-english/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19C121-8FC3-8F43-B417-2236054F3E17}"/>
              </a:ext>
            </a:extLst>
          </p:cNvPr>
          <p:cNvSpPr txBox="1"/>
          <p:nvPr/>
        </p:nvSpPr>
        <p:spPr>
          <a:xfrm>
            <a:off x="3962400" y="578673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 German (9)? </a:t>
            </a:r>
          </a:p>
        </p:txBody>
      </p:sp>
    </p:spTree>
    <p:extLst>
      <p:ext uri="{BB962C8B-B14F-4D97-AF65-F5344CB8AC3E}">
        <p14:creationId xmlns:p14="http://schemas.microsoft.com/office/powerpoint/2010/main" val="113880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C0F1CCD-1856-9C46-9206-E9396BBF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39" y="10160"/>
            <a:ext cx="6981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BFE88-36CC-454B-B0B7-FE9D80A83793}"/>
              </a:ext>
            </a:extLst>
          </p:cNvPr>
          <p:cNvSpPr/>
          <p:nvPr/>
        </p:nvSpPr>
        <p:spPr>
          <a:xfrm>
            <a:off x="304800" y="9202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090545" algn="l"/>
                <a:tab pos="3858260" algn="l"/>
                <a:tab pos="4114800" algn="l"/>
                <a:tab pos="435229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G Times"/>
              </a:rPr>
              <a:t>Mode very Unstable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CG Tim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7D136-1023-2B48-8F4A-63349C76B6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934200" cy="44196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716516-5A7B-AC4A-B2EA-DD693D104ACA}"/>
              </a:ext>
            </a:extLst>
          </p:cNvPr>
          <p:cNvCxnSpPr/>
          <p:nvPr/>
        </p:nvCxnSpPr>
        <p:spPr bwMode="auto">
          <a:xfrm>
            <a:off x="1600200" y="4648200"/>
            <a:ext cx="12954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35B8A2-43A0-0541-9452-080DEA36BED5}"/>
              </a:ext>
            </a:extLst>
          </p:cNvPr>
          <p:cNvSpPr txBox="1"/>
          <p:nvPr/>
        </p:nvSpPr>
        <p:spPr>
          <a:xfrm>
            <a:off x="284252" y="4186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Outliers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19E3D2-882F-DB4C-82B8-95017D376752}"/>
              </a:ext>
            </a:extLst>
          </p:cNvPr>
          <p:cNvCxnSpPr>
            <a:cxnSpLocks/>
          </p:cNvCxnSpPr>
          <p:nvPr/>
        </p:nvCxnSpPr>
        <p:spPr bwMode="auto">
          <a:xfrm>
            <a:off x="3962400" y="4648200"/>
            <a:ext cx="22479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6F7152-625C-F64A-8833-38575636934C}"/>
              </a:ext>
            </a:extLst>
          </p:cNvPr>
          <p:cNvSpPr txBox="1"/>
          <p:nvPr/>
        </p:nvSpPr>
        <p:spPr>
          <a:xfrm>
            <a:off x="3924300" y="406041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 = 22.5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43B5-6BD9-FB4B-A9E7-8719CB15F947}"/>
              </a:ext>
            </a:extLst>
          </p:cNvPr>
          <p:cNvSpPr txBox="1"/>
          <p:nvPr/>
        </p:nvSpPr>
        <p:spPr>
          <a:xfrm>
            <a:off x="3733800" y="36186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 = Midpoint</a:t>
            </a:r>
          </a:p>
        </p:txBody>
      </p:sp>
    </p:spTree>
    <p:extLst>
      <p:ext uri="{BB962C8B-B14F-4D97-AF65-F5344CB8AC3E}">
        <p14:creationId xmlns:p14="http://schemas.microsoft.com/office/powerpoint/2010/main" val="109731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61BF8-7919-3A48-979B-C660A68D59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60959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E82E3E-9BAE-1A4E-B722-10C78F279D2B}"/>
              </a:ext>
            </a:extLst>
          </p:cNvPr>
          <p:cNvCxnSpPr>
            <a:cxnSpLocks/>
          </p:cNvCxnSpPr>
          <p:nvPr/>
        </p:nvCxnSpPr>
        <p:spPr bwMode="auto">
          <a:xfrm>
            <a:off x="3505200" y="3962400"/>
            <a:ext cx="25908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CFC205-C7D2-E44C-BEAD-6975076AACC2}"/>
              </a:ext>
            </a:extLst>
          </p:cNvPr>
          <p:cNvSpPr txBox="1"/>
          <p:nvPr/>
        </p:nvSpPr>
        <p:spPr>
          <a:xfrm>
            <a:off x="3657600" y="346695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 = 42.5 </a:t>
            </a:r>
          </a:p>
        </p:txBody>
      </p:sp>
    </p:spTree>
    <p:extLst>
      <p:ext uri="{BB962C8B-B14F-4D97-AF65-F5344CB8AC3E}">
        <p14:creationId xmlns:p14="http://schemas.microsoft.com/office/powerpoint/2010/main" val="152276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Median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Middle score:  Sort from lowest to highest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ea typeface="ＭＳ Ｐゴシック" charset="0"/>
              </a:rPr>
              <a:t>Number of scores + 1 and divide by 2.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5, 5, 5, 6, 6,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6, 7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, 8, 8, 9, 9, 10 (12 scores + 1 = 13/2 = 6.5)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ea typeface="ＭＳ Ｐゴシック" charset="0"/>
              </a:rPr>
              <a:t>For an 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EVEN NUMBER </a:t>
            </a:r>
            <a:r>
              <a:rPr lang="en-US" sz="2200" dirty="0">
                <a:latin typeface="Arial" charset="0"/>
                <a:ea typeface="ＭＳ Ｐゴシック" charset="0"/>
              </a:rPr>
              <a:t>of scores, the median is the average of the two middle scores.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	5, 5, 5, 6, 6,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6, 7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, 8, 8, 9, 9, 10  (Median: 6+7/2 = 6.5)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For ODD NUMBER of scores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5, 5, 5, 6, 6, 6,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7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, 8, 8, 9, 9, 10, 11 (</a:t>
            </a:r>
            <a:r>
              <a:rPr lang="en-US" sz="2000" dirty="0">
                <a:latin typeface="Arial" charset="0"/>
                <a:ea typeface="ＭＳ Ｐゴシック" charset="0"/>
              </a:rPr>
              <a:t>Median = 7)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(Or count the number of scores: 13 scores + 1 = 14/2 = 7)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59F06-84C8-764A-8926-4172350CE852}"/>
              </a:ext>
            </a:extLst>
          </p:cNvPr>
          <p:cNvSpPr txBox="1"/>
          <p:nvPr/>
        </p:nvSpPr>
        <p:spPr>
          <a:xfrm>
            <a:off x="304800" y="2286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 distribution of scores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3, 6,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8, 10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5)	Median?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,10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6) Median?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,100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6) Median?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8 , 10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7) Median?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0, 0, 3,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8 , 100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7) Median?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Stable or unstable?</a:t>
            </a:r>
          </a:p>
        </p:txBody>
      </p:sp>
    </p:spTree>
    <p:extLst>
      <p:ext uri="{BB962C8B-B14F-4D97-AF65-F5344CB8AC3E}">
        <p14:creationId xmlns:p14="http://schemas.microsoft.com/office/powerpoint/2010/main" val="33325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2FA5DA-0802-0299-5EC8-E09C508F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190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Average of a group of scores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Sum (∑) of scores divided by the number (n) of scores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Mathematical formula for figuring the mean: </a:t>
            </a:r>
          </a:p>
          <a:p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600" dirty="0">
              <a:latin typeface="Arial" charset="0"/>
              <a:ea typeface="ＭＳ Ｐゴシック" charset="0"/>
            </a:endParaRP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sz="2600" dirty="0">
              <a:latin typeface="Arial" charset="0"/>
              <a:ea typeface="ＭＳ Ｐゴシック" charset="0"/>
            </a:endParaRP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sz="2600" u="sng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BD11F-C698-1A45-A89B-54DD385C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7772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6F6E-1A56-1746-9FCE-14E2D216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vs.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321C-0015-E745-8697-678F3312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Population Parameters (unknown)</a:t>
            </a:r>
          </a:p>
          <a:p>
            <a:pPr marL="0" indent="0">
              <a:buNone/>
            </a:pPr>
            <a:r>
              <a:rPr lang="en-US" sz="4000" dirty="0"/>
              <a:t>µ = </a:t>
            </a:r>
            <a:r>
              <a:rPr lang="en-US" dirty="0"/>
              <a:t>Population mean (Estimated from X̅)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Sample Statistics</a:t>
            </a:r>
          </a:p>
          <a:p>
            <a:pPr marL="0" indent="0">
              <a:buNone/>
            </a:pPr>
            <a:r>
              <a:rPr lang="en-US" dirty="0"/>
              <a:t>X̅ = Sample mean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1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Computing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latin typeface="Arial" charset="0"/>
                    <a:ea typeface="ＭＳ Ｐゴシック" charset="0"/>
                    <a:cs typeface="ＭＳ Ｐゴシック" charset="0"/>
                  </a:rPr>
                  <a:t>If the scores for a particular study were</a:t>
                </a:r>
              </a:p>
              <a:p>
                <a:pPr marL="457200" lvl="1" indent="0" eaLnBrk="1" hangingPunct="1">
                  <a:buNone/>
                </a:pPr>
                <a:r>
                  <a:rPr lang="en-US" sz="3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10, 5, 9, 8, 6, 5, 9, 8, 7, 6, 5, 6</a:t>
                </a:r>
              </a:p>
              <a:p>
                <a:pPr marL="914400" lvl="2" indent="0" eaLnBrk="1" hangingPunct="1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bar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</m:bar>
                    <m:r>
                      <a:rPr lang="en-US" sz="4000" i="1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charset="0"/>
                    <a:ea typeface="ＭＳ Ｐゴシック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∑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charset="0"/>
                    <a:ea typeface="ＭＳ Ｐゴシック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84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latin typeface="Arial" charset="0"/>
                    <a:ea typeface="ＭＳ Ｐゴシック" charset="0"/>
                  </a:rPr>
                  <a:t> = 7</a:t>
                </a:r>
              </a:p>
              <a:p>
                <a:pPr marL="914400" lvl="2" indent="0" eaLnBrk="1" hangingPunct="1">
                  <a:buNone/>
                </a:pPr>
                <a:endParaRPr lang="en-US" sz="3600" dirty="0">
                  <a:latin typeface="Arial" charset="0"/>
                  <a:ea typeface="ＭＳ Ｐゴシック" charset="0"/>
                </a:endParaRPr>
              </a:p>
              <a:p>
                <a:pPr marL="1828800" lvl="4" indent="0" eaLnBrk="1" hangingPunct="1">
                  <a:buNone/>
                </a:pPr>
                <a:r>
                  <a:rPr lang="en-US" sz="3600" dirty="0">
                    <a:latin typeface="Arial" charset="0"/>
                    <a:ea typeface="ＭＳ Ｐゴシック" charset="0"/>
                  </a:rPr>
                  <a:t> </a:t>
                </a:r>
                <a:endParaRPr lang="en-US" sz="36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343400"/>
              </a:xfrm>
              <a:blipFill>
                <a:blip r:embed="rId3"/>
                <a:stretch>
                  <a:fillRect l="-2284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341B38-1EAE-5445-B8EE-F3013883513A}"/>
                  </a:ext>
                </a:extLst>
              </p:cNvPr>
              <p:cNvSpPr/>
              <p:nvPr/>
            </p:nvSpPr>
            <p:spPr>
              <a:xfrm>
                <a:off x="152400" y="228600"/>
                <a:ext cx="8763000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Mean vs. Median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Happiness scores (</a:t>
                </a:r>
                <a:r>
                  <a:rPr lang="en-US" sz="3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 = 5):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3, 6,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7</a:t>
                </a:r>
                <a:r>
                  <a:rPr lang="en-US" sz="2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, 8, </a:t>
                </a:r>
                <a:r>
                  <a:rPr lang="en-US" sz="28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10</a:t>
                </a:r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𝑿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𝟑𝟒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𝟔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𝟖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&amp;  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Median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f we changed the score of 10 to a score of 60?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22860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:r>
                  <a:rPr lang="en-US" sz="3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3, 6, 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7</a:t>
                </a:r>
                <a:r>
                  <a:rPr lang="en-US" sz="3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, 8, </a:t>
                </a:r>
                <a:r>
                  <a:rPr lang="en-US" sz="32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60</a:t>
                </a:r>
              </a:p>
              <a:p>
                <a:pPr indent="22860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𝑿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𝟖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G Times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𝟏𝟔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G Times"/>
                      </a:rPr>
                      <m:t>𝟖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 &amp;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Median = 7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? </a:t>
                </a: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  <a:tabLst>
                    <a:tab pos="-9144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090545" algn="l"/>
                    <a:tab pos="3858260" algn="l"/>
                    <a:tab pos="4114800" algn="l"/>
                    <a:tab pos="4352290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G Times"/>
                  </a:rPr>
                  <a:t>Extreme scores or outliers? 60!!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341B38-1EAE-5445-B8EE-F30138835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763000" cy="6186309"/>
              </a:xfrm>
              <a:prstGeom prst="rect">
                <a:avLst/>
              </a:prstGeom>
              <a:blipFill>
                <a:blip r:embed="rId2"/>
                <a:stretch>
                  <a:fillRect l="-173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36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8fd9776573627627b5a73af5143ca81--teacher-jokes-math-jok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622800" cy="3822700"/>
          </a:xfrm>
          <a:prstGeom prst="rect">
            <a:avLst/>
          </a:prstGeom>
        </p:spPr>
      </p:pic>
      <p:pic>
        <p:nvPicPr>
          <p:cNvPr id="6" name="Picture 5" descr="35faedd6357267f602a56a4bf05237d6--psychology-jokes-smile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8" y="0"/>
            <a:ext cx="2492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4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Comparing Representative Values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median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better than the mean or mode as a representative value when a few extreme scores would strongly affect the mean but not the median.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An outlier is an extreme score that can make the mean unrepresentative of most of the scores.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5, 5, 5, 6, 6, 6,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7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, 8, 8, 9, 9, 10, 11 (</a:t>
            </a:r>
            <a:r>
              <a:rPr lang="en-US" dirty="0">
                <a:latin typeface="Arial" charset="0"/>
                <a:ea typeface="ＭＳ Ｐゴシック" charset="0"/>
              </a:rPr>
              <a:t>Median = 7)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5, 5, 5, 6, 6, 6,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7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, 8, 8, 100, 100, 100, 1000 (</a:t>
            </a:r>
            <a:r>
              <a:rPr lang="en-US" dirty="0">
                <a:latin typeface="Arial" charset="0"/>
                <a:ea typeface="ＭＳ Ｐゴシック" charset="0"/>
              </a:rPr>
              <a:t>Median = ?)</a:t>
            </a:r>
          </a:p>
        </p:txBody>
      </p:sp>
    </p:spTree>
    <p:extLst>
      <p:ext uri="{BB962C8B-B14F-4D97-AF65-F5344CB8AC3E}">
        <p14:creationId xmlns:p14="http://schemas.microsoft.com/office/powerpoint/2010/main" val="40896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Liar-Liar-Pants on Fire!!!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752600"/>
                <a:ext cx="8458200" cy="4953000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latin typeface="Arial" charset="0"/>
                    <a:ea typeface="ＭＳ Ｐゴシック" charset="0"/>
                    <a:cs typeface="ＭＳ Ｐゴシック" charset="0"/>
                  </a:rPr>
                  <a:t>Mean Sensitive to Outliers?</a:t>
                </a:r>
              </a:p>
              <a:p>
                <a:pPr marL="457200" lvl="1" indent="0" eaLnBrk="1" hangingPunct="1">
                  <a:buNone/>
                </a:pPr>
                <a:r>
                  <a:rPr lang="en-US" sz="3600" dirty="0">
                    <a:latin typeface="Arial" charset="0"/>
                    <a:ea typeface="ＭＳ Ｐゴシック" charset="0"/>
                  </a:rPr>
                  <a:t>5,6,10,</a:t>
                </a:r>
                <a:r>
                  <a:rPr lang="en-US" sz="3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15</a:t>
                </a:r>
              </a:p>
              <a:p>
                <a:pPr marL="914400" lvl="2" indent="0" eaLnBrk="1" hangingPunct="1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bar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</m:bar>
                    <m:r>
                      <a:rPr lang="en-US" sz="4000" i="1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charset="0"/>
                    <a:ea typeface="ＭＳ Ｐゴシック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∑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charset="0"/>
                    <a:ea typeface="ＭＳ Ｐゴシック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charset="0"/>
                    <a:ea typeface="ＭＳ Ｐゴシック" charset="0"/>
                  </a:rPr>
                  <a:t> = 9</a:t>
                </a:r>
              </a:p>
              <a:p>
                <a:pPr marL="914400" lvl="2" indent="0" eaLnBrk="1" hangingPunct="1">
                  <a:buNone/>
                </a:pPr>
                <a:endParaRPr lang="en-US" sz="40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  <a:p>
                <a:pPr marL="514350" lvl="1" indent="0" eaLnBrk="1" hangingPunct="1">
                  <a:buNone/>
                </a:pPr>
                <a:r>
                  <a:rPr lang="en-US" sz="4000" dirty="0">
                    <a:latin typeface="Arial" charset="0"/>
                    <a:ea typeface="ＭＳ Ｐゴシック" charset="0"/>
                  </a:rPr>
                  <a:t>5,6,10,</a:t>
                </a:r>
                <a:r>
                  <a:rPr lang="en-US" sz="40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100</a:t>
                </a:r>
              </a:p>
              <a:p>
                <a:pPr marL="514350" lvl="1" indent="0" eaLnBrk="1" hangingPunct="1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</m:bar>
                    <m:r>
                      <a:rPr lang="en-US" sz="3600" i="1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charset="0"/>
                    <a:ea typeface="ＭＳ Ｐゴシック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>
                    <a:latin typeface="Arial" charset="0"/>
                    <a:ea typeface="ＭＳ Ｐゴシック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121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Arial" charset="0"/>
                    <a:ea typeface="ＭＳ Ｐゴシック" charset="0"/>
                  </a:rPr>
                  <a:t> = 30.3</a:t>
                </a:r>
              </a:p>
              <a:p>
                <a:pPr marL="514350" lvl="1" indent="0" eaLnBrk="1" hangingPunct="1">
                  <a:buNone/>
                </a:pPr>
                <a:endParaRPr lang="en-US" sz="3600" dirty="0">
                  <a:latin typeface="Arial" charset="0"/>
                  <a:ea typeface="ＭＳ Ｐゴシック" charset="0"/>
                </a:endParaRPr>
              </a:p>
              <a:p>
                <a:pPr eaLnBrk="1" hangingPunct="1"/>
                <a:endParaRPr lang="en-US" sz="36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752600"/>
                <a:ext cx="8458200" cy="4953000"/>
              </a:xfrm>
              <a:blipFill>
                <a:blip r:embed="rId3"/>
                <a:stretch>
                  <a:fillRect l="-1949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2017-12-21 06.41.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70" y="236220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08DA8-20EF-0F5D-BD39-0FABCCBE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382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2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ECBC-77C8-CAC0-5B3A-4EA3D410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collage of two people&#10;&#10;Description automatically generated">
            <a:extLst>
              <a:ext uri="{FF2B5EF4-FFF2-40B4-BE49-F238E27FC236}">
                <a16:creationId xmlns:a16="http://schemas.microsoft.com/office/drawing/2014/main" id="{561ED71A-FC0B-D3A0-B4D5-CBD3C921F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8000999" cy="5867400"/>
          </a:xfrm>
        </p:spPr>
      </p:pic>
    </p:spTree>
    <p:extLst>
      <p:ext uri="{BB962C8B-B14F-4D97-AF65-F5344CB8AC3E}">
        <p14:creationId xmlns:p14="http://schemas.microsoft.com/office/powerpoint/2010/main" val="1346348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3E2-DEED-B441-BED2-924C866C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artoon of two men in white robes&#10;&#10;Description automatically generated">
            <a:extLst>
              <a:ext uri="{FF2B5EF4-FFF2-40B4-BE49-F238E27FC236}">
                <a16:creationId xmlns:a16="http://schemas.microsoft.com/office/drawing/2014/main" id="{92E37102-FA7C-EC32-EE3E-2B1E1EC9B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"/>
            <a:ext cx="7315200" cy="6172200"/>
          </a:xfrm>
        </p:spPr>
      </p:pic>
    </p:spTree>
    <p:extLst>
      <p:ext uri="{BB962C8B-B14F-4D97-AF65-F5344CB8AC3E}">
        <p14:creationId xmlns:p14="http://schemas.microsoft.com/office/powerpoint/2010/main" val="353346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169F6D-3186-7368-8760-9AD9E289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909AE-9ED1-794F-88A2-AB3A7925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0" y="381000"/>
            <a:ext cx="8815979" cy="647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9C218-C13E-254F-852E-C61B14C4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"/>
            <a:ext cx="5943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E85310-43BD-F140-8A63-E7CF69EEF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505"/>
            <a:ext cx="9144000" cy="4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9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E483BD-4A35-1E4A-984B-9994E4E3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13890"/>
            <a:ext cx="4495800" cy="472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B3F3E-1EAD-9247-9AB9-5D2D6420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267200" cy="4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9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A006-A4DE-45FF-39E3-D58FF361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artoon of a ghost&#10;&#10;Description automatically generated">
            <a:extLst>
              <a:ext uri="{FF2B5EF4-FFF2-40B4-BE49-F238E27FC236}">
                <a16:creationId xmlns:a16="http://schemas.microsoft.com/office/drawing/2014/main" id="{B9E09BA0-4A2F-3B2A-C3A4-F57305F40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8600"/>
            <a:ext cx="7772400" cy="6172200"/>
          </a:xfrm>
        </p:spPr>
      </p:pic>
    </p:spTree>
    <p:extLst>
      <p:ext uri="{BB962C8B-B14F-4D97-AF65-F5344CB8AC3E}">
        <p14:creationId xmlns:p14="http://schemas.microsoft.com/office/powerpoint/2010/main" val="3086891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E12BA-9C5C-7B48-AF2A-8B1400DEF0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399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52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983DA-FD69-E943-B92B-9A500261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610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3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15851" y="1354497"/>
            <a:ext cx="8294400" cy="44793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551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82944" y="940104"/>
            <a:ext cx="2897162" cy="497664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3"/>
          <a:stretch/>
        </p:blipFill>
        <p:spPr>
          <a:xfrm>
            <a:off x="3346824" y="857160"/>
            <a:ext cx="2897162" cy="5142855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4"/>
          <a:stretch/>
        </p:blipFill>
        <p:spPr>
          <a:xfrm>
            <a:off x="6243986" y="939777"/>
            <a:ext cx="2899448" cy="51428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32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Are You Doing?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Find the mean, median, and mode for the following scores: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1, 4, 3, 2, 10, 2, 1, 3, 2, 4, 3, 2, 4, 1, 3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one of the above scores would be considered an outlier? 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71F3-3531-2FE9-6F9E-0256EDA4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240100-378C-EBB2-B502-76348C776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143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D279-9342-6AFC-89BA-D1502DB3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017A06-7620-3A14-A143-1FAB7FBA4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E66F2B2-C731-2092-07AA-E39542BE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250495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Points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mean (M = (∑X) / N) is the most commonly used way of describing the representative value of a group of scores.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mode (most common value) and the median (middle value) are other types of representative values.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Variability refers to the spread of scores on a distribution.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Variance and standard deviation are used to describe variability.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variance is the average of the squared deviations of each score from the mean ([∑ (X-M)</a:t>
            </a:r>
            <a:r>
              <a:rPr lang="en-US" sz="1800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] / N).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standard deviation is the square root of the variance(√SD</a:t>
            </a:r>
            <a:r>
              <a:rPr lang="en-US" sz="1800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 Z score is the number of standard deviations that a raw score is above or below the mean (Z = (X-M) / SD).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Means and standard deviations are often reported in research articles.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Chapter 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Representative Values</a:t>
            </a:r>
          </a:p>
          <a:p>
            <a:pPr eaLnBrk="1" hangingPunct="1"/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Mode</a:t>
            </a:r>
          </a:p>
          <a:p>
            <a:pPr eaLnBrk="1" hangingPunct="1"/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Mean</a:t>
            </a:r>
          </a:p>
          <a:p>
            <a:pPr eaLnBrk="1" hangingPunct="1"/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Median</a:t>
            </a:r>
          </a:p>
          <a:p>
            <a:pPr eaLnBrk="1" hangingPunct="1"/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7-07-28 08.11.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9CE9B0-904A-693B-AFBF-BD261DBE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4" y="0"/>
            <a:ext cx="7349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Representative Value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Uses a single number to describe a group of scores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Refers to the middle of the group of scores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Mode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Median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9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0" dirty="0">
              <a:latin typeface="Times New Roman" charset="0"/>
            </a:endParaRPr>
          </a:p>
          <a:p>
            <a:endParaRPr lang="en-US" sz="1000" dirty="0">
              <a:latin typeface="Times New Roman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Mode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The most common/frequent single value in distribution</a:t>
            </a:r>
          </a:p>
          <a:p>
            <a:pPr marL="457200" lvl="1" indent="0" eaLnBrk="1" hangingPunct="1"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10, 5, 9, 8, 6, 5, 9, 8, 7, 6, 5, 6,5</a:t>
            </a:r>
          </a:p>
          <a:p>
            <a:pPr marL="457200" lvl="1" indent="0" eaLnBrk="1" hangingPunct="1">
              <a:buNone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5, 5, 5,5</a:t>
            </a:r>
            <a:r>
              <a:rPr lang="en-US" sz="32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, 6, 6, 6, 7, 8, 8, 9, 9,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Value with largest frequency in a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High point or peak of a distribution’s histogram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Distribution unimodal &amp; symmetrical, mean = mode.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Typical way describing representative value for nominal variable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rarely used with numerical variables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41FBA-C751-874A-882C-C76DB32A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57601"/>
            <a:ext cx="2438400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1197</Words>
  <Application>Microsoft Macintosh PowerPoint</Application>
  <PresentationFormat>On-screen Show (4:3)</PresentationFormat>
  <Paragraphs>132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Blank Presentation</vt:lpstr>
      <vt:lpstr>Measures of Central Tendency</vt:lpstr>
      <vt:lpstr>PowerPoint Presentation</vt:lpstr>
      <vt:lpstr>PowerPoint Presentation</vt:lpstr>
      <vt:lpstr>PowerPoint Presentation</vt:lpstr>
      <vt:lpstr>Chapter Outline</vt:lpstr>
      <vt:lpstr>PowerPoint Presentation</vt:lpstr>
      <vt:lpstr>PowerPoint Presentation</vt:lpstr>
      <vt:lpstr>Representative Value</vt:lpstr>
      <vt:lpstr>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Median</vt:lpstr>
      <vt:lpstr>PowerPoint Presentation</vt:lpstr>
      <vt:lpstr>Mean</vt:lpstr>
      <vt:lpstr>Populations vs. Samples</vt:lpstr>
      <vt:lpstr>Computing the Mean</vt:lpstr>
      <vt:lpstr>PowerPoint Presentation</vt:lpstr>
      <vt:lpstr>PowerPoint Presentation</vt:lpstr>
      <vt:lpstr>Comparing Representative Values</vt:lpstr>
      <vt:lpstr>Liar-Liar-Pants on Fire!!!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You Doing?</vt:lpstr>
      <vt:lpstr>PowerPoint Presentation</vt:lpstr>
      <vt:lpstr>Key 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Central Tendency</dc:title>
  <dc:subject/>
  <dc:creator/>
  <cp:keywords/>
  <dc:description/>
  <cp:lastModifiedBy>Heredia, Roberto R</cp:lastModifiedBy>
  <cp:revision>204</cp:revision>
  <dcterms:created xsi:type="dcterms:W3CDTF">2010-05-07T16:49:32Z</dcterms:created>
  <dcterms:modified xsi:type="dcterms:W3CDTF">2023-08-28T17:26:19Z</dcterms:modified>
  <cp:category/>
</cp:coreProperties>
</file>