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06" r:id="rId3"/>
    <p:sldId id="326" r:id="rId4"/>
    <p:sldId id="257" r:id="rId5"/>
    <p:sldId id="258" r:id="rId6"/>
    <p:sldId id="277" r:id="rId7"/>
    <p:sldId id="318" r:id="rId8"/>
    <p:sldId id="259" r:id="rId9"/>
    <p:sldId id="261" r:id="rId10"/>
    <p:sldId id="262" r:id="rId11"/>
    <p:sldId id="263" r:id="rId12"/>
    <p:sldId id="319" r:id="rId13"/>
    <p:sldId id="320" r:id="rId14"/>
    <p:sldId id="264" r:id="rId15"/>
    <p:sldId id="280" r:id="rId16"/>
    <p:sldId id="266" r:id="rId17"/>
    <p:sldId id="321" r:id="rId18"/>
    <p:sldId id="325" r:id="rId19"/>
    <p:sldId id="267" r:id="rId20"/>
    <p:sldId id="323" r:id="rId21"/>
    <p:sldId id="269" r:id="rId22"/>
    <p:sldId id="270" r:id="rId23"/>
    <p:sldId id="271" r:id="rId24"/>
    <p:sldId id="272" r:id="rId25"/>
    <p:sldId id="316" r:id="rId26"/>
    <p:sldId id="324" r:id="rId27"/>
    <p:sldId id="315" r:id="rId28"/>
    <p:sldId id="322" r:id="rId29"/>
  </p:sldIdLst>
  <p:sldSz cx="10080625" cy="7559675"/>
  <p:notesSz cx="7772400" cy="10058400"/>
  <p:defaultTextStyle>
    <a:defPPr>
      <a:defRPr lang="en-GB"/>
    </a:defPPr>
    <a:lvl1pPr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1pPr>
    <a:lvl2pPr marL="742950" indent="-28575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2pPr>
    <a:lvl3pPr marL="11430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3pPr>
    <a:lvl4pPr marL="16002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4pPr>
    <a:lvl5pPr marL="20574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5pPr>
    <a:lvl6pPr marL="2286000" algn="l" defTabSz="457200" rtl="0" eaLnBrk="1" latinLnBrk="0" hangingPunct="1">
      <a:defRPr kern="1200">
        <a:solidFill>
          <a:schemeClr val="tx1"/>
        </a:solidFill>
        <a:latin typeface="Bitstream Vera Sans" charset="0"/>
        <a:ea typeface="ヒラギノ角ゴ Pro W3" charset="0"/>
        <a:cs typeface="ヒラギノ角ゴ Pro W3" charset="0"/>
      </a:defRPr>
    </a:lvl6pPr>
    <a:lvl7pPr marL="2743200" algn="l" defTabSz="457200" rtl="0" eaLnBrk="1" latinLnBrk="0" hangingPunct="1">
      <a:defRPr kern="1200">
        <a:solidFill>
          <a:schemeClr val="tx1"/>
        </a:solidFill>
        <a:latin typeface="Bitstream Vera Sans" charset="0"/>
        <a:ea typeface="ヒラギノ角ゴ Pro W3" charset="0"/>
        <a:cs typeface="ヒラギノ角ゴ Pro W3" charset="0"/>
      </a:defRPr>
    </a:lvl7pPr>
    <a:lvl8pPr marL="3200400" algn="l" defTabSz="457200" rtl="0" eaLnBrk="1" latinLnBrk="0" hangingPunct="1">
      <a:defRPr kern="1200">
        <a:solidFill>
          <a:schemeClr val="tx1"/>
        </a:solidFill>
        <a:latin typeface="Bitstream Vera Sans" charset="0"/>
        <a:ea typeface="ヒラギノ角ゴ Pro W3" charset="0"/>
        <a:cs typeface="ヒラギノ角ゴ Pro W3" charset="0"/>
      </a:defRPr>
    </a:lvl8pPr>
    <a:lvl9pPr marL="3657600" algn="l" defTabSz="457200" rtl="0" eaLnBrk="1" latinLnBrk="0" hangingPunct="1">
      <a:defRPr kern="1200">
        <a:solidFill>
          <a:schemeClr val="tx1"/>
        </a:solidFill>
        <a:latin typeface="Bitstream Vera Sans"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p:restoredTop sz="94674"/>
  </p:normalViewPr>
  <p:slideViewPr>
    <p:cSldViewPr>
      <p:cViewPr varScale="1">
        <p:scale>
          <a:sx n="112" d="100"/>
          <a:sy n="112" d="100"/>
        </p:scale>
        <p:origin x="1832"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fld id="{07DCBF02-58CA-134A-A7A4-6ADBE43F9108}" type="slidenum">
              <a:rPr lang="en-US"/>
              <a:pPr>
                <a:defRPr/>
              </a:pPr>
              <a:t>‹#›</a:t>
            </a:fld>
            <a:endParaRPr lang="en-US"/>
          </a:p>
        </p:txBody>
      </p:sp>
    </p:spTree>
    <p:extLst>
      <p:ext uri="{BB962C8B-B14F-4D97-AF65-F5344CB8AC3E}">
        <p14:creationId xmlns:p14="http://schemas.microsoft.com/office/powerpoint/2010/main" val="2645749406"/>
      </p:ext>
    </p:extLst>
  </p:cSld>
  <p:clrMap bg1="lt1" tx1="dk1" bg2="lt2" tx2="dk2" accent1="accent1" accent2="accent2" accent3="accent3" accent4="accent4" accent5="accent5" accent6="accent6" hlink="hlink" folHlink="folHlink"/>
  <p:notesStyle>
    <a:lvl1pPr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ヒラギノ角ゴ Pro W3" charset="0"/>
      </a:defRPr>
    </a:lvl1pPr>
    <a:lvl2pPr marL="742950" indent="-28575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2pPr>
    <a:lvl3pPr marL="11430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3pPr>
    <a:lvl4pPr marL="16002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4pPr>
    <a:lvl5pPr marL="20574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6A13F2E-A162-B14E-9A15-84D2BD744196}" type="slidenum">
              <a:rPr lang="en-US"/>
              <a:pPr>
                <a:defRPr/>
              </a:pPr>
              <a:t>1</a:t>
            </a:fld>
            <a:endParaRPr lang="en-US"/>
          </a:p>
        </p:txBody>
      </p:sp>
      <p:sp>
        <p:nvSpPr>
          <p:cNvPr id="5427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E76BEA02-A5E3-C749-95E8-68D8E39DFDC9}" type="slidenum">
              <a:rPr lang="en-US"/>
              <a:pPr>
                <a:defRPr/>
              </a:pPr>
              <a:t>11</a:t>
            </a:fld>
            <a:endParaRPr lang="en-US"/>
          </a:p>
        </p:txBody>
      </p:sp>
      <p:sp>
        <p:nvSpPr>
          <p:cNvPr id="6144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EEB6C9A-AEFB-224E-A467-34D6AEEF87E4}" type="slidenum">
              <a:rPr lang="en-US"/>
              <a:pPr>
                <a:defRPr/>
              </a:pPr>
              <a:t>12</a:t>
            </a:fld>
            <a:endParaRPr lang="en-US"/>
          </a:p>
        </p:txBody>
      </p:sp>
      <p:sp>
        <p:nvSpPr>
          <p:cNvPr id="6246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246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7675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EEB6C9A-AEFB-224E-A467-34D6AEEF87E4}" type="slidenum">
              <a:rPr lang="en-US"/>
              <a:pPr>
                <a:defRPr/>
              </a:pPr>
              <a:t>13</a:t>
            </a:fld>
            <a:endParaRPr lang="en-US"/>
          </a:p>
        </p:txBody>
      </p:sp>
      <p:sp>
        <p:nvSpPr>
          <p:cNvPr id="6246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246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91309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EEB6C9A-AEFB-224E-A467-34D6AEEF87E4}" type="slidenum">
              <a:rPr lang="en-US"/>
              <a:pPr>
                <a:defRPr/>
              </a:pPr>
              <a:t>14</a:t>
            </a:fld>
            <a:endParaRPr lang="en-US"/>
          </a:p>
        </p:txBody>
      </p:sp>
      <p:sp>
        <p:nvSpPr>
          <p:cNvPr id="6246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246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BD2B470A-1C44-8747-B07B-6D44863834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ea typeface="ヒラギノ角ゴ Pro W3" panose="020B0300000000000000" pitchFamily="34" charset="-128"/>
              </a:defRPr>
            </a:lvl9pPr>
          </a:lstStyle>
          <a:p>
            <a:pPr>
              <a:spcBef>
                <a:spcPct val="0"/>
              </a:spcBef>
            </a:pPr>
            <a:fld id="{A45558A6-AC79-5E47-B665-E73C919F854F}" type="slidenum">
              <a:rPr lang="en-US" altLang="en-US" sz="1400"/>
              <a:pPr>
                <a:spcBef>
                  <a:spcPct val="0"/>
                </a:spcBef>
              </a:pPr>
              <a:t>15</a:t>
            </a:fld>
            <a:endParaRPr lang="en-US" altLang="en-US" sz="1400"/>
          </a:p>
        </p:txBody>
      </p:sp>
      <p:sp>
        <p:nvSpPr>
          <p:cNvPr id="63489" name="Text Box 1">
            <a:extLst>
              <a:ext uri="{FF2B5EF4-FFF2-40B4-BE49-F238E27FC236}">
                <a16:creationId xmlns:a16="http://schemas.microsoft.com/office/drawing/2014/main" id="{7E7EA8F8-DE7B-C94E-810E-CA1304F72C0C}"/>
              </a:ext>
            </a:extLst>
          </p:cNvPr>
          <p:cNvSpPr>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p:spPr>
      </p:sp>
      <p:sp>
        <p:nvSpPr>
          <p:cNvPr id="63490" name="Text Box 2">
            <a:extLst>
              <a:ext uri="{FF2B5EF4-FFF2-40B4-BE49-F238E27FC236}">
                <a16:creationId xmlns:a16="http://schemas.microsoft.com/office/drawing/2014/main" id="{608FCF2C-021E-814C-B2CA-FB4BE0309834}"/>
              </a:ext>
            </a:extLst>
          </p:cNvPr>
          <p:cNvSpPr>
            <a:spLocks noGrp="1" noChangeArrowheads="1"/>
          </p:cNvSpPr>
          <p:nvPr>
            <p:ph type="body" idx="1"/>
          </p:nvPr>
        </p:nvSpPr>
        <p:spPr>
          <a:xfrm>
            <a:off x="777875" y="4776788"/>
            <a:ext cx="6218238" cy="4435475"/>
          </a:xfrm>
        </p:spPr>
        <p:txBody>
          <a:bodyPr wrap="none" anchor="ctr"/>
          <a:lstStyle/>
          <a:p>
            <a:pPr>
              <a:buFont typeface="Times New Roman" charset="0"/>
              <a:buNone/>
              <a:defRPr/>
            </a:pPr>
            <a:endParaRPr lang="en-US">
              <a:cs typeface="+mn-cs"/>
            </a:endParaRPr>
          </a:p>
        </p:txBody>
      </p:sp>
    </p:spTree>
    <p:extLst>
      <p:ext uri="{BB962C8B-B14F-4D97-AF65-F5344CB8AC3E}">
        <p14:creationId xmlns:p14="http://schemas.microsoft.com/office/powerpoint/2010/main" val="132182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BA259F2-B1F9-5846-9CA4-F12EA0278E91}" type="slidenum">
              <a:rPr lang="en-US"/>
              <a:pPr>
                <a:defRPr/>
              </a:pPr>
              <a:t>16</a:t>
            </a:fld>
            <a:endParaRPr lang="en-US"/>
          </a:p>
        </p:txBody>
      </p:sp>
      <p:sp>
        <p:nvSpPr>
          <p:cNvPr id="6451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BA259F2-B1F9-5846-9CA4-F12EA0278E91}" type="slidenum">
              <a:rPr lang="en-US"/>
              <a:pPr>
                <a:defRPr/>
              </a:pPr>
              <a:t>17</a:t>
            </a:fld>
            <a:endParaRPr lang="en-US"/>
          </a:p>
        </p:txBody>
      </p:sp>
      <p:sp>
        <p:nvSpPr>
          <p:cNvPr id="6451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0562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09391CB-D80F-6D46-9B3E-F0069161F2DD}" type="slidenum">
              <a:rPr lang="en-US"/>
              <a:pPr>
                <a:defRPr/>
              </a:pPr>
              <a:t>19</a:t>
            </a:fld>
            <a:endParaRPr lang="en-US"/>
          </a:p>
        </p:txBody>
      </p:sp>
      <p:sp>
        <p:nvSpPr>
          <p:cNvPr id="6553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5AF6D54-7322-D44A-BAE0-1102F8CDA52B}" type="slidenum">
              <a:rPr lang="en-US"/>
              <a:pPr>
                <a:defRPr/>
              </a:pPr>
              <a:t>20</a:t>
            </a:fld>
            <a:endParaRPr lang="en-US"/>
          </a:p>
        </p:txBody>
      </p:sp>
      <p:sp>
        <p:nvSpPr>
          <p:cNvPr id="6656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47190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5253381E-5588-A041-8C8A-C01F0D807FFE}" type="slidenum">
              <a:rPr lang="en-US"/>
              <a:pPr>
                <a:defRPr/>
              </a:pPr>
              <a:t>21</a:t>
            </a:fld>
            <a:endParaRPr lang="en-US"/>
          </a:p>
        </p:txBody>
      </p:sp>
      <p:sp>
        <p:nvSpPr>
          <p:cNvPr id="6758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B6B36B4-342F-804E-B4F5-60A2B22EDCBE}" type="slidenum">
              <a:rPr lang="en-US"/>
              <a:pPr>
                <a:defRPr/>
              </a:pPr>
              <a:t>22</a:t>
            </a:fld>
            <a:endParaRPr lang="en-US"/>
          </a:p>
        </p:txBody>
      </p:sp>
      <p:sp>
        <p:nvSpPr>
          <p:cNvPr id="6860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4E919121-A456-1C4A-9B32-63916A8EAFB1}" type="slidenum">
              <a:rPr lang="en-US"/>
              <a:pPr>
                <a:defRPr/>
              </a:pPr>
              <a:t>23</a:t>
            </a:fld>
            <a:endParaRPr lang="en-US"/>
          </a:p>
        </p:txBody>
      </p:sp>
      <p:sp>
        <p:nvSpPr>
          <p:cNvPr id="6963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45C1B3DE-FF75-0C45-98E1-39986F05B2E8}" type="slidenum">
              <a:rPr lang="en-US"/>
              <a:pPr>
                <a:defRPr/>
              </a:pPr>
              <a:t>24</a:t>
            </a:fld>
            <a:endParaRPr lang="en-US"/>
          </a:p>
        </p:txBody>
      </p:sp>
      <p:sp>
        <p:nvSpPr>
          <p:cNvPr id="7065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065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45C1B3DE-FF75-0C45-98E1-39986F05B2E8}" type="slidenum">
              <a:rPr lang="en-US"/>
              <a:pPr>
                <a:defRPr/>
              </a:pPr>
              <a:t>28</a:t>
            </a:fld>
            <a:endParaRPr lang="en-US"/>
          </a:p>
        </p:txBody>
      </p:sp>
      <p:sp>
        <p:nvSpPr>
          <p:cNvPr id="7065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065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71489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F9A1BEE8-AE48-9A44-B708-F1A0DB725B39}" type="slidenum">
              <a:rPr lang="en-US"/>
              <a:pPr>
                <a:defRPr/>
              </a:pPr>
              <a:t>4</a:t>
            </a:fld>
            <a:endParaRPr lang="en-US"/>
          </a:p>
        </p:txBody>
      </p:sp>
      <p:sp>
        <p:nvSpPr>
          <p:cNvPr id="5529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246F1FA-DCA2-304A-BD62-07FECC8263D2}" type="slidenum">
              <a:rPr lang="en-US"/>
              <a:pPr>
                <a:defRPr/>
              </a:pPr>
              <a:t>5</a:t>
            </a:fld>
            <a:endParaRPr lang="en-US"/>
          </a:p>
        </p:txBody>
      </p:sp>
      <p:sp>
        <p:nvSpPr>
          <p:cNvPr id="5632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83F544A-0B2F-F74A-A7F7-345EEB227E4D}"/>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2D9562F1-AA28-0043-ABBB-792B9C8C5E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F3D1C0DD-B00E-344D-A380-1F65A405595E}" type="slidenum">
              <a:rPr lang="en-US"/>
              <a:pPr>
                <a:defRPr/>
              </a:pPr>
              <a:t>7</a:t>
            </a:fld>
            <a:endParaRPr lang="en-US"/>
          </a:p>
        </p:txBody>
      </p:sp>
      <p:sp>
        <p:nvSpPr>
          <p:cNvPr id="5734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0461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F3D1C0DD-B00E-344D-A380-1F65A405595E}" type="slidenum">
              <a:rPr lang="en-US"/>
              <a:pPr>
                <a:defRPr/>
              </a:pPr>
              <a:t>8</a:t>
            </a:fld>
            <a:endParaRPr lang="en-US"/>
          </a:p>
        </p:txBody>
      </p:sp>
      <p:sp>
        <p:nvSpPr>
          <p:cNvPr id="5734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B538E72-FE8D-0445-A865-973F5DCE336E}" type="slidenum">
              <a:rPr lang="en-US"/>
              <a:pPr>
                <a:defRPr/>
              </a:pPr>
              <a:t>9</a:t>
            </a:fld>
            <a:endParaRPr lang="en-US"/>
          </a:p>
        </p:txBody>
      </p:sp>
      <p:sp>
        <p:nvSpPr>
          <p:cNvPr id="5939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8278C30-96F7-B948-9CB2-A061674D918E}" type="slidenum">
              <a:rPr lang="en-US"/>
              <a:pPr>
                <a:defRPr/>
              </a:pPr>
              <a:t>10</a:t>
            </a:fld>
            <a:endParaRPr lang="en-US"/>
          </a:p>
        </p:txBody>
      </p:sp>
      <p:sp>
        <p:nvSpPr>
          <p:cNvPr id="6041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5727FA9-1ED8-6245-8011-A4994C05488C}" type="slidenum">
              <a:rPr lang="en-US"/>
              <a:pPr>
                <a:defRPr/>
              </a:pPr>
              <a:t>‹#›</a:t>
            </a:fld>
            <a:endParaRPr lang="en-US"/>
          </a:p>
        </p:txBody>
      </p:sp>
    </p:spTree>
    <p:extLst>
      <p:ext uri="{BB962C8B-B14F-4D97-AF65-F5344CB8AC3E}">
        <p14:creationId xmlns:p14="http://schemas.microsoft.com/office/powerpoint/2010/main" val="184379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09B846-AF32-BF40-9122-EDD904B1BF26}" type="slidenum">
              <a:rPr lang="en-US"/>
              <a:pPr>
                <a:defRPr/>
              </a:pPr>
              <a:t>‹#›</a:t>
            </a:fld>
            <a:endParaRPr lang="en-US"/>
          </a:p>
        </p:txBody>
      </p:sp>
    </p:spTree>
    <p:extLst>
      <p:ext uri="{BB962C8B-B14F-4D97-AF65-F5344CB8AC3E}">
        <p14:creationId xmlns:p14="http://schemas.microsoft.com/office/powerpoint/2010/main" val="161524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D64B11B-97BC-EC46-9D40-1BDD4BF2D9CB}" type="slidenum">
              <a:rPr lang="en-US"/>
              <a:pPr>
                <a:defRPr/>
              </a:pPr>
              <a:t>‹#›</a:t>
            </a:fld>
            <a:endParaRPr lang="en-US"/>
          </a:p>
        </p:txBody>
      </p:sp>
    </p:spTree>
    <p:extLst>
      <p:ext uri="{BB962C8B-B14F-4D97-AF65-F5344CB8AC3E}">
        <p14:creationId xmlns:p14="http://schemas.microsoft.com/office/powerpoint/2010/main" val="57503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BF9FEFAA-B850-1848-B506-0E02726589C2}" type="slidenum">
              <a:rPr lang="en-US"/>
              <a:pPr>
                <a:defRPr/>
              </a:pPr>
              <a:t>‹#›</a:t>
            </a:fld>
            <a:endParaRPr lang="en-US"/>
          </a:p>
        </p:txBody>
      </p:sp>
    </p:spTree>
    <p:extLst>
      <p:ext uri="{BB962C8B-B14F-4D97-AF65-F5344CB8AC3E}">
        <p14:creationId xmlns:p14="http://schemas.microsoft.com/office/powerpoint/2010/main" val="14994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0045B77-C996-B142-9DBB-1214D9F98D3A}" type="slidenum">
              <a:rPr lang="en-US"/>
              <a:pPr>
                <a:defRPr/>
              </a:pPr>
              <a:t>‹#›</a:t>
            </a:fld>
            <a:endParaRPr lang="en-US"/>
          </a:p>
        </p:txBody>
      </p:sp>
    </p:spTree>
    <p:extLst>
      <p:ext uri="{BB962C8B-B14F-4D97-AF65-F5344CB8AC3E}">
        <p14:creationId xmlns:p14="http://schemas.microsoft.com/office/powerpoint/2010/main" val="13679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0FA1307-6A5D-DE44-8BE4-C23534805F52}" type="slidenum">
              <a:rPr lang="en-US"/>
              <a:pPr>
                <a:defRPr/>
              </a:pPr>
              <a:t>‹#›</a:t>
            </a:fld>
            <a:endParaRPr lang="en-US"/>
          </a:p>
        </p:txBody>
      </p:sp>
    </p:spTree>
    <p:extLst>
      <p:ext uri="{BB962C8B-B14F-4D97-AF65-F5344CB8AC3E}">
        <p14:creationId xmlns:p14="http://schemas.microsoft.com/office/powerpoint/2010/main" val="313825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0FEADFD-6B34-F240-AF44-9EC75FEB5B31}" type="slidenum">
              <a:rPr lang="en-US"/>
              <a:pPr>
                <a:defRPr/>
              </a:pPr>
              <a:t>‹#›</a:t>
            </a:fld>
            <a:endParaRPr lang="en-US"/>
          </a:p>
        </p:txBody>
      </p:sp>
    </p:spTree>
    <p:extLst>
      <p:ext uri="{BB962C8B-B14F-4D97-AF65-F5344CB8AC3E}">
        <p14:creationId xmlns:p14="http://schemas.microsoft.com/office/powerpoint/2010/main" val="320868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75EE0B0D-85F2-9D42-8E4C-8802C6DB307E}" type="slidenum">
              <a:rPr lang="en-US"/>
              <a:pPr>
                <a:defRPr/>
              </a:pPr>
              <a:t>‹#›</a:t>
            </a:fld>
            <a:endParaRPr lang="en-US"/>
          </a:p>
        </p:txBody>
      </p:sp>
    </p:spTree>
    <p:extLst>
      <p:ext uri="{BB962C8B-B14F-4D97-AF65-F5344CB8AC3E}">
        <p14:creationId xmlns:p14="http://schemas.microsoft.com/office/powerpoint/2010/main" val="12595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B6633C85-9B90-4C4B-845D-0A7F01DFC538}" type="slidenum">
              <a:rPr lang="en-US"/>
              <a:pPr>
                <a:defRPr/>
              </a:pPr>
              <a:t>‹#›</a:t>
            </a:fld>
            <a:endParaRPr lang="en-US"/>
          </a:p>
        </p:txBody>
      </p:sp>
    </p:spTree>
    <p:extLst>
      <p:ext uri="{BB962C8B-B14F-4D97-AF65-F5344CB8AC3E}">
        <p14:creationId xmlns:p14="http://schemas.microsoft.com/office/powerpoint/2010/main" val="29425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0B47B488-A387-2C43-B9DD-763F3DDFDFA2}" type="slidenum">
              <a:rPr lang="en-US"/>
              <a:pPr>
                <a:defRPr/>
              </a:pPr>
              <a:t>‹#›</a:t>
            </a:fld>
            <a:endParaRPr lang="en-US"/>
          </a:p>
        </p:txBody>
      </p:sp>
    </p:spTree>
    <p:extLst>
      <p:ext uri="{BB962C8B-B14F-4D97-AF65-F5344CB8AC3E}">
        <p14:creationId xmlns:p14="http://schemas.microsoft.com/office/powerpoint/2010/main" val="96994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891CE7-739E-1F40-9236-D013C18C26FF}" type="slidenum">
              <a:rPr lang="en-US"/>
              <a:pPr>
                <a:defRPr/>
              </a:pPr>
              <a:t>‹#›</a:t>
            </a:fld>
            <a:endParaRPr lang="en-US"/>
          </a:p>
        </p:txBody>
      </p:sp>
    </p:spTree>
    <p:extLst>
      <p:ext uri="{BB962C8B-B14F-4D97-AF65-F5344CB8AC3E}">
        <p14:creationId xmlns:p14="http://schemas.microsoft.com/office/powerpoint/2010/main" val="151283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A067F25-E8F8-3C45-9CCD-88150A6800A1}" type="slidenum">
              <a:rPr lang="en-US"/>
              <a:pPr>
                <a:defRPr/>
              </a:pPr>
              <a:t>‹#›</a:t>
            </a:fld>
            <a:endParaRPr lang="en-US"/>
          </a:p>
        </p:txBody>
      </p:sp>
    </p:spTree>
    <p:extLst>
      <p:ext uri="{BB962C8B-B14F-4D97-AF65-F5344CB8AC3E}">
        <p14:creationId xmlns:p14="http://schemas.microsoft.com/office/powerpoint/2010/main" val="65451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812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Lst>
              <a:defRPr sz="1400" smtClean="0">
                <a:solidFill>
                  <a:srgbClr val="000000"/>
                </a:solidFill>
                <a:latin typeface="Bitstream Vera Serif" charset="0"/>
                <a:cs typeface="Bitstream Vera Sans" charset="0"/>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defRPr sz="1400" smtClean="0">
                <a:solidFill>
                  <a:srgbClr val="000000"/>
                </a:solidFill>
                <a:latin typeface="Bitstream Vera Serif" charset="0"/>
                <a:cs typeface="Bitstream Vera Sans" charset="0"/>
              </a:defRPr>
            </a:lvl1pPr>
          </a:lstStyle>
          <a:p>
            <a:pPr>
              <a:defRPr/>
            </a:pPr>
            <a:endParaRPr lang="en-US"/>
          </a:p>
        </p:txBody>
      </p:sp>
      <p:sp>
        <p:nvSpPr>
          <p:cNvPr id="1029" name="Rectangle 5"/>
          <p:cNvSpPr>
            <a:spLocks noGrp="1" noChangeArrowheads="1"/>
          </p:cNvSpPr>
          <p:nvPr>
            <p:ph type="sldNum"/>
          </p:nvPr>
        </p:nvSpPr>
        <p:spPr bwMode="auto">
          <a:xfrm>
            <a:off x="7226300"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Lst>
              <a:defRPr sz="1400" smtClean="0">
                <a:solidFill>
                  <a:srgbClr val="000000"/>
                </a:solidFill>
                <a:latin typeface="Bitstream Vera Serif" charset="0"/>
                <a:cs typeface="Bitstream Vera Sans" charset="0"/>
              </a:defRPr>
            </a:lvl1pPr>
          </a:lstStyle>
          <a:p>
            <a:pPr>
              <a:defRPr/>
            </a:pPr>
            <a:fld id="{E2B18CA1-2315-E548-88D7-96392F66A6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2pPr>
      <a:lvl3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3pPr>
      <a:lvl4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4pPr>
      <a:lvl5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5pPr>
      <a:lvl6pPr marL="25146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6pPr>
      <a:lvl7pPr marL="29718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7pPr>
      <a:lvl8pPr marL="34290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8pPr>
      <a:lvl9pPr marL="38862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9pPr>
    </p:titleStyle>
    <p:bodyStyle>
      <a:lvl1pPr marL="342900" indent="-342900" algn="l" defTabSz="228600" rtl="0" eaLnBrk="0" fontAlgn="base" hangingPunct="0">
        <a:lnSpc>
          <a:spcPct val="98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228600" rtl="0" eaLnBrk="0" fontAlgn="base" hangingPunct="0">
        <a:lnSpc>
          <a:spcPct val="98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228600" rtl="0" eaLnBrk="0" fontAlgn="base" hangingPunct="0">
        <a:lnSpc>
          <a:spcPct val="98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228600" rtl="0" eaLnBrk="0" fontAlgn="base" hangingPunct="0">
        <a:lnSpc>
          <a:spcPct val="98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228600" rtl="0" eaLnBrk="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214/21-AOAS1500"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imstat.org/journals-and-publications/annals-of-applied-statistics/annals-of-applied-statistics-next-issu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87363" y="80327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Inferential Statistics</a:t>
            </a:r>
          </a:p>
        </p:txBody>
      </p:sp>
      <p:sp>
        <p:nvSpPr>
          <p:cNvPr id="3074" name="Rectangle 2"/>
          <p:cNvSpPr>
            <a:spLocks noGrp="1" noChangeArrowheads="1"/>
          </p:cNvSpPr>
          <p:nvPr>
            <p:ph type="body" idx="1"/>
          </p:nvPr>
        </p:nvSpPr>
        <p:spPr>
          <a:xfrm>
            <a:off x="503238" y="1768475"/>
            <a:ext cx="9070975" cy="4989513"/>
          </a:xfrm>
        </p:spPr>
        <p:txBody>
          <a:bodyPr tIns="28448"/>
          <a:lstStyle/>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Chapter 6</a:t>
            </a: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b="1" dirty="0">
                <a:latin typeface="Times New Roman" charset="0"/>
                <a:cs typeface="Times New Roman" charset="0"/>
              </a:rPr>
              <a:t>Inferential Statistics: Making inferences about populations based on samples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Example</a:t>
            </a:r>
          </a:p>
        </p:txBody>
      </p:sp>
      <p:sp>
        <p:nvSpPr>
          <p:cNvPr id="9218" name="Rectangle 2"/>
          <p:cNvSpPr>
            <a:spLocks noGrp="1" noChangeArrowheads="1"/>
          </p:cNvSpPr>
          <p:nvPr>
            <p:ph type="subTitle" idx="4294967295"/>
          </p:nvPr>
        </p:nvSpPr>
        <p:spPr>
          <a:xfrm>
            <a:off x="503238" y="1417637"/>
            <a:ext cx="9070975" cy="5327651"/>
          </a:xfrm>
        </p:spPr>
        <p:txBody>
          <a:bodyPr tIns="28448" anchor="ctr"/>
          <a:lstStyle/>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cs typeface="Times New Roman" charset="0"/>
              </a:rPr>
              <a:t>A person says that she can identify people of above average intelligence with her eyes closed. Is this true?</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b="1" dirty="0">
                <a:solidFill>
                  <a:srgbClr val="0000FF"/>
                </a:solidFill>
                <a:latin typeface="Times New Roman" charset="0"/>
              </a:rPr>
              <a:t>STEP1.</a:t>
            </a:r>
            <a:r>
              <a:rPr lang="en-US" b="1" dirty="0">
                <a:latin typeface="Times New Roman" charset="0"/>
              </a:rPr>
              <a:t> Define populations and </a:t>
            </a:r>
            <a:r>
              <a:rPr lang="en-US" dirty="0">
                <a:solidFill>
                  <a:srgbClr val="0000FF"/>
                </a:solidFill>
                <a:latin typeface="Times New Roman" charset="0"/>
              </a:rPr>
              <a:t>reframe question into research and null hypothesis about populations.</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Population 1: People chosen by woman with her eyes closed (</a:t>
            </a:r>
            <a:r>
              <a:rPr lang="en-US" dirty="0">
                <a:solidFill>
                  <a:srgbClr val="FF0000"/>
                </a:solidFill>
                <a:latin typeface="Times New Roman" charset="0"/>
              </a:rPr>
              <a:t>THIS IS THE SAMPLE</a:t>
            </a:r>
            <a:r>
              <a:rPr lang="en-US" dirty="0">
                <a:latin typeface="Times New Roman" charset="0"/>
              </a:rPr>
              <a:t>)</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solidFill>
                <a:srgbClr val="B84747"/>
              </a:solidFill>
              <a:latin typeface="Times New Roman" charset="0"/>
            </a:endParaRP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Population 2: People in general</a:t>
            </a:r>
            <a:r>
              <a:rPr lang="en-US" dirty="0">
                <a:solidFill>
                  <a:srgbClr val="B84747"/>
                </a:solidFill>
                <a:latin typeface="Times New Roman" charset="0"/>
              </a:rPr>
              <a:t> </a:t>
            </a:r>
            <a:r>
              <a:rPr lang="en-US" dirty="0">
                <a:solidFill>
                  <a:srgbClr val="FF0000"/>
                </a:solidFill>
                <a:latin typeface="Times New Roman" charset="0"/>
              </a:rPr>
              <a:t>(Comparison Distribution, KNOWN)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subTitle"/>
          </p:nvPr>
        </p:nvSpPr>
        <p:spPr>
          <a:xfrm>
            <a:off x="503238" y="396875"/>
            <a:ext cx="9070975" cy="6424613"/>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b="1" dirty="0">
                <a:solidFill>
                  <a:srgbClr val="B84747"/>
                </a:solidFill>
                <a:latin typeface="Times New Roman" charset="0"/>
              </a:rPr>
              <a:t>Research Hypothesis </a:t>
            </a:r>
            <a:r>
              <a:rPr lang="en-US" sz="3200" dirty="0">
                <a:solidFill>
                  <a:srgbClr val="B84747"/>
                </a:solidFill>
                <a:latin typeface="Times New Roman" charset="0"/>
              </a:rPr>
              <a:t>(H</a:t>
            </a:r>
            <a:r>
              <a:rPr lang="en-US" sz="3200" baseline="-40000" dirty="0">
                <a:solidFill>
                  <a:srgbClr val="B84747"/>
                </a:solidFill>
                <a:latin typeface="Times New Roman" charset="0"/>
              </a:rPr>
              <a:t>1</a:t>
            </a:r>
            <a:r>
              <a:rPr lang="en-US" sz="3200" dirty="0">
                <a:solidFill>
                  <a:srgbClr val="B84747"/>
                </a:solidFill>
                <a:latin typeface="Times New Roman" charset="0"/>
              </a:rPr>
              <a:t>): Those chosen are more intelligent</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Population 1</a:t>
            </a:r>
            <a:r>
              <a:rPr lang="en-US" sz="3200" b="1" dirty="0">
                <a:latin typeface="Times New Roman" charset="0"/>
              </a:rPr>
              <a:t> &gt;</a:t>
            </a:r>
            <a:r>
              <a:rPr lang="en-US" sz="3200" dirty="0">
                <a:latin typeface="Times New Roman" charset="0"/>
              </a:rPr>
              <a:t> Population 2 </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Population 1 has a higher mean intelligence than population 2</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b="1" dirty="0">
                <a:solidFill>
                  <a:srgbClr val="B84747"/>
                </a:solidFill>
                <a:latin typeface="Times New Roman" charset="0"/>
              </a:rPr>
              <a:t>Null Hypothesis </a:t>
            </a:r>
            <a:r>
              <a:rPr lang="en-US" sz="3200" dirty="0">
                <a:solidFill>
                  <a:srgbClr val="B84747"/>
                </a:solidFill>
                <a:latin typeface="Times New Roman" charset="0"/>
              </a:rPr>
              <a:t>(H</a:t>
            </a:r>
            <a:r>
              <a:rPr lang="en-US" sz="3200" baseline="-40000" dirty="0">
                <a:solidFill>
                  <a:srgbClr val="B84747"/>
                </a:solidFill>
                <a:latin typeface="Times New Roman" charset="0"/>
              </a:rPr>
              <a:t>0</a:t>
            </a:r>
            <a:r>
              <a:rPr lang="en-US" sz="3200" dirty="0">
                <a:solidFill>
                  <a:srgbClr val="B84747"/>
                </a:solidFill>
                <a:latin typeface="Times New Roman" charset="0"/>
              </a:rPr>
              <a:t>): Those chosen are not more intelligent</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Population 1</a:t>
            </a:r>
            <a:r>
              <a:rPr lang="en-US" sz="3200" b="1" dirty="0">
                <a:latin typeface="Times New Roman" charset="0"/>
              </a:rPr>
              <a:t> =</a:t>
            </a:r>
            <a:r>
              <a:rPr lang="en-US" sz="3200" dirty="0">
                <a:latin typeface="Times New Roman" charset="0"/>
              </a:rPr>
              <a:t> Population 2 </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Population 1 does not have higher mean intelligence than population 2.</a:t>
            </a:r>
          </a:p>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1600" dirty="0">
              <a:latin typeface="Times New Roman" charset="0"/>
              <a:cs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4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4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024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024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subTitle"/>
          </p:nvPr>
        </p:nvSpPr>
        <p:spPr>
          <a:xfrm>
            <a:off x="620712" y="1341437"/>
            <a:ext cx="9070975" cy="4121151"/>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b="1" dirty="0">
                <a:solidFill>
                  <a:srgbClr val="0000FF"/>
                </a:solidFill>
                <a:latin typeface="Times New Roman" charset="0"/>
                <a:cs typeface="Times New Roman" charset="0"/>
              </a:rPr>
              <a:t>STEP 2.</a:t>
            </a:r>
            <a:r>
              <a:rPr lang="en-US" sz="3200" b="1" dirty="0">
                <a:latin typeface="Times New Roman" charset="0"/>
                <a:cs typeface="Times New Roman" charset="0"/>
              </a:rPr>
              <a:t> </a:t>
            </a:r>
            <a:r>
              <a:rPr lang="en-US" sz="3200" dirty="0">
                <a:latin typeface="Times New Roman" charset="0"/>
                <a:cs typeface="Times New Roman" charset="0"/>
              </a:rPr>
              <a:t>Define Characteristics of the comparison distribution</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Known normal distribution with</a:t>
            </a:r>
            <a:r>
              <a:rPr lang="en-US" sz="3600" dirty="0">
                <a:latin typeface="Times New Roman" charset="0"/>
                <a:cs typeface="Times New Roman" charset="0"/>
              </a:rPr>
              <a:t> µ </a:t>
            </a:r>
            <a:r>
              <a:rPr lang="en-US" sz="3200" dirty="0">
                <a:solidFill>
                  <a:srgbClr val="0000FF"/>
                </a:solidFill>
                <a:latin typeface="Times New Roman" charset="0"/>
                <a:cs typeface="Times New Roman" charset="0"/>
              </a:rPr>
              <a:t>= 100</a:t>
            </a:r>
            <a:r>
              <a:rPr lang="en-US" sz="3200" dirty="0">
                <a:latin typeface="Times New Roman" charset="0"/>
                <a:cs typeface="Times New Roman" charset="0"/>
              </a:rPr>
              <a:t>; </a:t>
            </a:r>
            <a:r>
              <a:rPr lang="en-US" dirty="0" err="1"/>
              <a:t>σ</a:t>
            </a:r>
            <a:r>
              <a:rPr lang="en-US" sz="3200" dirty="0"/>
              <a:t> </a:t>
            </a:r>
            <a:r>
              <a:rPr lang="en-US" sz="3200" dirty="0">
                <a:solidFill>
                  <a:srgbClr val="0000FF"/>
                </a:solidFill>
                <a:latin typeface="Times New Roman" charset="0"/>
                <a:cs typeface="Times New Roman" charset="0"/>
              </a:rPr>
              <a:t>= 16</a:t>
            </a:r>
          </a:p>
        </p:txBody>
      </p:sp>
    </p:spTree>
    <p:extLst>
      <p:ext uri="{BB962C8B-B14F-4D97-AF65-F5344CB8AC3E}">
        <p14:creationId xmlns:p14="http://schemas.microsoft.com/office/powerpoint/2010/main" val="227022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subTitle"/>
          </p:nvPr>
        </p:nvSpPr>
        <p:spPr>
          <a:xfrm>
            <a:off x="544512" y="427037"/>
            <a:ext cx="8610600" cy="2743200"/>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solidFill>
                  <a:srgbClr val="0000FF"/>
                </a:solidFill>
                <a:latin typeface="Times New Roman" panose="02020603050405020304" pitchFamily="18" charset="0"/>
                <a:cs typeface="Times New Roman" panose="02020603050405020304" pitchFamily="18" charset="0"/>
              </a:rPr>
              <a:t>STEP 3</a:t>
            </a:r>
            <a:r>
              <a:rPr lang="en-US" sz="3200" dirty="0">
                <a:latin typeface="Times New Roman" panose="02020603050405020304" pitchFamily="18" charset="0"/>
                <a:cs typeface="Times New Roman" panose="02020603050405020304" pitchFamily="18" charset="0"/>
              </a:rPr>
              <a:t>. Determine cutoff (</a:t>
            </a:r>
            <a:r>
              <a:rPr lang="en-US" sz="3200" dirty="0">
                <a:solidFill>
                  <a:srgbClr val="FF0000"/>
                </a:solidFill>
                <a:latin typeface="Times New Roman" panose="02020603050405020304" pitchFamily="18" charset="0"/>
                <a:cs typeface="Times New Roman" panose="02020603050405020304" pitchFamily="18" charset="0"/>
              </a:rPr>
              <a:t>chosen a priori</a:t>
            </a:r>
            <a:r>
              <a:rPr lang="en-US" sz="3200" dirty="0">
                <a:latin typeface="Times New Roman" panose="02020603050405020304" pitchFamily="18" charset="0"/>
                <a:cs typeface="Times New Roman" panose="02020603050405020304" pitchFamily="18" charset="0"/>
              </a:rPr>
              <a:t>) sample scores on the comparison distribution at which the null hypothesis is rejected ( </a:t>
            </a:r>
            <a:r>
              <a:rPr lang="en-US" sz="3200" i="1" dirty="0">
                <a:latin typeface="Times New Roman" panose="02020603050405020304" pitchFamily="18" charset="0"/>
                <a:cs typeface="Times New Roman" panose="02020603050405020304" pitchFamily="18" charset="0"/>
              </a:rPr>
              <a:t>p </a:t>
            </a:r>
            <a:r>
              <a:rPr lang="en-US" sz="3200" dirty="0">
                <a:latin typeface="Times New Roman" panose="02020603050405020304" pitchFamily="18" charset="0"/>
                <a:cs typeface="Times New Roman" panose="02020603050405020304" pitchFamily="18" charset="0"/>
              </a:rPr>
              <a:t>= .05</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panose="02020603050405020304" pitchFamily="18" charset="0"/>
              <a:cs typeface="Times New Roman" panose="02020603050405020304" pitchFamily="18"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i="1" dirty="0">
                <a:latin typeface="Times New Roman" panose="02020603050405020304" pitchFamily="18" charset="0"/>
                <a:cs typeface="Times New Roman" panose="02020603050405020304" pitchFamily="18" charset="0"/>
              </a:rPr>
              <a:t>p </a:t>
            </a:r>
            <a:r>
              <a:rPr lang="en-US" sz="3200" dirty="0">
                <a:latin typeface="Times New Roman" panose="02020603050405020304" pitchFamily="18" charset="0"/>
                <a:cs typeface="Times New Roman" panose="02020603050405020304" pitchFamily="18" charset="0"/>
              </a:rPr>
              <a:t>&lt; .05 </a:t>
            </a:r>
            <a:r>
              <a:rPr lang="en-US" sz="3200" i="1" dirty="0">
                <a:latin typeface="Times New Roman" panose="02020603050405020304" pitchFamily="18" charset="0"/>
                <a:cs typeface="Times New Roman" panose="02020603050405020304" pitchFamily="18" charset="0"/>
              </a:rPr>
              <a:t>or </a:t>
            </a:r>
            <a:r>
              <a:rPr lang="en-US" sz="3200" dirty="0">
                <a:latin typeface="Times New Roman" panose="02020603050405020304" pitchFamily="18" charset="0"/>
                <a:cs typeface="Times New Roman" panose="02020603050405020304" pitchFamily="18" charset="0"/>
              </a:rPr>
              <a:t>top 5% : (50% -5% = 45%) </a:t>
            </a:r>
            <a:r>
              <a:rPr lang="en-US" sz="3200" dirty="0">
                <a:latin typeface="Times New Roman" panose="02020603050405020304" pitchFamily="18" charset="0"/>
                <a:cs typeface="Times New Roman" panose="02020603050405020304" pitchFamily="18" charset="0"/>
                <a:sym typeface="Wingdings" pitchFamily="2" charset="2"/>
              </a:rPr>
              <a:t></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Z</a:t>
            </a:r>
            <a:r>
              <a:rPr lang="en-US" sz="3200" dirty="0">
                <a:latin typeface="Times New Roman" panose="02020603050405020304" pitchFamily="18" charset="0"/>
                <a:cs typeface="Times New Roman" panose="02020603050405020304" pitchFamily="18" charset="0"/>
              </a:rPr>
              <a:t> = 1.64 </a:t>
            </a:r>
          </a:p>
        </p:txBody>
      </p:sp>
      <p:pic>
        <p:nvPicPr>
          <p:cNvPr id="3" name="Picture 1">
            <a:extLst>
              <a:ext uri="{FF2B5EF4-FFF2-40B4-BE49-F238E27FC236}">
                <a16:creationId xmlns:a16="http://schemas.microsoft.com/office/drawing/2014/main" id="{BC4B4EEA-BA4D-AA4E-9D2C-2119B7069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6437"/>
            <a:ext cx="9688512" cy="43132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671068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1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subTitle"/>
          </p:nvPr>
        </p:nvSpPr>
        <p:spPr>
          <a:xfrm>
            <a:off x="315912" y="427037"/>
            <a:ext cx="9448800" cy="6705600"/>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solidFill>
                  <a:srgbClr val="0000FF"/>
                </a:solidFill>
                <a:latin typeface="Times New Roman" panose="02020603050405020304" pitchFamily="18" charset="0"/>
                <a:cs typeface="Times New Roman" panose="02020603050405020304" pitchFamily="18" charset="0"/>
              </a:rPr>
              <a:t>STEP 3</a:t>
            </a:r>
            <a:r>
              <a:rPr lang="en-US" sz="3200" dirty="0">
                <a:latin typeface="Times New Roman" panose="02020603050405020304" pitchFamily="18" charset="0"/>
                <a:cs typeface="Times New Roman" panose="02020603050405020304" pitchFamily="18" charset="0"/>
              </a:rPr>
              <a:t>. Cutoff sample score on the comparison distribution at which the null hypothesis is rejected.</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panose="02020603050405020304" pitchFamily="18" charset="0"/>
              <a:cs typeface="Times New Roman" panose="02020603050405020304" pitchFamily="18"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.05 indicates that assuming the </a:t>
            </a:r>
            <a:r>
              <a:rPr lang="en-US" sz="2800" dirty="0">
                <a:solidFill>
                  <a:srgbClr val="FF0000"/>
                </a:solidFill>
                <a:latin typeface="Times New Roman" panose="02020603050405020304" pitchFamily="18" charset="0"/>
                <a:cs typeface="Times New Roman" panose="02020603050405020304" pitchFamily="18" charset="0"/>
              </a:rPr>
              <a:t>H</a:t>
            </a:r>
            <a:r>
              <a:rPr lang="en-US" sz="2800" baseline="-25000" dirty="0">
                <a:solidFill>
                  <a:srgbClr val="FF0000"/>
                </a:solidFill>
                <a:latin typeface="Times New Roman" panose="02020603050405020304" pitchFamily="18" charset="0"/>
                <a:cs typeface="Times New Roman" panose="02020603050405020304" pitchFamily="18" charset="0"/>
              </a:rPr>
              <a:t>0</a:t>
            </a:r>
            <a:r>
              <a:rPr lang="en-US" sz="2800" dirty="0">
                <a:solidFill>
                  <a:srgbClr val="FF0000"/>
                </a:solidFill>
                <a:latin typeface="Times New Roman" panose="02020603050405020304" pitchFamily="18" charset="0"/>
                <a:cs typeface="Times New Roman" panose="02020603050405020304" pitchFamily="18" charset="0"/>
              </a:rPr>
              <a:t> is true</a:t>
            </a:r>
            <a:r>
              <a:rPr lang="en-US" sz="2800" dirty="0">
                <a:latin typeface="Times New Roman" panose="02020603050405020304" pitchFamily="18" charset="0"/>
                <a:cs typeface="Times New Roman" panose="02020603050405020304" pitchFamily="18" charset="0"/>
              </a:rPr>
              <a:t> there is a 5% probability of obtaining a score as extreme, or more extreme, than our study prediction.</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panose="02020603050405020304" pitchFamily="18" charset="0"/>
              <a:cs typeface="Times New Roman" panose="02020603050405020304" pitchFamily="18"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latin typeface="Times New Roman" panose="02020603050405020304" pitchFamily="18" charset="0"/>
                <a:cs typeface="Times New Roman" panose="02020603050405020304" pitchFamily="18" charset="0"/>
              </a:rPr>
              <a:t>This indicates our study prediction is unlikely when the starting assumption (</a:t>
            </a:r>
            <a:r>
              <a:rPr lang="en-US" sz="2800" dirty="0">
                <a:solidFill>
                  <a:srgbClr val="FF0000"/>
                </a:solidFill>
                <a:latin typeface="Times New Roman" panose="02020603050405020304" pitchFamily="18" charset="0"/>
                <a:cs typeface="Times New Roman" panose="02020603050405020304" pitchFamily="18" charset="0"/>
              </a:rPr>
              <a:t>H</a:t>
            </a:r>
            <a:r>
              <a:rPr lang="en-US" sz="2800" baseline="-25000" dirty="0">
                <a:solidFill>
                  <a:srgbClr val="FF0000"/>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is true.</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2800" dirty="0">
              <a:latin typeface="Times New Roman" panose="02020603050405020304" pitchFamily="18" charset="0"/>
              <a:cs typeface="Times New Roman" panose="02020603050405020304" pitchFamily="18"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latin typeface="Times New Roman" panose="02020603050405020304" pitchFamily="18" charset="0"/>
                <a:cs typeface="Times New Roman" panose="02020603050405020304" pitchFamily="18" charset="0"/>
              </a:rPr>
              <a:t>If the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-value is low enough (&lt; .05) we reject our starting assumption or the null hypothesis</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1265">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1265">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1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048749B4-5E3D-A647-939C-BC0E93B467DA}"/>
              </a:ext>
            </a:extLst>
          </p:cNvPr>
          <p:cNvSpPr>
            <a:spLocks noGrp="1" noChangeArrowheads="1"/>
          </p:cNvSpPr>
          <p:nvPr>
            <p:ph type="subTitle"/>
          </p:nvPr>
        </p:nvSpPr>
        <p:spPr>
          <a:xfrm>
            <a:off x="392113" y="1036638"/>
            <a:ext cx="9372600" cy="5943600"/>
          </a:xfrm>
        </p:spPr>
        <p:txBody>
          <a:bodyPr tIns="24892"/>
          <a:lstStyle/>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sz="6000" i="1" dirty="0">
                <a:solidFill>
                  <a:srgbClr val="008080"/>
                </a:solidFill>
                <a:latin typeface="Times New Roman" charset="0"/>
              </a:rPr>
              <a:t>p</a:t>
            </a:r>
            <a:r>
              <a:rPr lang="en-US" sz="6000" dirty="0">
                <a:solidFill>
                  <a:srgbClr val="008080"/>
                </a:solidFill>
                <a:latin typeface="Times New Roman" charset="0"/>
              </a:rPr>
              <a:t> &lt; .05</a:t>
            </a:r>
          </a:p>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endParaRPr lang="en-US" sz="2800" dirty="0">
              <a:solidFill>
                <a:srgbClr val="008080"/>
              </a:solidFill>
              <a:latin typeface="Times New Roman" charset="0"/>
            </a:endParaRPr>
          </a:p>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endParaRPr lang="en-US" sz="2800" dirty="0">
              <a:latin typeface="Times New Roman" charset="0"/>
            </a:endParaRPr>
          </a:p>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sz="2800" dirty="0">
                <a:latin typeface="Times New Roman" charset="0"/>
              </a:rPr>
              <a:t>This result is so extreme </a:t>
            </a:r>
          </a:p>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sz="2800" dirty="0">
                <a:latin typeface="Times New Roman" charset="0"/>
              </a:rPr>
              <a:t>or so unusual (top 5%) that </a:t>
            </a:r>
          </a:p>
          <a:p>
            <a:pPr algn="l" eaLnBrk="1">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en-US" sz="2800" dirty="0">
                <a:latin typeface="Times New Roman" charset="0"/>
              </a:rPr>
              <a:t>chance cannot explain it</a:t>
            </a:r>
          </a:p>
        </p:txBody>
      </p:sp>
      <p:sp>
        <p:nvSpPr>
          <p:cNvPr id="34818" name="Text Box 1">
            <a:extLst>
              <a:ext uri="{FF2B5EF4-FFF2-40B4-BE49-F238E27FC236}">
                <a16:creationId xmlns:a16="http://schemas.microsoft.com/office/drawing/2014/main" id="{DD3994AA-E52C-3441-B183-160F5EB6A209}"/>
              </a:ext>
            </a:extLst>
          </p:cNvPr>
          <p:cNvSpPr txBox="1">
            <a:spLocks noChangeArrowheads="1"/>
          </p:cNvSpPr>
          <p:nvPr/>
        </p:nvSpPr>
        <p:spPr bwMode="auto">
          <a:xfrm>
            <a:off x="422275" y="271460"/>
            <a:ext cx="85677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3200">
                <a:solidFill>
                  <a:srgbClr val="000000"/>
                </a:solidFill>
                <a:latin typeface="Arial" panose="020B0604020202020204" pitchFamily="34" charset="0"/>
                <a:ea typeface="ヒラギノ角ゴ Pro W3" panose="020B0300000000000000" pitchFamily="34" charset="-128"/>
                <a:cs typeface="msgothic"/>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800">
                <a:solidFill>
                  <a:srgbClr val="000000"/>
                </a:solidFill>
                <a:latin typeface="Arial" panose="020B0604020202020204" pitchFamily="34" charset="0"/>
                <a:ea typeface="ヒラギノ角ゴ Pro W3" panose="020B0300000000000000" pitchFamily="34" charset="-128"/>
                <a:cs typeface="msgothic"/>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400">
                <a:solidFill>
                  <a:srgbClr val="000000"/>
                </a:solidFill>
                <a:latin typeface="Arial" panose="020B0604020202020204" pitchFamily="34" charset="0"/>
                <a:ea typeface="ヒラギノ角ゴ Pro W3" panose="020B0300000000000000" pitchFamily="34" charset="-128"/>
                <a:cs typeface="msgothic"/>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ea typeface="ヒラギノ角ゴ Pro W3" panose="020B0300000000000000" pitchFamily="34" charset="-128"/>
                <a:cs typeface="msgothic"/>
              </a:defRPr>
            </a:lvl9pPr>
          </a:lstStyle>
          <a:p>
            <a:pPr algn="ctr" eaLnBrk="1" hangingPunct="1">
              <a:lnSpc>
                <a:spcPct val="100000"/>
              </a:lnSpc>
              <a:spcAft>
                <a:spcPct val="0"/>
              </a:spcAft>
              <a:buSzPct val="45000"/>
              <a:buFont typeface="Wingdings" pitchFamily="2" charset="2"/>
              <a:buNone/>
            </a:pPr>
            <a:r>
              <a:rPr lang="en-US" altLang="en-US" sz="3600" i="1" dirty="0">
                <a:latin typeface="Times New Roman" panose="02020603050405020304" pitchFamily="18" charset="0"/>
              </a:rPr>
              <a:t>Probability and Significance</a:t>
            </a:r>
          </a:p>
        </p:txBody>
      </p:sp>
      <p:pic>
        <p:nvPicPr>
          <p:cNvPr id="34819" name="Picture 4">
            <a:extLst>
              <a:ext uri="{FF2B5EF4-FFF2-40B4-BE49-F238E27FC236}">
                <a16:creationId xmlns:a16="http://schemas.microsoft.com/office/drawing/2014/main" id="{274E6241-C529-2F41-BD6F-D2216B75C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719" y="830582"/>
            <a:ext cx="5675313" cy="579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23F10CF-66EB-D445-A3EE-8B3E7C896F4A}"/>
              </a:ext>
            </a:extLst>
          </p:cNvPr>
          <p:cNvSpPr txBox="1">
            <a:spLocks/>
          </p:cNvSpPr>
          <p:nvPr/>
        </p:nvSpPr>
        <p:spPr bwMode="auto">
          <a:xfrm>
            <a:off x="279401" y="6597504"/>
            <a:ext cx="9327238" cy="5852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2pPr>
            <a:lvl3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3pPr>
            <a:lvl4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4pPr>
            <a:lvl5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5pPr>
            <a:lvl6pPr marL="25146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6pPr>
            <a:lvl7pPr marL="29718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7pPr>
            <a:lvl8pPr marL="34290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8pPr>
            <a:lvl9pPr marL="38862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9pPr>
          </a:lstStyle>
          <a:p>
            <a:r>
              <a:rPr lang="en-US" sz="3969" b="1" kern="0" dirty="0"/>
              <a:t>Null Hypothesis Significance Testing (NHST)</a:t>
            </a:r>
          </a:p>
        </p:txBody>
      </p:sp>
    </p:spTree>
    <p:extLst>
      <p:ext uri="{BB962C8B-B14F-4D97-AF65-F5344CB8AC3E}">
        <p14:creationId xmlns:p14="http://schemas.microsoft.com/office/powerpoint/2010/main" val="24241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4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764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76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313" name="Rectangle 1"/>
              <p:cNvSpPr>
                <a:spLocks noGrp="1" noChangeArrowheads="1"/>
              </p:cNvSpPr>
              <p:nvPr>
                <p:ph type="subTitle"/>
              </p:nvPr>
            </p:nvSpPr>
            <p:spPr>
              <a:xfrm>
                <a:off x="503238" y="679450"/>
                <a:ext cx="9070975" cy="6086475"/>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solidFill>
                      <a:srgbClr val="0000FF"/>
                    </a:solidFill>
                    <a:latin typeface="Times New Roman" charset="0"/>
                    <a:cs typeface="Times New Roman" charset="0"/>
                  </a:rPr>
                  <a:t>STEP 4</a:t>
                </a:r>
                <a:r>
                  <a:rPr lang="en-US" sz="3200" dirty="0">
                    <a:latin typeface="Times New Roman" charset="0"/>
                    <a:cs typeface="Times New Roman" charset="0"/>
                  </a:rPr>
                  <a:t>. Determine the score of your sample on the comparison distribution</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Person selects individual with IQ score = 140</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14:m>
                  <m:oMathPara xmlns:m="http://schemas.openxmlformats.org/officeDocument/2006/math">
                    <m:oMathParaPr>
                      <m:jc m:val="centerGroup"/>
                    </m:oMathParaPr>
                    <m:oMath xmlns:m="http://schemas.openxmlformats.org/officeDocument/2006/math">
                      <m:r>
                        <m:rPr>
                          <m:sty m:val="p"/>
                        </m:rPr>
                        <a:rPr lang="en-US" sz="4000" dirty="0">
                          <a:latin typeface="Cambria Math" panose="02040503050406030204" pitchFamily="18" charset="0"/>
                          <a:cs typeface="Times New Roman" charset="0"/>
                        </a:rPr>
                        <m:t>z</m:t>
                      </m:r>
                      <m:r>
                        <a:rPr lang="en-US" sz="4000" b="0" i="0" dirty="0" smtClean="0">
                          <a:latin typeface="Cambria Math" panose="02040503050406030204" pitchFamily="18" charset="0"/>
                          <a:cs typeface="Times New Roman" charset="0"/>
                        </a:rPr>
                        <m:t>=</m:t>
                      </m:r>
                      <m:f>
                        <m:fPr>
                          <m:ctrlPr>
                            <a:rPr lang="en-US" sz="4000" i="1">
                              <a:latin typeface="Cambria Math" panose="02040503050406030204" pitchFamily="18" charset="0"/>
                              <a:cs typeface="Times New Roman" charset="0"/>
                            </a:rPr>
                          </m:ctrlPr>
                        </m:fPr>
                        <m:num>
                          <m:r>
                            <a:rPr lang="en-US" sz="4000" b="0" i="1" smtClean="0">
                              <a:latin typeface="Cambria Math" panose="02040503050406030204" pitchFamily="18" charset="0"/>
                              <a:cs typeface="Times New Roman" charset="0"/>
                            </a:rPr>
                            <m:t>𝑋</m:t>
                          </m:r>
                          <m:r>
                            <a:rPr lang="en-US" sz="4000" b="0" i="1" smtClean="0">
                              <a:latin typeface="Cambria Math" panose="02040503050406030204" pitchFamily="18" charset="0"/>
                              <a:cs typeface="Times New Roman" charset="0"/>
                            </a:rPr>
                            <m:t>–µ  </m:t>
                          </m:r>
                        </m:num>
                        <m:den>
                          <m:r>
                            <m:rPr>
                              <m:nor/>
                            </m:rPr>
                            <a:rPr lang="en-US" sz="4000" dirty="0"/>
                            <m:t>σ</m:t>
                          </m:r>
                        </m:den>
                      </m:f>
                      <m:r>
                        <a:rPr lang="en-US" sz="4000" b="0" i="0" smtClean="0">
                          <a:latin typeface="Cambria Math" panose="02040503050406030204" pitchFamily="18" charset="0"/>
                          <a:cs typeface="Times New Roman" charset="0"/>
                        </a:rPr>
                        <m:t>=</m:t>
                      </m:r>
                      <m:f>
                        <m:fPr>
                          <m:ctrlPr>
                            <a:rPr lang="en-US" sz="4000" i="1">
                              <a:latin typeface="Cambria Math" panose="02040503050406030204" pitchFamily="18" charset="0"/>
                              <a:cs typeface="Times New Roman" charset="0"/>
                            </a:rPr>
                          </m:ctrlPr>
                        </m:fPr>
                        <m:num>
                          <m:r>
                            <a:rPr lang="en-US" sz="4000" b="0" i="1" smtClean="0">
                              <a:latin typeface="Cambria Math" panose="02040503050406030204" pitchFamily="18" charset="0"/>
                              <a:cs typeface="Times New Roman" charset="0"/>
                            </a:rPr>
                            <m:t>140 </m:t>
                          </m:r>
                          <m:r>
                            <a:rPr lang="en-US" sz="4000" i="1">
                              <a:latin typeface="Cambria Math" panose="02040503050406030204" pitchFamily="18" charset="0"/>
                              <a:cs typeface="Times New Roman" charset="0"/>
                            </a:rPr>
                            <m:t>–</m:t>
                          </m:r>
                          <m:r>
                            <a:rPr lang="en-US" sz="4000" b="0" i="1" smtClean="0">
                              <a:latin typeface="Cambria Math" panose="02040503050406030204" pitchFamily="18" charset="0"/>
                              <a:cs typeface="Times New Roman" charset="0"/>
                            </a:rPr>
                            <m:t>100</m:t>
                          </m:r>
                          <m:r>
                            <a:rPr lang="en-US" sz="4000" i="1">
                              <a:latin typeface="Cambria Math" panose="02040503050406030204" pitchFamily="18" charset="0"/>
                              <a:cs typeface="Times New Roman" charset="0"/>
                            </a:rPr>
                            <m:t>  </m:t>
                          </m:r>
                        </m:num>
                        <m:den>
                          <m:r>
                            <m:rPr>
                              <m:nor/>
                            </m:rPr>
                            <a:rPr lang="en-US" sz="4000" b="0" i="0" smtClean="0">
                              <a:latin typeface="Cambria Math" panose="02040503050406030204" pitchFamily="18" charset="0"/>
                              <a:cs typeface="Times New Roman" charset="0"/>
                            </a:rPr>
                            <m:t>1</m:t>
                          </m:r>
                          <m:r>
                            <m:rPr>
                              <m:nor/>
                            </m:rPr>
                            <a:rPr lang="en-US" sz="4000" b="0" i="0" dirty="0" smtClean="0"/>
                            <m:t>6</m:t>
                          </m:r>
                        </m:den>
                      </m:f>
                      <m:r>
                        <a:rPr lang="en-US" sz="4000" b="0" i="1" dirty="0" smtClean="0">
                          <a:latin typeface="Cambria Math" panose="02040503050406030204" pitchFamily="18" charset="0"/>
                        </a:rPr>
                        <m:t>=</m:t>
                      </m:r>
                      <m:f>
                        <m:fPr>
                          <m:ctrlPr>
                            <a:rPr lang="en-US" sz="4000" i="1">
                              <a:latin typeface="Cambria Math" panose="02040503050406030204" pitchFamily="18" charset="0"/>
                              <a:cs typeface="Times New Roman" charset="0"/>
                            </a:rPr>
                          </m:ctrlPr>
                        </m:fPr>
                        <m:num>
                          <m:r>
                            <a:rPr lang="en-US" sz="4000" i="1">
                              <a:latin typeface="Cambria Math" panose="02040503050406030204" pitchFamily="18" charset="0"/>
                              <a:cs typeface="Times New Roman" charset="0"/>
                            </a:rPr>
                            <m:t>40</m:t>
                          </m:r>
                        </m:num>
                        <m:den>
                          <m:r>
                            <m:rPr>
                              <m:nor/>
                            </m:rPr>
                            <a:rPr lang="en-US" sz="4000" b="0" i="0" smtClean="0">
                              <a:latin typeface="Cambria Math" panose="02040503050406030204" pitchFamily="18" charset="0"/>
                              <a:cs typeface="Times New Roman" charset="0"/>
                            </a:rPr>
                            <m:t>1</m:t>
                          </m:r>
                          <m:r>
                            <m:rPr>
                              <m:nor/>
                            </m:rPr>
                            <a:rPr lang="en-US" sz="4000">
                              <a:latin typeface="Cambria Math" panose="02040503050406030204" pitchFamily="18" charset="0"/>
                              <a:cs typeface="Times New Roman" charset="0"/>
                            </a:rPr>
                            <m:t>6</m:t>
                          </m:r>
                        </m:den>
                      </m:f>
                      <m:r>
                        <a:rPr lang="en-US" sz="4000" b="0" i="1" smtClean="0">
                          <a:latin typeface="Cambria Math" panose="02040503050406030204" pitchFamily="18" charset="0"/>
                          <a:cs typeface="Times New Roman" charset="0"/>
                        </a:rPr>
                        <m:t>=2.5</m:t>
                      </m:r>
                    </m:oMath>
                  </m:oMathPara>
                </a14:m>
                <a:endParaRPr lang="en-US" sz="3200" dirty="0">
                  <a:latin typeface="Times New Roman" charset="0"/>
                  <a:cs typeface="Times New Roman" charset="0"/>
                </a:endParaRPr>
              </a:p>
            </p:txBody>
          </p:sp>
        </mc:Choice>
        <mc:Fallback xmlns="">
          <p:sp>
            <p:nvSpPr>
              <p:cNvPr id="13313" name="Rectangle 1"/>
              <p:cNvSpPr>
                <a:spLocks noGrp="1" noRot="1" noChangeAspect="1" noMove="1" noResize="1" noEditPoints="1" noAdjustHandles="1" noChangeArrowheads="1" noChangeShapeType="1" noTextEdit="1"/>
              </p:cNvSpPr>
              <p:nvPr>
                <p:ph type="subTitle"/>
              </p:nvPr>
            </p:nvSpPr>
            <p:spPr>
              <a:xfrm>
                <a:off x="503238" y="679450"/>
                <a:ext cx="9070975" cy="6086475"/>
              </a:xfrm>
              <a:blipFill>
                <a:blip r:embed="rId3"/>
                <a:stretch>
                  <a:fillRect l="-2654"/>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33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subTitle"/>
          </p:nvPr>
        </p:nvSpPr>
        <p:spPr>
          <a:xfrm>
            <a:off x="696912" y="202564"/>
            <a:ext cx="8686800" cy="3581400"/>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5. Compare the scores obtained in Step 3 and 4 to decide whether to reject the null hypothesis:</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solidFill>
                  <a:srgbClr val="0000FF"/>
                </a:solidFill>
                <a:latin typeface="Times New Roman" charset="0"/>
                <a:cs typeface="Times New Roman" charset="0"/>
              </a:rPr>
              <a:t>Score on Step 4 (Z = 2.5) </a:t>
            </a:r>
            <a:r>
              <a:rPr lang="en-US" sz="3200" dirty="0">
                <a:latin typeface="Times New Roman" charset="0"/>
                <a:cs typeface="Times New Roman" charset="0"/>
              </a:rPr>
              <a:t>is higher than score on </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solidFill>
                  <a:srgbClr val="FF0000"/>
                </a:solidFill>
                <a:latin typeface="Times New Roman" charset="0"/>
                <a:cs typeface="Times New Roman" charset="0"/>
              </a:rPr>
              <a:t>Step 3 (Z = 1.64) </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Conclusion: Reject </a:t>
            </a:r>
            <a:r>
              <a:rPr lang="en-US" sz="3200" dirty="0">
                <a:solidFill>
                  <a:srgbClr val="B84747"/>
                </a:solidFill>
                <a:latin typeface="Times New Roman" charset="0"/>
                <a:cs typeface="Times New Roman" charset="0"/>
              </a:rPr>
              <a:t>H</a:t>
            </a:r>
            <a:r>
              <a:rPr lang="en-US" sz="3200" baseline="-40000" dirty="0">
                <a:solidFill>
                  <a:srgbClr val="B84747"/>
                </a:solidFill>
                <a:latin typeface="Times New Roman" charset="0"/>
                <a:cs typeface="Times New Roman" charset="0"/>
              </a:rPr>
              <a:t>0</a:t>
            </a:r>
            <a:r>
              <a:rPr lang="en-US" sz="3200" dirty="0">
                <a:latin typeface="Times New Roman" charset="0"/>
                <a:cs typeface="Times New Roman" charset="0"/>
              </a:rPr>
              <a:t>; </a:t>
            </a:r>
            <a:r>
              <a:rPr lang="en-US" sz="3200" dirty="0">
                <a:solidFill>
                  <a:srgbClr val="B84747"/>
                </a:solidFill>
                <a:latin typeface="Times New Roman" charset="0"/>
                <a:cs typeface="Times New Roman" charset="0"/>
              </a:rPr>
              <a:t>H</a:t>
            </a:r>
            <a:r>
              <a:rPr lang="en-US" sz="3200" baseline="-40000" dirty="0">
                <a:solidFill>
                  <a:srgbClr val="B84747"/>
                </a:solidFill>
                <a:latin typeface="Times New Roman" charset="0"/>
                <a:cs typeface="Times New Roman" charset="0"/>
              </a:rPr>
              <a:t>1</a:t>
            </a:r>
            <a:r>
              <a:rPr lang="en-US" sz="3200" dirty="0">
                <a:latin typeface="Times New Roman" charset="0"/>
                <a:cs typeface="Times New Roman" charset="0"/>
              </a:rPr>
              <a:t> is supported</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p:txBody>
      </p:sp>
      <p:pic>
        <p:nvPicPr>
          <p:cNvPr id="3" name="Picture 1">
            <a:extLst>
              <a:ext uri="{FF2B5EF4-FFF2-40B4-BE49-F238E27FC236}">
                <a16:creationId xmlns:a16="http://schemas.microsoft.com/office/drawing/2014/main" id="{433E5C7F-ECF1-674E-9CBD-639148547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1237"/>
            <a:ext cx="9993312" cy="40084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9477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331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33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E1CD2-484E-C3DC-FCAC-47C1D26BAC16}"/>
              </a:ext>
            </a:extLst>
          </p:cNvPr>
          <p:cNvPicPr>
            <a:picLocks noChangeAspect="1"/>
          </p:cNvPicPr>
          <p:nvPr/>
        </p:nvPicPr>
        <p:blipFill>
          <a:blip r:embed="rId2"/>
          <a:stretch>
            <a:fillRect/>
          </a:stretch>
        </p:blipFill>
        <p:spPr>
          <a:xfrm>
            <a:off x="0" y="122237"/>
            <a:ext cx="10080625" cy="7437438"/>
          </a:xfrm>
          <a:prstGeom prst="rect">
            <a:avLst/>
          </a:prstGeom>
        </p:spPr>
      </p:pic>
    </p:spTree>
    <p:extLst>
      <p:ext uri="{BB962C8B-B14F-4D97-AF65-F5344CB8AC3E}">
        <p14:creationId xmlns:p14="http://schemas.microsoft.com/office/powerpoint/2010/main" val="105002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C0195-7ADA-5347-8825-5A267543CE1E}"/>
              </a:ext>
            </a:extLst>
          </p:cNvPr>
          <p:cNvPicPr>
            <a:picLocks noChangeAspect="1"/>
          </p:cNvPicPr>
          <p:nvPr/>
        </p:nvPicPr>
        <p:blipFill>
          <a:blip r:embed="rId3"/>
          <a:stretch>
            <a:fillRect/>
          </a:stretch>
        </p:blipFill>
        <p:spPr>
          <a:xfrm>
            <a:off x="-1" y="4127"/>
            <a:ext cx="10080625" cy="7466257"/>
          </a:xfrm>
          <a:prstGeom prst="rect">
            <a:avLst/>
          </a:prstGeom>
        </p:spPr>
      </p:pic>
      <p:sp>
        <p:nvSpPr>
          <p:cNvPr id="5" name="Rectangle 4">
            <a:extLst>
              <a:ext uri="{FF2B5EF4-FFF2-40B4-BE49-F238E27FC236}">
                <a16:creationId xmlns:a16="http://schemas.microsoft.com/office/drawing/2014/main" id="{2D30EB2C-8E24-7D47-A520-B5A89DD461F0}"/>
              </a:ext>
            </a:extLst>
          </p:cNvPr>
          <p:cNvSpPr/>
          <p:nvPr/>
        </p:nvSpPr>
        <p:spPr>
          <a:xfrm>
            <a:off x="7021512" y="655637"/>
            <a:ext cx="2842895" cy="607539"/>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600" dirty="0">
                <a:latin typeface="Times New Roman" charset="0"/>
                <a:cs typeface="Times New Roman" charset="0"/>
              </a:rPr>
              <a:t>µ = 40, </a:t>
            </a:r>
            <a:r>
              <a:rPr lang="en-US" sz="3600" dirty="0" err="1"/>
              <a:t>σ</a:t>
            </a:r>
            <a:r>
              <a:rPr lang="en-US" sz="3600" dirty="0"/>
              <a:t> = 10</a:t>
            </a:r>
            <a:r>
              <a:rPr lang="en-US" sz="3600" dirty="0">
                <a:latin typeface="Times New Roman" charset="0"/>
                <a:cs typeface="Times New Roman"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Chapter Outline</a:t>
            </a:r>
          </a:p>
        </p:txBody>
      </p:sp>
      <p:sp>
        <p:nvSpPr>
          <p:cNvPr id="15363" name="Rectangle 3"/>
          <p:cNvSpPr>
            <a:spLocks noGrp="1" noChangeArrowheads="1"/>
          </p:cNvSpPr>
          <p:nvPr>
            <p:ph type="body" idx="1"/>
          </p:nvPr>
        </p:nvSpPr>
        <p:spPr>
          <a:xfrm>
            <a:off x="503238" y="1768475"/>
            <a:ext cx="8575673" cy="2849562"/>
          </a:xfrm>
        </p:spPr>
        <p:txBody>
          <a:bodyPr/>
          <a:lstStyle/>
          <a:p>
            <a:pPr eaLnBrk="1" hangingPunct="1">
              <a:defRPr/>
            </a:pPr>
            <a:r>
              <a:rPr lang="en-US" sz="3100" dirty="0">
                <a:latin typeface="Arial" charset="0"/>
                <a:ea typeface="ＭＳ Ｐゴシック" charset="0"/>
                <a:cs typeface="ＭＳ Ｐゴシック" charset="0"/>
              </a:rPr>
              <a:t>Hypothesis-Testing</a:t>
            </a:r>
          </a:p>
          <a:p>
            <a:pPr eaLnBrk="1" hangingPunct="1">
              <a:defRPr/>
            </a:pPr>
            <a:r>
              <a:rPr lang="en-US" sz="3100" dirty="0">
                <a:latin typeface="Arial" charset="0"/>
                <a:ea typeface="ＭＳ Ｐゴシック" charset="0"/>
                <a:cs typeface="ＭＳ Ｐゴシック" charset="0"/>
              </a:rPr>
              <a:t>The Core Logic of Hypothesis Testing</a:t>
            </a:r>
          </a:p>
          <a:p>
            <a:pPr eaLnBrk="1" hangingPunct="1">
              <a:defRPr/>
            </a:pPr>
            <a:r>
              <a:rPr lang="en-US" sz="3100" dirty="0">
                <a:latin typeface="Arial" charset="0"/>
                <a:ea typeface="ＭＳ Ｐゴシック" charset="0"/>
                <a:cs typeface="ＭＳ Ｐゴシック" charset="0"/>
              </a:rPr>
              <a:t>The Hypothesis-Testing Process</a:t>
            </a:r>
          </a:p>
          <a:p>
            <a:pPr eaLnBrk="1" hangingPunct="1">
              <a:defRPr/>
            </a:pPr>
            <a:endParaRPr lang="en-US" sz="3100" dirty="0">
              <a:latin typeface="Arial" charset="0"/>
              <a:ea typeface="ＭＳ Ｐゴシック" charset="0"/>
              <a:cs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ACEBD5-4EC4-2A47-A9FC-15DDDB4A1490}"/>
              </a:ext>
            </a:extLst>
          </p:cNvPr>
          <p:cNvPicPr>
            <a:picLocks noChangeAspect="1"/>
          </p:cNvPicPr>
          <p:nvPr/>
        </p:nvPicPr>
        <p:blipFill>
          <a:blip r:embed="rId3"/>
          <a:stretch>
            <a:fillRect/>
          </a:stretch>
        </p:blipFill>
        <p:spPr>
          <a:xfrm>
            <a:off x="528" y="274637"/>
            <a:ext cx="10079567" cy="755967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1992C4E-980E-5148-BD58-88886960A515}"/>
                  </a:ext>
                </a:extLst>
              </p:cNvPr>
              <p:cNvSpPr/>
              <p:nvPr/>
            </p:nvSpPr>
            <p:spPr>
              <a:xfrm>
                <a:off x="1916112" y="4389437"/>
                <a:ext cx="6553200" cy="1254511"/>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2800" b="1" dirty="0">
                  <a:latin typeface="Times New Roman" charset="0"/>
                  <a:cs typeface="Times New Roman" charset="0"/>
                </a:endParaRP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cs typeface="Times New Roman" charset="0"/>
                        </a:rPr>
                        <m:t>𝐳</m:t>
                      </m:r>
                      <m:r>
                        <a:rPr lang="en-US" sz="2800" b="1" dirty="0" smtClean="0">
                          <a:latin typeface="Cambria Math" panose="02040503050406030204" pitchFamily="18" charset="0"/>
                          <a:cs typeface="Times New Roman"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𝑿</m:t>
                          </m:r>
                          <m:r>
                            <a:rPr lang="en-US" sz="2800" b="1" i="1" smtClean="0">
                              <a:latin typeface="Cambria Math" panose="02040503050406030204" pitchFamily="18" charset="0"/>
                              <a:cs typeface="Times New Roman" charset="0"/>
                            </a:rPr>
                            <m:t>–</m:t>
                          </m:r>
                          <m:r>
                            <a:rPr lang="en-US" sz="2800" b="0" i="1" smtClean="0">
                              <a:latin typeface="Cambria Math" panose="02040503050406030204" pitchFamily="18" charset="0"/>
                              <a:cs typeface="Times New Roman" charset="0"/>
                            </a:rPr>
                            <m:t>µ</m:t>
                          </m:r>
                          <m:r>
                            <a:rPr lang="en-US" sz="2800" b="1" i="1" smtClean="0">
                              <a:latin typeface="Cambria Math" panose="02040503050406030204" pitchFamily="18" charset="0"/>
                              <a:cs typeface="Times New Roman" charset="0"/>
                            </a:rPr>
                            <m:t>  </m:t>
                          </m:r>
                        </m:num>
                        <m:den>
                          <m:r>
                            <m:rPr>
                              <m:nor/>
                            </m:rPr>
                            <a:rPr lang="en-US" sz="2800" b="1" dirty="0"/>
                            <m:t>σ</m:t>
                          </m:r>
                        </m:den>
                      </m:f>
                      <m:r>
                        <a:rPr lang="en-US" sz="2800" b="1" smtClean="0">
                          <a:latin typeface="Cambria Math" panose="02040503050406030204" pitchFamily="18" charset="0"/>
                          <a:cs typeface="Times New Roman"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𝟐𝟓</m:t>
                          </m:r>
                          <m:r>
                            <a:rPr lang="en-US" sz="2800" b="1" i="1" smtClean="0">
                              <a:latin typeface="Cambria Math" panose="02040503050406030204" pitchFamily="18" charset="0"/>
                              <a:cs typeface="Times New Roman" charset="0"/>
                            </a:rPr>
                            <m:t> –</m:t>
                          </m:r>
                          <m:r>
                            <a:rPr lang="en-US" sz="2800" b="1" i="1" smtClean="0">
                              <a:latin typeface="Cambria Math" panose="02040503050406030204" pitchFamily="18" charset="0"/>
                              <a:cs typeface="Times New Roman" charset="0"/>
                            </a:rPr>
                            <m:t>𝟒𝟎</m:t>
                          </m:r>
                          <m:r>
                            <a:rPr lang="en-US" sz="2800" b="1" i="1" smtClean="0">
                              <a:latin typeface="Cambria Math" panose="02040503050406030204" pitchFamily="18" charset="0"/>
                              <a:cs typeface="Times New Roman" charset="0"/>
                            </a:rPr>
                            <m:t>  </m:t>
                          </m:r>
                        </m:num>
                        <m:den>
                          <m:r>
                            <m:rPr>
                              <m:nor/>
                            </m:rPr>
                            <a:rPr lang="en-US" sz="2800" b="1" i="0" smtClean="0">
                              <a:latin typeface="Cambria Math" panose="02040503050406030204" pitchFamily="18" charset="0"/>
                              <a:cs typeface="Times New Roman" charset="0"/>
                            </a:rPr>
                            <m:t>10</m:t>
                          </m:r>
                        </m:den>
                      </m:f>
                      <m:r>
                        <a:rPr lang="en-US" sz="2800" b="1" i="1" dirty="0" smtClean="0">
                          <a:latin typeface="Cambria Math" panose="02040503050406030204" pitchFamily="18"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m:t>
                          </m:r>
                          <m:r>
                            <a:rPr lang="en-US" sz="2800" b="1" i="1" smtClean="0">
                              <a:latin typeface="Cambria Math" panose="02040503050406030204" pitchFamily="18" charset="0"/>
                              <a:cs typeface="Times New Roman" charset="0"/>
                            </a:rPr>
                            <m:t>𝟏𝟓</m:t>
                          </m:r>
                        </m:num>
                        <m:den>
                          <m:r>
                            <m:rPr>
                              <m:nor/>
                            </m:rPr>
                            <a:rPr lang="en-US" sz="2800" b="1" i="0" smtClean="0">
                              <a:latin typeface="Cambria Math" panose="02040503050406030204" pitchFamily="18" charset="0"/>
                              <a:cs typeface="Times New Roman" charset="0"/>
                            </a:rPr>
                            <m:t>1</m:t>
                          </m:r>
                          <m:r>
                            <a:rPr lang="en-US" sz="2800" b="1" i="1" smtClean="0">
                              <a:latin typeface="Cambria Math" panose="02040503050406030204" pitchFamily="18" charset="0"/>
                              <a:cs typeface="Times New Roman" charset="0"/>
                            </a:rPr>
                            <m:t>𝟎</m:t>
                          </m:r>
                        </m:den>
                      </m:f>
                      <m:r>
                        <a:rPr lang="en-US" sz="2800" b="1" i="1" smtClean="0">
                          <a:latin typeface="Cambria Math" panose="02040503050406030204" pitchFamily="18" charset="0"/>
                          <a:cs typeface="Times New Roman" charset="0"/>
                        </a:rPr>
                        <m:t>= –</m:t>
                      </m:r>
                      <m:r>
                        <a:rPr lang="en-US" sz="2800" b="1" i="1" smtClean="0">
                          <a:latin typeface="Cambria Math" panose="02040503050406030204" pitchFamily="18" charset="0"/>
                          <a:cs typeface="Times New Roman" charset="0"/>
                        </a:rPr>
                        <m:t>𝟏</m:t>
                      </m:r>
                      <m:r>
                        <a:rPr lang="en-US" sz="2800" b="1" i="1" smtClean="0">
                          <a:latin typeface="Cambria Math" panose="02040503050406030204" pitchFamily="18" charset="0"/>
                          <a:cs typeface="Times New Roman" charset="0"/>
                        </a:rPr>
                        <m:t>.</m:t>
                      </m:r>
                      <m:r>
                        <a:rPr lang="en-US" sz="2800" b="1" i="1" smtClean="0">
                          <a:latin typeface="Cambria Math" panose="02040503050406030204" pitchFamily="18" charset="0"/>
                          <a:cs typeface="Times New Roman" charset="0"/>
                        </a:rPr>
                        <m:t>𝟓</m:t>
                      </m:r>
                    </m:oMath>
                  </m:oMathPara>
                </a14:m>
                <a:endParaRPr lang="en-US" sz="2800" b="1" dirty="0">
                  <a:latin typeface="Times New Roman" charset="0"/>
                  <a:cs typeface="Times New Roman" charset="0"/>
                </a:endParaRPr>
              </a:p>
            </p:txBody>
          </p:sp>
        </mc:Choice>
        <mc:Fallback xmlns="">
          <p:sp>
            <p:nvSpPr>
              <p:cNvPr id="5" name="Rectangle 4">
                <a:extLst>
                  <a:ext uri="{FF2B5EF4-FFF2-40B4-BE49-F238E27FC236}">
                    <a16:creationId xmlns:a16="http://schemas.microsoft.com/office/drawing/2014/main" id="{D1992C4E-980E-5148-BD58-88886960A515}"/>
                  </a:ext>
                </a:extLst>
              </p:cNvPr>
              <p:cNvSpPr>
                <a:spLocks noRot="1" noChangeAspect="1" noMove="1" noResize="1" noEditPoints="1" noAdjustHandles="1" noChangeArrowheads="1" noChangeShapeType="1" noTextEdit="1"/>
              </p:cNvSpPr>
              <p:nvPr/>
            </p:nvSpPr>
            <p:spPr>
              <a:xfrm>
                <a:off x="1916112" y="4389437"/>
                <a:ext cx="6553200" cy="1254511"/>
              </a:xfrm>
              <a:prstGeom prst="rect">
                <a:avLst/>
              </a:prstGeom>
              <a:blipFill>
                <a:blip r:embed="rId4"/>
                <a:stretch>
                  <a:fillRect b="-600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21B206F-67DC-DE4D-BFBD-17E3DC2CD3FC}"/>
              </a:ext>
            </a:extLst>
          </p:cNvPr>
          <p:cNvSpPr/>
          <p:nvPr/>
        </p:nvSpPr>
        <p:spPr>
          <a:xfrm>
            <a:off x="4506912" y="884237"/>
            <a:ext cx="3581399" cy="607539"/>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600" dirty="0">
                <a:latin typeface="Times New Roman" charset="0"/>
                <a:cs typeface="Times New Roman" charset="0"/>
              </a:rPr>
              <a:t>µ = 40, </a:t>
            </a:r>
            <a:r>
              <a:rPr lang="en-US" sz="3600" dirty="0" err="1"/>
              <a:t>σ</a:t>
            </a:r>
            <a:r>
              <a:rPr lang="en-US" sz="3600" dirty="0"/>
              <a:t> = 10</a:t>
            </a:r>
            <a:r>
              <a:rPr lang="en-US" sz="3600" dirty="0">
                <a:latin typeface="Times New Roman" charset="0"/>
                <a:cs typeface="Times New Roman" charset="0"/>
              </a:rPr>
              <a:t> </a:t>
            </a:r>
          </a:p>
        </p:txBody>
      </p:sp>
    </p:spTree>
    <p:extLst>
      <p:ext uri="{BB962C8B-B14F-4D97-AF65-F5344CB8AC3E}">
        <p14:creationId xmlns:p14="http://schemas.microsoft.com/office/powerpoint/2010/main" val="3498543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1931988"/>
            <a:ext cx="8431212" cy="47640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39712" y="1600200"/>
            <a:ext cx="9590088" cy="548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96816" rIns="90000" bIns="45000"/>
          <a:lstStyle>
            <a:lvl1pPr marL="431800" indent="-32385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marL="863600" indent="-28733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marL="1295400" indent="-21590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marL="107950" indent="0" hangingPunct="1">
              <a:lnSpc>
                <a:spcPct val="83000"/>
              </a:lnSpc>
              <a:spcBef>
                <a:spcPts val="550"/>
              </a:spcBef>
              <a:buSzPct val="45000"/>
              <a:defRPr/>
            </a:pPr>
            <a:r>
              <a:rPr lang="en-US" sz="2400" b="1" dirty="0">
                <a:latin typeface="Times New Roman" charset="0"/>
              </a:rPr>
              <a:t>When you reject the null hypothesis all you are saying is that your results support the research hypothesis.</a:t>
            </a:r>
          </a:p>
          <a:p>
            <a:pPr lvl="1" hangingPunct="1">
              <a:lnSpc>
                <a:spcPct val="83000"/>
              </a:lnSpc>
              <a:spcBef>
                <a:spcPts val="550"/>
              </a:spcBef>
              <a:buSzPct val="75000"/>
              <a:buFont typeface="Symbol" charset="0"/>
              <a:buChar char=""/>
              <a:defRPr/>
            </a:pPr>
            <a:r>
              <a:rPr lang="en-US" sz="2400" dirty="0">
                <a:solidFill>
                  <a:srgbClr val="0000FF"/>
                </a:solidFill>
                <a:latin typeface="Times New Roman" charset="0"/>
              </a:rPr>
              <a:t>The results never prove </a:t>
            </a:r>
            <a:r>
              <a:rPr lang="en-US" sz="2400" dirty="0">
                <a:latin typeface="Times New Roman" charset="0"/>
              </a:rPr>
              <a:t>the research hypothesis or show that your hypothesis is true.</a:t>
            </a:r>
          </a:p>
          <a:p>
            <a:pPr lvl="2" hangingPunct="1">
              <a:lnSpc>
                <a:spcPct val="83000"/>
              </a:lnSpc>
              <a:spcBef>
                <a:spcPts val="450"/>
              </a:spcBef>
              <a:buSzPct val="45000"/>
              <a:buFont typeface="Wingdings" charset="0"/>
              <a:buChar char=""/>
              <a:defRPr/>
            </a:pPr>
            <a:r>
              <a:rPr lang="en-US" sz="2400" dirty="0">
                <a:latin typeface="Times New Roman" charset="0"/>
              </a:rPr>
              <a:t>Research studies and their results are based on the probability or chance of getting your result if the null hypothesis were true.</a:t>
            </a:r>
          </a:p>
          <a:p>
            <a:pPr hangingPunct="1">
              <a:lnSpc>
                <a:spcPct val="83000"/>
              </a:lnSpc>
              <a:spcBef>
                <a:spcPts val="350"/>
              </a:spcBef>
              <a:buClrTx/>
              <a:buSzTx/>
              <a:buFontTx/>
              <a:buNone/>
              <a:defRPr/>
            </a:pPr>
            <a:endParaRPr lang="en-US" sz="2400" dirty="0">
              <a:latin typeface="Times New Roman" charset="0"/>
            </a:endParaRPr>
          </a:p>
          <a:p>
            <a:pPr hangingPunct="1">
              <a:lnSpc>
                <a:spcPct val="83000"/>
              </a:lnSpc>
              <a:spcBef>
                <a:spcPts val="550"/>
              </a:spcBef>
              <a:buSzPct val="45000"/>
              <a:buFont typeface="Wingdings" charset="0"/>
              <a:buChar char=""/>
              <a:defRPr/>
            </a:pPr>
            <a:r>
              <a:rPr lang="en-US" sz="2400" b="1" dirty="0">
                <a:latin typeface="Times New Roman" charset="0"/>
              </a:rPr>
              <a:t>When you fail to reject or accept the null hypothesis, you do not say that the results support the null hypothesis.</a:t>
            </a:r>
          </a:p>
          <a:p>
            <a:pPr lvl="1" hangingPunct="1">
              <a:lnSpc>
                <a:spcPct val="83000"/>
              </a:lnSpc>
              <a:spcBef>
                <a:spcPts val="450"/>
              </a:spcBef>
              <a:buSzPct val="75000"/>
              <a:buFont typeface="Symbol" charset="0"/>
              <a:buChar char=""/>
              <a:defRPr/>
            </a:pPr>
            <a:r>
              <a:rPr lang="en-US" sz="2400" dirty="0">
                <a:solidFill>
                  <a:srgbClr val="0000FF"/>
                </a:solidFill>
                <a:latin typeface="Times New Roman" charset="0"/>
              </a:rPr>
              <a:t>You say that the results are not statistically significant, or that the results are inconclusive</a:t>
            </a:r>
            <a:r>
              <a:rPr lang="en-US" sz="2400" dirty="0">
                <a:latin typeface="Times New Roman" charset="0"/>
              </a:rPr>
              <a:t>.	</a:t>
            </a:r>
          </a:p>
          <a:p>
            <a:pPr lvl="2" hangingPunct="1">
              <a:lnSpc>
                <a:spcPct val="83000"/>
              </a:lnSpc>
              <a:spcBef>
                <a:spcPts val="350"/>
              </a:spcBef>
              <a:buSzPct val="45000"/>
              <a:buFont typeface="Wingdings" charset="0"/>
              <a:buChar char=""/>
              <a:defRPr/>
            </a:pPr>
            <a:r>
              <a:rPr lang="en-US" sz="2400" dirty="0">
                <a:latin typeface="Times New Roman" charset="0"/>
              </a:rPr>
              <a:t>We are basing research on probabilities, and the fact that we did not find a result in this study does not mean that the null hypothesis is true.</a:t>
            </a:r>
          </a:p>
        </p:txBody>
      </p:sp>
      <p:sp>
        <p:nvSpPr>
          <p:cNvPr id="17410" name="Text Box 2"/>
          <p:cNvSpPr txBox="1">
            <a:spLocks noChangeArrowheads="1"/>
          </p:cNvSpPr>
          <p:nvPr/>
        </p:nvSpPr>
        <p:spPr bwMode="auto">
          <a:xfrm>
            <a:off x="457200" y="360363"/>
            <a:ext cx="9377363" cy="1076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32004" rIns="0" bIns="0"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93000"/>
              </a:lnSpc>
              <a:buSzPct val="45000"/>
              <a:buFont typeface="Wingdings" charset="0"/>
              <a:buNone/>
              <a:defRPr/>
            </a:pPr>
            <a:r>
              <a:rPr lang="en-US" sz="3600">
                <a:solidFill>
                  <a:srgbClr val="FF0000"/>
                </a:solidFill>
                <a:latin typeface="Times New Roman" charset="0"/>
              </a:rPr>
              <a:t>Implications of Rejecting or Failing to Reject the Null Hypothesis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0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740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7409">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7409">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Significance Level</a:t>
            </a:r>
          </a:p>
        </p:txBody>
      </p:sp>
      <p:sp>
        <p:nvSpPr>
          <p:cNvPr id="18434" name="Rectangle 2"/>
          <p:cNvSpPr>
            <a:spLocks noGrp="1" noChangeArrowheads="1"/>
          </p:cNvSpPr>
          <p:nvPr>
            <p:ph type="subTitle" idx="4294967295"/>
          </p:nvPr>
        </p:nvSpPr>
        <p:spPr>
          <a:xfrm>
            <a:off x="239712" y="1495425"/>
            <a:ext cx="9753599" cy="5229225"/>
          </a:xfrm>
        </p:spPr>
        <p:txBody>
          <a:bodyPr tIns="28448" anchor="ctr"/>
          <a:lstStyle/>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r>
              <a:rPr lang="en-US" b="1" dirty="0">
                <a:latin typeface="Times New Roman" charset="0"/>
                <a:cs typeface="Times New Roman" charset="0"/>
              </a:rPr>
              <a:t>Criterion as % cutoff or  </a:t>
            </a:r>
            <a:r>
              <a:rPr lang="en-US" b="1" i="1" dirty="0">
                <a:latin typeface="Times New Roman" charset="0"/>
                <a:cs typeface="Times New Roman" charset="0"/>
              </a:rPr>
              <a:t>p</a:t>
            </a:r>
            <a:r>
              <a:rPr lang="en-US" b="1" dirty="0">
                <a:latin typeface="Times New Roman" charset="0"/>
                <a:cs typeface="Times New Roman" charset="0"/>
              </a:rPr>
              <a:t> value</a:t>
            </a: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endParaRPr lang="en-US" dirty="0">
              <a:latin typeface="Times New Roman" charset="0"/>
              <a:cs typeface="Times New Roman" charset="0"/>
            </a:endParaRP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r>
              <a:rPr lang="en-US" dirty="0">
                <a:latin typeface="Times New Roman" charset="0"/>
                <a:cs typeface="Times New Roman" charset="0"/>
              </a:rPr>
              <a:t>The lower the significance level, the more sure we are in rejecting </a:t>
            </a:r>
            <a:r>
              <a:rPr lang="en-US" sz="2800" i="1" dirty="0">
                <a:latin typeface="Times New Roman" charset="0"/>
                <a:cs typeface="Times New Roman" charset="0"/>
              </a:rPr>
              <a:t>H</a:t>
            </a:r>
            <a:r>
              <a:rPr lang="en-US" sz="2800" i="1" baseline="-40000" dirty="0">
                <a:latin typeface="Times New Roman" charset="0"/>
                <a:cs typeface="Bitstream Vera Sans" charset="0"/>
              </a:rPr>
              <a:t>0: </a:t>
            </a:r>
            <a:r>
              <a:rPr lang="en-US" dirty="0">
                <a:solidFill>
                  <a:srgbClr val="0000FF"/>
                </a:solidFill>
                <a:latin typeface="Times New Roman" charset="0"/>
              </a:rPr>
              <a:t>Top .01% (p &lt; .0001): Z score = +3.5)</a:t>
            </a: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endParaRPr lang="en-US" dirty="0">
              <a:latin typeface="Times New Roman" charset="0"/>
            </a:endParaRP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r>
              <a:rPr lang="en-US" dirty="0">
                <a:latin typeface="Times New Roman" charset="0"/>
                <a:cs typeface="Times New Roman" charset="0"/>
              </a:rPr>
              <a:t>The higher the significance level, less likely to deal with inconclusive results: </a:t>
            </a:r>
            <a:r>
              <a:rPr lang="en-US" dirty="0">
                <a:solidFill>
                  <a:srgbClr val="0000FF"/>
                </a:solidFill>
                <a:latin typeface="Times New Roman" charset="0"/>
                <a:cs typeface="Times New Roman" charset="0"/>
              </a:rPr>
              <a:t>Top 50% ( p = .5,  Z = 0)</a:t>
            </a: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endParaRPr lang="en-US" dirty="0">
              <a:latin typeface="Times New Roman" charset="0"/>
              <a:cs typeface="Times New Roman" charset="0"/>
            </a:endParaRPr>
          </a:p>
          <a:p>
            <a:pPr marL="0" indent="0" eaLnBrk="1">
              <a:lnSpc>
                <a:spcPct val="93000"/>
              </a:lnSpc>
              <a:spcAft>
                <a:spcPct val="0"/>
              </a:spcAft>
              <a:tabLst>
                <a:tab pos="0" algn="l"/>
                <a:tab pos="144463" algn="l"/>
                <a:tab pos="261938" algn="l"/>
                <a:tab pos="371475" algn="l"/>
                <a:tab pos="457200" algn="l"/>
                <a:tab pos="600075" algn="l"/>
                <a:tab pos="708025" algn="l"/>
                <a:tab pos="817563" algn="l"/>
                <a:tab pos="914400" algn="l"/>
                <a:tab pos="1044575" algn="l"/>
                <a:tab pos="1123950" algn="l"/>
                <a:tab pos="1263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pPr>
            <a:r>
              <a:rPr lang="en-US" dirty="0">
                <a:latin typeface="Times New Roman" charset="0"/>
                <a:cs typeface="Times New Roman" charset="0"/>
              </a:rPr>
              <a:t>and always </a:t>
            </a:r>
            <a:r>
              <a:rPr lang="en-US" dirty="0">
                <a:solidFill>
                  <a:srgbClr val="B84747"/>
                </a:solidFill>
                <a:latin typeface="Times New Roman" charset="0"/>
                <a:cs typeface="Times New Roman" charset="0"/>
              </a:rPr>
              <a:t>reject</a:t>
            </a:r>
            <a:r>
              <a:rPr lang="en-US" dirty="0">
                <a:latin typeface="Times New Roman" charset="0"/>
                <a:cs typeface="Times New Roman" charset="0"/>
              </a:rPr>
              <a:t> the </a:t>
            </a:r>
            <a:r>
              <a:rPr lang="en-US" sz="2800" i="1" dirty="0">
                <a:latin typeface="Times New Roman" charset="0"/>
                <a:cs typeface="Times New Roman" charset="0"/>
              </a:rPr>
              <a:t>H</a:t>
            </a:r>
            <a:r>
              <a:rPr lang="en-US" sz="2800" i="1" baseline="-40000" dirty="0">
                <a:latin typeface="Times New Roman" charset="0"/>
                <a:cs typeface="Bitstream Vera Sans"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Significance Level</a:t>
            </a:r>
          </a:p>
        </p:txBody>
      </p:sp>
      <p:sp>
        <p:nvSpPr>
          <p:cNvPr id="19458" name="Rectangle 2"/>
          <p:cNvSpPr>
            <a:spLocks noGrp="1" noChangeArrowheads="1"/>
          </p:cNvSpPr>
          <p:nvPr>
            <p:ph type="subTitle" idx="4294967295"/>
          </p:nvPr>
        </p:nvSpPr>
        <p:spPr>
          <a:xfrm>
            <a:off x="685800" y="1371600"/>
            <a:ext cx="9070975" cy="5715000"/>
          </a:xfrm>
        </p:spPr>
        <p:txBody>
          <a:bodyPr tIns="28448" anchor="ctr"/>
          <a:lstStyle/>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dirty="0">
                <a:latin typeface="Times New Roman" charset="0"/>
              </a:rPr>
              <a:t>Convention in Psych: </a:t>
            </a:r>
            <a:r>
              <a:rPr lang="en-US" i="1" dirty="0">
                <a:latin typeface="Times New Roman" charset="0"/>
              </a:rPr>
              <a:t>p</a:t>
            </a:r>
            <a:r>
              <a:rPr lang="en-US" dirty="0">
                <a:latin typeface="Times New Roman" charset="0"/>
              </a:rPr>
              <a:t> &lt; .01 or .05</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dirty="0">
              <a:latin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dirty="0">
                <a:latin typeface="Times New Roman" charset="0"/>
                <a:cs typeface="Times New Roman" charset="0"/>
              </a:rPr>
              <a:t>How results are expressed:</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dirty="0">
              <a:latin typeface="Times New Roman" charset="0"/>
              <a:cs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i="1" dirty="0">
                <a:latin typeface="Times New Roman" charset="0"/>
              </a:rPr>
              <a:t>Reject H</a:t>
            </a:r>
            <a:r>
              <a:rPr lang="en-US" i="1" baseline="-40000" dirty="0">
                <a:latin typeface="Times New Roman" charset="0"/>
              </a:rPr>
              <a:t>o</a:t>
            </a:r>
            <a:r>
              <a:rPr lang="en-US" dirty="0">
                <a:latin typeface="Times New Roman" charset="0"/>
              </a:rPr>
              <a:t>: </a:t>
            </a:r>
            <a:r>
              <a:rPr lang="en-US" sz="3000" i="1" dirty="0">
                <a:solidFill>
                  <a:srgbClr val="0000FF"/>
                </a:solidFill>
                <a:latin typeface="Times New Roman" charset="0"/>
              </a:rPr>
              <a:t>Results are statistically significant</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sz="3000" i="1" dirty="0">
                <a:latin typeface="Times New Roman" charset="0"/>
              </a:rPr>
              <a:t>Fail to reject </a:t>
            </a:r>
            <a:r>
              <a:rPr lang="en-US" i="1" dirty="0">
                <a:latin typeface="Times New Roman" charset="0"/>
              </a:rPr>
              <a:t>H</a:t>
            </a:r>
            <a:r>
              <a:rPr lang="en-US" i="1" baseline="-40000" dirty="0">
                <a:latin typeface="Times New Roman" charset="0"/>
              </a:rPr>
              <a:t>o</a:t>
            </a:r>
            <a:r>
              <a:rPr lang="en-US" sz="3000" i="1" dirty="0">
                <a:solidFill>
                  <a:srgbClr val="0000FF"/>
                </a:solidFill>
                <a:latin typeface="Times New Roman" charset="0"/>
              </a:rPr>
              <a:t>: Results are not statistically significant</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sz="3000" i="1" dirty="0">
              <a:solidFill>
                <a:srgbClr val="0000FF"/>
              </a:solidFill>
              <a:latin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sz="2400" i="1" dirty="0">
                <a:solidFill>
                  <a:srgbClr val="FF0000"/>
                </a:solidFill>
                <a:latin typeface="Times New Roman" panose="02020603050405020304" pitchFamily="18" charset="0"/>
                <a:cs typeface="Times New Roman" panose="02020603050405020304" pitchFamily="18" charset="0"/>
              </a:rPr>
              <a:t>A journal can't sensibly ignore the weight of evidence because papers that may be reporting mere noise in data (i.e., statistically non-significant results) are abundantly available but are generally uninteresting and, if misinterpreted, are misleading </a:t>
            </a:r>
            <a:r>
              <a:rPr lang="en-US" sz="1400" dirty="0">
                <a:solidFill>
                  <a:schemeClr val="tx1"/>
                </a:solidFill>
                <a:latin typeface="Times New Roman" panose="02020603050405020304" pitchFamily="18" charset="0"/>
                <a:cs typeface="Times New Roman" panose="02020603050405020304" pitchFamily="18" charset="0"/>
              </a:rPr>
              <a:t>(</a:t>
            </a:r>
            <a:r>
              <a:rPr lang="en-US" sz="1400" dirty="0" err="1">
                <a:solidFill>
                  <a:schemeClr val="tx1"/>
                </a:solidFill>
                <a:latin typeface="Times New Roman" panose="02020603050405020304" pitchFamily="18" charset="0"/>
                <a:cs typeface="Times New Roman" panose="02020603050405020304" pitchFamily="18" charset="0"/>
              </a:rPr>
              <a:t>Kafadar</a:t>
            </a:r>
            <a:r>
              <a:rPr lang="en-US" sz="1400" dirty="0">
                <a:solidFill>
                  <a:schemeClr val="tx1"/>
                </a:solidFill>
                <a:latin typeface="Times New Roman" panose="02020603050405020304" pitchFamily="18" charset="0"/>
                <a:cs typeface="Times New Roman" panose="02020603050405020304" pitchFamily="18" charset="0"/>
              </a:rPr>
              <a:t>, K., 2021: Editorial: Statistical significance, </a:t>
            </a:r>
            <a:r>
              <a:rPr lang="en-US" sz="1400" i="1" dirty="0">
                <a:solidFill>
                  <a:schemeClr val="tx1"/>
                </a:solidFill>
                <a:latin typeface="Times New Roman" panose="02020603050405020304" pitchFamily="18" charset="0"/>
                <a:cs typeface="Times New Roman" panose="02020603050405020304" pitchFamily="18" charset="0"/>
              </a:rPr>
              <a:t>p</a:t>
            </a:r>
            <a:r>
              <a:rPr lang="en-US" sz="1400" dirty="0">
                <a:solidFill>
                  <a:schemeClr val="tx1"/>
                </a:solidFill>
                <a:latin typeface="Times New Roman" panose="02020603050405020304" pitchFamily="18" charset="0"/>
                <a:cs typeface="Times New Roman" panose="02020603050405020304" pitchFamily="18" charset="0"/>
              </a:rPr>
              <a:t>-values, and replicability. </a:t>
            </a:r>
            <a:r>
              <a:rPr lang="en-US" sz="1400" i="1" dirty="0">
                <a:solidFill>
                  <a:schemeClr val="tx1"/>
                </a:solidFill>
                <a:latin typeface="Times New Roman" panose="02020603050405020304" pitchFamily="18" charset="0"/>
                <a:cs typeface="Times New Roman" panose="02020603050405020304" pitchFamily="18" charset="0"/>
              </a:rPr>
              <a:t>The Annals of Applied Statistics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hlinkClick r:id="rId3"/>
              </a:rPr>
              <a:t>https://doi.org/10.1214/21-AOAS1500</a:t>
            </a:r>
            <a:r>
              <a:rPr lang="en-US" sz="1400" dirty="0">
                <a:solidFill>
                  <a:schemeClr val="tx1"/>
                </a:solidFill>
                <a:latin typeface="Times New Roman" panose="02020603050405020304" pitchFamily="18" charset="0"/>
                <a:cs typeface="Times New Roman" panose="02020603050405020304" pitchFamily="18" charset="0"/>
              </a:rPr>
              <a:t>; see also</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sz="1400">
                <a:solidFill>
                  <a:schemeClr val="tx1"/>
                </a:solidFill>
                <a:latin typeface="Times New Roman" panose="02020603050405020304" pitchFamily="18" charset="0"/>
                <a:cs typeface="Times New Roman" panose="02020603050405020304" pitchFamily="18" charset="0"/>
                <a:hlinkClick r:id="rId4"/>
              </a:rPr>
              <a:t>https</a:t>
            </a:r>
            <a:r>
              <a:rPr lang="en-US" sz="1400" dirty="0">
                <a:solidFill>
                  <a:schemeClr val="tx1"/>
                </a:solidFill>
                <a:latin typeface="Times New Roman" panose="02020603050405020304" pitchFamily="18" charset="0"/>
                <a:cs typeface="Times New Roman" panose="02020603050405020304" pitchFamily="18" charset="0"/>
                <a:hlinkClick r:id="rId4"/>
              </a:rPr>
              <a:t>://imstat.org/journals-and-publications/annals-of-applied-statistics/annals-of-applied-statistics-next-issues/</a:t>
            </a:r>
            <a:r>
              <a:rPr lang="en-US" sz="14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915EFAF-2F93-9346-861D-44B751810C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10080625" cy="7559674"/>
          </a:xfrm>
          <a:prstGeom prst="rect">
            <a:avLst/>
          </a:prstGeom>
        </p:spPr>
      </p:pic>
    </p:spTree>
    <p:extLst>
      <p:ext uri="{BB962C8B-B14F-4D97-AF65-F5344CB8AC3E}">
        <p14:creationId xmlns:p14="http://schemas.microsoft.com/office/powerpoint/2010/main" val="135088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2E35B-4D59-91A6-A6D6-1C05A49E61D3}"/>
              </a:ext>
            </a:extLst>
          </p:cNvPr>
          <p:cNvPicPr>
            <a:picLocks noChangeAspect="1"/>
          </p:cNvPicPr>
          <p:nvPr/>
        </p:nvPicPr>
        <p:blipFill>
          <a:blip r:embed="rId2"/>
          <a:stretch>
            <a:fillRect/>
          </a:stretch>
        </p:blipFill>
        <p:spPr>
          <a:xfrm>
            <a:off x="315912" y="198437"/>
            <a:ext cx="9448800" cy="7162800"/>
          </a:xfrm>
          <a:prstGeom prst="rect">
            <a:avLst/>
          </a:prstGeom>
        </p:spPr>
      </p:pic>
    </p:spTree>
    <p:extLst>
      <p:ext uri="{BB962C8B-B14F-4D97-AF65-F5344CB8AC3E}">
        <p14:creationId xmlns:p14="http://schemas.microsoft.com/office/powerpoint/2010/main" val="351562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C69D0-A46D-9F47-9CEC-550DAE751D5D}"/>
              </a:ext>
            </a:extLst>
          </p:cNvPr>
          <p:cNvPicPr>
            <a:picLocks noChangeAspect="1"/>
          </p:cNvPicPr>
          <p:nvPr/>
        </p:nvPicPr>
        <p:blipFill>
          <a:blip r:embed="rId2"/>
          <a:stretch>
            <a:fillRect/>
          </a:stretch>
        </p:blipFill>
        <p:spPr>
          <a:xfrm>
            <a:off x="468312" y="0"/>
            <a:ext cx="9982200" cy="7559675"/>
          </a:xfrm>
          <a:prstGeom prst="rect">
            <a:avLst/>
          </a:prstGeom>
        </p:spPr>
      </p:pic>
    </p:spTree>
    <p:extLst>
      <p:ext uri="{BB962C8B-B14F-4D97-AF65-F5344CB8AC3E}">
        <p14:creationId xmlns:p14="http://schemas.microsoft.com/office/powerpoint/2010/main" val="22784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793C93-1646-B044-9631-A926C8F6A9D6}"/>
              </a:ext>
            </a:extLst>
          </p:cNvPr>
          <p:cNvSpPr txBox="1">
            <a:spLocks noChangeArrowheads="1"/>
          </p:cNvSpPr>
          <p:nvPr/>
        </p:nvSpPr>
        <p:spPr bwMode="auto">
          <a:xfrm>
            <a:off x="671513" y="420688"/>
            <a:ext cx="8569325" cy="1258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2pPr>
            <a:lvl3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3pPr>
            <a:lvl4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4pPr>
            <a:lvl5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5pPr>
            <a:lvl6pPr marL="25146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6pPr>
            <a:lvl7pPr marL="29718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7pPr>
            <a:lvl8pPr marL="34290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8pPr>
            <a:lvl9pPr marL="38862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9pPr>
          </a:lstStyle>
          <a:p>
            <a:pPr eaLnBrk="1" hangingPunct="1">
              <a:defRPr/>
            </a:pPr>
            <a:r>
              <a:rPr lang="en-US" kern="0">
                <a:latin typeface="Arial" charset="0"/>
                <a:ea typeface="ＭＳ Ｐゴシック" charset="0"/>
                <a:cs typeface="ＭＳ Ｐゴシック" charset="0"/>
              </a:rPr>
              <a:t>Key Points</a:t>
            </a:r>
            <a:endParaRPr lang="en-US" kern="0" dirty="0">
              <a:latin typeface="Arial" charset="0"/>
              <a:ea typeface="ＭＳ Ｐゴシック" charset="0"/>
              <a:cs typeface="ＭＳ Ｐゴシック" charset="0"/>
            </a:endParaRPr>
          </a:p>
        </p:txBody>
      </p:sp>
      <p:sp>
        <p:nvSpPr>
          <p:cNvPr id="7" name="Rectangle 3">
            <a:extLst>
              <a:ext uri="{FF2B5EF4-FFF2-40B4-BE49-F238E27FC236}">
                <a16:creationId xmlns:a16="http://schemas.microsoft.com/office/drawing/2014/main" id="{319BB58D-4F81-FA4A-8ED9-AC8AFA8D8AA7}"/>
              </a:ext>
            </a:extLst>
          </p:cNvPr>
          <p:cNvSpPr txBox="1">
            <a:spLocks noChangeArrowheads="1"/>
          </p:cNvSpPr>
          <p:nvPr/>
        </p:nvSpPr>
        <p:spPr>
          <a:xfrm>
            <a:off x="755650" y="1427163"/>
            <a:ext cx="8569325" cy="5476874"/>
          </a:xfrm>
          <a:prstGeom prst="rect">
            <a:avLst/>
          </a:prstGeom>
        </p:spPr>
        <p:txBody>
          <a:bodyPr/>
          <a:lstStyle>
            <a:lvl1pPr marL="342900" indent="-342900" algn="l" defTabSz="228600" rtl="0" eaLnBrk="0" fontAlgn="base" hangingPunct="0">
              <a:lnSpc>
                <a:spcPct val="98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228600" rtl="0" eaLnBrk="0" fontAlgn="base" hangingPunct="0">
              <a:lnSpc>
                <a:spcPct val="98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228600" rtl="0" eaLnBrk="0" fontAlgn="base" hangingPunct="0">
              <a:lnSpc>
                <a:spcPct val="98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228600" rtl="0" eaLnBrk="0" fontAlgn="base" hangingPunct="0">
              <a:lnSpc>
                <a:spcPct val="98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228600" rtl="0" eaLnBrk="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eaLnBrk="1" hangingPunct="1">
              <a:lnSpc>
                <a:spcPct val="90000"/>
              </a:lnSpc>
              <a:defRPr/>
            </a:pPr>
            <a:r>
              <a:rPr lang="en-US" sz="1300" kern="0" dirty="0">
                <a:latin typeface="Arial" charset="0"/>
                <a:ea typeface="ＭＳ Ｐゴシック" charset="0"/>
                <a:cs typeface="ＭＳ Ｐゴシック" charset="0"/>
              </a:rPr>
              <a:t>Hypothesis testing considers the probability that the results of a study could have come about even if the experimental procedure had no effect. If this probability is low, the scenario of no effect is rejected and the hypothesis behind the experimental procedure is supported.</a:t>
            </a:r>
          </a:p>
          <a:p>
            <a:pPr eaLnBrk="1" hangingPunct="1">
              <a:lnSpc>
                <a:spcPct val="90000"/>
              </a:lnSpc>
              <a:defRPr/>
            </a:pPr>
            <a:r>
              <a:rPr lang="en-US" sz="1300" kern="0" dirty="0">
                <a:latin typeface="Arial" charset="0"/>
                <a:ea typeface="ＭＳ Ｐゴシック" charset="0"/>
                <a:cs typeface="ＭＳ Ｐゴシック" charset="0"/>
              </a:rPr>
              <a:t>The expectation of an effect is the research hypothesis; the hypothetical situation of no effect is the null hypothesis.</a:t>
            </a:r>
          </a:p>
          <a:p>
            <a:pPr eaLnBrk="1" hangingPunct="1">
              <a:lnSpc>
                <a:spcPct val="90000"/>
              </a:lnSpc>
              <a:defRPr/>
            </a:pPr>
            <a:r>
              <a:rPr lang="en-US" sz="1300" kern="0" dirty="0">
                <a:latin typeface="Arial" charset="0"/>
                <a:ea typeface="ＭＳ Ｐゴシック" charset="0"/>
                <a:cs typeface="ＭＳ Ｐゴシック" charset="0"/>
              </a:rPr>
              <a:t>When a result is so extreme that it would be very unlikely if the null hypothesis were true, the null hypothesis is rejected and the research hypothesis is supported. If the result is not that extreme, the researcher does not reject the null hypothesis and the study is inconclusive.</a:t>
            </a:r>
          </a:p>
          <a:p>
            <a:pPr eaLnBrk="1" hangingPunct="1">
              <a:lnSpc>
                <a:spcPct val="90000"/>
              </a:lnSpc>
              <a:defRPr/>
            </a:pPr>
            <a:r>
              <a:rPr lang="en-US" sz="1300" kern="0" dirty="0">
                <a:latin typeface="Arial" charset="0"/>
                <a:ea typeface="ＭＳ Ｐゴシック" charset="0"/>
                <a:cs typeface="ＭＳ Ｐゴシック" charset="0"/>
              </a:rPr>
              <a:t>Behavioral and social scientists usually consider a result extreme enough if it is less likely than 5% that you would get that result if the null hypothesis was true. A significance level of 1% is also commonly used in research.</a:t>
            </a:r>
          </a:p>
          <a:p>
            <a:pPr eaLnBrk="1" hangingPunct="1">
              <a:lnSpc>
                <a:spcPct val="90000"/>
              </a:lnSpc>
              <a:defRPr/>
            </a:pPr>
            <a:r>
              <a:rPr lang="en-US" sz="1300" kern="0" dirty="0">
                <a:latin typeface="Arial" charset="0"/>
                <a:ea typeface="ＭＳ Ｐゴシック" charset="0"/>
                <a:cs typeface="ＭＳ Ｐゴシック" charset="0"/>
              </a:rPr>
              <a:t>The cutoff percentage is the probability of the result being extreme in a predicted direction in a directional or one-tailed test. The cutoff percentages are the probability of the result being extreme in either direction in a nondirectional or two-tailed test.</a:t>
            </a:r>
          </a:p>
          <a:p>
            <a:pPr eaLnBrk="1" hangingPunct="1">
              <a:lnSpc>
                <a:spcPct val="90000"/>
              </a:lnSpc>
              <a:defRPr/>
            </a:pPr>
            <a:r>
              <a:rPr lang="en-US" sz="1300" kern="0" dirty="0">
                <a:latin typeface="Arial" charset="0"/>
                <a:ea typeface="ＭＳ Ｐゴシック" charset="0"/>
                <a:cs typeface="ＭＳ Ｐゴシック" charset="0"/>
              </a:rPr>
              <a:t>Steps for hypothesis testing are:</a:t>
            </a:r>
          </a:p>
          <a:p>
            <a:pPr lvl="1" eaLnBrk="1" hangingPunct="1">
              <a:lnSpc>
                <a:spcPct val="90000"/>
              </a:lnSpc>
              <a:defRPr/>
            </a:pPr>
            <a:r>
              <a:rPr lang="en-US" sz="1200" kern="0" dirty="0">
                <a:latin typeface="Arial" charset="0"/>
                <a:ea typeface="ＭＳ Ｐゴシック" charset="0"/>
              </a:rPr>
              <a:t>Restate the question as a research hypothesis and a null hypothesis about the population.</a:t>
            </a:r>
          </a:p>
          <a:p>
            <a:pPr lvl="1" eaLnBrk="1" hangingPunct="1">
              <a:lnSpc>
                <a:spcPct val="90000"/>
              </a:lnSpc>
              <a:defRPr/>
            </a:pPr>
            <a:r>
              <a:rPr lang="en-US" sz="1200" kern="0" dirty="0">
                <a:latin typeface="Arial" charset="0"/>
                <a:ea typeface="ＭＳ Ｐゴシック" charset="0"/>
              </a:rPr>
              <a:t>Determine the characteristics of the comparison distribution.</a:t>
            </a:r>
          </a:p>
          <a:p>
            <a:pPr lvl="1" eaLnBrk="1" hangingPunct="1">
              <a:lnSpc>
                <a:spcPct val="90000"/>
              </a:lnSpc>
              <a:defRPr/>
            </a:pPr>
            <a:r>
              <a:rPr lang="en-US" sz="1200" kern="0" dirty="0">
                <a:latin typeface="Arial" charset="0"/>
                <a:ea typeface="ＭＳ Ｐゴシック" charset="0"/>
              </a:rPr>
              <a:t>Determine the cutoff sample score on the comparison distribution at which the null hypothesis should be rejected.</a:t>
            </a:r>
          </a:p>
          <a:p>
            <a:pPr lvl="1" eaLnBrk="1" hangingPunct="1">
              <a:lnSpc>
                <a:spcPct val="90000"/>
              </a:lnSpc>
              <a:defRPr/>
            </a:pPr>
            <a:r>
              <a:rPr lang="en-US" sz="1200" kern="0" dirty="0">
                <a:latin typeface="Arial" charset="0"/>
                <a:ea typeface="ＭＳ Ｐゴシック" charset="0"/>
              </a:rPr>
              <a:t>Determine your sample</a:t>
            </a:r>
            <a:r>
              <a:rPr lang="ja-JP" altLang="en-US" sz="1200" kern="0">
                <a:latin typeface="Arial" charset="0"/>
                <a:ea typeface="ＭＳ Ｐゴシック" charset="0"/>
              </a:rPr>
              <a:t>’</a:t>
            </a:r>
            <a:r>
              <a:rPr lang="en-US" sz="1200" kern="0" dirty="0">
                <a:latin typeface="Arial" charset="0"/>
                <a:ea typeface="ＭＳ Ｐゴシック" charset="0"/>
              </a:rPr>
              <a:t>s score on the comparison distribution.</a:t>
            </a:r>
          </a:p>
          <a:p>
            <a:pPr lvl="1" eaLnBrk="1" hangingPunct="1">
              <a:lnSpc>
                <a:spcPct val="90000"/>
              </a:lnSpc>
              <a:defRPr/>
            </a:pPr>
            <a:r>
              <a:rPr lang="en-US" sz="1200" kern="0" dirty="0">
                <a:latin typeface="Arial" charset="0"/>
                <a:ea typeface="ＭＳ Ｐゴシック" charset="0"/>
              </a:rPr>
              <a:t>Decide whether to reject the null hypothesis.</a:t>
            </a:r>
          </a:p>
          <a:p>
            <a:pPr lvl="1" eaLnBrk="1" hangingPunct="1">
              <a:lnSpc>
                <a:spcPct val="90000"/>
              </a:lnSpc>
              <a:buFontTx/>
              <a:buNone/>
              <a:defRPr/>
            </a:pPr>
            <a:endParaRPr lang="en-US" sz="1400" kern="0" dirty="0">
              <a:latin typeface="Arial" charset="0"/>
              <a:ea typeface="ＭＳ Ｐゴシック" charset="0"/>
            </a:endParaRPr>
          </a:p>
          <a:p>
            <a:pPr eaLnBrk="1" hangingPunct="1">
              <a:lnSpc>
                <a:spcPct val="90000"/>
              </a:lnSpc>
              <a:defRPr/>
            </a:pPr>
            <a:endParaRPr lang="en-US" sz="3100" kern="0" dirty="0">
              <a:noFill/>
              <a:latin typeface="Arial" charset="0"/>
              <a:ea typeface="ＭＳ Ｐゴシック" charset="0"/>
              <a:cs typeface="ＭＳ Ｐゴシック" charset="0"/>
            </a:endParaRPr>
          </a:p>
          <a:p>
            <a:pPr lvl="1" eaLnBrk="1" hangingPunct="1">
              <a:lnSpc>
                <a:spcPct val="90000"/>
              </a:lnSpc>
              <a:defRPr/>
            </a:pPr>
            <a:endParaRPr lang="en-US" sz="2600" kern="0" dirty="0">
              <a:latin typeface="Arial" charset="0"/>
              <a:ea typeface="ＭＳ Ｐゴシック" charset="0"/>
            </a:endParaRPr>
          </a:p>
        </p:txBody>
      </p:sp>
    </p:spTree>
    <p:extLst>
      <p:ext uri="{BB962C8B-B14F-4D97-AF65-F5344CB8AC3E}">
        <p14:creationId xmlns:p14="http://schemas.microsoft.com/office/powerpoint/2010/main" val="32147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0A78-2EBA-C358-32CF-416B59A65C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087339-782B-F7CD-76D7-32EBD5000678}"/>
              </a:ext>
            </a:extLst>
          </p:cNvPr>
          <p:cNvPicPr>
            <a:picLocks noGrp="1" noChangeAspect="1"/>
          </p:cNvPicPr>
          <p:nvPr>
            <p:ph idx="1"/>
          </p:nvPr>
        </p:nvPicPr>
        <p:blipFill>
          <a:blip r:embed="rId2"/>
          <a:stretch>
            <a:fillRect/>
          </a:stretch>
        </p:blipFill>
        <p:spPr>
          <a:xfrm>
            <a:off x="315912" y="0"/>
            <a:ext cx="9677400" cy="7437437"/>
          </a:xfrm>
        </p:spPr>
      </p:pic>
    </p:spTree>
    <p:extLst>
      <p:ext uri="{BB962C8B-B14F-4D97-AF65-F5344CB8AC3E}">
        <p14:creationId xmlns:p14="http://schemas.microsoft.com/office/powerpoint/2010/main" val="427755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298450"/>
            <a:ext cx="9070975" cy="61912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latin typeface="Times New Roman" charset="0"/>
              </a:rPr>
              <a:t>Hypothesis Testing</a:t>
            </a:r>
          </a:p>
        </p:txBody>
      </p:sp>
      <p:sp>
        <p:nvSpPr>
          <p:cNvPr id="4098" name="Rectangle 2"/>
          <p:cNvSpPr>
            <a:spLocks noGrp="1" noChangeArrowheads="1"/>
          </p:cNvSpPr>
          <p:nvPr>
            <p:ph type="subTitle" idx="4294967295"/>
          </p:nvPr>
        </p:nvSpPr>
        <p:spPr>
          <a:xfrm>
            <a:off x="473075" y="1031875"/>
            <a:ext cx="9070975" cy="5853113"/>
          </a:xfrm>
        </p:spPr>
        <p:txBody>
          <a:bodyPr tIns="60452" anchor="ctr"/>
          <a:lstStyle/>
          <a:p>
            <a:pPr marL="0" indent="0" eaLnBrk="1" hangingPunct="1">
              <a:lnSpc>
                <a:spcPct val="83000"/>
              </a:lnSpc>
              <a:spcBef>
                <a:spcPts val="7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latin typeface="Times New Roman" charset="0"/>
                <a:cs typeface="Times New Roman" charset="0"/>
              </a:rPr>
              <a:t>A systematic procedure for deciding whether the results of a research study </a:t>
            </a:r>
            <a:r>
              <a:rPr lang="en-US" dirty="0">
                <a:latin typeface="Times New Roman" charset="0"/>
                <a:cs typeface="Times New Roman" charset="0"/>
              </a:rPr>
              <a:t>(</a:t>
            </a:r>
            <a:r>
              <a:rPr lang="en-US" dirty="0">
                <a:solidFill>
                  <a:srgbClr val="B84747"/>
                </a:solidFill>
                <a:latin typeface="Times New Roman" charset="0"/>
                <a:cs typeface="Times New Roman" charset="0"/>
              </a:rPr>
              <a:t>using a sample</a:t>
            </a:r>
            <a:r>
              <a:rPr lang="en-US" dirty="0">
                <a:latin typeface="Times New Roman" charset="0"/>
                <a:cs typeface="Times New Roman" charset="0"/>
              </a:rPr>
              <a:t>)</a:t>
            </a:r>
            <a:r>
              <a:rPr lang="en-US" sz="2800" dirty="0">
                <a:latin typeface="Times New Roman" charset="0"/>
                <a:cs typeface="Times New Roman" charset="0"/>
              </a:rPr>
              <a:t> supports a hypothesis that applies to a population </a:t>
            </a:r>
            <a:r>
              <a:rPr lang="en-US" dirty="0">
                <a:latin typeface="Times New Roman" charset="0"/>
                <a:cs typeface="Times New Roman" charset="0"/>
              </a:rPr>
              <a:t>(</a:t>
            </a:r>
            <a:r>
              <a:rPr lang="en-US" dirty="0">
                <a:solidFill>
                  <a:srgbClr val="B84747"/>
                </a:solidFill>
                <a:latin typeface="Times New Roman" charset="0"/>
                <a:cs typeface="Times New Roman" charset="0"/>
              </a:rPr>
              <a:t>probabilistic conclusion</a:t>
            </a:r>
            <a:r>
              <a:rPr lang="en-US" dirty="0">
                <a:latin typeface="Times New Roman" charset="0"/>
                <a:cs typeface="Times New Roman" charset="0"/>
              </a:rPr>
              <a:t>)</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cs typeface="Times New Roman" charset="0"/>
            </a:endParaRPr>
          </a:p>
          <a:p>
            <a:pPr marL="0" indent="0" eaLnBrk="1" hangingPunct="1">
              <a:lnSpc>
                <a:spcPct val="83000"/>
              </a:lnSpc>
              <a:spcBef>
                <a:spcPts val="7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solidFill>
                  <a:srgbClr val="FF0000"/>
                </a:solidFill>
                <a:latin typeface="Times New Roman" charset="0"/>
                <a:cs typeface="Times New Roman" charset="0"/>
              </a:rPr>
              <a:t>Hypothesis</a:t>
            </a:r>
            <a:r>
              <a:rPr lang="en-US" sz="2800" dirty="0">
                <a:latin typeface="Times New Roman" charset="0"/>
                <a:cs typeface="Times New Roman" charset="0"/>
              </a:rPr>
              <a:t>: A predictions tested in a research study based on informal observation or theory</a:t>
            </a:r>
          </a:p>
          <a:p>
            <a:pPr marL="0" indent="0" eaLnBrk="1" hangingPunct="1">
              <a:lnSpc>
                <a:spcPct val="83000"/>
              </a:lnSpc>
              <a:spcBef>
                <a:spcPts val="7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latin typeface="Times New Roman" charset="0"/>
                <a:cs typeface="Times New Roman" charset="0"/>
              </a:rPr>
              <a:t>	e.g., </a:t>
            </a:r>
            <a:r>
              <a:rPr lang="en-US" sz="2800" dirty="0">
                <a:solidFill>
                  <a:srgbClr val="0000FF"/>
                </a:solidFill>
                <a:latin typeface="Times New Roman" charset="0"/>
                <a:cs typeface="Times New Roman" charset="0"/>
              </a:rPr>
              <a:t>Concrete words are remembered better than Abstract</a:t>
            </a:r>
            <a:r>
              <a:rPr lang="en-US" sz="2800" dirty="0">
                <a:solidFill>
                  <a:srgbClr val="FF0000"/>
                </a:solidFill>
                <a:latin typeface="Times New Roman" charset="0"/>
                <a:cs typeface="Times New Roman" charset="0"/>
              </a:rPr>
              <a:t> </a:t>
            </a:r>
          </a:p>
          <a:p>
            <a:pPr marL="0" indent="0" eaLnBrk="1" hangingPunct="1">
              <a:lnSpc>
                <a:spcPct val="83000"/>
              </a:lnSpc>
              <a:spcBef>
                <a:spcPts val="6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2800" dirty="0">
              <a:solidFill>
                <a:srgbClr val="FF0000"/>
              </a:solidFill>
              <a:latin typeface="Times New Roman" charset="0"/>
            </a:endParaRPr>
          </a:p>
          <a:p>
            <a:pPr marL="0" indent="0" eaLnBrk="1" hangingPunct="1">
              <a:lnSpc>
                <a:spcPct val="83000"/>
              </a:lnSpc>
              <a:spcBef>
                <a:spcPts val="6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solidFill>
                  <a:srgbClr val="FF0000"/>
                </a:solidFill>
                <a:latin typeface="Times New Roman" charset="0"/>
              </a:rPr>
              <a:t>Theory</a:t>
            </a:r>
            <a:r>
              <a:rPr lang="en-US" sz="2800" dirty="0">
                <a:latin typeface="Times New Roman" charset="0"/>
              </a:rPr>
              <a:t>: a set of principles that attempts to explain one or more facts, relationships, or events usually gives rise to various specific hypotheses that can be tested in research studies</a:t>
            </a:r>
          </a:p>
          <a:p>
            <a:pPr marL="0" indent="0" eaLnBrk="1" hangingPunct="1">
              <a:lnSpc>
                <a:spcPct val="83000"/>
              </a:lnSpc>
              <a:spcBef>
                <a:spcPts val="600"/>
              </a:spcBef>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2800" dirty="0">
                <a:latin typeface="Times New Roman" charset="0"/>
              </a:rPr>
              <a:t>	e.g., </a:t>
            </a:r>
            <a:r>
              <a:rPr lang="en-US" sz="2800" dirty="0">
                <a:solidFill>
                  <a:srgbClr val="0000FF"/>
                </a:solidFill>
                <a:latin typeface="Times New Roman" charset="0"/>
              </a:rPr>
              <a:t>Dual-coding Theory: Concrete  2 codes &amp; Abstract 1 code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8">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4098">
                                            <p:txEl>
                                              <p:pRg st="5" end="5"/>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84137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latin typeface="Times New Roman" charset="0"/>
              </a:rPr>
              <a:t>Hypothesis Testing</a:t>
            </a:r>
          </a:p>
        </p:txBody>
      </p:sp>
      <p:sp>
        <p:nvSpPr>
          <p:cNvPr id="5122" name="Text Box 2"/>
          <p:cNvSpPr txBox="1">
            <a:spLocks noChangeArrowheads="1"/>
          </p:cNvSpPr>
          <p:nvPr/>
        </p:nvSpPr>
        <p:spPr bwMode="auto">
          <a:xfrm>
            <a:off x="457200" y="1371600"/>
            <a:ext cx="9144000"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73448" rIns="90000" bIns="45000"/>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3200" dirty="0">
                <a:latin typeface="Times New Roman" charset="0"/>
              </a:rPr>
              <a:t>Researchers want to draw conclusions about a   </a:t>
            </a:r>
          </a:p>
          <a:p>
            <a:pPr>
              <a:lnSpc>
                <a:spcPct val="93000"/>
              </a:lnSpc>
              <a:defRPr/>
            </a:pPr>
            <a:r>
              <a:rPr lang="en-US" sz="3200" dirty="0">
                <a:latin typeface="Times New Roman" charset="0"/>
              </a:rPr>
              <a:t>  particular population</a:t>
            </a:r>
          </a:p>
          <a:p>
            <a:pPr>
              <a:lnSpc>
                <a:spcPct val="93000"/>
              </a:lnSpc>
              <a:defRPr/>
            </a:pPr>
            <a:r>
              <a:rPr lang="en-US" sz="3200" dirty="0">
                <a:latin typeface="Times New Roman" charset="0"/>
              </a:rPr>
              <a:t>	</a:t>
            </a:r>
            <a:r>
              <a:rPr lang="en-US" sz="3200" b="1" dirty="0">
                <a:latin typeface="Times New Roman" charset="0"/>
              </a:rPr>
              <a:t>e.g., Babies in general (POPULATION)</a:t>
            </a:r>
          </a:p>
          <a:p>
            <a:pPr>
              <a:lnSpc>
                <a:spcPct val="93000"/>
              </a:lnSpc>
              <a:defRPr/>
            </a:pPr>
            <a:endParaRPr lang="en-US" sz="3200" dirty="0">
              <a:latin typeface="Times New Roman" charset="0"/>
            </a:endParaRPr>
          </a:p>
          <a:p>
            <a:pPr>
              <a:lnSpc>
                <a:spcPct val="93000"/>
              </a:lnSpc>
              <a:defRPr/>
            </a:pPr>
            <a:r>
              <a:rPr lang="en-US" sz="3200" dirty="0">
                <a:latin typeface="Times New Roman" charset="0"/>
              </a:rPr>
              <a:t>Conclusions will be based on results of studying a   </a:t>
            </a:r>
          </a:p>
          <a:p>
            <a:pPr>
              <a:lnSpc>
                <a:spcPct val="93000"/>
              </a:lnSpc>
              <a:defRPr/>
            </a:pPr>
            <a:r>
              <a:rPr lang="en-US" sz="3200" dirty="0">
                <a:latin typeface="Times New Roman" charset="0"/>
              </a:rPr>
              <a:t>  sample</a:t>
            </a:r>
          </a:p>
          <a:p>
            <a:pPr>
              <a:lnSpc>
                <a:spcPct val="93000"/>
              </a:lnSpc>
              <a:defRPr/>
            </a:pPr>
            <a:r>
              <a:rPr lang="en-US" sz="3200" b="1" dirty="0">
                <a:latin typeface="Times New Roman" charset="0"/>
              </a:rPr>
              <a:t>	e.g., One baby  (SAMPLE)</a:t>
            </a:r>
          </a:p>
          <a:p>
            <a:pPr>
              <a:lnSpc>
                <a:spcPct val="93000"/>
              </a:lnSpc>
              <a:defRPr/>
            </a:pPr>
            <a:endParaRPr lang="en-US" sz="3200" dirty="0">
              <a:latin typeface="Times New Roman" charset="0"/>
            </a:endParaRPr>
          </a:p>
          <a:p>
            <a:pPr>
              <a:lnSpc>
                <a:spcPct val="93000"/>
              </a:lnSpc>
              <a:defRPr/>
            </a:pPr>
            <a:endParaRPr lang="en-US" sz="3200" dirty="0">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0295EC-E704-CC45-8A6C-0017844C2582}"/>
              </a:ext>
            </a:extLst>
          </p:cNvPr>
          <p:cNvSpPr>
            <a:spLocks noGrp="1" noChangeArrowheads="1"/>
          </p:cNvSpPr>
          <p:nvPr>
            <p:ph type="title"/>
          </p:nvPr>
        </p:nvSpPr>
        <p:spPr>
          <a:xfrm>
            <a:off x="503238" y="301626"/>
            <a:ext cx="9069387" cy="963612"/>
          </a:xfrm>
        </p:spPr>
        <p:txBody>
          <a:bodyPr/>
          <a:lstStyle/>
          <a:p>
            <a:pPr eaLnBrk="1" hangingPunct="1"/>
            <a:r>
              <a:rPr lang="en-US" altLang="en-US" dirty="0"/>
              <a:t>The Core Logic of Hypothesis Testing</a:t>
            </a:r>
          </a:p>
        </p:txBody>
      </p:sp>
      <p:sp>
        <p:nvSpPr>
          <p:cNvPr id="18435" name="Rectangle 3">
            <a:extLst>
              <a:ext uri="{FF2B5EF4-FFF2-40B4-BE49-F238E27FC236}">
                <a16:creationId xmlns:a16="http://schemas.microsoft.com/office/drawing/2014/main" id="{C11B1DE2-2F85-E147-A83F-804CC5395EE8}"/>
              </a:ext>
            </a:extLst>
          </p:cNvPr>
          <p:cNvSpPr>
            <a:spLocks noGrp="1" noChangeArrowheads="1"/>
          </p:cNvSpPr>
          <p:nvPr>
            <p:ph type="body" idx="1"/>
          </p:nvPr>
        </p:nvSpPr>
        <p:spPr>
          <a:xfrm>
            <a:off x="392112" y="1238885"/>
            <a:ext cx="9525000" cy="6198552"/>
          </a:xfrm>
        </p:spPr>
        <p:txBody>
          <a:bodyPr/>
          <a:lstStyle/>
          <a:p>
            <a:pPr eaLnBrk="1" hangingPunct="1"/>
            <a:r>
              <a:rPr lang="en-US" altLang="en-US" sz="2800" dirty="0">
                <a:latin typeface="Times New Roman" panose="02020603050405020304" pitchFamily="18" charset="0"/>
                <a:cs typeface="Times New Roman" panose="02020603050405020304" pitchFamily="18" charset="0"/>
              </a:rPr>
              <a:t>Researchers spell out </a:t>
            </a:r>
            <a:r>
              <a:rPr lang="en-US" altLang="en-US" sz="2800" i="1" dirty="0">
                <a:solidFill>
                  <a:srgbClr val="FF0000"/>
                </a:solidFill>
                <a:latin typeface="Times New Roman" panose="02020603050405020304" pitchFamily="18" charset="0"/>
                <a:cs typeface="Times New Roman" panose="02020603050405020304" pitchFamily="18" charset="0"/>
              </a:rPr>
              <a:t>a priori</a:t>
            </a:r>
            <a:r>
              <a:rPr lang="en-US" altLang="en-US" sz="2800" dirty="0">
                <a:latin typeface="Times New Roman" panose="02020603050405020304" pitchFamily="18" charset="0"/>
                <a:cs typeface="Times New Roman" panose="02020603050405020304" pitchFamily="18" charset="0"/>
              </a:rPr>
              <a:t> what would have to happen in order to allow them to conclude that their hypothesis was supported.</a:t>
            </a:r>
          </a:p>
          <a:p>
            <a:pPr eaLnBrk="1" hangingPunct="1"/>
            <a:r>
              <a:rPr lang="en-US" altLang="en-US" sz="2800" dirty="0">
                <a:latin typeface="Times New Roman" panose="02020603050405020304" pitchFamily="18" charset="0"/>
                <a:cs typeface="Times New Roman" panose="02020603050405020304" pitchFamily="18" charset="0"/>
              </a:rPr>
              <a:t>They then conduct their experiment.</a:t>
            </a:r>
          </a:p>
          <a:p>
            <a:pPr eaLnBrk="1" hangingPunct="1"/>
            <a:r>
              <a:rPr lang="en-US" altLang="en-US" sz="2800" dirty="0">
                <a:latin typeface="Times New Roman" panose="02020603050405020304" pitchFamily="18" charset="0"/>
                <a:cs typeface="Times New Roman" panose="02020603050405020304" pitchFamily="18" charset="0"/>
              </a:rPr>
              <a:t>Then they figure the probability of getting their particular experimental result if their hypothesis were not true.</a:t>
            </a:r>
          </a:p>
          <a:p>
            <a:pPr lvl="1" eaLnBrk="1" hangingPunct="1"/>
            <a:r>
              <a:rPr lang="en-US" altLang="en-US" dirty="0">
                <a:latin typeface="Times New Roman" panose="02020603050405020304" pitchFamily="18" charset="0"/>
                <a:cs typeface="Times New Roman" panose="02020603050405020304" pitchFamily="18" charset="0"/>
              </a:rPr>
              <a:t>They answer the question: </a:t>
            </a:r>
          </a:p>
          <a:p>
            <a:pPr lvl="2" eaLnBrk="1" hangingPunct="1"/>
            <a:r>
              <a:rPr lang="en-US" altLang="en-US" sz="2600" dirty="0">
                <a:latin typeface="Times New Roman" panose="02020603050405020304" pitchFamily="18" charset="0"/>
                <a:cs typeface="Times New Roman" panose="02020603050405020304" pitchFamily="18" charset="0"/>
              </a:rPr>
              <a:t>What is the </a:t>
            </a:r>
            <a:r>
              <a:rPr lang="en-US" altLang="en-US" sz="2600" i="1" dirty="0">
                <a:latin typeface="Times New Roman" panose="02020603050405020304" pitchFamily="18" charset="0"/>
                <a:cs typeface="Times New Roman" panose="02020603050405020304" pitchFamily="18" charset="0"/>
              </a:rPr>
              <a:t>probability</a:t>
            </a:r>
            <a:r>
              <a:rPr lang="en-US" altLang="en-US" sz="2600" dirty="0">
                <a:latin typeface="Times New Roman" panose="02020603050405020304" pitchFamily="18" charset="0"/>
                <a:cs typeface="Times New Roman" panose="02020603050405020304" pitchFamily="18" charset="0"/>
              </a:rPr>
              <a:t> of getting our research results if the opposite of what is predicted were true?</a:t>
            </a:r>
          </a:p>
          <a:p>
            <a:pPr lvl="3" eaLnBrk="1" hangingPunct="1"/>
            <a:r>
              <a:rPr lang="en-US" altLang="en-US" sz="2600" dirty="0">
                <a:latin typeface="Times New Roman" panose="02020603050405020304" pitchFamily="18" charset="0"/>
                <a:cs typeface="Times New Roman" panose="02020603050405020304" pitchFamily="18" charset="0"/>
              </a:rPr>
              <a:t>If it is highly unlikely that we would get our research results if the opposite of what we are predicting were true:</a:t>
            </a:r>
          </a:p>
          <a:p>
            <a:pPr lvl="4" eaLnBrk="1" hangingPunct="1"/>
            <a:r>
              <a:rPr lang="en-US" altLang="en-US" sz="2600" dirty="0">
                <a:latin typeface="Times New Roman" panose="02020603050405020304" pitchFamily="18" charset="0"/>
                <a:cs typeface="Times New Roman" panose="02020603050405020304" pitchFamily="18" charset="0"/>
              </a:rPr>
              <a:t>We can reject the opposite prediction.</a:t>
            </a:r>
          </a:p>
          <a:p>
            <a:pPr lvl="4" eaLnBrk="1" hangingPunct="1"/>
            <a:r>
              <a:rPr lang="en-US" altLang="en-US" sz="2600" dirty="0">
                <a:latin typeface="Times New Roman" panose="02020603050405020304" pitchFamily="18" charset="0"/>
                <a:cs typeface="Times New Roman" panose="02020603050405020304" pitchFamily="18" charset="0"/>
              </a:rPr>
              <a:t>If </a:t>
            </a:r>
            <a:r>
              <a:rPr lang="en-US" altLang="en-US" sz="2600" dirty="0"/>
              <a:t>we reject the opposite prediction, we can accept our prediction.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84137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Hypothesis Testing Principle</a:t>
            </a:r>
          </a:p>
        </p:txBody>
      </p:sp>
      <p:sp>
        <p:nvSpPr>
          <p:cNvPr id="6146" name="Rectangle 2"/>
          <p:cNvSpPr>
            <a:spLocks noGrp="1" noChangeArrowheads="1"/>
          </p:cNvSpPr>
          <p:nvPr>
            <p:ph type="subTitle" idx="4294967295"/>
          </p:nvPr>
        </p:nvSpPr>
        <p:spPr>
          <a:xfrm>
            <a:off x="504824" y="1417637"/>
            <a:ext cx="9070975" cy="5181600"/>
          </a:xfrm>
        </p:spPr>
        <p:txBody>
          <a:bodyPr tIns="26670" anchor="ctr"/>
          <a:lstStyle/>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latin typeface="Times New Roman" charset="0"/>
                <a:cs typeface="Times New Roman" charset="0"/>
              </a:rPr>
              <a:t>Are there differences between men and women in regards to IQ tests? </a:t>
            </a:r>
            <a:r>
              <a:rPr lang="en-US" sz="3000" dirty="0">
                <a:solidFill>
                  <a:srgbClr val="FF0000"/>
                </a:solidFill>
                <a:latin typeface="Times New Roman" charset="0"/>
                <a:cs typeface="Times New Roman" charset="0"/>
              </a:rPr>
              <a:t>Make a prediction by answering question!</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b="1" dirty="0">
                <a:latin typeface="Times New Roman" charset="0"/>
                <a:cs typeface="Bitstream Vera Sans" charset="0"/>
              </a:rPr>
              <a:t>Research Hypothesis or Alternative Hypothesis (H</a:t>
            </a:r>
            <a:r>
              <a:rPr lang="en-US" sz="3000" b="1" baseline="-40000" dirty="0">
                <a:latin typeface="Times New Roman" charset="0"/>
                <a:cs typeface="Bitstream Vera Sans" charset="0"/>
              </a:rPr>
              <a:t>A</a:t>
            </a:r>
            <a:r>
              <a:rPr lang="en-US" sz="3000" b="1" dirty="0">
                <a:latin typeface="Times New Roman" charset="0"/>
                <a:cs typeface="Times New Roman" charset="0"/>
              </a:rPr>
              <a:t>)</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latin typeface="Times New Roman" charset="0"/>
                <a:cs typeface="Bitstream Vera Sans" charset="0"/>
              </a:rPr>
              <a:t>  IQ</a:t>
            </a:r>
            <a:r>
              <a:rPr lang="en-US" sz="3000" baseline="-40000" dirty="0">
                <a:latin typeface="Times New Roman" charset="0"/>
                <a:cs typeface="Bitstream Vera Sans" charset="0"/>
              </a:rPr>
              <a:t>M</a:t>
            </a:r>
            <a:r>
              <a:rPr lang="en-US" sz="3000" dirty="0">
                <a:latin typeface="Times New Roman" charset="0"/>
                <a:cs typeface="Bitstream Vera Sans" charset="0"/>
              </a:rPr>
              <a:t> ≠ IQ</a:t>
            </a:r>
            <a:r>
              <a:rPr lang="en-US" sz="3000" baseline="-40000" dirty="0">
                <a:latin typeface="Times New Roman" charset="0"/>
                <a:cs typeface="Bitstream Vera Sans" charset="0"/>
              </a:rPr>
              <a:t>W</a:t>
            </a:r>
            <a:r>
              <a:rPr lang="en-US" sz="3000" dirty="0">
                <a:latin typeface="Times New Roman" charset="0"/>
                <a:cs typeface="Bitstream Vera Sans" charset="0"/>
              </a:rPr>
              <a:t> </a:t>
            </a:r>
            <a:r>
              <a:rPr lang="en-US" sz="3000" b="1" dirty="0">
                <a:latin typeface="Times New Roman" charset="0"/>
                <a:cs typeface="Bitstream Vera Sans" charset="0"/>
              </a:rPr>
              <a:t>or</a:t>
            </a:r>
            <a:r>
              <a:rPr lang="en-US" sz="3000" dirty="0">
                <a:latin typeface="Times New Roman" charset="0"/>
                <a:cs typeface="Bitstream Vera Sans" charset="0"/>
              </a:rPr>
              <a:t> IQ</a:t>
            </a:r>
            <a:r>
              <a:rPr lang="en-US" sz="3000" baseline="-40000" dirty="0">
                <a:latin typeface="Times New Roman" charset="0"/>
                <a:cs typeface="Bitstream Vera Sans" charset="0"/>
              </a:rPr>
              <a:t>M </a:t>
            </a:r>
            <a:r>
              <a:rPr lang="en-US" sz="3000" dirty="0">
                <a:latin typeface="Times New Roman" charset="0"/>
                <a:cs typeface="Bitstream Vera Sans" charset="0"/>
              </a:rPr>
              <a:t>&lt; IQ</a:t>
            </a:r>
            <a:r>
              <a:rPr lang="en-US" sz="3000" baseline="-40000" dirty="0">
                <a:latin typeface="Times New Roman" charset="0"/>
                <a:cs typeface="Bitstream Vera Sans" charset="0"/>
              </a:rPr>
              <a:t>W </a:t>
            </a:r>
            <a:r>
              <a:rPr lang="en-US" sz="3000" dirty="0">
                <a:latin typeface="Times New Roman" charset="0"/>
                <a:cs typeface="Bitstream Vera Sans" charset="0"/>
              </a:rPr>
              <a:t> </a:t>
            </a:r>
            <a:r>
              <a:rPr lang="en-US" sz="3000" b="1" dirty="0">
                <a:latin typeface="Times New Roman" charset="0"/>
                <a:cs typeface="Bitstream Vera Sans" charset="0"/>
              </a:rPr>
              <a:t>or </a:t>
            </a:r>
            <a:r>
              <a:rPr lang="en-US" sz="3000" dirty="0">
                <a:latin typeface="Times New Roman" charset="0"/>
                <a:cs typeface="Bitstream Vera Sans" charset="0"/>
              </a:rPr>
              <a:t>IQ</a:t>
            </a:r>
            <a:r>
              <a:rPr lang="en-US" sz="3000" baseline="-40000" dirty="0">
                <a:latin typeface="Times New Roman" charset="0"/>
                <a:cs typeface="Bitstream Vera Sans" charset="0"/>
              </a:rPr>
              <a:t> M</a:t>
            </a:r>
            <a:r>
              <a:rPr lang="en-US" sz="3000" dirty="0">
                <a:latin typeface="Times New Roman" charset="0"/>
                <a:cs typeface="Bitstream Vera Sans" charset="0"/>
              </a:rPr>
              <a:t> &gt; IQ</a:t>
            </a:r>
            <a:r>
              <a:rPr lang="en-US" sz="3000" baseline="-40000" dirty="0">
                <a:latin typeface="Times New Roman" charset="0"/>
                <a:cs typeface="Bitstream Vera Sans" charset="0"/>
              </a:rPr>
              <a:t> W</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baseline="-40000" dirty="0">
              <a:latin typeface="Times New Roman" charset="0"/>
              <a:cs typeface="Bitstream Vera Sans"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baseline="-40000" dirty="0">
              <a:latin typeface="Times New Roman" charset="0"/>
              <a:cs typeface="Bitstream Vera Sans"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Bitstream Vera Sans" charset="0"/>
              </a:rPr>
              <a:t>H</a:t>
            </a:r>
            <a:r>
              <a:rPr lang="en-US" sz="3000" baseline="-40000" dirty="0">
                <a:solidFill>
                  <a:srgbClr val="FF0000"/>
                </a:solidFill>
                <a:latin typeface="Times New Roman" charset="0"/>
                <a:cs typeface="Bitstream Vera Sans" charset="0"/>
              </a:rPr>
              <a:t>1</a:t>
            </a:r>
            <a:r>
              <a:rPr lang="en-US" sz="3000" dirty="0">
                <a:solidFill>
                  <a:srgbClr val="FF0000"/>
                </a:solidFill>
                <a:latin typeface="Times New Roman" charset="0"/>
                <a:cs typeface="Times New Roman" charset="0"/>
              </a:rPr>
              <a:t>: Predicted Relationship between the populations</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Times New Roman" charset="0"/>
              </a:rPr>
              <a:t>There is a difference: IV affecting the DV!</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p:txBody>
      </p:sp>
    </p:spTree>
    <p:extLst>
      <p:ext uri="{BB962C8B-B14F-4D97-AF65-F5344CB8AC3E}">
        <p14:creationId xmlns:p14="http://schemas.microsoft.com/office/powerpoint/2010/main" val="3307332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84137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Hypothesis Testing Principle</a:t>
            </a:r>
          </a:p>
        </p:txBody>
      </p:sp>
      <p:sp>
        <p:nvSpPr>
          <p:cNvPr id="6146" name="Rectangle 2"/>
          <p:cNvSpPr>
            <a:spLocks noGrp="1" noChangeArrowheads="1"/>
          </p:cNvSpPr>
          <p:nvPr>
            <p:ph type="subTitle" idx="4294967295"/>
          </p:nvPr>
        </p:nvSpPr>
        <p:spPr>
          <a:xfrm>
            <a:off x="468313" y="1341438"/>
            <a:ext cx="9070975" cy="1523999"/>
          </a:xfrm>
        </p:spPr>
        <p:txBody>
          <a:bodyPr tIns="26670" anchor="ctr"/>
          <a:lstStyle/>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latin typeface="Times New Roman" charset="0"/>
                <a:cs typeface="Times New Roman" charset="0"/>
              </a:rPr>
              <a:t>Are there differences between men and women in regards to IQ tests? </a:t>
            </a:r>
            <a:r>
              <a:rPr lang="en-US" sz="3000" dirty="0">
                <a:solidFill>
                  <a:srgbClr val="FF0000"/>
                </a:solidFill>
                <a:latin typeface="Times New Roman" charset="0"/>
                <a:cs typeface="Times New Roman" charset="0"/>
              </a:rPr>
              <a:t>Make a prediction by answering question!</a:t>
            </a: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a:p>
            <a:pPr marL="0" indent="0" eaLnBrk="1">
              <a:lnSpc>
                <a:spcPct val="100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Times New Roman" charset="0"/>
            </a:endParaRPr>
          </a:p>
        </p:txBody>
      </p:sp>
      <p:sp>
        <p:nvSpPr>
          <p:cNvPr id="6" name="Rectangle 2"/>
          <p:cNvSpPr txBox="1">
            <a:spLocks noChangeArrowheads="1"/>
          </p:cNvSpPr>
          <p:nvPr/>
        </p:nvSpPr>
        <p:spPr bwMode="auto">
          <a:xfrm>
            <a:off x="392113" y="2636837"/>
            <a:ext cx="9070975" cy="4038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0" tIns="26670" rIns="0" bIns="0" anchor="ctr"/>
          <a:lstStyle>
            <a:lvl1pPr marL="342900" indent="-342900" algn="l" defTabSz="228600" rtl="0" fontAlgn="base" hangingPunct="0">
              <a:lnSpc>
                <a:spcPct val="98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228600" rtl="0" fontAlgn="base" hangingPunct="0">
              <a:lnSpc>
                <a:spcPct val="98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228600" rtl="0" fontAlgn="base" hangingPunct="0">
              <a:lnSpc>
                <a:spcPct val="98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228600" rtl="0" fontAlgn="base" hangingPunct="0">
              <a:lnSpc>
                <a:spcPct val="98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b="1" dirty="0">
                <a:latin typeface="Times New Roman" charset="0"/>
                <a:cs typeface="Times New Roman" charset="0"/>
              </a:rPr>
              <a:t>Null Hypothesis (H</a:t>
            </a:r>
            <a:r>
              <a:rPr lang="en-US" sz="3000" b="1" baseline="-40000" dirty="0">
                <a:latin typeface="Times New Roman" charset="0"/>
                <a:cs typeface="Bitstream Vera Sans" charset="0"/>
              </a:rPr>
              <a:t>0</a:t>
            </a:r>
            <a:r>
              <a:rPr lang="en-US" sz="3000" b="1" dirty="0">
                <a:latin typeface="Times New Roman" charset="0"/>
                <a:cs typeface="Times New Roman" charset="0"/>
              </a:rPr>
              <a:t>)</a:t>
            </a:r>
            <a:r>
              <a:rPr lang="en-US" sz="3000" dirty="0">
                <a:latin typeface="Times New Roman" charset="0"/>
                <a:cs typeface="Times New Roman" charset="0"/>
              </a:rPr>
              <a:t>: IQ</a:t>
            </a:r>
            <a:r>
              <a:rPr lang="en-US" sz="3000" baseline="-40000" dirty="0">
                <a:latin typeface="Times New Roman" charset="0"/>
                <a:cs typeface="Bitstream Vera Sans" charset="0"/>
              </a:rPr>
              <a:t> Men</a:t>
            </a:r>
            <a:r>
              <a:rPr lang="en-US" sz="3000" dirty="0">
                <a:latin typeface="Times New Roman" charset="0"/>
                <a:cs typeface="Times New Roman" charset="0"/>
              </a:rPr>
              <a:t> = IQ</a:t>
            </a:r>
            <a:r>
              <a:rPr lang="en-US" sz="3000" baseline="-40000" dirty="0">
                <a:latin typeface="Times New Roman" charset="0"/>
                <a:cs typeface="Bitstream Vera Sans" charset="0"/>
              </a:rPr>
              <a:t> Woman</a:t>
            </a: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baseline="-40000" dirty="0">
              <a:latin typeface="Times New Roman" charset="0"/>
              <a:cs typeface="Bitstream Vera Sans" charset="0"/>
            </a:endParaRP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Times New Roman" charset="0"/>
              </a:rPr>
              <a:t>H</a:t>
            </a:r>
            <a:r>
              <a:rPr lang="en-US" sz="3000" baseline="-40000" dirty="0">
                <a:solidFill>
                  <a:srgbClr val="FF0000"/>
                </a:solidFill>
                <a:latin typeface="Times New Roman" charset="0"/>
                <a:cs typeface="Bitstream Vera Sans" charset="0"/>
              </a:rPr>
              <a:t>0</a:t>
            </a:r>
            <a:r>
              <a:rPr lang="en-US" sz="3000" dirty="0">
                <a:solidFill>
                  <a:srgbClr val="FF0000"/>
                </a:solidFill>
                <a:latin typeface="Times New Roman" charset="0"/>
                <a:cs typeface="Times New Roman" charset="0"/>
              </a:rPr>
              <a:t>: Relationship between populations that is the opposite  </a:t>
            </a: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Times New Roman" charset="0"/>
              </a:rPr>
              <a:t>  of </a:t>
            </a:r>
            <a:r>
              <a:rPr lang="en-US" sz="3000" b="1" dirty="0">
                <a:latin typeface="Times New Roman" charset="0"/>
                <a:cs typeface="Times New Roman" charset="0"/>
              </a:rPr>
              <a:t>H</a:t>
            </a:r>
            <a:r>
              <a:rPr lang="en-US" sz="3000" b="1" baseline="-40000" dirty="0">
                <a:latin typeface="Times New Roman" charset="0"/>
                <a:cs typeface="Times New Roman" charset="0"/>
              </a:rPr>
              <a:t>1 </a:t>
            </a:r>
            <a:r>
              <a:rPr lang="en-US" sz="3000" dirty="0">
                <a:solidFill>
                  <a:srgbClr val="FF0000"/>
                </a:solidFill>
                <a:latin typeface="Times New Roman" charset="0"/>
                <a:cs typeface="Bitstream Vera Sans" charset="0"/>
              </a:rPr>
              <a:t>(Scientific Hypothesis)</a:t>
            </a: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Bitstream Vera Sans" charset="0"/>
            </a:endParaRP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Bitstream Vera Sans" charset="0"/>
              </a:rPr>
              <a:t>		   The opposite of what you predict</a:t>
            </a: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endParaRPr lang="en-US" sz="3000" dirty="0">
              <a:solidFill>
                <a:srgbClr val="FF0000"/>
              </a:solidFill>
              <a:latin typeface="Times New Roman" charset="0"/>
              <a:cs typeface="Bitstream Vera Sans" charset="0"/>
            </a:endParaRPr>
          </a:p>
          <a:p>
            <a:pPr marL="0" indent="0">
              <a:lnSpc>
                <a:spcPct val="93000"/>
              </a:lnSpc>
              <a:spcAft>
                <a:spcPct val="0"/>
              </a:spcAft>
              <a:tabLst>
                <a:tab pos="-211138" algn="l"/>
                <a:tab pos="-128588" algn="l"/>
                <a:tab pos="-61913" algn="l"/>
                <a:tab pos="0" algn="l"/>
                <a:tab pos="47625" algn="l"/>
                <a:tab pos="128588" algn="l"/>
                <a:tab pos="190500" algn="l"/>
                <a:tab pos="252413" algn="l"/>
                <a:tab pos="306388" algn="l"/>
                <a:tab pos="381000" algn="l"/>
                <a:tab pos="425450" algn="l"/>
                <a:tab pos="504825" algn="l"/>
                <a:tab pos="565150" algn="l"/>
                <a:tab pos="823913" algn="l"/>
                <a:tab pos="1084263" algn="l"/>
                <a:tab pos="1343025" algn="l"/>
                <a:tab pos="1601788" algn="l"/>
                <a:tab pos="1862138" algn="l"/>
                <a:tab pos="2120900" algn="l"/>
                <a:tab pos="2379663" algn="l"/>
                <a:tab pos="2638425" algn="l"/>
                <a:tab pos="2898775" algn="l"/>
                <a:tab pos="3157538" algn="l"/>
                <a:tab pos="3416300" algn="l"/>
                <a:tab pos="3676650" algn="l"/>
                <a:tab pos="3935413" algn="l"/>
                <a:tab pos="4194175" algn="l"/>
                <a:tab pos="4452938" algn="l"/>
                <a:tab pos="4713288" algn="l"/>
                <a:tab pos="4972050" algn="l"/>
                <a:tab pos="5230813" algn="l"/>
                <a:tab pos="5489575" algn="l"/>
              </a:tabLst>
              <a:defRPr/>
            </a:pPr>
            <a:r>
              <a:rPr lang="en-US" sz="3000" dirty="0">
                <a:solidFill>
                  <a:srgbClr val="FF0000"/>
                </a:solidFill>
                <a:latin typeface="Times New Roman" charset="0"/>
                <a:cs typeface="Bitstream Vera Sans" charset="0"/>
              </a:rPr>
              <a:t>It simply says: No change, nothing happens, hence NULL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latin typeface="Times New Roman" charset="0"/>
              </a:rPr>
              <a:t>Hypothesis Testing</a:t>
            </a:r>
          </a:p>
        </p:txBody>
      </p:sp>
      <p:sp>
        <p:nvSpPr>
          <p:cNvPr id="8194" name="Text Box 2"/>
          <p:cNvSpPr txBox="1">
            <a:spLocks noChangeArrowheads="1"/>
          </p:cNvSpPr>
          <p:nvPr/>
        </p:nvSpPr>
        <p:spPr bwMode="auto">
          <a:xfrm>
            <a:off x="685800" y="1554163"/>
            <a:ext cx="9070975" cy="50450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28448" rIns="0" bIns="0" anchor="ctr"/>
          <a:lstStyle>
            <a:lvl1pPr>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1pPr>
            <a:lvl2pPr>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2pPr>
            <a:lvl3pPr>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3pPr>
            <a:lvl4pPr>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4pPr>
            <a:lvl5pPr>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58763" algn="l"/>
                <a:tab pos="-176213" algn="l"/>
                <a:tab pos="-109538" algn="l"/>
                <a:tab pos="-47625" algn="l"/>
                <a:tab pos="0" algn="l"/>
                <a:tab pos="80963" algn="l"/>
                <a:tab pos="142875" algn="l"/>
                <a:tab pos="204788" algn="l"/>
                <a:tab pos="258763" algn="l"/>
                <a:tab pos="333375" algn="l"/>
                <a:tab pos="377825" algn="l"/>
                <a:tab pos="457200" algn="l"/>
                <a:tab pos="517525" algn="l"/>
                <a:tab pos="776288" algn="l"/>
                <a:tab pos="1036638" algn="l"/>
                <a:tab pos="1295400" algn="l"/>
                <a:tab pos="1554163" algn="l"/>
                <a:tab pos="1812925" algn="l"/>
                <a:tab pos="2073275" algn="l"/>
                <a:tab pos="2332038" algn="l"/>
                <a:tab pos="2590800" algn="l"/>
                <a:tab pos="2851150" algn="l"/>
                <a:tab pos="3109913" algn="l"/>
                <a:tab pos="3368675" algn="l"/>
                <a:tab pos="3627438" algn="l"/>
                <a:tab pos="3887788" algn="l"/>
                <a:tab pos="4146550" algn="l"/>
                <a:tab pos="4405313" algn="l"/>
                <a:tab pos="4664075" algn="l"/>
                <a:tab pos="4924425" algn="l"/>
                <a:tab pos="5183188" algn="l"/>
                <a:tab pos="544195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3200" dirty="0">
                <a:solidFill>
                  <a:srgbClr val="FF0000"/>
                </a:solidFill>
                <a:latin typeface="Times New Roman" charset="0"/>
                <a:cs typeface="Times New Roman" charset="0"/>
              </a:rPr>
              <a:t>Rejecting</a:t>
            </a:r>
            <a:r>
              <a:rPr lang="en-US" sz="3200" dirty="0">
                <a:latin typeface="Times New Roman" charset="0"/>
                <a:cs typeface="Times New Roman" charset="0"/>
              </a:rPr>
              <a:t> vs. </a:t>
            </a:r>
            <a:r>
              <a:rPr lang="en-US" sz="3200" dirty="0">
                <a:solidFill>
                  <a:srgbClr val="FF0000"/>
                </a:solidFill>
                <a:latin typeface="Times New Roman" charset="0"/>
                <a:cs typeface="Times New Roman" charset="0"/>
              </a:rPr>
              <a:t>Fail to Reject</a:t>
            </a:r>
            <a:r>
              <a:rPr lang="en-US" sz="3200" dirty="0">
                <a:latin typeface="Times New Roman" charset="0"/>
                <a:cs typeface="Times New Roman" charset="0"/>
              </a:rPr>
              <a:t> the Null Hypothesis</a:t>
            </a:r>
          </a:p>
          <a:p>
            <a:pPr>
              <a:lnSpc>
                <a:spcPct val="93000"/>
              </a:lnSpc>
              <a:defRPr/>
            </a:pPr>
            <a:endParaRPr lang="en-US" sz="3200" dirty="0">
              <a:latin typeface="Times New Roman" charset="0"/>
              <a:cs typeface="Times New Roman" charset="0"/>
            </a:endParaRPr>
          </a:p>
          <a:p>
            <a:pPr>
              <a:lnSpc>
                <a:spcPct val="93000"/>
              </a:lnSpc>
              <a:defRPr/>
            </a:pPr>
            <a:r>
              <a:rPr lang="en-US" sz="3200" dirty="0">
                <a:latin typeface="Times New Roman" charset="0"/>
                <a:cs typeface="Times New Roman" charset="0"/>
              </a:rPr>
              <a:t>Always test the null hypothesis: Test the opposite of what you predict.</a:t>
            </a:r>
          </a:p>
          <a:p>
            <a:pPr>
              <a:lnSpc>
                <a:spcPct val="93000"/>
              </a:lnSpc>
              <a:defRPr/>
            </a:pPr>
            <a:endParaRPr lang="en-US" sz="3200" dirty="0">
              <a:latin typeface="Times New Roman" charset="0"/>
              <a:cs typeface="Times New Roman" charset="0"/>
            </a:endParaRPr>
          </a:p>
          <a:p>
            <a:pPr>
              <a:lnSpc>
                <a:spcPct val="93000"/>
              </a:lnSpc>
              <a:defRPr/>
            </a:pPr>
            <a:r>
              <a:rPr lang="en-US" sz="3000" dirty="0">
                <a:solidFill>
                  <a:srgbClr val="FF0000"/>
                </a:solidFill>
                <a:latin typeface="Times New Roman" charset="0"/>
                <a:cs typeface="Times New Roman" charset="0"/>
              </a:rPr>
              <a:t>Fail to Reject </a:t>
            </a:r>
            <a:r>
              <a:rPr lang="en-US" sz="3000" dirty="0">
                <a:latin typeface="Times New Roman" charset="0"/>
                <a:cs typeface="Times New Roman" charset="0"/>
              </a:rPr>
              <a:t>(</a:t>
            </a:r>
            <a:r>
              <a:rPr lang="en-US" sz="3000" dirty="0">
                <a:solidFill>
                  <a:srgbClr val="FF0000"/>
                </a:solidFill>
                <a:latin typeface="Times New Roman" charset="0"/>
                <a:cs typeface="Times New Roman" charset="0"/>
              </a:rPr>
              <a:t>Accept</a:t>
            </a:r>
            <a:r>
              <a:rPr lang="en-US" sz="3000" dirty="0">
                <a:latin typeface="Times New Roman" charset="0"/>
                <a:cs typeface="Times New Roman" charset="0"/>
              </a:rPr>
              <a:t>)</a:t>
            </a:r>
            <a:r>
              <a:rPr lang="en-US" sz="3000" dirty="0">
                <a:solidFill>
                  <a:srgbClr val="FF0000"/>
                </a:solidFill>
                <a:latin typeface="Times New Roman" charset="0"/>
                <a:cs typeface="Times New Roman" charset="0"/>
              </a:rPr>
              <a:t> H</a:t>
            </a:r>
            <a:r>
              <a:rPr lang="en-US" sz="3000" baseline="-40000" dirty="0">
                <a:solidFill>
                  <a:srgbClr val="FF0000"/>
                </a:solidFill>
                <a:latin typeface="Times New Roman" charset="0"/>
                <a:cs typeface="Bitstream Vera Sans" charset="0"/>
              </a:rPr>
              <a:t>0</a:t>
            </a:r>
            <a:r>
              <a:rPr lang="en-US" sz="3000" dirty="0">
                <a:latin typeface="Times New Roman" charset="0"/>
                <a:cs typeface="Bitstream Vera Sans" charset="0"/>
              </a:rPr>
              <a:t>:</a:t>
            </a:r>
            <a:r>
              <a:rPr lang="en-US" sz="3000" dirty="0">
                <a:latin typeface="Times New Roman" charset="0"/>
                <a:cs typeface="Times New Roman" charset="0"/>
              </a:rPr>
              <a:t>  No difference, inconclusive  </a:t>
            </a:r>
          </a:p>
          <a:p>
            <a:pPr>
              <a:lnSpc>
                <a:spcPct val="93000"/>
              </a:lnSpc>
              <a:defRPr/>
            </a:pPr>
            <a:r>
              <a:rPr lang="en-US" sz="3000" dirty="0">
                <a:latin typeface="Times New Roman" charset="0"/>
                <a:cs typeface="Times New Roman" charset="0"/>
              </a:rPr>
              <a:t>			</a:t>
            </a:r>
          </a:p>
          <a:p>
            <a:pPr>
              <a:lnSpc>
                <a:spcPct val="93000"/>
              </a:lnSpc>
              <a:defRPr/>
            </a:pPr>
            <a:r>
              <a:rPr lang="en-US" sz="3000" dirty="0">
                <a:solidFill>
                  <a:srgbClr val="FF0000"/>
                </a:solidFill>
                <a:latin typeface="Times New Roman" charset="0"/>
                <a:cs typeface="Times New Roman" charset="0"/>
              </a:rPr>
              <a:t>Reject H</a:t>
            </a:r>
            <a:r>
              <a:rPr lang="en-US" sz="3000" baseline="-40000" dirty="0">
                <a:solidFill>
                  <a:srgbClr val="FF0000"/>
                </a:solidFill>
                <a:latin typeface="Times New Roman" charset="0"/>
                <a:cs typeface="Bitstream Vera Sans" charset="0"/>
              </a:rPr>
              <a:t>0</a:t>
            </a:r>
            <a:r>
              <a:rPr lang="en-US" sz="3000" dirty="0">
                <a:latin typeface="Times New Roman" charset="0"/>
                <a:cs typeface="Times New Roman" charset="0"/>
              </a:rPr>
              <a:t>: There is a difference, H</a:t>
            </a:r>
            <a:r>
              <a:rPr lang="en-US" sz="3000" baseline="-40000" dirty="0">
                <a:latin typeface="Times New Roman" charset="0"/>
                <a:cs typeface="Times New Roman" charset="0"/>
              </a:rPr>
              <a:t>1</a:t>
            </a:r>
            <a:r>
              <a:rPr lang="en-US" sz="3000" dirty="0">
                <a:latin typeface="Times New Roman" charset="0"/>
                <a:cs typeface="Times New Roman" charset="0"/>
              </a:rPr>
              <a:t> is supported</a:t>
            </a:r>
          </a:p>
          <a:p>
            <a:pPr>
              <a:lnSpc>
                <a:spcPct val="93000"/>
              </a:lnSpc>
              <a:defRPr/>
            </a:pPr>
            <a:endParaRPr lang="en-US" sz="3000" dirty="0">
              <a:latin typeface="Times New Roman" charset="0"/>
              <a:cs typeface="Times New Roman" charset="0"/>
            </a:endParaRPr>
          </a:p>
          <a:p>
            <a:pPr>
              <a:lnSpc>
                <a:spcPct val="93000"/>
              </a:lnSpc>
              <a:defRPr/>
            </a:pPr>
            <a:r>
              <a:rPr lang="en-US" sz="3000" dirty="0">
                <a:latin typeface="Times New Roman" charset="0"/>
                <a:cs typeface="Times New Roman" charset="0"/>
              </a:rPr>
              <a:t>  You want to always REJECT H</a:t>
            </a:r>
            <a:r>
              <a:rPr lang="en-US" sz="3000" baseline="-40000" dirty="0">
                <a:latin typeface="Times New Roman" charset="0"/>
                <a:cs typeface="Bitstream Vera Sans" charset="0"/>
              </a:rPr>
              <a:t>0</a:t>
            </a:r>
          </a:p>
          <a:p>
            <a:pPr>
              <a:lnSpc>
                <a:spcPct val="93000"/>
              </a:lnSpc>
              <a:defRPr/>
            </a:pPr>
            <a:endParaRPr lang="en-US" sz="1000" dirty="0">
              <a:latin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1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ヒラギノ角ゴ Pro W3"/>
        <a:cs typeface="msgothic"/>
      </a:majorFont>
      <a:minorFont>
        <a:latin typeface="Bitstream Vera Sans"/>
        <a:ea typeface="ヒラギノ角ゴ Pro W3"/>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2286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ヒラギノ角ゴ Pro W3"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2286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ヒラギノ角ゴ Pro W3"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744</TotalTime>
  <Words>1529</Words>
  <Application>Microsoft Macintosh PowerPoint</Application>
  <PresentationFormat>Custom</PresentationFormat>
  <Paragraphs>181</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Bitstream Vera Sans</vt:lpstr>
      <vt:lpstr>Bitstream Vera Serif</vt:lpstr>
      <vt:lpstr>Cambria Math</vt:lpstr>
      <vt:lpstr>Symbol</vt:lpstr>
      <vt:lpstr>Times New Roman</vt:lpstr>
      <vt:lpstr>Wingdings</vt:lpstr>
      <vt:lpstr>Office Theme</vt:lpstr>
      <vt:lpstr>Inferential Statistics</vt:lpstr>
      <vt:lpstr>Chapter Outline</vt:lpstr>
      <vt:lpstr>PowerPoint Presentation</vt:lpstr>
      <vt:lpstr>Hypothesis Testing</vt:lpstr>
      <vt:lpstr>Hypothesis Testing</vt:lpstr>
      <vt:lpstr>The Core Logic of Hypothesis Testing</vt:lpstr>
      <vt:lpstr>Hypothesis Testing Principle</vt:lpstr>
      <vt:lpstr>Hypothesis Testing Principle</vt:lpstr>
      <vt:lpstr>Hypothesis Testing</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Significance Level</vt:lpstr>
      <vt:lpstr>Significance Level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Hypothesis Testing</dc:title>
  <dc:creator>Roberto Heredia</dc:creator>
  <cp:lastModifiedBy>RHR</cp:lastModifiedBy>
  <cp:revision>219</cp:revision>
  <cp:lastPrinted>1601-01-01T00:00:00Z</cp:lastPrinted>
  <dcterms:created xsi:type="dcterms:W3CDTF">2006-10-04T18:27:31Z</dcterms:created>
  <dcterms:modified xsi:type="dcterms:W3CDTF">2022-07-23T18:05:35Z</dcterms:modified>
</cp:coreProperties>
</file>