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325" r:id="rId3"/>
    <p:sldId id="306" r:id="rId4"/>
    <p:sldId id="284" r:id="rId5"/>
    <p:sldId id="285" r:id="rId6"/>
    <p:sldId id="287" r:id="rId7"/>
    <p:sldId id="288" r:id="rId8"/>
    <p:sldId id="289" r:id="rId9"/>
    <p:sldId id="326" r:id="rId10"/>
    <p:sldId id="290" r:id="rId11"/>
    <p:sldId id="291" r:id="rId12"/>
    <p:sldId id="293" r:id="rId13"/>
    <p:sldId id="310" r:id="rId14"/>
    <p:sldId id="319" r:id="rId15"/>
    <p:sldId id="311" r:id="rId16"/>
    <p:sldId id="292" r:id="rId17"/>
    <p:sldId id="294" r:id="rId18"/>
    <p:sldId id="295" r:id="rId19"/>
    <p:sldId id="296" r:id="rId20"/>
    <p:sldId id="297" r:id="rId21"/>
    <p:sldId id="298" r:id="rId22"/>
    <p:sldId id="299" r:id="rId23"/>
    <p:sldId id="300" r:id="rId24"/>
    <p:sldId id="301" r:id="rId25"/>
    <p:sldId id="302" r:id="rId26"/>
    <p:sldId id="303" r:id="rId27"/>
    <p:sldId id="304" r:id="rId28"/>
    <p:sldId id="318" r:id="rId29"/>
    <p:sldId id="305" r:id="rId30"/>
    <p:sldId id="314" r:id="rId31"/>
    <p:sldId id="324" r:id="rId32"/>
    <p:sldId id="320" r:id="rId33"/>
    <p:sldId id="273" r:id="rId34"/>
    <p:sldId id="274" r:id="rId35"/>
    <p:sldId id="267" r:id="rId36"/>
    <p:sldId id="323" r:id="rId37"/>
    <p:sldId id="277" r:id="rId38"/>
    <p:sldId id="278" r:id="rId39"/>
    <p:sldId id="279" r:id="rId40"/>
    <p:sldId id="280" r:id="rId41"/>
    <p:sldId id="281" r:id="rId42"/>
    <p:sldId id="282" r:id="rId43"/>
    <p:sldId id="283" r:id="rId44"/>
    <p:sldId id="309" r:id="rId45"/>
    <p:sldId id="313" r:id="rId46"/>
  </p:sldIdLst>
  <p:sldSz cx="10080625" cy="7559675"/>
  <p:notesSz cx="7772400" cy="10058400"/>
  <p:defaultTextStyle>
    <a:defPPr>
      <a:defRPr lang="en-GB"/>
    </a:defPPr>
    <a:lvl1pPr algn="l" defTabSz="228600" rtl="0" fontAlgn="base" hangingPunct="0">
      <a:lnSpc>
        <a:spcPct val="98000"/>
      </a:lnSpc>
      <a:spcBef>
        <a:spcPct val="0"/>
      </a:spcBef>
      <a:spcAft>
        <a:spcPct val="0"/>
      </a:spcAft>
      <a:buClr>
        <a:srgbClr val="000000"/>
      </a:buClr>
      <a:buSzPct val="100000"/>
      <a:buFont typeface="Times New Roman" charset="0"/>
      <a:defRPr kern="1200">
        <a:solidFill>
          <a:schemeClr val="tx1"/>
        </a:solidFill>
        <a:latin typeface="Bitstream Vera Sans" charset="0"/>
        <a:ea typeface="ヒラギノ角ゴ Pro W3" charset="0"/>
        <a:cs typeface="ヒラギノ角ゴ Pro W3" charset="0"/>
      </a:defRPr>
    </a:lvl1pPr>
    <a:lvl2pPr marL="742950" indent="-285750" algn="l" defTabSz="228600" rtl="0" fontAlgn="base" hangingPunct="0">
      <a:lnSpc>
        <a:spcPct val="98000"/>
      </a:lnSpc>
      <a:spcBef>
        <a:spcPct val="0"/>
      </a:spcBef>
      <a:spcAft>
        <a:spcPct val="0"/>
      </a:spcAft>
      <a:buClr>
        <a:srgbClr val="000000"/>
      </a:buClr>
      <a:buSzPct val="100000"/>
      <a:buFont typeface="Times New Roman" charset="0"/>
      <a:defRPr kern="1200">
        <a:solidFill>
          <a:schemeClr val="tx1"/>
        </a:solidFill>
        <a:latin typeface="Bitstream Vera Sans" charset="0"/>
        <a:ea typeface="ヒラギノ角ゴ Pro W3" charset="0"/>
        <a:cs typeface="ヒラギノ角ゴ Pro W3" charset="0"/>
      </a:defRPr>
    </a:lvl2pPr>
    <a:lvl3pPr marL="1143000" indent="-228600" algn="l" defTabSz="228600" rtl="0" fontAlgn="base" hangingPunct="0">
      <a:lnSpc>
        <a:spcPct val="98000"/>
      </a:lnSpc>
      <a:spcBef>
        <a:spcPct val="0"/>
      </a:spcBef>
      <a:spcAft>
        <a:spcPct val="0"/>
      </a:spcAft>
      <a:buClr>
        <a:srgbClr val="000000"/>
      </a:buClr>
      <a:buSzPct val="100000"/>
      <a:buFont typeface="Times New Roman" charset="0"/>
      <a:defRPr kern="1200">
        <a:solidFill>
          <a:schemeClr val="tx1"/>
        </a:solidFill>
        <a:latin typeface="Bitstream Vera Sans" charset="0"/>
        <a:ea typeface="ヒラギノ角ゴ Pro W3" charset="0"/>
        <a:cs typeface="ヒラギノ角ゴ Pro W3" charset="0"/>
      </a:defRPr>
    </a:lvl3pPr>
    <a:lvl4pPr marL="1600200" indent="-228600" algn="l" defTabSz="228600" rtl="0" fontAlgn="base" hangingPunct="0">
      <a:lnSpc>
        <a:spcPct val="98000"/>
      </a:lnSpc>
      <a:spcBef>
        <a:spcPct val="0"/>
      </a:spcBef>
      <a:spcAft>
        <a:spcPct val="0"/>
      </a:spcAft>
      <a:buClr>
        <a:srgbClr val="000000"/>
      </a:buClr>
      <a:buSzPct val="100000"/>
      <a:buFont typeface="Times New Roman" charset="0"/>
      <a:defRPr kern="1200">
        <a:solidFill>
          <a:schemeClr val="tx1"/>
        </a:solidFill>
        <a:latin typeface="Bitstream Vera Sans" charset="0"/>
        <a:ea typeface="ヒラギノ角ゴ Pro W3" charset="0"/>
        <a:cs typeface="ヒラギノ角ゴ Pro W3" charset="0"/>
      </a:defRPr>
    </a:lvl4pPr>
    <a:lvl5pPr marL="2057400" indent="-228600" algn="l" defTabSz="228600" rtl="0" fontAlgn="base" hangingPunct="0">
      <a:lnSpc>
        <a:spcPct val="98000"/>
      </a:lnSpc>
      <a:spcBef>
        <a:spcPct val="0"/>
      </a:spcBef>
      <a:spcAft>
        <a:spcPct val="0"/>
      </a:spcAft>
      <a:buClr>
        <a:srgbClr val="000000"/>
      </a:buClr>
      <a:buSzPct val="100000"/>
      <a:buFont typeface="Times New Roman" charset="0"/>
      <a:defRPr kern="1200">
        <a:solidFill>
          <a:schemeClr val="tx1"/>
        </a:solidFill>
        <a:latin typeface="Bitstream Vera Sans" charset="0"/>
        <a:ea typeface="ヒラギノ角ゴ Pro W3" charset="0"/>
        <a:cs typeface="ヒラギノ角ゴ Pro W3" charset="0"/>
      </a:defRPr>
    </a:lvl5pPr>
    <a:lvl6pPr marL="2286000" algn="l" defTabSz="457200" rtl="0" eaLnBrk="1" latinLnBrk="0" hangingPunct="1">
      <a:defRPr kern="1200">
        <a:solidFill>
          <a:schemeClr val="tx1"/>
        </a:solidFill>
        <a:latin typeface="Bitstream Vera Sans" charset="0"/>
        <a:ea typeface="ヒラギノ角ゴ Pro W3" charset="0"/>
        <a:cs typeface="ヒラギノ角ゴ Pro W3" charset="0"/>
      </a:defRPr>
    </a:lvl6pPr>
    <a:lvl7pPr marL="2743200" algn="l" defTabSz="457200" rtl="0" eaLnBrk="1" latinLnBrk="0" hangingPunct="1">
      <a:defRPr kern="1200">
        <a:solidFill>
          <a:schemeClr val="tx1"/>
        </a:solidFill>
        <a:latin typeface="Bitstream Vera Sans" charset="0"/>
        <a:ea typeface="ヒラギノ角ゴ Pro W3" charset="0"/>
        <a:cs typeface="ヒラギノ角ゴ Pro W3" charset="0"/>
      </a:defRPr>
    </a:lvl7pPr>
    <a:lvl8pPr marL="3200400" algn="l" defTabSz="457200" rtl="0" eaLnBrk="1" latinLnBrk="0" hangingPunct="1">
      <a:defRPr kern="1200">
        <a:solidFill>
          <a:schemeClr val="tx1"/>
        </a:solidFill>
        <a:latin typeface="Bitstream Vera Sans" charset="0"/>
        <a:ea typeface="ヒラギノ角ゴ Pro W3" charset="0"/>
        <a:cs typeface="ヒラギノ角ゴ Pro W3" charset="0"/>
      </a:defRPr>
    </a:lvl8pPr>
    <a:lvl9pPr marL="3657600" algn="l" defTabSz="457200" rtl="0" eaLnBrk="1" latinLnBrk="0" hangingPunct="1">
      <a:defRPr kern="1200">
        <a:solidFill>
          <a:schemeClr val="tx1"/>
        </a:solidFill>
        <a:latin typeface="Bitstream Vera Sans"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2"/>
    <p:restoredTop sz="94626"/>
  </p:normalViewPr>
  <p:slideViewPr>
    <p:cSldViewPr>
      <p:cViewPr varScale="1">
        <p:scale>
          <a:sx n="110" d="100"/>
          <a:sy n="110" d="100"/>
        </p:scale>
        <p:origin x="784" y="16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sp>
      <p:sp>
        <p:nvSpPr>
          <p:cNvPr id="2050"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noProof="0"/>
          </a:p>
        </p:txBody>
      </p:sp>
      <p:sp>
        <p:nvSpPr>
          <p:cNvPr id="2051"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Lst>
              <a:defRPr sz="1400" smtClean="0">
                <a:solidFill>
                  <a:srgbClr val="000000"/>
                </a:solidFill>
                <a:latin typeface="Bitstream Vera Serif" charset="0"/>
                <a:cs typeface="Bitstream Vera Sans" charset="0"/>
              </a:defRPr>
            </a:lvl1pPr>
          </a:lstStyle>
          <a:p>
            <a:pPr>
              <a:defRPr/>
            </a:pPr>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Lst>
              <a:defRPr sz="1400" smtClean="0">
                <a:solidFill>
                  <a:srgbClr val="000000"/>
                </a:solidFill>
                <a:latin typeface="Bitstream Vera Serif" charset="0"/>
                <a:cs typeface="Bitstream Vera Sans" charset="0"/>
              </a:defRPr>
            </a:lvl1pPr>
          </a:lstStyle>
          <a:p>
            <a:pPr>
              <a:defRPr/>
            </a:pPr>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Lst>
              <a:defRPr sz="1400" smtClean="0">
                <a:solidFill>
                  <a:srgbClr val="000000"/>
                </a:solidFill>
                <a:latin typeface="Bitstream Vera Serif" charset="0"/>
                <a:cs typeface="Bitstream Vera Sans" charset="0"/>
              </a:defRPr>
            </a:lvl1pPr>
          </a:lstStyle>
          <a:p>
            <a:pPr>
              <a:defRPr/>
            </a:pPr>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Lst>
              <a:defRPr sz="1400" smtClean="0">
                <a:solidFill>
                  <a:srgbClr val="000000"/>
                </a:solidFill>
                <a:latin typeface="Bitstream Vera Serif" charset="0"/>
                <a:cs typeface="Bitstream Vera Sans" charset="0"/>
              </a:defRPr>
            </a:lvl1pPr>
          </a:lstStyle>
          <a:p>
            <a:pPr>
              <a:defRPr/>
            </a:pPr>
            <a:fld id="{07DCBF02-58CA-134A-A7A4-6ADBE43F9108}" type="slidenum">
              <a:rPr lang="en-US"/>
              <a:pPr>
                <a:defRPr/>
              </a:pPr>
              <a:t>‹#›</a:t>
            </a:fld>
            <a:endParaRPr lang="en-US"/>
          </a:p>
        </p:txBody>
      </p:sp>
    </p:spTree>
    <p:extLst>
      <p:ext uri="{BB962C8B-B14F-4D97-AF65-F5344CB8AC3E}">
        <p14:creationId xmlns:p14="http://schemas.microsoft.com/office/powerpoint/2010/main" val="2645749406"/>
      </p:ext>
    </p:extLst>
  </p:cSld>
  <p:clrMap bg1="lt1" tx1="dk1" bg2="lt2" tx2="dk2" accent1="accent1" accent2="accent2" accent3="accent3" accent4="accent4" accent5="accent5" accent6="accent6" hlink="hlink" folHlink="folHlink"/>
  <p:notesStyle>
    <a:lvl1pPr algn="l" defTabSz="2286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0"/>
        <a:cs typeface="ヒラギノ角ゴ Pro W3" charset="0"/>
      </a:defRPr>
    </a:lvl1pPr>
    <a:lvl2pPr marL="742950" indent="-285750" algn="l" defTabSz="2286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0"/>
        <a:cs typeface="+mn-cs"/>
      </a:defRPr>
    </a:lvl2pPr>
    <a:lvl3pPr marL="1143000" indent="-228600" algn="l" defTabSz="2286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0"/>
        <a:cs typeface="+mn-cs"/>
      </a:defRPr>
    </a:lvl3pPr>
    <a:lvl4pPr marL="1600200" indent="-228600" algn="l" defTabSz="2286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0"/>
        <a:cs typeface="+mn-cs"/>
      </a:defRPr>
    </a:lvl4pPr>
    <a:lvl5pPr marL="2057400" indent="-228600" algn="l" defTabSz="2286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ヒラギノ角ゴ Pro W3"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6A13F2E-A162-B14E-9A15-84D2BD744196}" type="slidenum">
              <a:rPr lang="en-US"/>
              <a:pPr>
                <a:defRPr/>
              </a:pPr>
              <a:t>1</a:t>
            </a:fld>
            <a:endParaRPr lang="en-US"/>
          </a:p>
        </p:txBody>
      </p:sp>
      <p:sp>
        <p:nvSpPr>
          <p:cNvPr id="54273"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8958399B-D9C4-C647-93C6-CC0266124A4B}" type="slidenum">
              <a:rPr lang="en-US"/>
              <a:pPr>
                <a:defRPr/>
              </a:pPr>
              <a:t>12</a:t>
            </a:fld>
            <a:endParaRPr lang="en-US"/>
          </a:p>
        </p:txBody>
      </p:sp>
      <p:sp>
        <p:nvSpPr>
          <p:cNvPr id="92161"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92162" name="Text Box 2"/>
          <p:cNvSpPr txBox="1">
            <a:spLocks noGrp="1" noChangeArrowheads="1"/>
          </p:cNvSpPr>
          <p:nvPr>
            <p:ph type="body" idx="1"/>
          </p:nvPr>
        </p:nvSpPr>
        <p:spPr>
          <a:xfrm>
            <a:off x="777875" y="4776788"/>
            <a:ext cx="6218238" cy="443547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F0DDC30-A831-C340-89A2-15D3A3312223}" type="slidenum">
              <a:rPr lang="en-US"/>
              <a:pPr>
                <a:defRPr/>
              </a:pPr>
              <a:t>16</a:t>
            </a:fld>
            <a:endParaRPr lang="en-US"/>
          </a:p>
        </p:txBody>
      </p:sp>
      <p:sp>
        <p:nvSpPr>
          <p:cNvPr id="91137"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91138" name="Text Box 2"/>
          <p:cNvSpPr txBox="1">
            <a:spLocks noGrp="1" noChangeArrowheads="1"/>
          </p:cNvSpPr>
          <p:nvPr>
            <p:ph type="body" idx="1"/>
          </p:nvPr>
        </p:nvSpPr>
        <p:spPr>
          <a:xfrm>
            <a:off x="777875" y="4776788"/>
            <a:ext cx="6218238" cy="443547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058A760E-95D4-1344-80C8-607870894858}" type="slidenum">
              <a:rPr lang="en-US"/>
              <a:pPr>
                <a:defRPr/>
              </a:pPr>
              <a:t>17</a:t>
            </a:fld>
            <a:endParaRPr lang="en-US"/>
          </a:p>
        </p:txBody>
      </p:sp>
      <p:sp>
        <p:nvSpPr>
          <p:cNvPr id="9318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93186" name="Text Box 2"/>
          <p:cNvSpPr txBox="1">
            <a:spLocks noGrp="1" noChangeArrowheads="1"/>
          </p:cNvSpPr>
          <p:nvPr>
            <p:ph type="body" idx="1"/>
          </p:nvPr>
        </p:nvSpPr>
        <p:spPr>
          <a:xfrm>
            <a:off x="777875" y="4776788"/>
            <a:ext cx="6218238" cy="443547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19038C5D-264A-0F44-A6DD-0C53EFC64A1C}" type="slidenum">
              <a:rPr lang="en-US"/>
              <a:pPr>
                <a:defRPr/>
              </a:pPr>
              <a:t>18</a:t>
            </a:fld>
            <a:endParaRPr lang="en-US"/>
          </a:p>
        </p:txBody>
      </p:sp>
      <p:sp>
        <p:nvSpPr>
          <p:cNvPr id="94209" name="Text Box 1"/>
          <p:cNvSpPr txBox="1">
            <a:spLocks noGrp="1" noRot="1" noChangeAspect="1" noChangeArrowheads="1"/>
          </p:cNvSpPr>
          <p:nvPr>
            <p:ph type="sldImg"/>
          </p:nvPr>
        </p:nvSpPr>
        <p:spPr>
          <a:xfrm>
            <a:off x="1371600" y="754063"/>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94210"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D93C6E09-2861-C14A-AC3A-4D7DFBD2C97A}" type="slidenum">
              <a:rPr lang="en-US"/>
              <a:pPr>
                <a:defRPr/>
              </a:pPr>
              <a:t>19</a:t>
            </a:fld>
            <a:endParaRPr lang="en-US"/>
          </a:p>
        </p:txBody>
      </p:sp>
      <p:sp>
        <p:nvSpPr>
          <p:cNvPr id="95233"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95234"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FFBB14EA-498F-5047-992F-7452586A7B67}" type="slidenum">
              <a:rPr lang="en-US"/>
              <a:pPr>
                <a:defRPr/>
              </a:pPr>
              <a:t>20</a:t>
            </a:fld>
            <a:endParaRPr lang="en-US"/>
          </a:p>
        </p:txBody>
      </p:sp>
      <p:sp>
        <p:nvSpPr>
          <p:cNvPr id="96257"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96258"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44BAC487-6585-844E-940A-FF8DED6B0B39}" type="slidenum">
              <a:rPr lang="en-US"/>
              <a:pPr>
                <a:defRPr/>
              </a:pPr>
              <a:t>21</a:t>
            </a:fld>
            <a:endParaRPr lang="en-US"/>
          </a:p>
        </p:txBody>
      </p:sp>
      <p:sp>
        <p:nvSpPr>
          <p:cNvPr id="97281"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97282"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2826DDAD-A948-AD4B-8AE1-67B5A567159A}" type="slidenum">
              <a:rPr lang="en-US"/>
              <a:pPr>
                <a:defRPr/>
              </a:pPr>
              <a:t>22</a:t>
            </a:fld>
            <a:endParaRPr lang="en-US"/>
          </a:p>
        </p:txBody>
      </p:sp>
      <p:sp>
        <p:nvSpPr>
          <p:cNvPr id="9830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98306"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C61E6C48-8ABB-704E-B554-B5943640E666}" type="slidenum">
              <a:rPr lang="en-US"/>
              <a:pPr>
                <a:defRPr/>
              </a:pPr>
              <a:t>23</a:t>
            </a:fld>
            <a:endParaRPr lang="en-US"/>
          </a:p>
        </p:txBody>
      </p:sp>
      <p:sp>
        <p:nvSpPr>
          <p:cNvPr id="9932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99330" name="Text Box 2"/>
          <p:cNvSpPr txBox="1">
            <a:spLocks noGrp="1" noChangeArrowheads="1"/>
          </p:cNvSpPr>
          <p:nvPr>
            <p:ph type="body" idx="1"/>
          </p:nvPr>
        </p:nvSpPr>
        <p:spPr>
          <a:xfrm>
            <a:off x="777875" y="4776788"/>
            <a:ext cx="6218238" cy="443547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A19803EF-BCD4-4A47-A529-932D009A64DC}" type="slidenum">
              <a:rPr lang="en-US"/>
              <a:pPr>
                <a:defRPr/>
              </a:pPr>
              <a:t>24</a:t>
            </a:fld>
            <a:endParaRPr lang="en-US"/>
          </a:p>
        </p:txBody>
      </p:sp>
      <p:sp>
        <p:nvSpPr>
          <p:cNvPr id="100353"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00354" name="Text Box 2"/>
          <p:cNvSpPr txBox="1">
            <a:spLocks noGrp="1" noChangeArrowheads="1"/>
          </p:cNvSpPr>
          <p:nvPr>
            <p:ph type="body" idx="1"/>
          </p:nvPr>
        </p:nvSpPr>
        <p:spPr>
          <a:xfrm>
            <a:off x="777875" y="4776788"/>
            <a:ext cx="6218238" cy="443547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32CE71D5-AE79-EA47-9D9F-C032ECF38B97}" type="slidenum">
              <a:rPr lang="en-US"/>
              <a:pPr>
                <a:defRPr/>
              </a:pPr>
              <a:t>25</a:t>
            </a:fld>
            <a:endParaRPr lang="en-US"/>
          </a:p>
        </p:txBody>
      </p:sp>
      <p:sp>
        <p:nvSpPr>
          <p:cNvPr id="101377"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01378" name="Text Box 2"/>
          <p:cNvSpPr txBox="1">
            <a:spLocks noGrp="1" noChangeArrowheads="1"/>
          </p:cNvSpPr>
          <p:nvPr>
            <p:ph type="body" idx="1"/>
          </p:nvPr>
        </p:nvSpPr>
        <p:spPr>
          <a:xfrm>
            <a:off x="777875" y="4776788"/>
            <a:ext cx="6218238" cy="443547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72E9ADD1-0FB5-4C4C-8B7F-7846F39EA4E4}" type="slidenum">
              <a:rPr lang="en-US"/>
              <a:pPr>
                <a:defRPr/>
              </a:pPr>
              <a:t>26</a:t>
            </a:fld>
            <a:endParaRPr lang="en-US"/>
          </a:p>
        </p:txBody>
      </p:sp>
      <p:sp>
        <p:nvSpPr>
          <p:cNvPr id="102401"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02402"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7C5493FB-4809-0D49-AD54-D6DAA4C5F61F}" type="slidenum">
              <a:rPr lang="en-US"/>
              <a:pPr>
                <a:defRPr/>
              </a:pPr>
              <a:t>27</a:t>
            </a:fld>
            <a:endParaRPr lang="en-US"/>
          </a:p>
        </p:txBody>
      </p:sp>
      <p:sp>
        <p:nvSpPr>
          <p:cNvPr id="10342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03426" name="Text Box 2"/>
          <p:cNvSpPr txBox="1">
            <a:spLocks noGrp="1" noChangeArrowheads="1"/>
          </p:cNvSpPr>
          <p:nvPr>
            <p:ph type="body" idx="1"/>
          </p:nvPr>
        </p:nvSpPr>
        <p:spPr>
          <a:xfrm>
            <a:off x="777875" y="4776788"/>
            <a:ext cx="6218238" cy="443547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C1C12D63-6C7F-7548-95FE-68ABBF0A384F}" type="slidenum">
              <a:rPr lang="en-US"/>
              <a:pPr>
                <a:defRPr/>
              </a:pPr>
              <a:t>29</a:t>
            </a:fld>
            <a:endParaRPr lang="en-US"/>
          </a:p>
        </p:txBody>
      </p:sp>
      <p:sp>
        <p:nvSpPr>
          <p:cNvPr id="104449" name="Text Box 1"/>
          <p:cNvSpPr txBox="1">
            <a:spLocks noGrp="1" noRot="1" noChangeAspect="1" noChangeArrowheads="1"/>
          </p:cNvSpPr>
          <p:nvPr>
            <p:ph type="sldImg"/>
          </p:nvPr>
        </p:nvSpPr>
        <p:spPr>
          <a:xfrm>
            <a:off x="1371600" y="754063"/>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04450"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4FF4BB54-C733-3C4B-8A4D-42622954EC6C}" type="slidenum">
              <a:rPr lang="en-US"/>
              <a:pPr>
                <a:defRPr/>
              </a:pPr>
              <a:t>33</a:t>
            </a:fld>
            <a:endParaRPr lang="en-US"/>
          </a:p>
        </p:txBody>
      </p:sp>
      <p:sp>
        <p:nvSpPr>
          <p:cNvPr id="71681"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1682"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473906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509A1F30-E57B-6C4C-A3CC-49A1B8106530}" type="slidenum">
              <a:rPr lang="en-US"/>
              <a:pPr>
                <a:defRPr/>
              </a:pPr>
              <a:t>34</a:t>
            </a:fld>
            <a:endParaRPr lang="en-US"/>
          </a:p>
        </p:txBody>
      </p:sp>
      <p:sp>
        <p:nvSpPr>
          <p:cNvPr id="7270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2706"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167138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109391CB-D80F-6D46-9B3E-F0069161F2DD}" type="slidenum">
              <a:rPr lang="en-US"/>
              <a:pPr>
                <a:defRPr/>
              </a:pPr>
              <a:t>35</a:t>
            </a:fld>
            <a:endParaRPr lang="en-US"/>
          </a:p>
        </p:txBody>
      </p:sp>
      <p:sp>
        <p:nvSpPr>
          <p:cNvPr id="65537"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5538" name="Text Box 2"/>
          <p:cNvSpPr txBox="1">
            <a:spLocks noGrp="1" noChangeArrowheads="1"/>
          </p:cNvSpPr>
          <p:nvPr>
            <p:ph type="body" idx="1"/>
          </p:nvPr>
        </p:nvSpPr>
        <p:spPr>
          <a:xfrm>
            <a:off x="777875" y="4776788"/>
            <a:ext cx="6218238" cy="452596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5AF6D54-7322-D44A-BAE0-1102F8CDA52B}" type="slidenum">
              <a:rPr lang="en-US"/>
              <a:pPr>
                <a:defRPr/>
              </a:pPr>
              <a:t>36</a:t>
            </a:fld>
            <a:endParaRPr lang="en-US"/>
          </a:p>
        </p:txBody>
      </p:sp>
      <p:sp>
        <p:nvSpPr>
          <p:cNvPr id="66561"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a:xfrm>
            <a:off x="777875" y="4776788"/>
            <a:ext cx="6218238" cy="452596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47190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15E504AE-7832-9A4B-A79B-887E8A609E17}" type="slidenum">
              <a:rPr lang="en-US"/>
              <a:pPr>
                <a:defRPr/>
              </a:pPr>
              <a:t>4</a:t>
            </a:fld>
            <a:endParaRPr lang="en-US"/>
          </a:p>
        </p:txBody>
      </p:sp>
      <p:sp>
        <p:nvSpPr>
          <p:cNvPr id="82945" name="Text Box 1"/>
          <p:cNvSpPr txBox="1">
            <a:spLocks noGrp="1" noRot="1" noChangeAspect="1" noChangeArrowheads="1"/>
          </p:cNvSpPr>
          <p:nvPr>
            <p:ph type="sldImg"/>
          </p:nvPr>
        </p:nvSpPr>
        <p:spPr>
          <a:xfrm>
            <a:off x="1371600" y="754063"/>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2946"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D76B5D86-9790-CF47-B08B-844D78ACDBEF}" type="slidenum">
              <a:rPr lang="en-US"/>
              <a:pPr>
                <a:defRPr/>
              </a:pPr>
              <a:t>37</a:t>
            </a:fld>
            <a:endParaRPr lang="en-US"/>
          </a:p>
        </p:txBody>
      </p:sp>
      <p:sp>
        <p:nvSpPr>
          <p:cNvPr id="75777"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5778"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876363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804B7725-F8EF-D948-8ADA-E0D46C407BFA}" type="slidenum">
              <a:rPr lang="en-US"/>
              <a:pPr>
                <a:defRPr/>
              </a:pPr>
              <a:t>38</a:t>
            </a:fld>
            <a:endParaRPr lang="en-US"/>
          </a:p>
        </p:txBody>
      </p:sp>
      <p:sp>
        <p:nvSpPr>
          <p:cNvPr id="76801"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6802"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498423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026B9BBE-8EE4-6B49-B817-3921F13042BD}" type="slidenum">
              <a:rPr lang="en-US"/>
              <a:pPr>
                <a:defRPr/>
              </a:pPr>
              <a:t>39</a:t>
            </a:fld>
            <a:endParaRPr lang="en-US"/>
          </a:p>
        </p:txBody>
      </p:sp>
      <p:sp>
        <p:nvSpPr>
          <p:cNvPr id="7782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7826"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450360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174CDD9C-7C2E-AC48-9245-36CC0E98E740}" type="slidenum">
              <a:rPr lang="en-US"/>
              <a:pPr>
                <a:defRPr/>
              </a:pPr>
              <a:t>40</a:t>
            </a:fld>
            <a:endParaRPr lang="en-US"/>
          </a:p>
        </p:txBody>
      </p:sp>
      <p:sp>
        <p:nvSpPr>
          <p:cNvPr id="7884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87839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27048464-4CBE-7044-AA6E-3AA4B7250C65}" type="slidenum">
              <a:rPr lang="en-US"/>
              <a:pPr>
                <a:defRPr/>
              </a:pPr>
              <a:t>41</a:t>
            </a:fld>
            <a:endParaRPr lang="en-US"/>
          </a:p>
        </p:txBody>
      </p:sp>
      <p:sp>
        <p:nvSpPr>
          <p:cNvPr id="79873"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9874"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816517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0498486-0F9A-F54A-B57C-BA03D796E8AC}" type="slidenum">
              <a:rPr lang="en-US"/>
              <a:pPr>
                <a:defRPr/>
              </a:pPr>
              <a:t>42</a:t>
            </a:fld>
            <a:endParaRPr lang="en-US"/>
          </a:p>
        </p:txBody>
      </p:sp>
      <p:sp>
        <p:nvSpPr>
          <p:cNvPr id="80897"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0898"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731685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F9DD867-D478-584B-ABA6-817E86E690E5}" type="slidenum">
              <a:rPr lang="en-US"/>
              <a:pPr>
                <a:defRPr/>
              </a:pPr>
              <a:t>43</a:t>
            </a:fld>
            <a:endParaRPr lang="en-US"/>
          </a:p>
        </p:txBody>
      </p:sp>
      <p:sp>
        <p:nvSpPr>
          <p:cNvPr id="81921"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1922"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109214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3A275E46-CA7E-B243-8EAB-1AFD50BE7939}" type="slidenum">
              <a:rPr lang="en-US"/>
              <a:pPr>
                <a:defRPr/>
              </a:pPr>
              <a:t>5</a:t>
            </a:fld>
            <a:endParaRPr lang="en-US"/>
          </a:p>
        </p:txBody>
      </p:sp>
      <p:sp>
        <p:nvSpPr>
          <p:cNvPr id="8396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3970" name="Text Box 2"/>
          <p:cNvSpPr txBox="1">
            <a:spLocks noGrp="1" noChangeArrowheads="1"/>
          </p:cNvSpPr>
          <p:nvPr>
            <p:ph type="body" idx="1"/>
          </p:nvPr>
        </p:nvSpPr>
        <p:spPr>
          <a:xfrm>
            <a:off x="777875" y="4776788"/>
            <a:ext cx="6218238" cy="443547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1B79247E-1524-B149-9761-9DCE64A9C432}" type="slidenum">
              <a:rPr lang="en-US"/>
              <a:pPr>
                <a:defRPr/>
              </a:pPr>
              <a:t>6</a:t>
            </a:fld>
            <a:endParaRPr lang="en-US"/>
          </a:p>
        </p:txBody>
      </p:sp>
      <p:sp>
        <p:nvSpPr>
          <p:cNvPr id="86017"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6018" name="Text Box 2"/>
          <p:cNvSpPr txBox="1">
            <a:spLocks noGrp="1" noChangeArrowheads="1"/>
          </p:cNvSpPr>
          <p:nvPr>
            <p:ph type="body" idx="1"/>
          </p:nvPr>
        </p:nvSpPr>
        <p:spPr>
          <a:xfrm>
            <a:off x="777875" y="4776788"/>
            <a:ext cx="6218238" cy="443547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35F3AE57-96A2-1544-B52E-C53D56745620}" type="slidenum">
              <a:rPr lang="en-US"/>
              <a:pPr>
                <a:defRPr/>
              </a:pPr>
              <a:t>7</a:t>
            </a:fld>
            <a:endParaRPr lang="en-US"/>
          </a:p>
        </p:txBody>
      </p:sp>
      <p:sp>
        <p:nvSpPr>
          <p:cNvPr id="87041" name="Text Box 1"/>
          <p:cNvSpPr txBox="1">
            <a:spLocks noGrp="1" noRot="1" noChangeAspect="1" noChangeArrowheads="1"/>
          </p:cNvSpPr>
          <p:nvPr>
            <p:ph type="sldImg"/>
          </p:nvPr>
        </p:nvSpPr>
        <p:spPr>
          <a:xfrm>
            <a:off x="1371600" y="754063"/>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7042"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ECE1C56A-3658-FE49-8E3F-016A684AD8A3}" type="slidenum">
              <a:rPr lang="en-US"/>
              <a:pPr>
                <a:defRPr/>
              </a:pPr>
              <a:t>8</a:t>
            </a:fld>
            <a:endParaRPr lang="en-US"/>
          </a:p>
        </p:txBody>
      </p:sp>
      <p:sp>
        <p:nvSpPr>
          <p:cNvPr id="8806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8066" name="Text Box 2"/>
          <p:cNvSpPr txBox="1">
            <a:spLocks noGrp="1" noChangeArrowheads="1"/>
          </p:cNvSpPr>
          <p:nvPr>
            <p:ph type="body" idx="1"/>
          </p:nvPr>
        </p:nvSpPr>
        <p:spPr>
          <a:xfrm>
            <a:off x="777875" y="4776788"/>
            <a:ext cx="6218238" cy="443547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71CE6656-A078-824E-9261-A8593E4E1054}" type="slidenum">
              <a:rPr lang="en-US"/>
              <a:pPr>
                <a:defRPr/>
              </a:pPr>
              <a:t>10</a:t>
            </a:fld>
            <a:endParaRPr lang="en-US"/>
          </a:p>
        </p:txBody>
      </p:sp>
      <p:sp>
        <p:nvSpPr>
          <p:cNvPr id="8908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9090" name="Text Box 2"/>
          <p:cNvSpPr txBox="1">
            <a:spLocks noGrp="1" noChangeArrowheads="1"/>
          </p:cNvSpPr>
          <p:nvPr>
            <p:ph type="body" idx="1"/>
          </p:nvPr>
        </p:nvSpPr>
        <p:spPr>
          <a:xfrm>
            <a:off x="777875" y="4776788"/>
            <a:ext cx="6218238" cy="443547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07864DE8-4F0D-DD44-8762-53881FE02E66}" type="slidenum">
              <a:rPr lang="en-US"/>
              <a:pPr>
                <a:defRPr/>
              </a:pPr>
              <a:t>11</a:t>
            </a:fld>
            <a:endParaRPr lang="en-US"/>
          </a:p>
        </p:txBody>
      </p:sp>
      <p:sp>
        <p:nvSpPr>
          <p:cNvPr id="90113"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90114" name="Text Box 2"/>
          <p:cNvSpPr txBox="1">
            <a:spLocks noGrp="1" noChangeArrowheads="1"/>
          </p:cNvSpPr>
          <p:nvPr>
            <p:ph type="body" idx="1"/>
          </p:nvPr>
        </p:nvSpPr>
        <p:spPr>
          <a:xfrm>
            <a:off x="777875" y="4776788"/>
            <a:ext cx="6218238" cy="443547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5727FA9-1ED8-6245-8011-A4994C05488C}" type="slidenum">
              <a:rPr lang="en-US"/>
              <a:pPr>
                <a:defRPr/>
              </a:pPr>
              <a:t>‹#›</a:t>
            </a:fld>
            <a:endParaRPr lang="en-US"/>
          </a:p>
        </p:txBody>
      </p:sp>
    </p:spTree>
    <p:extLst>
      <p:ext uri="{BB962C8B-B14F-4D97-AF65-F5344CB8AC3E}">
        <p14:creationId xmlns:p14="http://schemas.microsoft.com/office/powerpoint/2010/main" val="184379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F09B846-AF32-BF40-9122-EDD904B1BF26}" type="slidenum">
              <a:rPr lang="en-US"/>
              <a:pPr>
                <a:defRPr/>
              </a:pPr>
              <a:t>‹#›</a:t>
            </a:fld>
            <a:endParaRPr lang="en-US"/>
          </a:p>
        </p:txBody>
      </p:sp>
    </p:spTree>
    <p:extLst>
      <p:ext uri="{BB962C8B-B14F-4D97-AF65-F5344CB8AC3E}">
        <p14:creationId xmlns:p14="http://schemas.microsoft.com/office/powerpoint/2010/main" val="161524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5849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5849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D64B11B-97BC-EC46-9D40-1BDD4BF2D9CB}" type="slidenum">
              <a:rPr lang="en-US"/>
              <a:pPr>
                <a:defRPr/>
              </a:pPr>
              <a:t>‹#›</a:t>
            </a:fld>
            <a:endParaRPr lang="en-US"/>
          </a:p>
        </p:txBody>
      </p:sp>
    </p:spTree>
    <p:extLst>
      <p:ext uri="{BB962C8B-B14F-4D97-AF65-F5344CB8AC3E}">
        <p14:creationId xmlns:p14="http://schemas.microsoft.com/office/powerpoint/2010/main" val="57503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BF9FEFAA-B850-1848-B506-0E02726589C2}" type="slidenum">
              <a:rPr lang="en-US"/>
              <a:pPr>
                <a:defRPr/>
              </a:pPr>
              <a:t>‹#›</a:t>
            </a:fld>
            <a:endParaRPr lang="en-US"/>
          </a:p>
        </p:txBody>
      </p:sp>
    </p:spTree>
    <p:extLst>
      <p:ext uri="{BB962C8B-B14F-4D97-AF65-F5344CB8AC3E}">
        <p14:creationId xmlns:p14="http://schemas.microsoft.com/office/powerpoint/2010/main" val="149946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0045B77-C996-B142-9DBB-1214D9F98D3A}" type="slidenum">
              <a:rPr lang="en-US"/>
              <a:pPr>
                <a:defRPr/>
              </a:pPr>
              <a:t>‹#›</a:t>
            </a:fld>
            <a:endParaRPr lang="en-US"/>
          </a:p>
        </p:txBody>
      </p:sp>
    </p:spTree>
    <p:extLst>
      <p:ext uri="{BB962C8B-B14F-4D97-AF65-F5344CB8AC3E}">
        <p14:creationId xmlns:p14="http://schemas.microsoft.com/office/powerpoint/2010/main" val="136791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0FA1307-6A5D-DE44-8BE4-C23534805F52}" type="slidenum">
              <a:rPr lang="en-US"/>
              <a:pPr>
                <a:defRPr/>
              </a:pPr>
              <a:t>‹#›</a:t>
            </a:fld>
            <a:endParaRPr lang="en-US"/>
          </a:p>
        </p:txBody>
      </p:sp>
    </p:spTree>
    <p:extLst>
      <p:ext uri="{BB962C8B-B14F-4D97-AF65-F5344CB8AC3E}">
        <p14:creationId xmlns:p14="http://schemas.microsoft.com/office/powerpoint/2010/main" val="313825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0FEADFD-6B34-F240-AF44-9EC75FEB5B31}" type="slidenum">
              <a:rPr lang="en-US"/>
              <a:pPr>
                <a:defRPr/>
              </a:pPr>
              <a:t>‹#›</a:t>
            </a:fld>
            <a:endParaRPr lang="en-US"/>
          </a:p>
        </p:txBody>
      </p:sp>
    </p:spTree>
    <p:extLst>
      <p:ext uri="{BB962C8B-B14F-4D97-AF65-F5344CB8AC3E}">
        <p14:creationId xmlns:p14="http://schemas.microsoft.com/office/powerpoint/2010/main" val="320868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75EE0B0D-85F2-9D42-8E4C-8802C6DB307E}" type="slidenum">
              <a:rPr lang="en-US"/>
              <a:pPr>
                <a:defRPr/>
              </a:pPr>
              <a:t>‹#›</a:t>
            </a:fld>
            <a:endParaRPr lang="en-US"/>
          </a:p>
        </p:txBody>
      </p:sp>
    </p:spTree>
    <p:extLst>
      <p:ext uri="{BB962C8B-B14F-4D97-AF65-F5344CB8AC3E}">
        <p14:creationId xmlns:p14="http://schemas.microsoft.com/office/powerpoint/2010/main" val="125952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B6633C85-9B90-4C4B-845D-0A7F01DFC538}" type="slidenum">
              <a:rPr lang="en-US"/>
              <a:pPr>
                <a:defRPr/>
              </a:pPr>
              <a:t>‹#›</a:t>
            </a:fld>
            <a:endParaRPr lang="en-US"/>
          </a:p>
        </p:txBody>
      </p:sp>
    </p:spTree>
    <p:extLst>
      <p:ext uri="{BB962C8B-B14F-4D97-AF65-F5344CB8AC3E}">
        <p14:creationId xmlns:p14="http://schemas.microsoft.com/office/powerpoint/2010/main" val="29425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0B47B488-A387-2C43-B9DD-763F3DDFDFA2}" type="slidenum">
              <a:rPr lang="en-US"/>
              <a:pPr>
                <a:defRPr/>
              </a:pPr>
              <a:t>‹#›</a:t>
            </a:fld>
            <a:endParaRPr lang="en-US"/>
          </a:p>
        </p:txBody>
      </p:sp>
    </p:spTree>
    <p:extLst>
      <p:ext uri="{BB962C8B-B14F-4D97-AF65-F5344CB8AC3E}">
        <p14:creationId xmlns:p14="http://schemas.microsoft.com/office/powerpoint/2010/main" val="96994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CC891CE7-739E-1F40-9236-D013C18C26FF}" type="slidenum">
              <a:rPr lang="en-US"/>
              <a:pPr>
                <a:defRPr/>
              </a:pPr>
              <a:t>‹#›</a:t>
            </a:fld>
            <a:endParaRPr lang="en-US"/>
          </a:p>
        </p:txBody>
      </p:sp>
    </p:spTree>
    <p:extLst>
      <p:ext uri="{BB962C8B-B14F-4D97-AF65-F5344CB8AC3E}">
        <p14:creationId xmlns:p14="http://schemas.microsoft.com/office/powerpoint/2010/main" val="151283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A067F25-E8F8-3C45-9CCD-88150A6800A1}" type="slidenum">
              <a:rPr lang="en-US"/>
              <a:pPr>
                <a:defRPr/>
              </a:pPr>
              <a:t>‹#›</a:t>
            </a:fld>
            <a:endParaRPr lang="en-US"/>
          </a:p>
        </p:txBody>
      </p:sp>
    </p:spTree>
    <p:extLst>
      <p:ext uri="{BB962C8B-B14F-4D97-AF65-F5344CB8AC3E}">
        <p14:creationId xmlns:p14="http://schemas.microsoft.com/office/powerpoint/2010/main" val="65451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8128"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tabLst>
                <a:tab pos="228600" algn="l"/>
                <a:tab pos="457200" algn="l"/>
                <a:tab pos="685800" algn="l"/>
                <a:tab pos="914400" algn="l"/>
                <a:tab pos="1143000" algn="l"/>
                <a:tab pos="1371600" algn="l"/>
                <a:tab pos="1600200" algn="l"/>
                <a:tab pos="1828800" algn="l"/>
                <a:tab pos="2057400" algn="l"/>
                <a:tab pos="2286000" algn="l"/>
              </a:tabLst>
              <a:defRPr sz="1400" smtClean="0">
                <a:solidFill>
                  <a:srgbClr val="000000"/>
                </a:solidFill>
                <a:latin typeface="Bitstream Vera Serif" charset="0"/>
                <a:cs typeface="Bitstream Vera Sans" charset="0"/>
              </a:defRPr>
            </a:lvl1pPr>
          </a:lstStyle>
          <a:p>
            <a:pPr>
              <a:defRPr/>
            </a:pPr>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ct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defRPr sz="1400" smtClean="0">
                <a:solidFill>
                  <a:srgbClr val="000000"/>
                </a:solidFill>
                <a:latin typeface="Bitstream Vera Serif" charset="0"/>
                <a:cs typeface="Bitstream Vera Sans" charset="0"/>
              </a:defRPr>
            </a:lvl1pPr>
          </a:lstStyle>
          <a:p>
            <a:pPr>
              <a:defRPr/>
            </a:pPr>
            <a:endParaRPr lang="en-US"/>
          </a:p>
        </p:txBody>
      </p:sp>
      <p:sp>
        <p:nvSpPr>
          <p:cNvPr id="1029" name="Rectangle 5"/>
          <p:cNvSpPr>
            <a:spLocks noGrp="1" noChangeArrowheads="1"/>
          </p:cNvSpPr>
          <p:nvPr>
            <p:ph type="sldNum"/>
          </p:nvPr>
        </p:nvSpPr>
        <p:spPr bwMode="auto">
          <a:xfrm>
            <a:off x="7226300" y="6886575"/>
            <a:ext cx="2346325" cy="519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a:tabLst>
                <a:tab pos="228600" algn="l"/>
                <a:tab pos="457200" algn="l"/>
                <a:tab pos="685800" algn="l"/>
                <a:tab pos="914400" algn="l"/>
                <a:tab pos="1143000" algn="l"/>
                <a:tab pos="1371600" algn="l"/>
                <a:tab pos="1600200" algn="l"/>
                <a:tab pos="1828800" algn="l"/>
                <a:tab pos="2057400" algn="l"/>
                <a:tab pos="2286000" algn="l"/>
              </a:tabLst>
              <a:defRPr sz="1400" smtClean="0">
                <a:solidFill>
                  <a:srgbClr val="000000"/>
                </a:solidFill>
                <a:latin typeface="Bitstream Vera Serif" charset="0"/>
                <a:cs typeface="Bitstream Vera Sans" charset="0"/>
              </a:defRPr>
            </a:lvl1pPr>
          </a:lstStyle>
          <a:p>
            <a:pPr>
              <a:defRPr/>
            </a:pPr>
            <a:fld id="{E2B18CA1-2315-E548-88D7-96392F66A6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2pPr>
      <a:lvl3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3pPr>
      <a:lvl4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4pPr>
      <a:lvl5pPr algn="ctr" defTabSz="228600" rtl="0" eaLnBrk="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5pPr>
      <a:lvl6pPr marL="25146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6pPr>
      <a:lvl7pPr marL="29718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7pPr>
      <a:lvl8pPr marL="34290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8pPr>
      <a:lvl9pPr marL="3886200" indent="-228600" algn="ctr" defTabSz="228600" rtl="0" fontAlgn="base" hangingPunct="0">
        <a:lnSpc>
          <a:spcPct val="98000"/>
        </a:lnSpc>
        <a:spcBef>
          <a:spcPct val="0"/>
        </a:spcBef>
        <a:spcAft>
          <a:spcPct val="0"/>
        </a:spcAft>
        <a:buClr>
          <a:srgbClr val="000000"/>
        </a:buClr>
        <a:buSzPct val="100000"/>
        <a:buFont typeface="Times New Roman" charset="0"/>
        <a:defRPr sz="4400">
          <a:solidFill>
            <a:srgbClr val="000000"/>
          </a:solidFill>
          <a:latin typeface="Bitstream Vera Sans" charset="0"/>
          <a:ea typeface="ヒラギノ角ゴ Pro W3" charset="0"/>
          <a:cs typeface="msgothic" charset="0"/>
        </a:defRPr>
      </a:lvl9pPr>
    </p:titleStyle>
    <p:bodyStyle>
      <a:lvl1pPr marL="342900" indent="-342900" algn="l" defTabSz="228600" rtl="0" eaLnBrk="0" fontAlgn="base" hangingPunct="0">
        <a:lnSpc>
          <a:spcPct val="98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228600" rtl="0" eaLnBrk="0" fontAlgn="base" hangingPunct="0">
        <a:lnSpc>
          <a:spcPct val="98000"/>
        </a:lnSpc>
        <a:spcBef>
          <a:spcPct val="0"/>
        </a:spcBef>
        <a:spcAft>
          <a:spcPts val="1138"/>
        </a:spcAft>
        <a:buClr>
          <a:srgbClr val="000000"/>
        </a:buClr>
        <a:buSzPct val="100000"/>
        <a:buFont typeface="Times New Roman" charset="0"/>
        <a:defRPr sz="2800">
          <a:solidFill>
            <a:srgbClr val="000000"/>
          </a:solidFill>
          <a:latin typeface="+mn-lt"/>
          <a:ea typeface="+mn-ea"/>
          <a:cs typeface="+mn-cs"/>
        </a:defRPr>
      </a:lvl2pPr>
      <a:lvl3pPr marL="1143000" indent="-228600" algn="l" defTabSz="228600" rtl="0" eaLnBrk="0" fontAlgn="base" hangingPunct="0">
        <a:lnSpc>
          <a:spcPct val="98000"/>
        </a:lnSpc>
        <a:spcBef>
          <a:spcPct val="0"/>
        </a:spcBef>
        <a:spcAft>
          <a:spcPts val="850"/>
        </a:spcAft>
        <a:buClr>
          <a:srgbClr val="000000"/>
        </a:buClr>
        <a:buSzPct val="100000"/>
        <a:buFont typeface="Times New Roman" charset="0"/>
        <a:defRPr sz="2400">
          <a:solidFill>
            <a:srgbClr val="000000"/>
          </a:solidFill>
          <a:latin typeface="+mn-lt"/>
          <a:ea typeface="+mn-ea"/>
          <a:cs typeface="+mn-cs"/>
        </a:defRPr>
      </a:lvl3pPr>
      <a:lvl4pPr marL="1600200" indent="-228600" algn="l" defTabSz="228600" rtl="0" eaLnBrk="0" fontAlgn="base" hangingPunct="0">
        <a:lnSpc>
          <a:spcPct val="98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228600" rtl="0" eaLnBrk="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228600" rtl="0" fontAlgn="base" hangingPunct="0">
        <a:lnSpc>
          <a:spcPct val="98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youtu.be/ntswPN4Ed4A"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87363" y="803275"/>
            <a:ext cx="9070975" cy="1262063"/>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dirty="0">
                <a:latin typeface="Times New Roman" charset="0"/>
              </a:rPr>
              <a:t>Hypothesis Testing</a:t>
            </a:r>
          </a:p>
        </p:txBody>
      </p:sp>
      <p:sp>
        <p:nvSpPr>
          <p:cNvPr id="3074" name="Rectangle 2"/>
          <p:cNvSpPr>
            <a:spLocks noGrp="1" noChangeArrowheads="1"/>
          </p:cNvSpPr>
          <p:nvPr>
            <p:ph type="body" idx="1"/>
          </p:nvPr>
        </p:nvSpPr>
        <p:spPr>
          <a:xfrm>
            <a:off x="503238" y="1768475"/>
            <a:ext cx="9070975" cy="4989513"/>
          </a:xfrm>
        </p:spPr>
        <p:txBody>
          <a:bodyPr tIns="28448"/>
          <a:lstStyle/>
          <a:p>
            <a:pPr marL="0" indent="0" algn="ct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dirty="0">
              <a:latin typeface="Times New Roman" charset="0"/>
            </a:endParaRPr>
          </a:p>
          <a:p>
            <a:pPr marL="0" indent="0" algn="ct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dirty="0">
              <a:latin typeface="Times New Roman" charset="0"/>
            </a:endParaRPr>
          </a:p>
          <a:p>
            <a:pPr marL="0" indent="0" algn="ct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dirty="0">
                <a:latin typeface="Times New Roman" charset="0"/>
              </a:rPr>
              <a:t>Chapter 6</a:t>
            </a:r>
          </a:p>
          <a:p>
            <a:pPr marL="0" indent="0" algn="ct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dirty="0">
              <a:latin typeface="Times New Roman" charset="0"/>
            </a:endParaRPr>
          </a:p>
          <a:p>
            <a:pPr marL="0" indent="0" algn="ct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b="1" dirty="0">
                <a:latin typeface="Times New Roman" charset="0"/>
                <a:cs typeface="Times New Roman" charset="0"/>
              </a:rPr>
              <a:t>Inferential Statistics: Making inferences about populations based on samples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52488"/>
            <a:ext cx="5762625" cy="554831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7890" name="Line 2"/>
          <p:cNvSpPr>
            <a:spLocks noChangeShapeType="1"/>
          </p:cNvSpPr>
          <p:nvPr/>
        </p:nvSpPr>
        <p:spPr bwMode="auto">
          <a:xfrm flipV="1">
            <a:off x="4930775" y="1636713"/>
            <a:ext cx="15875" cy="4699000"/>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37891" name="Line 3"/>
          <p:cNvSpPr>
            <a:spLocks noChangeShapeType="1"/>
          </p:cNvSpPr>
          <p:nvPr/>
        </p:nvSpPr>
        <p:spPr bwMode="auto">
          <a:xfrm>
            <a:off x="4930775" y="4862513"/>
            <a:ext cx="3040063" cy="1587"/>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37892" name="Text Box 4"/>
          <p:cNvSpPr txBox="1">
            <a:spLocks noChangeArrowheads="1"/>
          </p:cNvSpPr>
          <p:nvPr/>
        </p:nvSpPr>
        <p:spPr bwMode="auto">
          <a:xfrm>
            <a:off x="3429000" y="1371600"/>
            <a:ext cx="1552575" cy="712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4558" rIns="90000" bIns="45000"/>
          <a:lstStyle>
            <a:lvl1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200">
                <a:latin typeface="Times New Roman" charset="0"/>
              </a:rPr>
              <a:t>Acceptance </a:t>
            </a:r>
          </a:p>
          <a:p>
            <a:pPr>
              <a:lnSpc>
                <a:spcPct val="93000"/>
              </a:lnSpc>
              <a:defRPr/>
            </a:pPr>
            <a:r>
              <a:rPr lang="en-US" sz="2200">
                <a:latin typeface="Times New Roman" charset="0"/>
              </a:rPr>
              <a:t>Area</a:t>
            </a:r>
          </a:p>
        </p:txBody>
      </p:sp>
      <p:sp>
        <p:nvSpPr>
          <p:cNvPr id="37893" name="Line 5"/>
          <p:cNvSpPr>
            <a:spLocks noChangeShapeType="1"/>
          </p:cNvSpPr>
          <p:nvPr/>
        </p:nvSpPr>
        <p:spPr bwMode="auto">
          <a:xfrm>
            <a:off x="4562475" y="1785938"/>
            <a:ext cx="9525" cy="1643062"/>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37894" name="Text Box 6"/>
          <p:cNvSpPr txBox="1">
            <a:spLocks noChangeArrowheads="1"/>
          </p:cNvSpPr>
          <p:nvPr/>
        </p:nvSpPr>
        <p:spPr bwMode="auto">
          <a:xfrm>
            <a:off x="6769100" y="2460625"/>
            <a:ext cx="1250950" cy="712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4558" rIns="90000" bIns="45000"/>
          <a:lstStyle>
            <a:lvl1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200">
                <a:latin typeface="Times New Roman" charset="0"/>
              </a:rPr>
              <a:t>Rejection</a:t>
            </a:r>
          </a:p>
          <a:p>
            <a:pPr>
              <a:lnSpc>
                <a:spcPct val="93000"/>
              </a:lnSpc>
              <a:defRPr/>
            </a:pPr>
            <a:r>
              <a:rPr lang="en-US" sz="2200">
                <a:latin typeface="Times New Roman" charset="0"/>
              </a:rPr>
              <a:t>Area</a:t>
            </a:r>
          </a:p>
        </p:txBody>
      </p:sp>
      <p:sp>
        <p:nvSpPr>
          <p:cNvPr id="37895" name="Line 7"/>
          <p:cNvSpPr>
            <a:spLocks noChangeShapeType="1"/>
          </p:cNvSpPr>
          <p:nvPr/>
        </p:nvSpPr>
        <p:spPr bwMode="auto">
          <a:xfrm flipH="1">
            <a:off x="5713413" y="2743200"/>
            <a:ext cx="1374775" cy="18288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985838"/>
            <a:ext cx="7069137" cy="558165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8914" name="Line 2"/>
          <p:cNvSpPr>
            <a:spLocks noChangeShapeType="1"/>
          </p:cNvSpPr>
          <p:nvPr/>
        </p:nvSpPr>
        <p:spPr bwMode="auto">
          <a:xfrm flipV="1">
            <a:off x="5114925" y="1719263"/>
            <a:ext cx="15875" cy="4699000"/>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38915" name="Line 3"/>
          <p:cNvSpPr>
            <a:spLocks noChangeShapeType="1"/>
          </p:cNvSpPr>
          <p:nvPr/>
        </p:nvSpPr>
        <p:spPr bwMode="auto">
          <a:xfrm>
            <a:off x="5114925" y="4946650"/>
            <a:ext cx="3040063" cy="1588"/>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38916" name="Text Box 4"/>
          <p:cNvSpPr txBox="1">
            <a:spLocks noChangeArrowheads="1"/>
          </p:cNvSpPr>
          <p:nvPr/>
        </p:nvSpPr>
        <p:spPr bwMode="auto">
          <a:xfrm>
            <a:off x="2933700" y="1317625"/>
            <a:ext cx="1552575" cy="712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4558" rIns="90000" bIns="45000"/>
          <a:lstStyle>
            <a:lvl1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200">
                <a:latin typeface="Times New Roman" charset="0"/>
              </a:rPr>
              <a:t>Acceptance </a:t>
            </a:r>
          </a:p>
          <a:p>
            <a:pPr>
              <a:lnSpc>
                <a:spcPct val="93000"/>
              </a:lnSpc>
              <a:defRPr/>
            </a:pPr>
            <a:r>
              <a:rPr lang="en-US" sz="2200">
                <a:latin typeface="Times New Roman" charset="0"/>
              </a:rPr>
              <a:t>Area</a:t>
            </a:r>
          </a:p>
        </p:txBody>
      </p:sp>
      <p:sp>
        <p:nvSpPr>
          <p:cNvPr id="38917" name="Line 5"/>
          <p:cNvSpPr>
            <a:spLocks noChangeShapeType="1"/>
          </p:cNvSpPr>
          <p:nvPr/>
        </p:nvSpPr>
        <p:spPr bwMode="auto">
          <a:xfrm>
            <a:off x="3886200" y="2057400"/>
            <a:ext cx="457200" cy="16002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38918" name="Text Box 6"/>
          <p:cNvSpPr txBox="1">
            <a:spLocks noChangeArrowheads="1"/>
          </p:cNvSpPr>
          <p:nvPr/>
        </p:nvSpPr>
        <p:spPr bwMode="auto">
          <a:xfrm>
            <a:off x="7358063" y="2817813"/>
            <a:ext cx="1250950" cy="712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4558" rIns="90000" bIns="45000"/>
          <a:lstStyle>
            <a:lvl1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200">
                <a:latin typeface="Times New Roman" charset="0"/>
              </a:rPr>
              <a:t>Rejection</a:t>
            </a:r>
          </a:p>
          <a:p>
            <a:pPr>
              <a:lnSpc>
                <a:spcPct val="93000"/>
              </a:lnSpc>
              <a:defRPr/>
            </a:pPr>
            <a:r>
              <a:rPr lang="en-US" sz="2200">
                <a:latin typeface="Times New Roman" charset="0"/>
              </a:rPr>
              <a:t>Area</a:t>
            </a:r>
          </a:p>
        </p:txBody>
      </p:sp>
      <p:sp>
        <p:nvSpPr>
          <p:cNvPr id="38919" name="Line 7"/>
          <p:cNvSpPr>
            <a:spLocks noChangeShapeType="1"/>
          </p:cNvSpPr>
          <p:nvPr/>
        </p:nvSpPr>
        <p:spPr bwMode="auto">
          <a:xfrm flipH="1">
            <a:off x="5942013" y="3503613"/>
            <a:ext cx="1874837" cy="1068387"/>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503238" y="346075"/>
            <a:ext cx="9070975" cy="1171575"/>
          </a:xfrm>
        </p:spPr>
        <p:txBody>
          <a:bodyPr tIns="28448"/>
          <a:lstStyle/>
          <a:p>
            <a:pPr eaLnBrk="1">
              <a:lnSpc>
                <a:spcPct val="93000"/>
              </a:lnSpc>
              <a:tabLst>
                <a:tab pos="-801688" algn="l"/>
                <a:tab pos="-390525" algn="l"/>
                <a:tab pos="-285750" algn="l"/>
                <a:tab pos="-227013" algn="l"/>
                <a:tab pos="-117475" algn="l"/>
                <a:tab pos="0" algn="l"/>
                <a:tab pos="65088" algn="l"/>
                <a:tab pos="157163" algn="l"/>
                <a:tab pos="236538" algn="l"/>
                <a:tab pos="315913" algn="l"/>
                <a:tab pos="395288" algn="l"/>
                <a:tab pos="522288" algn="l"/>
                <a:tab pos="623888" algn="l"/>
                <a:tab pos="731838" algn="l"/>
                <a:tab pos="811213" algn="l"/>
                <a:tab pos="871538" algn="l"/>
                <a:tab pos="979488" algn="l"/>
                <a:tab pos="1108075" algn="l"/>
                <a:tab pos="1227138" algn="l"/>
                <a:tab pos="1336675" algn="l"/>
                <a:tab pos="1436688" algn="l"/>
                <a:tab pos="1893888" algn="l"/>
                <a:tab pos="2351088" algn="l"/>
                <a:tab pos="2808288" algn="l"/>
                <a:tab pos="3265488" algn="l"/>
                <a:tab pos="3722688" algn="l"/>
                <a:tab pos="4179888" algn="l"/>
                <a:tab pos="4637088" algn="l"/>
                <a:tab pos="5094288" algn="l"/>
                <a:tab pos="5551488" algn="l"/>
                <a:tab pos="6008688" algn="l"/>
                <a:tab pos="6465888" algn="l"/>
              </a:tabLst>
              <a:defRPr/>
            </a:pPr>
            <a:r>
              <a:rPr lang="en-US" sz="3200">
                <a:solidFill>
                  <a:srgbClr val="B84747"/>
                </a:solidFill>
                <a:latin typeface="Times New Roman" charset="0"/>
              </a:rPr>
              <a:t>Type II Error ( ß).</a:t>
            </a:r>
          </a:p>
        </p:txBody>
      </p:sp>
      <p:sp>
        <p:nvSpPr>
          <p:cNvPr id="40962" name="Rectangle 2"/>
          <p:cNvSpPr>
            <a:spLocks noGrp="1" noChangeArrowheads="1"/>
          </p:cNvSpPr>
          <p:nvPr>
            <p:ph type="subTitle" idx="4294967295"/>
          </p:nvPr>
        </p:nvSpPr>
        <p:spPr>
          <a:xfrm>
            <a:off x="503238" y="1814513"/>
            <a:ext cx="9070975" cy="4899025"/>
          </a:xfrm>
        </p:spPr>
        <p:txBody>
          <a:bodyPr tIns="28448" anchor="ctr"/>
          <a:lstStyle/>
          <a:p>
            <a:pPr marL="0" indent="0" eaLnBrk="1">
              <a:lnSpc>
                <a:spcPct val="93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en-US">
                <a:latin typeface="Times New Roman" charset="0"/>
                <a:cs typeface="Times New Roman" charset="0"/>
              </a:rPr>
              <a:t>Not rejecting </a:t>
            </a:r>
            <a:r>
              <a:rPr lang="en-US" b="1">
                <a:solidFill>
                  <a:srgbClr val="B84747"/>
                </a:solidFill>
                <a:latin typeface="Times New Roman" charset="0"/>
                <a:cs typeface="Times New Roman" charset="0"/>
              </a:rPr>
              <a:t>H</a:t>
            </a:r>
            <a:r>
              <a:rPr lang="en-US" b="1" baseline="-33000">
                <a:solidFill>
                  <a:srgbClr val="B84747"/>
                </a:solidFill>
                <a:latin typeface="Times New Roman" charset="0"/>
                <a:cs typeface="Times New Roman" charset="0"/>
              </a:rPr>
              <a:t>O </a:t>
            </a:r>
            <a:r>
              <a:rPr lang="en-US">
                <a:latin typeface="Times New Roman" charset="0"/>
                <a:cs typeface="Times New Roman" charset="0"/>
              </a:rPr>
              <a:t>when it is false.</a:t>
            </a:r>
          </a:p>
          <a:p>
            <a:pPr marL="0" indent="0" eaLnBrk="1">
              <a:lnSpc>
                <a:spcPct val="93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en-US">
                <a:latin typeface="Times New Roman" charset="0"/>
                <a:cs typeface="Times New Roman" charset="0"/>
              </a:rPr>
              <a:t>Accepting </a:t>
            </a:r>
            <a:r>
              <a:rPr lang="en-US" b="1">
                <a:solidFill>
                  <a:srgbClr val="B84747"/>
                </a:solidFill>
                <a:latin typeface="Times New Roman" charset="0"/>
                <a:cs typeface="Times New Roman" charset="0"/>
              </a:rPr>
              <a:t>H</a:t>
            </a:r>
            <a:r>
              <a:rPr lang="en-US" b="1" baseline="-33000">
                <a:solidFill>
                  <a:srgbClr val="B84747"/>
                </a:solidFill>
                <a:latin typeface="Times New Roman" charset="0"/>
                <a:cs typeface="Times New Roman" charset="0"/>
              </a:rPr>
              <a:t>O</a:t>
            </a:r>
            <a:r>
              <a:rPr lang="en-US">
                <a:latin typeface="Times New Roman" charset="0"/>
                <a:cs typeface="Times New Roman" charset="0"/>
              </a:rPr>
              <a:t> when it is false.</a:t>
            </a:r>
          </a:p>
          <a:p>
            <a:pPr marL="0" indent="0" eaLnBrk="1">
              <a:lnSpc>
                <a:spcPct val="93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en-US">
                <a:latin typeface="Times New Roman" charset="0"/>
                <a:cs typeface="Times New Roman" charset="0"/>
              </a:rPr>
              <a:t>Saying there is not a difference when in fact there is a difference</a:t>
            </a:r>
          </a:p>
          <a:p>
            <a:pPr marL="0" indent="0" eaLnBrk="1">
              <a:lnSpc>
                <a:spcPct val="93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endParaRPr lang="en-US">
              <a:latin typeface="Times New Roman" charset="0"/>
              <a:cs typeface="Times New Roman" charset="0"/>
            </a:endParaRPr>
          </a:p>
          <a:p>
            <a:pPr marL="0" indent="0" eaLnBrk="1">
              <a:lnSpc>
                <a:spcPct val="93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en-US">
                <a:latin typeface="Times New Roman" charset="0"/>
                <a:cs typeface="Times New Roman" charset="0"/>
              </a:rPr>
              <a:t>Why?</a:t>
            </a:r>
          </a:p>
          <a:p>
            <a:pPr marL="0" indent="0" eaLnBrk="1">
              <a:lnSpc>
                <a:spcPct val="93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endParaRPr lang="en-US">
              <a:latin typeface="Times New Roman" charset="0"/>
              <a:cs typeface="Times New Roman" charset="0"/>
            </a:endParaRPr>
          </a:p>
          <a:p>
            <a:pPr marL="0" indent="0" eaLnBrk="1">
              <a:lnSpc>
                <a:spcPct val="93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en-US">
                <a:latin typeface="Times New Roman" charset="0"/>
                <a:cs typeface="Times New Roman" charset="0"/>
              </a:rPr>
              <a:t>Because the critical value (</a:t>
            </a:r>
            <a:r>
              <a:rPr lang="en-US" i="1">
                <a:latin typeface="Times New Roman" charset="0"/>
                <a:cs typeface="Times New Roman" charset="0"/>
              </a:rPr>
              <a:t>p</a:t>
            </a:r>
            <a:r>
              <a:rPr lang="en-US">
                <a:latin typeface="Times New Roman" charset="0"/>
                <a:cs typeface="Times New Roman" charset="0"/>
              </a:rPr>
              <a:t> &lt; .001) may be too extreme or low, and maybe sample representative.</a:t>
            </a:r>
          </a:p>
          <a:p>
            <a:pPr marL="0" indent="0" eaLnBrk="1">
              <a:lnSpc>
                <a:spcPct val="93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en-US">
                <a:latin typeface="Times New Roman" charset="0"/>
              </a:rPr>
              <a:t>There maybe a difference but </a:t>
            </a:r>
            <a:r>
              <a:rPr lang="en-US" i="1" u="sng">
                <a:latin typeface="Times New Roman" charset="0"/>
              </a:rPr>
              <a:t> p</a:t>
            </a:r>
            <a:r>
              <a:rPr lang="en-US">
                <a:latin typeface="Times New Roman" charset="0"/>
              </a:rPr>
              <a:t> value to low.</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40962">
                                            <p:txEl>
                                              <p:pRg st="6" end="6"/>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409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Type II Error</a:t>
            </a:r>
          </a:p>
        </p:txBody>
      </p:sp>
      <p:sp>
        <p:nvSpPr>
          <p:cNvPr id="33795" name="Rectangle 3"/>
          <p:cNvSpPr>
            <a:spLocks noGrp="1" noChangeArrowheads="1"/>
          </p:cNvSpPr>
          <p:nvPr>
            <p:ph type="body" idx="1"/>
          </p:nvPr>
        </p:nvSpPr>
        <p:spPr>
          <a:xfrm>
            <a:off x="755650" y="1847850"/>
            <a:ext cx="8569325" cy="4535488"/>
          </a:xfrm>
        </p:spPr>
        <p:txBody>
          <a:bodyPr/>
          <a:lstStyle/>
          <a:p>
            <a:pPr eaLnBrk="1" hangingPunct="1">
              <a:lnSpc>
                <a:spcPct val="90000"/>
              </a:lnSpc>
              <a:defRPr/>
            </a:pPr>
            <a:r>
              <a:rPr lang="en-US">
                <a:latin typeface="Arial" charset="0"/>
                <a:ea typeface="ＭＳ Ｐゴシック" charset="0"/>
                <a:cs typeface="ＭＳ Ｐゴシック" charset="0"/>
              </a:rPr>
              <a:t>With a very extreme significance level, there is a greater probability that you will not reject the null hypothesis when the research hypothesis is actually true.</a:t>
            </a:r>
          </a:p>
          <a:p>
            <a:pPr lvl="1" eaLnBrk="1" hangingPunct="1">
              <a:lnSpc>
                <a:spcPct val="90000"/>
              </a:lnSpc>
              <a:defRPr/>
            </a:pPr>
            <a:r>
              <a:rPr lang="en-US">
                <a:latin typeface="Arial" charset="0"/>
                <a:ea typeface="ＭＳ Ｐゴシック" charset="0"/>
              </a:rPr>
              <a:t>concluding that there is no effect when there is actually an effect</a:t>
            </a:r>
          </a:p>
          <a:p>
            <a:pPr lvl="2" eaLnBrk="1" hangingPunct="1">
              <a:lnSpc>
                <a:spcPct val="90000"/>
              </a:lnSpc>
              <a:defRPr/>
            </a:pPr>
            <a:r>
              <a:rPr lang="en-US">
                <a:latin typeface="Arial" charset="0"/>
                <a:ea typeface="ＭＳ Ｐゴシック" charset="0"/>
              </a:rPr>
              <a:t>The probability of making a Type II error can be reduced by setting a very lenient significance level (e.g., p &lt; .10).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CD164F-5D2A-3745-930A-B118F78DD3DE}"/>
              </a:ext>
            </a:extLst>
          </p:cNvPr>
          <p:cNvPicPr>
            <a:picLocks noChangeAspect="1"/>
          </p:cNvPicPr>
          <p:nvPr/>
        </p:nvPicPr>
        <p:blipFill>
          <a:blip r:embed="rId2"/>
          <a:stretch>
            <a:fillRect/>
          </a:stretch>
        </p:blipFill>
        <p:spPr>
          <a:xfrm>
            <a:off x="925512" y="731837"/>
            <a:ext cx="8229600" cy="6172200"/>
          </a:xfrm>
          <a:prstGeom prst="rect">
            <a:avLst/>
          </a:prstGeom>
        </p:spPr>
      </p:pic>
    </p:spTree>
    <p:extLst>
      <p:ext uri="{BB962C8B-B14F-4D97-AF65-F5344CB8AC3E}">
        <p14:creationId xmlns:p14="http://schemas.microsoft.com/office/powerpoint/2010/main" val="522157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Relationship Between Type I and Type II Errors</a:t>
            </a:r>
          </a:p>
        </p:txBody>
      </p:sp>
      <p:sp>
        <p:nvSpPr>
          <p:cNvPr id="34819" name="Rectangle 3"/>
          <p:cNvSpPr>
            <a:spLocks noGrp="1" noChangeArrowheads="1"/>
          </p:cNvSpPr>
          <p:nvPr>
            <p:ph type="body" idx="1"/>
          </p:nvPr>
        </p:nvSpPr>
        <p:spPr>
          <a:xfrm>
            <a:off x="755650" y="2100263"/>
            <a:ext cx="8569325" cy="4535487"/>
          </a:xfrm>
        </p:spPr>
        <p:txBody>
          <a:bodyPr/>
          <a:lstStyle/>
          <a:p>
            <a:pPr eaLnBrk="1" hangingPunct="1">
              <a:defRPr/>
            </a:pPr>
            <a:r>
              <a:rPr lang="en-US">
                <a:latin typeface="Arial" charset="0"/>
                <a:ea typeface="ＭＳ Ｐゴシック" charset="0"/>
                <a:cs typeface="ＭＳ Ｐゴシック" charset="0"/>
              </a:rPr>
              <a:t>Decreasing the probability of a Type I error increases the probability of a Type II error.</a:t>
            </a:r>
            <a:endParaRPr lang="en-US" i="1">
              <a:latin typeface="Arial" charset="0"/>
              <a:ea typeface="ＭＳ Ｐゴシック" charset="0"/>
              <a:cs typeface="ＭＳ Ｐゴシック" charset="0"/>
            </a:endParaRPr>
          </a:p>
          <a:p>
            <a:pPr lvl="1" eaLnBrk="1" hangingPunct="1">
              <a:defRPr/>
            </a:pPr>
            <a:r>
              <a:rPr lang="en-US">
                <a:latin typeface="Arial" charset="0"/>
                <a:ea typeface="ＭＳ Ｐゴシック" charset="0"/>
              </a:rPr>
              <a:t>The compromise is to use standard significance levels of p &lt; .05 and p &lt; .01.</a:t>
            </a:r>
          </a:p>
          <a:p>
            <a:pPr eaLnBrk="1" hangingPunct="1">
              <a:defRPr/>
            </a:pPr>
            <a:endParaRPr lang="en-US">
              <a:latin typeface="Arial" charset="0"/>
              <a:ea typeface="ＭＳ Ｐゴシック" charset="0"/>
              <a:cs typeface="ＭＳ Ｐゴシック"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503238" y="346075"/>
            <a:ext cx="9070975" cy="1171575"/>
          </a:xfrm>
        </p:spPr>
        <p:txBody>
          <a:bodyPr tIns="28448"/>
          <a:lstStyle/>
          <a:p>
            <a:pPr marL="457200" indent="-292100" eaLnBrk="1">
              <a:lnSpc>
                <a:spcPct val="93000"/>
              </a:lnSpc>
              <a:tabLst>
                <a:tab pos="-411163" algn="l"/>
                <a:tab pos="0" algn="l"/>
                <a:tab pos="101600" algn="l"/>
                <a:tab pos="161925" algn="l"/>
                <a:tab pos="269875" algn="l"/>
                <a:tab pos="390525" algn="l"/>
                <a:tab pos="457200" algn="l"/>
                <a:tab pos="547688" algn="l"/>
                <a:tab pos="627063" algn="l"/>
                <a:tab pos="706438" algn="l"/>
                <a:tab pos="785813" algn="l"/>
                <a:tab pos="914400" algn="l"/>
                <a:tab pos="1012825" algn="l"/>
                <a:tab pos="1122363" algn="l"/>
                <a:tab pos="1201738" algn="l"/>
                <a:tab pos="1260475" algn="l"/>
                <a:tab pos="1371600" algn="l"/>
                <a:tab pos="1498600" algn="l"/>
                <a:tab pos="1617663" algn="l"/>
                <a:tab pos="17272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pPr>
            <a:r>
              <a:rPr lang="en-US" sz="3200" b="1">
                <a:solidFill>
                  <a:srgbClr val="B84747"/>
                </a:solidFill>
                <a:latin typeface="Times New Roman" charset="0"/>
              </a:rPr>
              <a:t>Probability of making a Type I error (</a:t>
            </a:r>
            <a:r>
              <a:rPr lang="en-US" b="1">
                <a:solidFill>
                  <a:srgbClr val="B84747"/>
                </a:solidFill>
                <a:latin typeface="Times New Roman" charset="0"/>
                <a:cs typeface="Times New Roman" charset="0"/>
              </a:rPr>
              <a:t>α</a:t>
            </a:r>
            <a:r>
              <a:rPr lang="en-US" sz="3200" b="1">
                <a:solidFill>
                  <a:srgbClr val="B84747"/>
                </a:solidFill>
                <a:latin typeface="Times New Roman" charset="0"/>
              </a:rPr>
              <a:t>)?</a:t>
            </a:r>
          </a:p>
        </p:txBody>
      </p:sp>
      <p:sp>
        <p:nvSpPr>
          <p:cNvPr id="39938" name="Rectangle 2"/>
          <p:cNvSpPr>
            <a:spLocks noGrp="1" noChangeArrowheads="1"/>
          </p:cNvSpPr>
          <p:nvPr>
            <p:ph type="subTitle" idx="4294967295"/>
          </p:nvPr>
        </p:nvSpPr>
        <p:spPr>
          <a:xfrm>
            <a:off x="503238" y="1814513"/>
            <a:ext cx="9070975" cy="4899025"/>
          </a:xfrm>
        </p:spPr>
        <p:txBody>
          <a:bodyPr tIns="20320" anchor="ctr"/>
          <a:lstStyle/>
          <a:p>
            <a:pPr marL="0" indent="0" algn="ctr" eaLnBrk="1">
              <a:lnSpc>
                <a:spcPct val="95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endParaRPr lang="en-US" dirty="0">
              <a:latin typeface="Bitstream Charter" charset="0"/>
            </a:endParaRPr>
          </a:p>
          <a:p>
            <a:pPr marL="0" indent="0" eaLnBrk="1">
              <a:lnSpc>
                <a:spcPct val="95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en-US" dirty="0">
                <a:latin typeface="Bitstream Charter" charset="0"/>
                <a:cs typeface="Times New Roman" charset="0"/>
              </a:rPr>
              <a:t>The </a:t>
            </a:r>
            <a:r>
              <a:rPr lang="en-US" i="1" dirty="0">
                <a:latin typeface="Bitstream Charter" charset="0"/>
                <a:cs typeface="Times New Roman" charset="0"/>
              </a:rPr>
              <a:t>p</a:t>
            </a:r>
            <a:r>
              <a:rPr lang="en-US" dirty="0">
                <a:latin typeface="Bitstream Charter" charset="0"/>
                <a:cs typeface="Times New Roman" charset="0"/>
              </a:rPr>
              <a:t> = value chosen (</a:t>
            </a:r>
            <a:r>
              <a:rPr lang="en-US" i="1" dirty="0">
                <a:latin typeface="Bitstream Charter" charset="0"/>
                <a:cs typeface="Times New Roman" charset="0"/>
              </a:rPr>
              <a:t>p</a:t>
            </a:r>
            <a:r>
              <a:rPr lang="en-US" dirty="0">
                <a:latin typeface="Bitstream Charter" charset="0"/>
                <a:cs typeface="Times New Roman" charset="0"/>
              </a:rPr>
              <a:t> &lt; .05):</a:t>
            </a:r>
          </a:p>
          <a:p>
            <a:pPr marL="0" indent="0" eaLnBrk="1">
              <a:lnSpc>
                <a:spcPct val="95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en-US" dirty="0">
                <a:latin typeface="Bitstream Charter" charset="0"/>
                <a:cs typeface="Times New Roman" charset="0"/>
              </a:rPr>
              <a:t>Probability of  Type I error is 5 out of 100.</a:t>
            </a:r>
          </a:p>
          <a:p>
            <a:pPr marL="0" indent="0" eaLnBrk="1">
              <a:lnSpc>
                <a:spcPct val="95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en-US" dirty="0">
                <a:latin typeface="Bitstream Charter" charset="0"/>
                <a:cs typeface="Times New Roman" charset="0"/>
              </a:rPr>
              <a:t>This is why we do not use </a:t>
            </a:r>
            <a:r>
              <a:rPr lang="en-US" i="1" dirty="0">
                <a:latin typeface="Bitstream Charter" charset="0"/>
                <a:cs typeface="Times New Roman" charset="0"/>
              </a:rPr>
              <a:t>p</a:t>
            </a:r>
            <a:r>
              <a:rPr lang="en-US" dirty="0">
                <a:latin typeface="Bitstream Charter" charset="0"/>
                <a:cs typeface="Times New Roman" charset="0"/>
              </a:rPr>
              <a:t>’s = .2 (20 out 100).</a:t>
            </a:r>
          </a:p>
          <a:p>
            <a:pPr marL="0" indent="0" eaLnBrk="1">
              <a:lnSpc>
                <a:spcPct val="95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endParaRPr lang="en-US" dirty="0">
              <a:latin typeface="Bitstream Charter" charset="0"/>
              <a:cs typeface="Times New Roman" charset="0"/>
            </a:endParaRPr>
          </a:p>
          <a:p>
            <a:pPr marL="0" indent="0" eaLnBrk="1">
              <a:lnSpc>
                <a:spcPct val="95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en-US" dirty="0">
                <a:latin typeface="Bitstream Charter" charset="0"/>
                <a:cs typeface="Times New Roman" charset="0"/>
              </a:rPr>
              <a:t>The smaller the prob of Type I Error the more we are controlling: </a:t>
            </a:r>
            <a:r>
              <a:rPr lang="en-US" u="sng" dirty="0">
                <a:latin typeface="Bitstream Charter" charset="0"/>
                <a:cs typeface="Times New Roman" charset="0"/>
              </a:rPr>
              <a:t>p</a:t>
            </a:r>
            <a:r>
              <a:rPr lang="en-US" dirty="0">
                <a:latin typeface="Bitstream Charter" charset="0"/>
                <a:cs typeface="Times New Roman" charset="0"/>
              </a:rPr>
              <a:t> &lt; .001</a:t>
            </a:r>
          </a:p>
          <a:p>
            <a:pPr marL="0" indent="0" eaLnBrk="1">
              <a:lnSpc>
                <a:spcPct val="95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endParaRPr lang="en-US" dirty="0">
              <a:latin typeface="Bitstream Charter" charset="0"/>
              <a:cs typeface="Times New Roman" charset="0"/>
            </a:endParaRPr>
          </a:p>
          <a:p>
            <a:pPr marL="0" indent="0" eaLnBrk="1">
              <a:lnSpc>
                <a:spcPct val="95000"/>
              </a:lnSpc>
              <a:spcAft>
                <a:spcPct val="0"/>
              </a:spcAft>
              <a:tabLst>
                <a:tab pos="-868363" algn="l"/>
                <a:tab pos="-457200" algn="l"/>
                <a:tab pos="-354013" algn="l"/>
                <a:tab pos="-293688" algn="l"/>
                <a:tab pos="-185738" algn="l"/>
                <a:tab pos="-65088" algn="l"/>
                <a:tab pos="0" algn="l"/>
                <a:tab pos="90488" algn="l"/>
                <a:tab pos="169863" algn="l"/>
                <a:tab pos="249238" algn="l"/>
                <a:tab pos="328613" algn="l"/>
                <a:tab pos="457200" algn="l"/>
                <a:tab pos="555625" algn="l"/>
                <a:tab pos="665163" algn="l"/>
                <a:tab pos="744538" algn="l"/>
                <a:tab pos="803275" algn="l"/>
                <a:tab pos="914400" algn="l"/>
                <a:tab pos="1041400" algn="l"/>
                <a:tab pos="1160463" algn="l"/>
                <a:tab pos="12700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lang="en-US" dirty="0">
                <a:latin typeface="Bitstream Charter" charset="0"/>
              </a:rPr>
              <a:t>A p = .2 increase Type I error.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993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99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subTitle"/>
          </p:nvPr>
        </p:nvSpPr>
        <p:spPr>
          <a:xfrm>
            <a:off x="503238" y="1328738"/>
            <a:ext cx="9070975" cy="5868987"/>
          </a:xfrm>
        </p:spPr>
        <p:txBody>
          <a:bodyPr tIns="28448"/>
          <a:lstStyle/>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cs typeface="Times New Roman"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cs typeface="Times New Roman"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rPr>
              <a:t>3. Determine the Cutoff Sample scores on the comparison distribution (</a:t>
            </a:r>
            <a:r>
              <a:rPr lang="en-US" sz="3200" dirty="0">
                <a:solidFill>
                  <a:srgbClr val="B84747"/>
                </a:solidFill>
                <a:latin typeface="Times New Roman" charset="0"/>
              </a:rPr>
              <a:t>criterion</a:t>
            </a:r>
            <a:r>
              <a:rPr lang="en-US" sz="3200" dirty="0">
                <a:latin typeface="Times New Roman" charset="0"/>
              </a:rPr>
              <a:t>) at which the null hypothesis should be rejected (p = .05)</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i="1" dirty="0">
                <a:latin typeface="Times New Roman" charset="0"/>
              </a:rPr>
              <a:t>p</a:t>
            </a:r>
            <a:r>
              <a:rPr lang="en-US" sz="3200" dirty="0">
                <a:latin typeface="Times New Roman" charset="0"/>
              </a:rPr>
              <a:t> = 5 % (top 5%), Z = 1.64</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i="1" dirty="0">
                <a:latin typeface="Times New Roman" charset="0"/>
              </a:rPr>
              <a:t>p = </a:t>
            </a:r>
            <a:r>
              <a:rPr lang="en-US" sz="3200" dirty="0">
                <a:latin typeface="Times New Roman" charset="0"/>
              </a:rPr>
              <a:t>2.5 %  (top 2.3 %), Z = 1.96</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i="1" dirty="0">
                <a:latin typeface="Times New Roman" charset="0"/>
              </a:rPr>
              <a:t>p</a:t>
            </a:r>
            <a:r>
              <a:rPr lang="en-US" sz="3200" dirty="0">
                <a:latin typeface="Times New Roman" charset="0"/>
              </a:rPr>
              <a:t> =1 % (top 1%), Z = 2.33</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rPr>
              <a:t> </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rPr>
              <a:t>How about a p &lt; .001</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rPr>
              <a:t>or a p &lt; .0001</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cs typeface="Times New Roman" charset="0"/>
            </a:endParaRPr>
          </a:p>
        </p:txBody>
      </p:sp>
      <p:sp>
        <p:nvSpPr>
          <p:cNvPr id="41986" name="Rectangle 2"/>
          <p:cNvSpPr>
            <a:spLocks noGrp="1" noChangeArrowheads="1"/>
          </p:cNvSpPr>
          <p:nvPr>
            <p:ph type="title" idx="4294967295"/>
          </p:nvPr>
        </p:nvSpPr>
        <p:spPr>
          <a:xfrm>
            <a:off x="503238" y="346075"/>
            <a:ext cx="9070975" cy="1171575"/>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a:solidFill>
                  <a:srgbClr val="B84747"/>
                </a:solidFill>
                <a:latin typeface="Times New Roman" charset="0"/>
              </a:rPr>
              <a:t>TYPE II ERROR </a:t>
            </a:r>
            <a:r>
              <a:rPr lang="en-US">
                <a:solidFill>
                  <a:srgbClr val="B84747"/>
                </a:solidFill>
                <a:latin typeface="Times New Roman" charset="0"/>
                <a:cs typeface="Times New Roman" charset="0"/>
              </a:rPr>
              <a:t>β</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198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198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198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198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4198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4198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804863" y="442913"/>
            <a:ext cx="8567737" cy="7000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9pPr>
          </a:lstStyle>
          <a:p>
            <a:pPr algn="ctr" hangingPunct="1">
              <a:lnSpc>
                <a:spcPct val="100000"/>
              </a:lnSpc>
              <a:buSzPct val="45000"/>
              <a:buFont typeface="Wingdings" charset="0"/>
              <a:buNone/>
              <a:defRPr/>
            </a:pPr>
            <a:r>
              <a:rPr lang="en-US" sz="3200">
                <a:latin typeface="Times New Roman" charset="0"/>
              </a:rPr>
              <a:t>Type II (</a:t>
            </a:r>
            <a:r>
              <a:rPr lang="en-US" sz="3200">
                <a:latin typeface="Times New Roman" charset="0"/>
                <a:cs typeface="Times New Roman" charset="0"/>
              </a:rPr>
              <a:t>ß)</a:t>
            </a:r>
            <a:r>
              <a:rPr lang="en-US" sz="3200">
                <a:latin typeface="Times New Roman" charset="0"/>
              </a:rPr>
              <a:t> Error</a:t>
            </a:r>
          </a:p>
        </p:txBody>
      </p:sp>
      <p:sp>
        <p:nvSpPr>
          <p:cNvPr id="43010" name="Text Box 2"/>
          <p:cNvSpPr txBox="1">
            <a:spLocks noChangeArrowheads="1"/>
          </p:cNvSpPr>
          <p:nvPr/>
        </p:nvSpPr>
        <p:spPr bwMode="auto">
          <a:xfrm>
            <a:off x="315912" y="1143000"/>
            <a:ext cx="5486400" cy="63246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431800" indent="-32385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1pPr>
            <a:lvl2pPr marL="863600" indent="-287338">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2pPr>
            <a:lvl3pPr marL="1295400" indent="-21590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9pPr>
          </a:lstStyle>
          <a:p>
            <a:pPr hangingPunct="1">
              <a:lnSpc>
                <a:spcPct val="90000"/>
              </a:lnSpc>
              <a:spcBef>
                <a:spcPts val="800"/>
              </a:spcBef>
              <a:buSzPct val="45000"/>
              <a:buFont typeface="Wingdings" charset="0"/>
              <a:buChar char=""/>
              <a:defRPr/>
            </a:pPr>
            <a:r>
              <a:rPr lang="en-US" sz="2800" dirty="0">
                <a:latin typeface="Times New Roman" charset="0"/>
              </a:rPr>
              <a:t>With a very extreme significance level: Greater probability to not reject H</a:t>
            </a:r>
            <a:r>
              <a:rPr lang="en-US" sz="2800" baseline="-25000" dirty="0">
                <a:latin typeface="Times New Roman" charset="0"/>
              </a:rPr>
              <a:t>0</a:t>
            </a:r>
            <a:r>
              <a:rPr lang="en-US" sz="2800" dirty="0">
                <a:latin typeface="Times New Roman" charset="0"/>
              </a:rPr>
              <a:t> when the H</a:t>
            </a:r>
            <a:r>
              <a:rPr lang="en-US" sz="2800" baseline="-25000" dirty="0">
                <a:latin typeface="Times New Roman" charset="0"/>
              </a:rPr>
              <a:t>1 </a:t>
            </a:r>
            <a:r>
              <a:rPr lang="en-US" sz="2800" dirty="0">
                <a:latin typeface="Times New Roman" charset="0"/>
              </a:rPr>
              <a:t>is actually true.</a:t>
            </a:r>
          </a:p>
          <a:p>
            <a:pPr hangingPunct="1">
              <a:lnSpc>
                <a:spcPct val="90000"/>
              </a:lnSpc>
              <a:spcBef>
                <a:spcPts val="800"/>
              </a:spcBef>
              <a:buSzPct val="45000"/>
              <a:buFont typeface="Wingdings" charset="0"/>
              <a:buNone/>
              <a:defRPr/>
            </a:pPr>
            <a:endParaRPr lang="en-US" sz="2800" dirty="0">
              <a:latin typeface="Times New Roman" charset="0"/>
            </a:endParaRPr>
          </a:p>
          <a:p>
            <a:pPr lvl="1" hangingPunct="1">
              <a:lnSpc>
                <a:spcPct val="90000"/>
              </a:lnSpc>
              <a:spcBef>
                <a:spcPts val="700"/>
              </a:spcBef>
              <a:buSzPct val="75000"/>
              <a:buFont typeface="Symbol" charset="0"/>
              <a:buChar char=""/>
              <a:defRPr/>
            </a:pPr>
            <a:r>
              <a:rPr lang="en-US" sz="2800" dirty="0">
                <a:latin typeface="Times New Roman" charset="0"/>
              </a:rPr>
              <a:t>Concluding that there is no effect when there is actually an effect</a:t>
            </a:r>
          </a:p>
          <a:p>
            <a:pPr lvl="1" hangingPunct="1">
              <a:lnSpc>
                <a:spcPct val="90000"/>
              </a:lnSpc>
              <a:spcBef>
                <a:spcPts val="700"/>
              </a:spcBef>
              <a:buSzPct val="75000"/>
              <a:buFont typeface="Symbol" charset="0"/>
              <a:buNone/>
              <a:defRPr/>
            </a:pPr>
            <a:endParaRPr lang="en-US" sz="2800" dirty="0">
              <a:latin typeface="Times New Roman" charset="0"/>
            </a:endParaRPr>
          </a:p>
          <a:p>
            <a:pPr lvl="2" algn="just" hangingPunct="1">
              <a:lnSpc>
                <a:spcPct val="90000"/>
              </a:lnSpc>
              <a:spcBef>
                <a:spcPts val="600"/>
              </a:spcBef>
              <a:buSzPct val="45000"/>
              <a:buFont typeface="Wingdings" charset="0"/>
              <a:buChar char=""/>
              <a:defRPr/>
            </a:pPr>
            <a:r>
              <a:rPr lang="en-US" sz="2800" dirty="0">
                <a:latin typeface="Times New Roman" charset="0"/>
              </a:rPr>
              <a:t> Reduce Type II error by increasing </a:t>
            </a:r>
            <a:r>
              <a:rPr lang="en-US" sz="2800" i="1" dirty="0">
                <a:latin typeface="Times New Roman" charset="0"/>
              </a:rPr>
              <a:t>p-value</a:t>
            </a:r>
            <a:r>
              <a:rPr lang="en-US" sz="2800" dirty="0">
                <a:latin typeface="Times New Roman" charset="0"/>
              </a:rPr>
              <a:t> (e.g., </a:t>
            </a:r>
            <a:r>
              <a:rPr lang="en-US" sz="2800" i="1" dirty="0">
                <a:latin typeface="Times New Roman" charset="0"/>
              </a:rPr>
              <a:t>p </a:t>
            </a:r>
            <a:r>
              <a:rPr lang="en-US" sz="2800" dirty="0">
                <a:latin typeface="Times New Roman" charset="0"/>
              </a:rPr>
              <a:t>&lt; .10)</a:t>
            </a:r>
          </a:p>
        </p:txBody>
      </p:sp>
      <p:pic>
        <p:nvPicPr>
          <p:cNvPr id="3" name="Picture 2">
            <a:extLst>
              <a:ext uri="{FF2B5EF4-FFF2-40B4-BE49-F238E27FC236}">
                <a16:creationId xmlns:a16="http://schemas.microsoft.com/office/drawing/2014/main" id="{A5B9127C-5A1A-A140-B295-01EDB3A0BC8F}"/>
              </a:ext>
            </a:extLst>
          </p:cNvPr>
          <p:cNvPicPr>
            <a:picLocks noChangeAspect="1"/>
          </p:cNvPicPr>
          <p:nvPr/>
        </p:nvPicPr>
        <p:blipFill>
          <a:blip r:embed="rId3"/>
          <a:stretch>
            <a:fillRect/>
          </a:stretch>
        </p:blipFill>
        <p:spPr>
          <a:xfrm>
            <a:off x="5939737" y="1154747"/>
            <a:ext cx="4125330" cy="6324601"/>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915400" cy="64008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9465-1F33-AA07-92CF-9939B68C8AA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6E4B403-3CF5-58F0-87D5-0A3CC661B714}"/>
              </a:ext>
            </a:extLst>
          </p:cNvPr>
          <p:cNvPicPr>
            <a:picLocks noGrp="1" noChangeAspect="1"/>
          </p:cNvPicPr>
          <p:nvPr>
            <p:ph idx="1"/>
          </p:nvPr>
        </p:nvPicPr>
        <p:blipFill>
          <a:blip r:embed="rId2"/>
          <a:stretch>
            <a:fillRect/>
          </a:stretch>
        </p:blipFill>
        <p:spPr>
          <a:xfrm>
            <a:off x="389731" y="211930"/>
            <a:ext cx="9296399" cy="7135813"/>
          </a:xfrm>
        </p:spPr>
      </p:pic>
    </p:spTree>
    <p:extLst>
      <p:ext uri="{BB962C8B-B14F-4D97-AF65-F5344CB8AC3E}">
        <p14:creationId xmlns:p14="http://schemas.microsoft.com/office/powerpoint/2010/main" val="3983219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968375"/>
            <a:ext cx="8154987" cy="57658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5058" name="Line 2"/>
          <p:cNvSpPr>
            <a:spLocks noChangeShapeType="1"/>
          </p:cNvSpPr>
          <p:nvPr/>
        </p:nvSpPr>
        <p:spPr bwMode="auto">
          <a:xfrm flipV="1">
            <a:off x="6818313" y="4025900"/>
            <a:ext cx="1587" cy="2041525"/>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5059" name="Line 3"/>
          <p:cNvSpPr>
            <a:spLocks noChangeShapeType="1"/>
          </p:cNvSpPr>
          <p:nvPr/>
        </p:nvSpPr>
        <p:spPr bwMode="auto">
          <a:xfrm>
            <a:off x="6818313" y="4595813"/>
            <a:ext cx="1203325" cy="1587"/>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5060" name="Text Box 4"/>
          <p:cNvSpPr txBox="1">
            <a:spLocks noChangeArrowheads="1"/>
          </p:cNvSpPr>
          <p:nvPr/>
        </p:nvSpPr>
        <p:spPr bwMode="auto">
          <a:xfrm>
            <a:off x="4810125" y="1414463"/>
            <a:ext cx="1552575" cy="712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4558" rIns="90000" bIns="45000"/>
          <a:lstStyle>
            <a:lvl1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200">
                <a:latin typeface="Times New Roman" charset="0"/>
              </a:rPr>
              <a:t>Acceptance </a:t>
            </a:r>
          </a:p>
          <a:p>
            <a:pPr>
              <a:lnSpc>
                <a:spcPct val="93000"/>
              </a:lnSpc>
              <a:defRPr/>
            </a:pPr>
            <a:r>
              <a:rPr lang="en-US" sz="2200">
                <a:latin typeface="Times New Roman" charset="0"/>
              </a:rPr>
              <a:t>Area</a:t>
            </a:r>
          </a:p>
        </p:txBody>
      </p:sp>
      <p:sp>
        <p:nvSpPr>
          <p:cNvPr id="45061" name="Line 5"/>
          <p:cNvSpPr>
            <a:spLocks noChangeShapeType="1"/>
          </p:cNvSpPr>
          <p:nvPr/>
        </p:nvSpPr>
        <p:spPr bwMode="auto">
          <a:xfrm flipH="1">
            <a:off x="5942013" y="1828800"/>
            <a:ext cx="460375" cy="16002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5062" name="Text Box 6"/>
          <p:cNvSpPr txBox="1">
            <a:spLocks noChangeArrowheads="1"/>
          </p:cNvSpPr>
          <p:nvPr/>
        </p:nvSpPr>
        <p:spPr bwMode="auto">
          <a:xfrm>
            <a:off x="8001000" y="2971800"/>
            <a:ext cx="1250950" cy="712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4558" rIns="90000" bIns="45000"/>
          <a:lstStyle>
            <a:lvl1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200">
                <a:latin typeface="Times New Roman" charset="0"/>
              </a:rPr>
              <a:t>Rejection</a:t>
            </a:r>
          </a:p>
          <a:p>
            <a:pPr>
              <a:lnSpc>
                <a:spcPct val="93000"/>
              </a:lnSpc>
              <a:defRPr/>
            </a:pPr>
            <a:r>
              <a:rPr lang="en-US" sz="2200">
                <a:latin typeface="Times New Roman" charset="0"/>
              </a:rPr>
              <a:t>Area</a:t>
            </a:r>
          </a:p>
        </p:txBody>
      </p:sp>
      <p:sp>
        <p:nvSpPr>
          <p:cNvPr id="45063" name="Line 7"/>
          <p:cNvSpPr>
            <a:spLocks noChangeShapeType="1"/>
          </p:cNvSpPr>
          <p:nvPr/>
        </p:nvSpPr>
        <p:spPr bwMode="auto">
          <a:xfrm flipH="1">
            <a:off x="7085013" y="3657600"/>
            <a:ext cx="1374775" cy="18288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785813"/>
            <a:ext cx="8188325" cy="56483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6082" name="Line 2"/>
          <p:cNvSpPr>
            <a:spLocks noChangeShapeType="1"/>
          </p:cNvSpPr>
          <p:nvPr/>
        </p:nvSpPr>
        <p:spPr bwMode="auto">
          <a:xfrm flipV="1">
            <a:off x="7218363" y="4025900"/>
            <a:ext cx="1587" cy="2041525"/>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6083" name="Line 3"/>
          <p:cNvSpPr>
            <a:spLocks noChangeShapeType="1"/>
          </p:cNvSpPr>
          <p:nvPr/>
        </p:nvSpPr>
        <p:spPr bwMode="auto">
          <a:xfrm>
            <a:off x="7218363" y="4595813"/>
            <a:ext cx="1203325" cy="1587"/>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6084" name="Text Box 4"/>
          <p:cNvSpPr txBox="1">
            <a:spLocks noChangeArrowheads="1"/>
          </p:cNvSpPr>
          <p:nvPr/>
        </p:nvSpPr>
        <p:spPr bwMode="auto">
          <a:xfrm>
            <a:off x="4810125" y="1414463"/>
            <a:ext cx="1900238" cy="739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0588" rIns="90000" bIns="45000"/>
          <a:lstStyle>
            <a:lvl1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9pPr>
          </a:lstStyle>
          <a:p>
            <a:pPr>
              <a:defRPr/>
            </a:pPr>
            <a:r>
              <a:rPr lang="en-US" sz="2200"/>
              <a:t>Acceptance </a:t>
            </a:r>
          </a:p>
          <a:p>
            <a:pPr>
              <a:defRPr/>
            </a:pPr>
            <a:r>
              <a:rPr lang="en-US" sz="2200"/>
              <a:t>Area</a:t>
            </a:r>
          </a:p>
        </p:txBody>
      </p:sp>
      <p:sp>
        <p:nvSpPr>
          <p:cNvPr id="46085" name="Line 5"/>
          <p:cNvSpPr>
            <a:spLocks noChangeShapeType="1"/>
          </p:cNvSpPr>
          <p:nvPr/>
        </p:nvSpPr>
        <p:spPr bwMode="auto">
          <a:xfrm flipH="1">
            <a:off x="5942013" y="1828800"/>
            <a:ext cx="460375" cy="16002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6086" name="Text Box 6"/>
          <p:cNvSpPr txBox="1">
            <a:spLocks noChangeArrowheads="1"/>
          </p:cNvSpPr>
          <p:nvPr/>
        </p:nvSpPr>
        <p:spPr bwMode="auto">
          <a:xfrm>
            <a:off x="8361363" y="2971800"/>
            <a:ext cx="1485900" cy="739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0588" rIns="90000" bIns="45000"/>
          <a:lstStyle>
            <a:lvl1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9pPr>
          </a:lstStyle>
          <a:p>
            <a:pPr>
              <a:defRPr/>
            </a:pPr>
            <a:r>
              <a:rPr lang="en-US" sz="2200"/>
              <a:t>Rejection</a:t>
            </a:r>
          </a:p>
          <a:p>
            <a:pPr>
              <a:defRPr/>
            </a:pPr>
            <a:r>
              <a:rPr lang="en-US" sz="2200"/>
              <a:t>Area</a:t>
            </a:r>
          </a:p>
        </p:txBody>
      </p:sp>
      <p:sp>
        <p:nvSpPr>
          <p:cNvPr id="46087" name="Line 7"/>
          <p:cNvSpPr>
            <a:spLocks noChangeShapeType="1"/>
          </p:cNvSpPr>
          <p:nvPr/>
        </p:nvSpPr>
        <p:spPr bwMode="auto">
          <a:xfrm flipH="1">
            <a:off x="7445375" y="3657600"/>
            <a:ext cx="1374775" cy="18288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819150"/>
            <a:ext cx="6364288" cy="56149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7106" name="Line 2"/>
          <p:cNvSpPr>
            <a:spLocks noChangeShapeType="1"/>
          </p:cNvSpPr>
          <p:nvPr/>
        </p:nvSpPr>
        <p:spPr bwMode="auto">
          <a:xfrm flipV="1">
            <a:off x="5899150" y="3859213"/>
            <a:ext cx="1588" cy="2041525"/>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7107" name="Line 3"/>
          <p:cNvSpPr>
            <a:spLocks noChangeShapeType="1"/>
          </p:cNvSpPr>
          <p:nvPr/>
        </p:nvSpPr>
        <p:spPr bwMode="auto">
          <a:xfrm>
            <a:off x="5899150" y="4429125"/>
            <a:ext cx="1203325" cy="1588"/>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7108" name="Text Box 4"/>
          <p:cNvSpPr txBox="1">
            <a:spLocks noChangeArrowheads="1"/>
          </p:cNvSpPr>
          <p:nvPr/>
        </p:nvSpPr>
        <p:spPr bwMode="auto">
          <a:xfrm>
            <a:off x="4810125" y="1414463"/>
            <a:ext cx="1900238" cy="739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0588" rIns="90000" bIns="45000"/>
          <a:lstStyle>
            <a:lvl1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9pPr>
          </a:lstStyle>
          <a:p>
            <a:pPr>
              <a:defRPr/>
            </a:pPr>
            <a:r>
              <a:rPr lang="en-US" sz="2200"/>
              <a:t>Acceptance </a:t>
            </a:r>
          </a:p>
          <a:p>
            <a:pPr>
              <a:defRPr/>
            </a:pPr>
            <a:r>
              <a:rPr lang="en-US" sz="2200"/>
              <a:t>Area</a:t>
            </a:r>
          </a:p>
        </p:txBody>
      </p:sp>
      <p:sp>
        <p:nvSpPr>
          <p:cNvPr id="47109" name="Line 5"/>
          <p:cNvSpPr>
            <a:spLocks noChangeShapeType="1"/>
          </p:cNvSpPr>
          <p:nvPr/>
        </p:nvSpPr>
        <p:spPr bwMode="auto">
          <a:xfrm flipH="1">
            <a:off x="5484813" y="1828800"/>
            <a:ext cx="460375" cy="16002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7110" name="Text Box 6"/>
          <p:cNvSpPr txBox="1">
            <a:spLocks noChangeArrowheads="1"/>
          </p:cNvSpPr>
          <p:nvPr/>
        </p:nvSpPr>
        <p:spPr bwMode="auto">
          <a:xfrm>
            <a:off x="7358063" y="2817813"/>
            <a:ext cx="1485900" cy="739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0588" rIns="90000" bIns="45000"/>
          <a:lstStyle>
            <a:lvl1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9pPr>
          </a:lstStyle>
          <a:p>
            <a:pPr>
              <a:defRPr/>
            </a:pPr>
            <a:r>
              <a:rPr lang="en-US" sz="2200"/>
              <a:t>Rejection</a:t>
            </a:r>
          </a:p>
          <a:p>
            <a:pPr>
              <a:defRPr/>
            </a:pPr>
            <a:r>
              <a:rPr lang="en-US" sz="2200"/>
              <a:t>Area</a:t>
            </a:r>
          </a:p>
        </p:txBody>
      </p:sp>
      <p:sp>
        <p:nvSpPr>
          <p:cNvPr id="47111" name="Line 7"/>
          <p:cNvSpPr>
            <a:spLocks noChangeShapeType="1"/>
          </p:cNvSpPr>
          <p:nvPr/>
        </p:nvSpPr>
        <p:spPr bwMode="auto">
          <a:xfrm flipH="1">
            <a:off x="6442075" y="3503613"/>
            <a:ext cx="1374775" cy="18288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819150"/>
            <a:ext cx="6364288" cy="56149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8130" name="Line 2"/>
          <p:cNvSpPr>
            <a:spLocks noChangeShapeType="1"/>
          </p:cNvSpPr>
          <p:nvPr/>
        </p:nvSpPr>
        <p:spPr bwMode="auto">
          <a:xfrm flipV="1">
            <a:off x="5899150" y="3859213"/>
            <a:ext cx="1588" cy="2041525"/>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8131" name="Line 3"/>
          <p:cNvSpPr>
            <a:spLocks noChangeShapeType="1"/>
          </p:cNvSpPr>
          <p:nvPr/>
        </p:nvSpPr>
        <p:spPr bwMode="auto">
          <a:xfrm>
            <a:off x="5899150" y="4429125"/>
            <a:ext cx="1203325" cy="1588"/>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8132" name="Text Box 4"/>
          <p:cNvSpPr txBox="1">
            <a:spLocks noChangeArrowheads="1"/>
          </p:cNvSpPr>
          <p:nvPr/>
        </p:nvSpPr>
        <p:spPr bwMode="auto">
          <a:xfrm>
            <a:off x="4810125" y="1414463"/>
            <a:ext cx="1552575" cy="712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4558" rIns="90000" bIns="45000"/>
          <a:lstStyle>
            <a:lvl1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200">
                <a:latin typeface="Times New Roman" charset="0"/>
              </a:rPr>
              <a:t>Acceptance </a:t>
            </a:r>
          </a:p>
          <a:p>
            <a:pPr>
              <a:lnSpc>
                <a:spcPct val="93000"/>
              </a:lnSpc>
              <a:defRPr/>
            </a:pPr>
            <a:r>
              <a:rPr lang="en-US" sz="2200">
                <a:latin typeface="Times New Roman" charset="0"/>
              </a:rPr>
              <a:t>Area</a:t>
            </a:r>
          </a:p>
        </p:txBody>
      </p:sp>
      <p:sp>
        <p:nvSpPr>
          <p:cNvPr id="48133" name="Line 5"/>
          <p:cNvSpPr>
            <a:spLocks noChangeShapeType="1"/>
          </p:cNvSpPr>
          <p:nvPr/>
        </p:nvSpPr>
        <p:spPr bwMode="auto">
          <a:xfrm flipH="1">
            <a:off x="5484813" y="1828800"/>
            <a:ext cx="460375" cy="16002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8134" name="Text Box 6"/>
          <p:cNvSpPr txBox="1">
            <a:spLocks noChangeArrowheads="1"/>
          </p:cNvSpPr>
          <p:nvPr/>
        </p:nvSpPr>
        <p:spPr bwMode="auto">
          <a:xfrm>
            <a:off x="7358063" y="2817813"/>
            <a:ext cx="1250950" cy="712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4558" rIns="90000" bIns="45000"/>
          <a:lstStyle>
            <a:lvl1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200">
                <a:latin typeface="Times New Roman" charset="0"/>
              </a:rPr>
              <a:t>Rejection</a:t>
            </a:r>
          </a:p>
          <a:p>
            <a:pPr>
              <a:lnSpc>
                <a:spcPct val="93000"/>
              </a:lnSpc>
              <a:defRPr/>
            </a:pPr>
            <a:r>
              <a:rPr lang="en-US" sz="2200">
                <a:latin typeface="Times New Roman" charset="0"/>
              </a:rPr>
              <a:t>Area</a:t>
            </a:r>
          </a:p>
        </p:txBody>
      </p:sp>
      <p:sp>
        <p:nvSpPr>
          <p:cNvPr id="48135" name="Line 7"/>
          <p:cNvSpPr>
            <a:spLocks noChangeShapeType="1"/>
          </p:cNvSpPr>
          <p:nvPr/>
        </p:nvSpPr>
        <p:spPr bwMode="auto">
          <a:xfrm flipH="1">
            <a:off x="6442075" y="3503613"/>
            <a:ext cx="1374775" cy="18288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785813"/>
            <a:ext cx="8188325" cy="56483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9154" name="Line 2"/>
          <p:cNvSpPr>
            <a:spLocks noChangeShapeType="1"/>
          </p:cNvSpPr>
          <p:nvPr/>
        </p:nvSpPr>
        <p:spPr bwMode="auto">
          <a:xfrm flipV="1">
            <a:off x="7218363" y="4025900"/>
            <a:ext cx="1587" cy="2041525"/>
          </a:xfrm>
          <a:prstGeom prst="line">
            <a:avLst/>
          </a:prstGeom>
          <a:noFill/>
          <a:ln w="9525" cap="flat">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9155" name="Line 3"/>
          <p:cNvSpPr>
            <a:spLocks noChangeShapeType="1"/>
          </p:cNvSpPr>
          <p:nvPr/>
        </p:nvSpPr>
        <p:spPr bwMode="auto">
          <a:xfrm>
            <a:off x="7218363" y="4595813"/>
            <a:ext cx="1203325" cy="1587"/>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9156" name="Text Box 4"/>
          <p:cNvSpPr txBox="1">
            <a:spLocks noChangeArrowheads="1"/>
          </p:cNvSpPr>
          <p:nvPr/>
        </p:nvSpPr>
        <p:spPr bwMode="auto">
          <a:xfrm>
            <a:off x="4810125" y="1414463"/>
            <a:ext cx="1552575" cy="712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4558" rIns="90000" bIns="45000"/>
          <a:lstStyle>
            <a:lvl1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200">
                <a:latin typeface="Times New Roman" charset="0"/>
              </a:rPr>
              <a:t>Acceptance </a:t>
            </a:r>
          </a:p>
          <a:p>
            <a:pPr>
              <a:lnSpc>
                <a:spcPct val="93000"/>
              </a:lnSpc>
              <a:defRPr/>
            </a:pPr>
            <a:r>
              <a:rPr lang="en-US" sz="2200">
                <a:latin typeface="Times New Roman" charset="0"/>
              </a:rPr>
              <a:t>Area</a:t>
            </a:r>
          </a:p>
        </p:txBody>
      </p:sp>
      <p:sp>
        <p:nvSpPr>
          <p:cNvPr id="49157" name="Line 5"/>
          <p:cNvSpPr>
            <a:spLocks noChangeShapeType="1"/>
          </p:cNvSpPr>
          <p:nvPr/>
        </p:nvSpPr>
        <p:spPr bwMode="auto">
          <a:xfrm flipH="1">
            <a:off x="5942013" y="1828800"/>
            <a:ext cx="460375" cy="16002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49158" name="Text Box 6"/>
          <p:cNvSpPr txBox="1">
            <a:spLocks noChangeArrowheads="1"/>
          </p:cNvSpPr>
          <p:nvPr/>
        </p:nvSpPr>
        <p:spPr bwMode="auto">
          <a:xfrm>
            <a:off x="8361363" y="2971800"/>
            <a:ext cx="1250950" cy="712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4558" rIns="90000" bIns="45000"/>
          <a:lstStyle>
            <a:lvl1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200">
                <a:latin typeface="Times New Roman" charset="0"/>
              </a:rPr>
              <a:t>Rejection</a:t>
            </a:r>
          </a:p>
          <a:p>
            <a:pPr>
              <a:lnSpc>
                <a:spcPct val="93000"/>
              </a:lnSpc>
              <a:defRPr/>
            </a:pPr>
            <a:r>
              <a:rPr lang="en-US" sz="2200">
                <a:latin typeface="Times New Roman" charset="0"/>
              </a:rPr>
              <a:t>Area</a:t>
            </a:r>
          </a:p>
        </p:txBody>
      </p:sp>
      <p:sp>
        <p:nvSpPr>
          <p:cNvPr id="49159" name="Line 7"/>
          <p:cNvSpPr>
            <a:spLocks noChangeShapeType="1"/>
          </p:cNvSpPr>
          <p:nvPr/>
        </p:nvSpPr>
        <p:spPr bwMode="auto">
          <a:xfrm flipH="1">
            <a:off x="7445375" y="3657600"/>
            <a:ext cx="1374775" cy="18288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601663"/>
            <a:ext cx="8004175" cy="604996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0178" name="Line 2"/>
          <p:cNvSpPr>
            <a:spLocks noChangeShapeType="1"/>
          </p:cNvSpPr>
          <p:nvPr/>
        </p:nvSpPr>
        <p:spPr bwMode="auto">
          <a:xfrm>
            <a:off x="7720013" y="4529138"/>
            <a:ext cx="1252537" cy="1587"/>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50179" name="Text Box 3"/>
          <p:cNvSpPr txBox="1">
            <a:spLocks noChangeArrowheads="1"/>
          </p:cNvSpPr>
          <p:nvPr/>
        </p:nvSpPr>
        <p:spPr bwMode="auto">
          <a:xfrm>
            <a:off x="7904163" y="2990850"/>
            <a:ext cx="1277937" cy="666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2780" rIns="90000" bIns="45000"/>
          <a:lstStyle>
            <a:lvl1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000" b="1">
                <a:latin typeface="Times New Roman" charset="0"/>
              </a:rPr>
              <a:t>Rejection </a:t>
            </a:r>
          </a:p>
          <a:p>
            <a:pPr>
              <a:lnSpc>
                <a:spcPct val="93000"/>
              </a:lnSpc>
              <a:defRPr/>
            </a:pPr>
            <a:r>
              <a:rPr lang="en-US" sz="2000" b="1">
                <a:latin typeface="Times New Roman" charset="0"/>
              </a:rPr>
              <a:t>Area</a:t>
            </a:r>
          </a:p>
        </p:txBody>
      </p:sp>
      <p:sp>
        <p:nvSpPr>
          <p:cNvPr id="50180" name="Text Box 4"/>
          <p:cNvSpPr txBox="1">
            <a:spLocks noChangeArrowheads="1"/>
          </p:cNvSpPr>
          <p:nvPr/>
        </p:nvSpPr>
        <p:spPr bwMode="auto">
          <a:xfrm>
            <a:off x="6400800" y="2540000"/>
            <a:ext cx="150813" cy="4460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sgothic" charset="0"/>
            </a:endParaRPr>
          </a:p>
        </p:txBody>
      </p:sp>
      <p:sp>
        <p:nvSpPr>
          <p:cNvPr id="50181" name="Text Box 5"/>
          <p:cNvSpPr txBox="1">
            <a:spLocks noChangeArrowheads="1"/>
          </p:cNvSpPr>
          <p:nvPr/>
        </p:nvSpPr>
        <p:spPr bwMode="auto">
          <a:xfrm>
            <a:off x="5614988" y="1955800"/>
            <a:ext cx="1489075" cy="666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62780" rIns="90000" bIns="45000"/>
          <a:lstStyle>
            <a:lvl1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000" b="1">
                <a:latin typeface="Times New Roman" charset="0"/>
              </a:rPr>
              <a:t>Acceptance </a:t>
            </a:r>
          </a:p>
          <a:p>
            <a:pPr>
              <a:lnSpc>
                <a:spcPct val="93000"/>
              </a:lnSpc>
              <a:defRPr/>
            </a:pPr>
            <a:r>
              <a:rPr lang="en-US" sz="2000" b="1">
                <a:latin typeface="Times New Roman" charset="0"/>
              </a:rPr>
              <a:t>Area</a:t>
            </a:r>
          </a:p>
        </p:txBody>
      </p:sp>
      <p:sp>
        <p:nvSpPr>
          <p:cNvPr id="50182" name="Line 6"/>
          <p:cNvSpPr>
            <a:spLocks noChangeShapeType="1"/>
          </p:cNvSpPr>
          <p:nvPr/>
        </p:nvSpPr>
        <p:spPr bwMode="auto">
          <a:xfrm flipH="1">
            <a:off x="5697538" y="2306638"/>
            <a:ext cx="1339850" cy="2857500"/>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50183" name="Line 7"/>
          <p:cNvSpPr>
            <a:spLocks noChangeShapeType="1"/>
          </p:cNvSpPr>
          <p:nvPr/>
        </p:nvSpPr>
        <p:spPr bwMode="auto">
          <a:xfrm flipH="1">
            <a:off x="8135938" y="3359150"/>
            <a:ext cx="955675" cy="2155825"/>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333375"/>
            <a:ext cx="9207500" cy="66167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1202" name="Line 2"/>
          <p:cNvSpPr>
            <a:spLocks noChangeShapeType="1"/>
          </p:cNvSpPr>
          <p:nvPr/>
        </p:nvSpPr>
        <p:spPr bwMode="auto">
          <a:xfrm>
            <a:off x="8605838" y="4344988"/>
            <a:ext cx="1236662" cy="1587"/>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51203" name="Text Box 3"/>
          <p:cNvSpPr txBox="1">
            <a:spLocks noChangeArrowheads="1"/>
          </p:cNvSpPr>
          <p:nvPr/>
        </p:nvSpPr>
        <p:spPr bwMode="auto">
          <a:xfrm>
            <a:off x="5926138" y="2112963"/>
            <a:ext cx="1878012" cy="688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62780" rIns="90000" bIns="45000"/>
          <a:lstStyle>
            <a:lvl1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000" b="1">
                <a:latin typeface="Times New Roman" charset="0"/>
              </a:rPr>
              <a:t>Acceptance </a:t>
            </a:r>
          </a:p>
          <a:p>
            <a:pPr>
              <a:lnSpc>
                <a:spcPct val="93000"/>
              </a:lnSpc>
              <a:defRPr/>
            </a:pPr>
            <a:r>
              <a:rPr lang="en-US" sz="2000" b="1">
                <a:latin typeface="Times New Roman" charset="0"/>
              </a:rPr>
              <a:t>Area</a:t>
            </a:r>
          </a:p>
        </p:txBody>
      </p:sp>
      <p:sp>
        <p:nvSpPr>
          <p:cNvPr id="51204" name="Text Box 4"/>
          <p:cNvSpPr txBox="1">
            <a:spLocks noChangeArrowheads="1"/>
          </p:cNvSpPr>
          <p:nvPr/>
        </p:nvSpPr>
        <p:spPr bwMode="auto">
          <a:xfrm>
            <a:off x="8348663" y="2012950"/>
            <a:ext cx="1617662" cy="688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62780" rIns="90000" bIns="45000"/>
          <a:lstStyle>
            <a:lvl1pPr>
              <a:tabLst>
                <a:tab pos="228600" algn="l"/>
                <a:tab pos="457200" algn="l"/>
                <a:tab pos="685800" algn="l"/>
                <a:tab pos="914400" algn="l"/>
                <a:tab pos="1143000" algn="l"/>
                <a:tab pos="1371600" algn="l"/>
                <a:tab pos="16002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 pos="16002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2000" b="1">
                <a:latin typeface="Times New Roman" charset="0"/>
              </a:rPr>
              <a:t>Rejection </a:t>
            </a:r>
          </a:p>
          <a:p>
            <a:pPr>
              <a:lnSpc>
                <a:spcPct val="93000"/>
              </a:lnSpc>
              <a:defRPr/>
            </a:pPr>
            <a:r>
              <a:rPr lang="en-US" sz="2000" b="1">
                <a:latin typeface="Times New Roman" charset="0"/>
              </a:rPr>
              <a:t>Area</a:t>
            </a:r>
          </a:p>
        </p:txBody>
      </p:sp>
      <p:sp>
        <p:nvSpPr>
          <p:cNvPr id="51205" name="Line 5"/>
          <p:cNvSpPr>
            <a:spLocks noChangeShapeType="1"/>
          </p:cNvSpPr>
          <p:nvPr/>
        </p:nvSpPr>
        <p:spPr bwMode="auto">
          <a:xfrm flipH="1">
            <a:off x="6197600" y="2439988"/>
            <a:ext cx="1039813" cy="2339975"/>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
        <p:nvSpPr>
          <p:cNvPr id="51206" name="Line 6"/>
          <p:cNvSpPr>
            <a:spLocks noChangeShapeType="1"/>
          </p:cNvSpPr>
          <p:nvPr/>
        </p:nvSpPr>
        <p:spPr bwMode="auto">
          <a:xfrm flipH="1">
            <a:off x="8853488" y="2373313"/>
            <a:ext cx="588962" cy="3190875"/>
          </a:xfrm>
          <a:prstGeom prst="line">
            <a:avLst/>
          </a:prstGeom>
          <a:noFill/>
          <a:ln w="9525" cap="flat">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503238" y="346075"/>
            <a:ext cx="9070975" cy="1171575"/>
          </a:xfrm>
        </p:spPr>
        <p:txBody>
          <a:bodyPr tIns="28448"/>
          <a:lstStyle/>
          <a:p>
            <a:pPr marL="457200" indent="-292100" eaLnBrk="1">
              <a:lnSpc>
                <a:spcPct val="93000"/>
              </a:lnSpc>
              <a:tabLst>
                <a:tab pos="-411163" algn="l"/>
                <a:tab pos="0" algn="l"/>
                <a:tab pos="101600" algn="l"/>
                <a:tab pos="161925" algn="l"/>
                <a:tab pos="269875" algn="l"/>
                <a:tab pos="390525" algn="l"/>
                <a:tab pos="457200" algn="l"/>
                <a:tab pos="547688" algn="l"/>
                <a:tab pos="627063" algn="l"/>
                <a:tab pos="706438" algn="l"/>
                <a:tab pos="785813" algn="l"/>
                <a:tab pos="914400" algn="l"/>
                <a:tab pos="1012825" algn="l"/>
                <a:tab pos="1122363" algn="l"/>
                <a:tab pos="1201738" algn="l"/>
                <a:tab pos="1260475" algn="l"/>
                <a:tab pos="1371600" algn="l"/>
                <a:tab pos="1498600" algn="l"/>
                <a:tab pos="1617663" algn="l"/>
                <a:tab pos="17272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pPr>
            <a:r>
              <a:rPr lang="en-US" sz="3200">
                <a:solidFill>
                  <a:srgbClr val="B84747"/>
                </a:solidFill>
                <a:latin typeface="Times New Roman" charset="0"/>
              </a:rPr>
              <a:t>Type II Error  a Very High Price to Pay for</a:t>
            </a:r>
          </a:p>
        </p:txBody>
      </p:sp>
      <p:sp>
        <p:nvSpPr>
          <p:cNvPr id="52226" name="Rectangle 2"/>
          <p:cNvSpPr>
            <a:spLocks noGrp="1" noChangeArrowheads="1"/>
          </p:cNvSpPr>
          <p:nvPr>
            <p:ph type="subTitle" idx="4294967295"/>
          </p:nvPr>
        </p:nvSpPr>
        <p:spPr>
          <a:xfrm>
            <a:off x="503238" y="1328738"/>
            <a:ext cx="9070975" cy="5868987"/>
          </a:xfrm>
        </p:spPr>
        <p:txBody>
          <a:bodyPr tIns="28448" anchor="ctr"/>
          <a:lstStyle/>
          <a:p>
            <a:pPr marL="0" indent="0" eaLnBrk="1">
              <a:lnSpc>
                <a:spcPct val="93000"/>
              </a:lnSpc>
              <a:spcAft>
                <a:spcPct val="0"/>
              </a:spcAft>
              <a:tabLst>
                <a:tab pos="-1196975" algn="l"/>
                <a:tab pos="-785813" algn="l"/>
                <a:tab pos="-682625" algn="l"/>
                <a:tab pos="-623888" algn="l"/>
                <a:tab pos="-514350" algn="l"/>
                <a:tab pos="-395288" algn="l"/>
                <a:tab pos="-328613" algn="l"/>
                <a:tab pos="-236538" algn="l"/>
                <a:tab pos="-157163" algn="l"/>
                <a:tab pos="-77788" algn="l"/>
                <a:tab pos="0" algn="l"/>
                <a:tab pos="127000" algn="l"/>
                <a:tab pos="227013" algn="l"/>
                <a:tab pos="336550" algn="l"/>
                <a:tab pos="414338" algn="l"/>
                <a:tab pos="474663" algn="l"/>
                <a:tab pos="584200" algn="l"/>
                <a:tab pos="712788" algn="l"/>
                <a:tab pos="831850" algn="l"/>
                <a:tab pos="939800" algn="l"/>
                <a:tab pos="1041400" algn="l"/>
                <a:tab pos="1498600" algn="l"/>
                <a:tab pos="1955800" algn="l"/>
                <a:tab pos="2413000" algn="l"/>
                <a:tab pos="2870200" algn="l"/>
                <a:tab pos="3327400" algn="l"/>
                <a:tab pos="3784600" algn="l"/>
                <a:tab pos="4241800" algn="l"/>
                <a:tab pos="4699000" algn="l"/>
                <a:tab pos="5156200" algn="l"/>
                <a:tab pos="5613400" algn="l"/>
                <a:tab pos="6070600" algn="l"/>
              </a:tabLst>
              <a:defRPr/>
            </a:pPr>
            <a:endParaRPr lang="en-US">
              <a:solidFill>
                <a:srgbClr val="0000FF"/>
              </a:solidFill>
              <a:latin typeface="Times New Roman" charset="0"/>
            </a:endParaRPr>
          </a:p>
          <a:p>
            <a:pPr marL="0" indent="0" eaLnBrk="1">
              <a:lnSpc>
                <a:spcPct val="93000"/>
              </a:lnSpc>
              <a:spcAft>
                <a:spcPct val="0"/>
              </a:spcAft>
              <a:tabLst>
                <a:tab pos="-1196975" algn="l"/>
                <a:tab pos="-785813" algn="l"/>
                <a:tab pos="-682625" algn="l"/>
                <a:tab pos="-623888" algn="l"/>
                <a:tab pos="-514350" algn="l"/>
                <a:tab pos="-395288" algn="l"/>
                <a:tab pos="-328613" algn="l"/>
                <a:tab pos="-236538" algn="l"/>
                <a:tab pos="-157163" algn="l"/>
                <a:tab pos="-77788" algn="l"/>
                <a:tab pos="0" algn="l"/>
                <a:tab pos="127000" algn="l"/>
                <a:tab pos="227013" algn="l"/>
                <a:tab pos="336550" algn="l"/>
                <a:tab pos="414338" algn="l"/>
                <a:tab pos="474663" algn="l"/>
                <a:tab pos="584200" algn="l"/>
                <a:tab pos="712788" algn="l"/>
                <a:tab pos="831850" algn="l"/>
                <a:tab pos="939800" algn="l"/>
                <a:tab pos="1041400" algn="l"/>
                <a:tab pos="1498600" algn="l"/>
                <a:tab pos="1955800" algn="l"/>
                <a:tab pos="2413000" algn="l"/>
                <a:tab pos="2870200" algn="l"/>
                <a:tab pos="3327400" algn="l"/>
                <a:tab pos="3784600" algn="l"/>
                <a:tab pos="4241800" algn="l"/>
                <a:tab pos="4699000" algn="l"/>
                <a:tab pos="5156200" algn="l"/>
                <a:tab pos="5613400" algn="l"/>
                <a:tab pos="6070600" algn="l"/>
              </a:tabLst>
              <a:defRPr/>
            </a:pPr>
            <a:r>
              <a:rPr lang="en-US">
                <a:solidFill>
                  <a:srgbClr val="0000FF"/>
                </a:solidFill>
                <a:latin typeface="Times New Roman" charset="0"/>
              </a:rPr>
              <a:t>Theory building:</a:t>
            </a:r>
          </a:p>
          <a:p>
            <a:pPr marL="0" indent="0" eaLnBrk="1">
              <a:lnSpc>
                <a:spcPct val="93000"/>
              </a:lnSpc>
              <a:spcAft>
                <a:spcPct val="0"/>
              </a:spcAft>
              <a:tabLst>
                <a:tab pos="-1196975" algn="l"/>
                <a:tab pos="-785813" algn="l"/>
                <a:tab pos="-682625" algn="l"/>
                <a:tab pos="-623888" algn="l"/>
                <a:tab pos="-514350" algn="l"/>
                <a:tab pos="-395288" algn="l"/>
                <a:tab pos="-328613" algn="l"/>
                <a:tab pos="-236538" algn="l"/>
                <a:tab pos="-157163" algn="l"/>
                <a:tab pos="-77788" algn="l"/>
                <a:tab pos="0" algn="l"/>
                <a:tab pos="127000" algn="l"/>
                <a:tab pos="227013" algn="l"/>
                <a:tab pos="336550" algn="l"/>
                <a:tab pos="414338" algn="l"/>
                <a:tab pos="474663" algn="l"/>
                <a:tab pos="584200" algn="l"/>
                <a:tab pos="712788" algn="l"/>
                <a:tab pos="831850" algn="l"/>
                <a:tab pos="939800" algn="l"/>
                <a:tab pos="1041400" algn="l"/>
                <a:tab pos="1498600" algn="l"/>
                <a:tab pos="1955800" algn="l"/>
                <a:tab pos="2413000" algn="l"/>
                <a:tab pos="2870200" algn="l"/>
                <a:tab pos="3327400" algn="l"/>
                <a:tab pos="3784600" algn="l"/>
                <a:tab pos="4241800" algn="l"/>
                <a:tab pos="4699000" algn="l"/>
                <a:tab pos="5156200" algn="l"/>
                <a:tab pos="5613400" algn="l"/>
                <a:tab pos="6070600" algn="l"/>
              </a:tabLst>
              <a:defRPr/>
            </a:pPr>
            <a:r>
              <a:rPr lang="en-US">
                <a:latin typeface="Times New Roman" charset="0"/>
              </a:rPr>
              <a:t>Sometimes we may abandon a particular good theory because of a small </a:t>
            </a:r>
            <a:r>
              <a:rPr lang="en-US" u="sng">
                <a:latin typeface="Times New Roman" charset="0"/>
              </a:rPr>
              <a:t>p</a:t>
            </a:r>
            <a:r>
              <a:rPr lang="en-US">
                <a:latin typeface="Times New Roman" charset="0"/>
              </a:rPr>
              <a:t> value.</a:t>
            </a:r>
          </a:p>
          <a:p>
            <a:pPr marL="0" indent="0" eaLnBrk="1">
              <a:lnSpc>
                <a:spcPct val="93000"/>
              </a:lnSpc>
              <a:spcAft>
                <a:spcPct val="0"/>
              </a:spcAft>
              <a:tabLst>
                <a:tab pos="-1196975" algn="l"/>
                <a:tab pos="-785813" algn="l"/>
                <a:tab pos="-682625" algn="l"/>
                <a:tab pos="-623888" algn="l"/>
                <a:tab pos="-514350" algn="l"/>
                <a:tab pos="-395288" algn="l"/>
                <a:tab pos="-328613" algn="l"/>
                <a:tab pos="-236538" algn="l"/>
                <a:tab pos="-157163" algn="l"/>
                <a:tab pos="-77788" algn="l"/>
                <a:tab pos="0" algn="l"/>
                <a:tab pos="127000" algn="l"/>
                <a:tab pos="227013" algn="l"/>
                <a:tab pos="336550" algn="l"/>
                <a:tab pos="414338" algn="l"/>
                <a:tab pos="474663" algn="l"/>
                <a:tab pos="584200" algn="l"/>
                <a:tab pos="712788" algn="l"/>
                <a:tab pos="831850" algn="l"/>
                <a:tab pos="939800" algn="l"/>
                <a:tab pos="1041400" algn="l"/>
                <a:tab pos="1498600" algn="l"/>
                <a:tab pos="1955800" algn="l"/>
                <a:tab pos="2413000" algn="l"/>
                <a:tab pos="2870200" algn="l"/>
                <a:tab pos="3327400" algn="l"/>
                <a:tab pos="3784600" algn="l"/>
                <a:tab pos="4241800" algn="l"/>
                <a:tab pos="4699000" algn="l"/>
                <a:tab pos="5156200" algn="l"/>
                <a:tab pos="5613400" algn="l"/>
                <a:tab pos="6070600" algn="l"/>
              </a:tabLst>
              <a:defRPr/>
            </a:pPr>
            <a:r>
              <a:rPr lang="en-US">
                <a:latin typeface="Times New Roman" charset="0"/>
                <a:cs typeface="Times New Roman" charset="0"/>
              </a:rPr>
              <a:t>Practical applications of a particular treatment</a:t>
            </a:r>
          </a:p>
          <a:p>
            <a:pPr marL="0" indent="0" eaLnBrk="1">
              <a:lnSpc>
                <a:spcPct val="93000"/>
              </a:lnSpc>
              <a:spcAft>
                <a:spcPct val="0"/>
              </a:spcAft>
              <a:tabLst>
                <a:tab pos="-1196975" algn="l"/>
                <a:tab pos="-785813" algn="l"/>
                <a:tab pos="-682625" algn="l"/>
                <a:tab pos="-623888" algn="l"/>
                <a:tab pos="-514350" algn="l"/>
                <a:tab pos="-395288" algn="l"/>
                <a:tab pos="-328613" algn="l"/>
                <a:tab pos="-236538" algn="l"/>
                <a:tab pos="-157163" algn="l"/>
                <a:tab pos="-77788" algn="l"/>
                <a:tab pos="0" algn="l"/>
                <a:tab pos="127000" algn="l"/>
                <a:tab pos="227013" algn="l"/>
                <a:tab pos="336550" algn="l"/>
                <a:tab pos="414338" algn="l"/>
                <a:tab pos="474663" algn="l"/>
                <a:tab pos="584200" algn="l"/>
                <a:tab pos="712788" algn="l"/>
                <a:tab pos="831850" algn="l"/>
                <a:tab pos="939800" algn="l"/>
                <a:tab pos="1041400" algn="l"/>
                <a:tab pos="1498600" algn="l"/>
                <a:tab pos="1955800" algn="l"/>
                <a:tab pos="2413000" algn="l"/>
                <a:tab pos="2870200" algn="l"/>
                <a:tab pos="3327400" algn="l"/>
                <a:tab pos="3784600" algn="l"/>
                <a:tab pos="4241800" algn="l"/>
                <a:tab pos="4699000" algn="l"/>
                <a:tab pos="5156200" algn="l"/>
                <a:tab pos="5613400" algn="l"/>
                <a:tab pos="6070600" algn="l"/>
              </a:tabLst>
              <a:defRPr/>
            </a:pPr>
            <a:endParaRPr lang="en-US">
              <a:latin typeface="Times New Roman" charset="0"/>
              <a:cs typeface="Times New Roman" charset="0"/>
            </a:endParaRPr>
          </a:p>
          <a:p>
            <a:pPr marL="0" indent="0" eaLnBrk="1">
              <a:lnSpc>
                <a:spcPct val="93000"/>
              </a:lnSpc>
              <a:spcAft>
                <a:spcPct val="0"/>
              </a:spcAft>
              <a:tabLst>
                <a:tab pos="-1196975" algn="l"/>
                <a:tab pos="-785813" algn="l"/>
                <a:tab pos="-682625" algn="l"/>
                <a:tab pos="-623888" algn="l"/>
                <a:tab pos="-514350" algn="l"/>
                <a:tab pos="-395288" algn="l"/>
                <a:tab pos="-328613" algn="l"/>
                <a:tab pos="-236538" algn="l"/>
                <a:tab pos="-157163" algn="l"/>
                <a:tab pos="-77788" algn="l"/>
                <a:tab pos="0" algn="l"/>
                <a:tab pos="127000" algn="l"/>
                <a:tab pos="227013" algn="l"/>
                <a:tab pos="336550" algn="l"/>
                <a:tab pos="414338" algn="l"/>
                <a:tab pos="474663" algn="l"/>
                <a:tab pos="584200" algn="l"/>
                <a:tab pos="712788" algn="l"/>
                <a:tab pos="831850" algn="l"/>
                <a:tab pos="939800" algn="l"/>
                <a:tab pos="1041400" algn="l"/>
                <a:tab pos="1498600" algn="l"/>
                <a:tab pos="1955800" algn="l"/>
                <a:tab pos="2413000" algn="l"/>
                <a:tab pos="2870200" algn="l"/>
                <a:tab pos="3327400" algn="l"/>
                <a:tab pos="3784600" algn="l"/>
                <a:tab pos="4241800" algn="l"/>
                <a:tab pos="4699000" algn="l"/>
                <a:tab pos="5156200" algn="l"/>
                <a:tab pos="5613400" algn="l"/>
                <a:tab pos="6070600" algn="l"/>
              </a:tabLst>
              <a:defRPr/>
            </a:pPr>
            <a:r>
              <a:rPr lang="en-US">
                <a:latin typeface="Times New Roman" charset="0"/>
                <a:cs typeface="Times New Roman" charset="0"/>
              </a:rPr>
              <a:t>Which one to use?</a:t>
            </a:r>
          </a:p>
          <a:p>
            <a:pPr marL="0" indent="0" eaLnBrk="1">
              <a:lnSpc>
                <a:spcPct val="93000"/>
              </a:lnSpc>
              <a:spcAft>
                <a:spcPct val="0"/>
              </a:spcAft>
              <a:tabLst>
                <a:tab pos="-1196975" algn="l"/>
                <a:tab pos="-785813" algn="l"/>
                <a:tab pos="-682625" algn="l"/>
                <a:tab pos="-623888" algn="l"/>
                <a:tab pos="-514350" algn="l"/>
                <a:tab pos="-395288" algn="l"/>
                <a:tab pos="-328613" algn="l"/>
                <a:tab pos="-236538" algn="l"/>
                <a:tab pos="-157163" algn="l"/>
                <a:tab pos="-77788" algn="l"/>
                <a:tab pos="0" algn="l"/>
                <a:tab pos="127000" algn="l"/>
                <a:tab pos="227013" algn="l"/>
                <a:tab pos="336550" algn="l"/>
                <a:tab pos="414338" algn="l"/>
                <a:tab pos="474663" algn="l"/>
                <a:tab pos="584200" algn="l"/>
                <a:tab pos="712788" algn="l"/>
                <a:tab pos="831850" algn="l"/>
                <a:tab pos="939800" algn="l"/>
                <a:tab pos="1041400" algn="l"/>
                <a:tab pos="1498600" algn="l"/>
                <a:tab pos="1955800" algn="l"/>
                <a:tab pos="2413000" algn="l"/>
                <a:tab pos="2870200" algn="l"/>
                <a:tab pos="3327400" algn="l"/>
                <a:tab pos="3784600" algn="l"/>
                <a:tab pos="4241800" algn="l"/>
                <a:tab pos="4699000" algn="l"/>
                <a:tab pos="5156200" algn="l"/>
                <a:tab pos="5613400" algn="l"/>
                <a:tab pos="6070600" algn="l"/>
              </a:tabLst>
              <a:defRPr/>
            </a:pPr>
            <a:endParaRPr lang="en-US">
              <a:latin typeface="Times New Roman" charset="0"/>
              <a:cs typeface="Times New Roman" charset="0"/>
            </a:endParaRPr>
          </a:p>
          <a:p>
            <a:pPr marL="0" indent="0" eaLnBrk="1">
              <a:lnSpc>
                <a:spcPct val="93000"/>
              </a:lnSpc>
              <a:spcAft>
                <a:spcPct val="0"/>
              </a:spcAft>
              <a:tabLst>
                <a:tab pos="-1196975" algn="l"/>
                <a:tab pos="-785813" algn="l"/>
                <a:tab pos="-682625" algn="l"/>
                <a:tab pos="-623888" algn="l"/>
                <a:tab pos="-514350" algn="l"/>
                <a:tab pos="-395288" algn="l"/>
                <a:tab pos="-328613" algn="l"/>
                <a:tab pos="-236538" algn="l"/>
                <a:tab pos="-157163" algn="l"/>
                <a:tab pos="-77788" algn="l"/>
                <a:tab pos="0" algn="l"/>
                <a:tab pos="127000" algn="l"/>
                <a:tab pos="227013" algn="l"/>
                <a:tab pos="336550" algn="l"/>
                <a:tab pos="414338" algn="l"/>
                <a:tab pos="474663" algn="l"/>
                <a:tab pos="584200" algn="l"/>
                <a:tab pos="712788" algn="l"/>
                <a:tab pos="831850" algn="l"/>
                <a:tab pos="939800" algn="l"/>
                <a:tab pos="1041400" algn="l"/>
                <a:tab pos="1498600" algn="l"/>
                <a:tab pos="1955800" algn="l"/>
                <a:tab pos="2413000" algn="l"/>
                <a:tab pos="2870200" algn="l"/>
                <a:tab pos="3327400" algn="l"/>
                <a:tab pos="3784600" algn="l"/>
                <a:tab pos="4241800" algn="l"/>
                <a:tab pos="4699000" algn="l"/>
                <a:tab pos="5156200" algn="l"/>
                <a:tab pos="5613400" algn="l"/>
                <a:tab pos="6070600" algn="l"/>
              </a:tabLst>
              <a:defRPr/>
            </a:pPr>
            <a:r>
              <a:rPr lang="en-US">
                <a:latin typeface="Times New Roman" charset="0"/>
              </a:rPr>
              <a:t>Control Type I error by using small </a:t>
            </a:r>
            <a:r>
              <a:rPr lang="en-US" i="1">
                <a:latin typeface="Times New Roman" charset="0"/>
              </a:rPr>
              <a:t>p </a:t>
            </a:r>
            <a:r>
              <a:rPr lang="en-US">
                <a:latin typeface="Times New Roman" charset="0"/>
              </a:rPr>
              <a:t>(.0001)</a:t>
            </a:r>
          </a:p>
          <a:p>
            <a:pPr marL="0" indent="0" eaLnBrk="1">
              <a:lnSpc>
                <a:spcPct val="93000"/>
              </a:lnSpc>
              <a:spcAft>
                <a:spcPct val="0"/>
              </a:spcAft>
              <a:tabLst>
                <a:tab pos="-1196975" algn="l"/>
                <a:tab pos="-785813" algn="l"/>
                <a:tab pos="-682625" algn="l"/>
                <a:tab pos="-623888" algn="l"/>
                <a:tab pos="-514350" algn="l"/>
                <a:tab pos="-395288" algn="l"/>
                <a:tab pos="-328613" algn="l"/>
                <a:tab pos="-236538" algn="l"/>
                <a:tab pos="-157163" algn="l"/>
                <a:tab pos="-77788" algn="l"/>
                <a:tab pos="0" algn="l"/>
                <a:tab pos="127000" algn="l"/>
                <a:tab pos="227013" algn="l"/>
                <a:tab pos="336550" algn="l"/>
                <a:tab pos="414338" algn="l"/>
                <a:tab pos="474663" algn="l"/>
                <a:tab pos="584200" algn="l"/>
                <a:tab pos="712788" algn="l"/>
                <a:tab pos="831850" algn="l"/>
                <a:tab pos="939800" algn="l"/>
                <a:tab pos="1041400" algn="l"/>
                <a:tab pos="1498600" algn="l"/>
                <a:tab pos="1955800" algn="l"/>
                <a:tab pos="2413000" algn="l"/>
                <a:tab pos="2870200" algn="l"/>
                <a:tab pos="3327400" algn="l"/>
                <a:tab pos="3784600" algn="l"/>
                <a:tab pos="4241800" algn="l"/>
                <a:tab pos="4699000" algn="l"/>
                <a:tab pos="5156200" algn="l"/>
                <a:tab pos="5613400" algn="l"/>
                <a:tab pos="6070600" algn="l"/>
              </a:tabLst>
              <a:defRPr/>
            </a:pPr>
            <a:r>
              <a:rPr lang="en-US">
                <a:latin typeface="Times New Roman" charset="0"/>
              </a:rPr>
              <a:t>Control Type II error by increasing </a:t>
            </a:r>
            <a:r>
              <a:rPr lang="en-US" i="1">
                <a:latin typeface="Times New Roman" charset="0"/>
              </a:rPr>
              <a:t>p</a:t>
            </a:r>
            <a:r>
              <a:rPr lang="en-US">
                <a:latin typeface="Times New Roman" charset="0"/>
              </a:rPr>
              <a:t> (.2 or .3)</a:t>
            </a:r>
          </a:p>
          <a:p>
            <a:pPr marL="0" indent="0" eaLnBrk="1">
              <a:lnSpc>
                <a:spcPct val="93000"/>
              </a:lnSpc>
              <a:spcAft>
                <a:spcPct val="0"/>
              </a:spcAft>
              <a:tabLst>
                <a:tab pos="-1196975" algn="l"/>
                <a:tab pos="-785813" algn="l"/>
                <a:tab pos="-682625" algn="l"/>
                <a:tab pos="-623888" algn="l"/>
                <a:tab pos="-514350" algn="l"/>
                <a:tab pos="-395288" algn="l"/>
                <a:tab pos="-328613" algn="l"/>
                <a:tab pos="-236538" algn="l"/>
                <a:tab pos="-157163" algn="l"/>
                <a:tab pos="-77788" algn="l"/>
                <a:tab pos="0" algn="l"/>
                <a:tab pos="127000" algn="l"/>
                <a:tab pos="227013" algn="l"/>
                <a:tab pos="336550" algn="l"/>
                <a:tab pos="414338" algn="l"/>
                <a:tab pos="474663" algn="l"/>
                <a:tab pos="584200" algn="l"/>
                <a:tab pos="712788" algn="l"/>
                <a:tab pos="831850" algn="l"/>
                <a:tab pos="939800" algn="l"/>
                <a:tab pos="1041400" algn="l"/>
                <a:tab pos="1498600" algn="l"/>
                <a:tab pos="1955800" algn="l"/>
                <a:tab pos="2413000" algn="l"/>
                <a:tab pos="2870200" algn="l"/>
                <a:tab pos="3327400" algn="l"/>
                <a:tab pos="3784600" algn="l"/>
                <a:tab pos="4241800" algn="l"/>
                <a:tab pos="4699000" algn="l"/>
                <a:tab pos="5156200" algn="l"/>
                <a:tab pos="5613400" algn="l"/>
                <a:tab pos="6070600" algn="l"/>
              </a:tabLst>
              <a:defRPr/>
            </a:pPr>
            <a:endParaRPr lang="en-US">
              <a:latin typeface="Times New Roman" charset="0"/>
              <a:cs typeface="Times New Roman" charset="0"/>
            </a:endParaRPr>
          </a:p>
          <a:p>
            <a:pPr marL="0" indent="0" eaLnBrk="1">
              <a:lnSpc>
                <a:spcPct val="93000"/>
              </a:lnSpc>
              <a:spcAft>
                <a:spcPct val="0"/>
              </a:spcAft>
              <a:tabLst>
                <a:tab pos="-1196975" algn="l"/>
                <a:tab pos="-785813" algn="l"/>
                <a:tab pos="-682625" algn="l"/>
                <a:tab pos="-623888" algn="l"/>
                <a:tab pos="-514350" algn="l"/>
                <a:tab pos="-395288" algn="l"/>
                <a:tab pos="-328613" algn="l"/>
                <a:tab pos="-236538" algn="l"/>
                <a:tab pos="-157163" algn="l"/>
                <a:tab pos="-77788" algn="l"/>
                <a:tab pos="0" algn="l"/>
                <a:tab pos="127000" algn="l"/>
                <a:tab pos="227013" algn="l"/>
                <a:tab pos="336550" algn="l"/>
                <a:tab pos="414338" algn="l"/>
                <a:tab pos="474663" algn="l"/>
                <a:tab pos="584200" algn="l"/>
                <a:tab pos="712788" algn="l"/>
                <a:tab pos="831850" algn="l"/>
                <a:tab pos="939800" algn="l"/>
                <a:tab pos="1041400" algn="l"/>
                <a:tab pos="1498600" algn="l"/>
                <a:tab pos="1955800" algn="l"/>
                <a:tab pos="2413000" algn="l"/>
                <a:tab pos="2870200" algn="l"/>
                <a:tab pos="3327400" algn="l"/>
                <a:tab pos="3784600" algn="l"/>
                <a:tab pos="4241800" algn="l"/>
                <a:tab pos="4699000" algn="l"/>
                <a:tab pos="5156200" algn="l"/>
                <a:tab pos="5613400" algn="l"/>
                <a:tab pos="6070600" algn="l"/>
              </a:tabLst>
              <a:defRPr/>
            </a:pPr>
            <a:r>
              <a:rPr lang="en-US">
                <a:latin typeface="Times New Roman" charset="0"/>
                <a:cs typeface="Times New Roman" charset="0"/>
              </a:rPr>
              <a:t>Use conventional values: .01 and .05.</a:t>
            </a:r>
          </a:p>
          <a:p>
            <a:pPr marL="0" indent="0" algn="ctr" eaLnBrk="1">
              <a:lnSpc>
                <a:spcPct val="93000"/>
              </a:lnSpc>
              <a:spcAft>
                <a:spcPct val="0"/>
              </a:spcAft>
              <a:tabLst>
                <a:tab pos="-1196975" algn="l"/>
                <a:tab pos="-785813" algn="l"/>
                <a:tab pos="-682625" algn="l"/>
                <a:tab pos="-623888" algn="l"/>
                <a:tab pos="-514350" algn="l"/>
                <a:tab pos="-395288" algn="l"/>
                <a:tab pos="-328613" algn="l"/>
                <a:tab pos="-236538" algn="l"/>
                <a:tab pos="-157163" algn="l"/>
                <a:tab pos="-77788" algn="l"/>
                <a:tab pos="0" algn="l"/>
                <a:tab pos="127000" algn="l"/>
                <a:tab pos="227013" algn="l"/>
                <a:tab pos="336550" algn="l"/>
                <a:tab pos="414338" algn="l"/>
                <a:tab pos="474663" algn="l"/>
                <a:tab pos="584200" algn="l"/>
                <a:tab pos="712788" algn="l"/>
                <a:tab pos="831850" algn="l"/>
                <a:tab pos="939800" algn="l"/>
                <a:tab pos="1041400" algn="l"/>
                <a:tab pos="1498600" algn="l"/>
                <a:tab pos="1955800" algn="l"/>
                <a:tab pos="2413000" algn="l"/>
                <a:tab pos="2870200" algn="l"/>
                <a:tab pos="3327400" algn="l"/>
                <a:tab pos="3784600" algn="l"/>
                <a:tab pos="4241800" algn="l"/>
                <a:tab pos="4699000" algn="l"/>
                <a:tab pos="5156200" algn="l"/>
                <a:tab pos="5613400" algn="l"/>
                <a:tab pos="6070600" algn="l"/>
              </a:tabLst>
              <a:defRPr/>
            </a:pPr>
            <a:endParaRPr lang="en-US">
              <a:latin typeface="Times New Roman" charset="0"/>
              <a:cs typeface="Times New Roman"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222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222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5222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52226">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5222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6AAA18C-367A-5A42-881F-14F25DDC564B}"/>
              </a:ext>
            </a:extLst>
          </p:cNvPr>
          <p:cNvPicPr>
            <a:picLocks noChangeAspect="1"/>
          </p:cNvPicPr>
          <p:nvPr/>
        </p:nvPicPr>
        <p:blipFill>
          <a:blip r:embed="rId3"/>
          <a:stretch>
            <a:fillRect/>
          </a:stretch>
        </p:blipFill>
        <p:spPr>
          <a:xfrm>
            <a:off x="627062" y="427037"/>
            <a:ext cx="8826500" cy="6705600"/>
          </a:xfrm>
          <a:prstGeom prst="rect">
            <a:avLst/>
          </a:prstGeom>
        </p:spPr>
      </p:pic>
    </p:spTree>
    <p:extLst>
      <p:ext uri="{BB962C8B-B14F-4D97-AF65-F5344CB8AC3E}">
        <p14:creationId xmlns:p14="http://schemas.microsoft.com/office/powerpoint/2010/main" val="12169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755650" y="476250"/>
            <a:ext cx="8567738"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9pPr>
          </a:lstStyle>
          <a:p>
            <a:pPr algn="ctr" hangingPunct="1">
              <a:lnSpc>
                <a:spcPct val="100000"/>
              </a:lnSpc>
              <a:buSzPct val="45000"/>
              <a:buFont typeface="Wingdings" charset="0"/>
              <a:buNone/>
              <a:defRPr/>
            </a:pPr>
            <a:r>
              <a:rPr lang="en-US" sz="4000">
                <a:latin typeface="Times New Roman" charset="0"/>
              </a:rPr>
              <a:t>Relationship Between </a:t>
            </a:r>
            <a:r>
              <a:rPr lang="en-US" sz="4000">
                <a:latin typeface="Times New Roman" charset="0"/>
                <a:cs typeface="Times New Roman" charset="0"/>
              </a:rPr>
              <a:t>α </a:t>
            </a:r>
            <a:r>
              <a:rPr lang="en-US" sz="4000">
                <a:latin typeface="Times New Roman" charset="0"/>
              </a:rPr>
              <a:t>and </a:t>
            </a:r>
            <a:r>
              <a:rPr lang="en-US" sz="4000">
                <a:latin typeface="Times New Roman" charset="0"/>
                <a:cs typeface="Times New Roman" charset="0"/>
              </a:rPr>
              <a:t>β Errors</a:t>
            </a:r>
          </a:p>
        </p:txBody>
      </p:sp>
      <p:sp>
        <p:nvSpPr>
          <p:cNvPr id="53250" name="Text Box 2"/>
          <p:cNvSpPr txBox="1">
            <a:spLocks noChangeArrowheads="1"/>
          </p:cNvSpPr>
          <p:nvPr/>
        </p:nvSpPr>
        <p:spPr bwMode="auto">
          <a:xfrm>
            <a:off x="755650" y="2100263"/>
            <a:ext cx="8567738" cy="45354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431800" indent="-32385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1pPr>
            <a:lvl2pPr marL="863600" indent="-287338">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9pPr>
          </a:lstStyle>
          <a:p>
            <a:pPr hangingPunct="1">
              <a:lnSpc>
                <a:spcPct val="100000"/>
              </a:lnSpc>
              <a:spcBef>
                <a:spcPts val="800"/>
              </a:spcBef>
              <a:buSzPct val="45000"/>
              <a:buFont typeface="Wingdings" charset="0"/>
              <a:buChar char=""/>
              <a:defRPr/>
            </a:pPr>
            <a:r>
              <a:rPr lang="en-US" sz="3200">
                <a:latin typeface="Times New Roman" charset="0"/>
              </a:rPr>
              <a:t>Decreasing the probability of a Type I error increases the probability of a Type II error.</a:t>
            </a:r>
          </a:p>
          <a:p>
            <a:pPr hangingPunct="1">
              <a:lnSpc>
                <a:spcPct val="100000"/>
              </a:lnSpc>
              <a:spcBef>
                <a:spcPts val="800"/>
              </a:spcBef>
              <a:buSzPct val="45000"/>
              <a:buFont typeface="Wingdings" charset="0"/>
              <a:buNone/>
              <a:defRPr/>
            </a:pPr>
            <a:endParaRPr lang="en-US" sz="3200">
              <a:latin typeface="Times New Roman" charset="0"/>
            </a:endParaRPr>
          </a:p>
          <a:p>
            <a:pPr lvl="1" hangingPunct="1">
              <a:lnSpc>
                <a:spcPct val="100000"/>
              </a:lnSpc>
              <a:spcBef>
                <a:spcPts val="700"/>
              </a:spcBef>
              <a:buSzPct val="75000"/>
              <a:buFont typeface="Symbol" charset="0"/>
              <a:buChar char=""/>
              <a:defRPr/>
            </a:pPr>
            <a:r>
              <a:rPr lang="en-US" sz="2800">
                <a:latin typeface="Times New Roman" charset="0"/>
              </a:rPr>
              <a:t>The compromise is to use standard significance levels of p &lt; .05 and p &lt; .01.</a:t>
            </a:r>
          </a:p>
          <a:p>
            <a:pPr hangingPunct="1">
              <a:lnSpc>
                <a:spcPct val="100000"/>
              </a:lnSpc>
              <a:spcBef>
                <a:spcPts val="800"/>
              </a:spcBef>
              <a:buSzPct val="45000"/>
              <a:buFont typeface="Wingdings" charset="0"/>
              <a:buNone/>
              <a:defRPr/>
            </a:pPr>
            <a:endParaRPr lang="en-US" sz="3200">
              <a:latin typeface="Times New Roman"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Chapter Outline</a:t>
            </a:r>
          </a:p>
        </p:txBody>
      </p:sp>
      <p:sp>
        <p:nvSpPr>
          <p:cNvPr id="15363" name="Rectangle 3"/>
          <p:cNvSpPr>
            <a:spLocks noGrp="1" noChangeArrowheads="1"/>
          </p:cNvSpPr>
          <p:nvPr>
            <p:ph type="body" idx="1"/>
          </p:nvPr>
        </p:nvSpPr>
        <p:spPr/>
        <p:txBody>
          <a:bodyPr/>
          <a:lstStyle/>
          <a:p>
            <a:pPr eaLnBrk="1" hangingPunct="1">
              <a:defRPr/>
            </a:pPr>
            <a:r>
              <a:rPr lang="en-US" sz="3100" dirty="0">
                <a:latin typeface="Arial" charset="0"/>
                <a:ea typeface="ＭＳ Ｐゴシック" charset="0"/>
                <a:cs typeface="ＭＳ Ｐゴシック" charset="0"/>
              </a:rPr>
              <a:t>Hypothesis-Testing</a:t>
            </a:r>
          </a:p>
          <a:p>
            <a:pPr eaLnBrk="1" hangingPunct="1">
              <a:defRPr/>
            </a:pPr>
            <a:r>
              <a:rPr lang="en-US" sz="3100" dirty="0">
                <a:latin typeface="Arial" charset="0"/>
                <a:ea typeface="ＭＳ Ｐゴシック" charset="0"/>
                <a:cs typeface="ＭＳ Ｐゴシック" charset="0"/>
              </a:rPr>
              <a:t>One-Tailed and Two-Tailed Hypothesis Tests</a:t>
            </a:r>
          </a:p>
          <a:p>
            <a:pPr eaLnBrk="1" hangingPunct="1">
              <a:defRPr/>
            </a:pPr>
            <a:r>
              <a:rPr lang="en-US" sz="3100" dirty="0">
                <a:latin typeface="Arial" charset="0"/>
                <a:ea typeface="ＭＳ Ｐゴシック" charset="0"/>
                <a:cs typeface="ＭＳ Ｐゴシック" charset="0"/>
              </a:rPr>
              <a:t>Decision Errors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5476AF-5B70-D245-9F68-DBD4B5165109}"/>
              </a:ext>
            </a:extLst>
          </p:cNvPr>
          <p:cNvPicPr>
            <a:picLocks noChangeAspect="1"/>
          </p:cNvPicPr>
          <p:nvPr/>
        </p:nvPicPr>
        <p:blipFill>
          <a:blip r:embed="rId2"/>
          <a:stretch>
            <a:fillRect/>
          </a:stretch>
        </p:blipFill>
        <p:spPr>
          <a:xfrm>
            <a:off x="1" y="122237"/>
            <a:ext cx="10080624" cy="7437438"/>
          </a:xfrm>
          <a:prstGeom prst="rect">
            <a:avLst/>
          </a:prstGeom>
        </p:spPr>
      </p:pic>
    </p:spTree>
    <p:extLst>
      <p:ext uri="{BB962C8B-B14F-4D97-AF65-F5344CB8AC3E}">
        <p14:creationId xmlns:p14="http://schemas.microsoft.com/office/powerpoint/2010/main" val="1458488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E8315D-45C4-E64D-937D-5F9800D32DEE}"/>
              </a:ext>
            </a:extLst>
          </p:cNvPr>
          <p:cNvPicPr>
            <a:picLocks noChangeAspect="1"/>
          </p:cNvPicPr>
          <p:nvPr/>
        </p:nvPicPr>
        <p:blipFill>
          <a:blip r:embed="rId2"/>
          <a:stretch>
            <a:fillRect/>
          </a:stretch>
        </p:blipFill>
        <p:spPr>
          <a:xfrm>
            <a:off x="-1" y="0"/>
            <a:ext cx="10080625" cy="7437437"/>
          </a:xfrm>
          <a:prstGeom prst="rect">
            <a:avLst/>
          </a:prstGeom>
        </p:spPr>
      </p:pic>
    </p:spTree>
    <p:extLst>
      <p:ext uri="{BB962C8B-B14F-4D97-AF65-F5344CB8AC3E}">
        <p14:creationId xmlns:p14="http://schemas.microsoft.com/office/powerpoint/2010/main" val="310718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3375A5-EF0A-9B4F-8024-E776284B4851}"/>
              </a:ext>
            </a:extLst>
          </p:cNvPr>
          <p:cNvPicPr>
            <a:picLocks noChangeAspect="1"/>
          </p:cNvPicPr>
          <p:nvPr/>
        </p:nvPicPr>
        <p:blipFill>
          <a:blip r:embed="rId2"/>
          <a:stretch>
            <a:fillRect/>
          </a:stretch>
        </p:blipFill>
        <p:spPr>
          <a:xfrm>
            <a:off x="0" y="18998"/>
            <a:ext cx="9923201" cy="755967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82C366E-BF1A-7E4B-B578-412E3848F92E}"/>
                  </a:ext>
                </a:extLst>
              </p:cNvPr>
              <p:cNvSpPr/>
              <p:nvPr/>
            </p:nvSpPr>
            <p:spPr>
              <a:xfrm>
                <a:off x="4278312" y="4922837"/>
                <a:ext cx="3806029" cy="6651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𝑍</m:t>
                      </m:r>
                      <m:r>
                        <a:rPr lang="en-US" sz="2000" i="0" smtClean="0">
                          <a:latin typeface="Cambria Math" panose="02040503050406030204" pitchFamily="18" charset="0"/>
                        </a:rPr>
                        <m:t>=</m:t>
                      </m:r>
                      <m:f>
                        <m:fPr>
                          <m:ctrlPr>
                            <a:rPr lang="en-US" sz="2000" i="1">
                              <a:solidFill>
                                <a:srgbClr val="836967"/>
                              </a:solidFill>
                              <a:latin typeface="Cambria Math" panose="02040503050406030204" pitchFamily="18" charset="0"/>
                            </a:rPr>
                          </m:ctrlPr>
                        </m:fPr>
                        <m:num>
                          <m:r>
                            <m:rPr>
                              <m:sty m:val="p"/>
                            </m:rPr>
                            <a:rPr lang="en-US" sz="2000" b="0" i="0" smtClean="0">
                              <a:solidFill>
                                <a:srgbClr val="836967"/>
                              </a:solidFill>
                              <a:latin typeface="Cambria Math" panose="02040503050406030204" pitchFamily="18" charset="0"/>
                            </a:rPr>
                            <m:t>X</m:t>
                          </m:r>
                          <m:r>
                            <a:rPr lang="en-US" sz="2000">
                              <a:latin typeface="Cambria Math" panose="02040503050406030204" pitchFamily="18" charset="0"/>
                            </a:rPr>
                            <m:t>−</m:t>
                          </m:r>
                          <m:r>
                            <a:rPr lang="en-US" sz="2000" b="0" i="1" smtClean="0">
                              <a:latin typeface="Cambria Math" panose="02040503050406030204" pitchFamily="18" charset="0"/>
                            </a:rPr>
                            <m:t>µ</m:t>
                          </m:r>
                        </m:num>
                        <m:den>
                          <m:r>
                            <m:rPr>
                              <m:nor/>
                            </m:rPr>
                            <a:rPr lang="en-US" sz="2000" i="1" dirty="0">
                              <a:latin typeface="Times New Roman" panose="02020603050405020304" pitchFamily="18" charset="0"/>
                              <a:cs typeface="Times New Roman" panose="02020603050405020304" pitchFamily="18" charset="0"/>
                            </a:rPr>
                            <m:t>σ</m:t>
                          </m:r>
                        </m:den>
                      </m:f>
                      <m:r>
                        <a:rPr lang="en-US" sz="2000" b="0" i="1" smtClean="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b="0" i="0" smtClean="0">
                              <a:latin typeface="Cambria Math" panose="02040503050406030204" pitchFamily="18" charset="0"/>
                            </a:rPr>
                            <m:t>140</m:t>
                          </m:r>
                          <m:r>
                            <a:rPr lang="en-US" sz="2000" i="0">
                              <a:latin typeface="Cambria Math" panose="02040503050406030204" pitchFamily="18" charset="0"/>
                            </a:rPr>
                            <m:t>−</m:t>
                          </m:r>
                          <m:r>
                            <a:rPr lang="en-US" sz="2000" b="0" i="1" smtClean="0">
                              <a:latin typeface="Cambria Math" panose="02040503050406030204" pitchFamily="18" charset="0"/>
                            </a:rPr>
                            <m:t>100</m:t>
                          </m:r>
                        </m:num>
                        <m:den>
                          <m:r>
                            <a:rPr lang="en-US" sz="2000" b="0" i="0" smtClean="0">
                              <a:latin typeface="Cambria Math" panose="02040503050406030204" pitchFamily="18" charset="0"/>
                            </a:rPr>
                            <m:t>1</m:t>
                          </m:r>
                          <m:r>
                            <a:rPr lang="en-US" sz="2000" b="0" i="1" smtClean="0">
                              <a:latin typeface="Cambria Math" panose="02040503050406030204" pitchFamily="18" charset="0"/>
                            </a:rPr>
                            <m:t>5</m:t>
                          </m:r>
                        </m:den>
                      </m:f>
                      <m:r>
                        <a:rPr lang="en-US" sz="2000" i="0">
                          <a:latin typeface="Cambria Math" panose="02040503050406030204" pitchFamily="18" charset="0"/>
                        </a:rPr>
                        <m:t>=</m:t>
                      </m:r>
                      <m:r>
                        <a:rPr lang="en-US" sz="2000" b="0" i="0" smtClean="0">
                          <a:latin typeface="Cambria Math" panose="02040503050406030204" pitchFamily="18" charset="0"/>
                        </a:rPr>
                        <m:t>2.67</m:t>
                      </m:r>
                    </m:oMath>
                  </m:oMathPara>
                </a14:m>
                <a:endParaRPr lang="en-US" sz="2000" dirty="0"/>
              </a:p>
            </p:txBody>
          </p:sp>
        </mc:Choice>
        <mc:Fallback xmlns="">
          <p:sp>
            <p:nvSpPr>
              <p:cNvPr id="6" name="Rectangle 5">
                <a:extLst>
                  <a:ext uri="{FF2B5EF4-FFF2-40B4-BE49-F238E27FC236}">
                    <a16:creationId xmlns:a16="http://schemas.microsoft.com/office/drawing/2014/main" id="{682C366E-BF1A-7E4B-B578-412E3848F92E}"/>
                  </a:ext>
                </a:extLst>
              </p:cNvPr>
              <p:cNvSpPr>
                <a:spLocks noRot="1" noChangeAspect="1" noMove="1" noResize="1" noEditPoints="1" noAdjustHandles="1" noChangeArrowheads="1" noChangeShapeType="1" noTextEdit="1"/>
              </p:cNvSpPr>
              <p:nvPr/>
            </p:nvSpPr>
            <p:spPr>
              <a:xfrm>
                <a:off x="4278312" y="4922837"/>
                <a:ext cx="3806029" cy="665118"/>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1F06B1-C54C-9D42-9543-D4FDB5B66EDE}"/>
                  </a:ext>
                </a:extLst>
              </p:cNvPr>
              <p:cNvSpPr txBox="1"/>
              <p:nvPr/>
            </p:nvSpPr>
            <p:spPr>
              <a:xfrm>
                <a:off x="3668712" y="2941637"/>
                <a:ext cx="1947071" cy="361959"/>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µ=100,</m:t>
                    </m:r>
                    <m:r>
                      <m:rPr>
                        <m:nor/>
                      </m:rPr>
                      <a:rPr lang="en-US" sz="2400" i="1" dirty="0">
                        <a:latin typeface="Times New Roman" panose="02020603050405020304" pitchFamily="18" charset="0"/>
                        <a:cs typeface="Times New Roman" panose="02020603050405020304" pitchFamily="18" charset="0"/>
                      </a:rPr>
                      <m:t>σ</m:t>
                    </m:r>
                  </m:oMath>
                </a14:m>
                <a:r>
                  <a:rPr lang="en-US" sz="2400" dirty="0"/>
                  <a:t> = 15</a:t>
                </a:r>
              </a:p>
            </p:txBody>
          </p:sp>
        </mc:Choice>
        <mc:Fallback xmlns="">
          <p:sp>
            <p:nvSpPr>
              <p:cNvPr id="7" name="TextBox 6">
                <a:extLst>
                  <a:ext uri="{FF2B5EF4-FFF2-40B4-BE49-F238E27FC236}">
                    <a16:creationId xmlns:a16="http://schemas.microsoft.com/office/drawing/2014/main" id="{FA1F06B1-C54C-9D42-9543-D4FDB5B66EDE}"/>
                  </a:ext>
                </a:extLst>
              </p:cNvPr>
              <p:cNvSpPr txBox="1">
                <a:spLocks noRot="1" noChangeAspect="1" noMove="1" noResize="1" noEditPoints="1" noAdjustHandles="1" noChangeArrowheads="1" noChangeShapeType="1" noTextEdit="1"/>
              </p:cNvSpPr>
              <p:nvPr/>
            </p:nvSpPr>
            <p:spPr>
              <a:xfrm>
                <a:off x="3668712" y="2941637"/>
                <a:ext cx="1947071" cy="361959"/>
              </a:xfrm>
              <a:prstGeom prst="rect">
                <a:avLst/>
              </a:prstGeom>
              <a:blipFill>
                <a:blip r:embed="rId4"/>
                <a:stretch>
                  <a:fillRect l="-5161" t="-23333" r="-8387" b="-46667"/>
                </a:stretch>
              </a:blipFill>
            </p:spPr>
            <p:txBody>
              <a:bodyPr/>
              <a:lstStyle/>
              <a:p>
                <a:r>
                  <a:rPr lang="en-US">
                    <a:noFill/>
                  </a:rPr>
                  <a:t> </a:t>
                </a:r>
              </a:p>
            </p:txBody>
          </p:sp>
        </mc:Fallback>
      </mc:AlternateContent>
    </p:spTree>
    <p:extLst>
      <p:ext uri="{BB962C8B-B14F-4D97-AF65-F5344CB8AC3E}">
        <p14:creationId xmlns:p14="http://schemas.microsoft.com/office/powerpoint/2010/main" val="3682649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503238" y="301625"/>
            <a:ext cx="9070975" cy="1262063"/>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a:solidFill>
                  <a:srgbClr val="B84747"/>
                </a:solidFill>
                <a:latin typeface="Times New Roman" charset="0"/>
              </a:rPr>
              <a:t>One- and Two-Tailed Tests</a:t>
            </a:r>
          </a:p>
        </p:txBody>
      </p:sp>
      <p:sp>
        <p:nvSpPr>
          <p:cNvPr id="20482" name="Rectangle 2"/>
          <p:cNvSpPr>
            <a:spLocks noGrp="1" noChangeArrowheads="1"/>
          </p:cNvSpPr>
          <p:nvPr>
            <p:ph type="subTitle" idx="4294967295"/>
          </p:nvPr>
        </p:nvSpPr>
        <p:spPr>
          <a:xfrm>
            <a:off x="530225" y="1441450"/>
            <a:ext cx="9070975" cy="5873750"/>
          </a:xfrm>
        </p:spPr>
        <p:txBody>
          <a:bodyPr tIns="28448" anchor="ctr"/>
          <a:lstStyle/>
          <a:p>
            <a:pPr marL="0" indent="0" eaLnBrk="1">
              <a:lnSpc>
                <a:spcPct val="93000"/>
              </a:lnSpc>
              <a:spcAft>
                <a:spcPct val="0"/>
              </a:spcAft>
              <a:tabLst>
                <a:tab pos="-371475" algn="l"/>
                <a:tab pos="-227013" algn="l"/>
                <a:tab pos="-107950" algn="l"/>
                <a:tab pos="0" algn="l"/>
                <a:tab pos="84138" algn="l"/>
                <a:tab pos="227013" algn="l"/>
                <a:tab pos="336550" algn="l"/>
                <a:tab pos="444500" algn="l"/>
                <a:tab pos="541338" algn="l"/>
                <a:tab pos="673100" algn="l"/>
                <a:tab pos="750888" algn="l"/>
                <a:tab pos="89058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 pos="9685338" algn="l"/>
              </a:tabLst>
              <a:defRPr/>
            </a:pPr>
            <a:r>
              <a:rPr lang="en-US" dirty="0">
                <a:latin typeface="Times New Roman" charset="0"/>
              </a:rPr>
              <a:t>Researcher predicts direction of </a:t>
            </a:r>
            <a:r>
              <a:rPr lang="en-US" i="1" dirty="0">
                <a:latin typeface="Times New Roman" charset="0"/>
              </a:rPr>
              <a:t>H</a:t>
            </a:r>
            <a:r>
              <a:rPr lang="en-US" i="1" baseline="-40000" dirty="0">
                <a:latin typeface="Times New Roman" charset="0"/>
              </a:rPr>
              <a:t>A</a:t>
            </a:r>
            <a:r>
              <a:rPr lang="en-US" dirty="0">
                <a:latin typeface="Times New Roman" charset="0"/>
              </a:rPr>
              <a:t> &lt; or &gt;</a:t>
            </a:r>
          </a:p>
          <a:p>
            <a:pPr marL="0" indent="0" eaLnBrk="1">
              <a:lnSpc>
                <a:spcPct val="93000"/>
              </a:lnSpc>
              <a:spcAft>
                <a:spcPct val="0"/>
              </a:spcAft>
              <a:tabLst>
                <a:tab pos="-371475" algn="l"/>
                <a:tab pos="-227013" algn="l"/>
                <a:tab pos="-107950" algn="l"/>
                <a:tab pos="0" algn="l"/>
                <a:tab pos="84138" algn="l"/>
                <a:tab pos="227013" algn="l"/>
                <a:tab pos="336550" algn="l"/>
                <a:tab pos="444500" algn="l"/>
                <a:tab pos="541338" algn="l"/>
                <a:tab pos="673100" algn="l"/>
                <a:tab pos="750888" algn="l"/>
                <a:tab pos="89058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 pos="9685338" algn="l"/>
              </a:tabLst>
              <a:defRPr/>
            </a:pPr>
            <a:r>
              <a:rPr lang="en-US" dirty="0">
                <a:latin typeface="Times New Roman" charset="0"/>
                <a:cs typeface="Times New Roman" charset="0"/>
              </a:rPr>
              <a:t>ANACIN improves memory</a:t>
            </a:r>
          </a:p>
          <a:p>
            <a:pPr marL="0" indent="0" eaLnBrk="1">
              <a:lnSpc>
                <a:spcPct val="93000"/>
              </a:lnSpc>
              <a:spcAft>
                <a:spcPct val="0"/>
              </a:spcAft>
              <a:tabLst>
                <a:tab pos="-371475" algn="l"/>
                <a:tab pos="-227013" algn="l"/>
                <a:tab pos="-107950" algn="l"/>
                <a:tab pos="0" algn="l"/>
                <a:tab pos="84138" algn="l"/>
                <a:tab pos="227013" algn="l"/>
                <a:tab pos="336550" algn="l"/>
                <a:tab pos="444500" algn="l"/>
                <a:tab pos="541338" algn="l"/>
                <a:tab pos="673100" algn="l"/>
                <a:tab pos="750888" algn="l"/>
                <a:tab pos="89058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 pos="9685338" algn="l"/>
              </a:tabLst>
              <a:defRPr/>
            </a:pPr>
            <a:endParaRPr lang="en-US" dirty="0">
              <a:latin typeface="Times New Roman" charset="0"/>
              <a:cs typeface="Times New Roman" charset="0"/>
            </a:endParaRPr>
          </a:p>
          <a:p>
            <a:pPr marL="0" indent="0" eaLnBrk="1">
              <a:lnSpc>
                <a:spcPct val="93000"/>
              </a:lnSpc>
              <a:spcAft>
                <a:spcPct val="0"/>
              </a:spcAft>
              <a:tabLst>
                <a:tab pos="-371475" algn="l"/>
                <a:tab pos="-227013" algn="l"/>
                <a:tab pos="-107950" algn="l"/>
                <a:tab pos="0" algn="l"/>
                <a:tab pos="84138" algn="l"/>
                <a:tab pos="227013" algn="l"/>
                <a:tab pos="336550" algn="l"/>
                <a:tab pos="444500" algn="l"/>
                <a:tab pos="541338" algn="l"/>
                <a:tab pos="673100" algn="l"/>
                <a:tab pos="750888" algn="l"/>
                <a:tab pos="89058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 pos="9685338" algn="l"/>
              </a:tabLst>
              <a:defRPr/>
            </a:pPr>
            <a:r>
              <a:rPr lang="en-US" sz="2800" dirty="0">
                <a:latin typeface="Times New Roman" charset="0"/>
                <a:cs typeface="Times New Roman" charset="0"/>
              </a:rPr>
              <a:t>Experimental Group will </a:t>
            </a:r>
            <a:r>
              <a:rPr lang="en-US" sz="2800" b="1" dirty="0">
                <a:solidFill>
                  <a:srgbClr val="B84747"/>
                </a:solidFill>
                <a:latin typeface="Times New Roman" charset="0"/>
                <a:cs typeface="Times New Roman" charset="0"/>
              </a:rPr>
              <a:t>score higher</a:t>
            </a:r>
            <a:r>
              <a:rPr lang="en-US" sz="2800" b="1" dirty="0">
                <a:latin typeface="Times New Roman" charset="0"/>
                <a:cs typeface="Times New Roman" charset="0"/>
              </a:rPr>
              <a:t> </a:t>
            </a:r>
            <a:r>
              <a:rPr lang="en-US" sz="2800" dirty="0">
                <a:latin typeface="Times New Roman" charset="0"/>
                <a:cs typeface="Times New Roman" charset="0"/>
              </a:rPr>
              <a:t>than Control group</a:t>
            </a:r>
          </a:p>
          <a:p>
            <a:pPr marL="0" indent="0" eaLnBrk="1">
              <a:lnSpc>
                <a:spcPct val="93000"/>
              </a:lnSpc>
              <a:spcAft>
                <a:spcPct val="0"/>
              </a:spcAft>
              <a:tabLst>
                <a:tab pos="-371475" algn="l"/>
                <a:tab pos="-227013" algn="l"/>
                <a:tab pos="-107950" algn="l"/>
                <a:tab pos="0" algn="l"/>
                <a:tab pos="84138" algn="l"/>
                <a:tab pos="227013" algn="l"/>
                <a:tab pos="336550" algn="l"/>
                <a:tab pos="444500" algn="l"/>
                <a:tab pos="541338" algn="l"/>
                <a:tab pos="673100" algn="l"/>
                <a:tab pos="750888" algn="l"/>
                <a:tab pos="89058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 pos="9685338" algn="l"/>
              </a:tabLst>
              <a:defRPr/>
            </a:pPr>
            <a:endParaRPr lang="en-US" sz="2800" dirty="0">
              <a:latin typeface="Times New Roman" charset="0"/>
              <a:cs typeface="Times New Roman" charset="0"/>
            </a:endParaRPr>
          </a:p>
          <a:p>
            <a:pPr marL="0" indent="0" eaLnBrk="1">
              <a:lnSpc>
                <a:spcPct val="93000"/>
              </a:lnSpc>
              <a:spcAft>
                <a:spcPct val="0"/>
              </a:spcAft>
              <a:tabLst>
                <a:tab pos="-371475" algn="l"/>
                <a:tab pos="-227013" algn="l"/>
                <a:tab pos="-107950" algn="l"/>
                <a:tab pos="0" algn="l"/>
                <a:tab pos="84138" algn="l"/>
                <a:tab pos="227013" algn="l"/>
                <a:tab pos="336550" algn="l"/>
                <a:tab pos="444500" algn="l"/>
                <a:tab pos="541338" algn="l"/>
                <a:tab pos="673100" algn="l"/>
                <a:tab pos="750888" algn="l"/>
                <a:tab pos="89058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 pos="9685338" algn="l"/>
              </a:tabLst>
              <a:defRPr/>
            </a:pPr>
            <a:r>
              <a:rPr lang="en-US" sz="2800" dirty="0">
                <a:latin typeface="Times New Roman" charset="0"/>
                <a:cs typeface="Times New Roman" charset="0"/>
              </a:rPr>
              <a:t>Population 1 = group  received Anacin</a:t>
            </a:r>
          </a:p>
          <a:p>
            <a:pPr marL="0" indent="0" eaLnBrk="1">
              <a:lnSpc>
                <a:spcPct val="93000"/>
              </a:lnSpc>
              <a:spcAft>
                <a:spcPct val="0"/>
              </a:spcAft>
              <a:tabLst>
                <a:tab pos="-371475" algn="l"/>
                <a:tab pos="-227013" algn="l"/>
                <a:tab pos="-107950" algn="l"/>
                <a:tab pos="0" algn="l"/>
                <a:tab pos="84138" algn="l"/>
                <a:tab pos="227013" algn="l"/>
                <a:tab pos="336550" algn="l"/>
                <a:tab pos="444500" algn="l"/>
                <a:tab pos="541338" algn="l"/>
                <a:tab pos="673100" algn="l"/>
                <a:tab pos="750888" algn="l"/>
                <a:tab pos="89058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 pos="9685338" algn="l"/>
              </a:tabLst>
              <a:defRPr/>
            </a:pPr>
            <a:r>
              <a:rPr lang="en-US" sz="2800" dirty="0">
                <a:latin typeface="Times New Roman" charset="0"/>
                <a:cs typeface="Times New Roman" charset="0"/>
              </a:rPr>
              <a:t>Population 2 =  group did not receive it</a:t>
            </a:r>
          </a:p>
          <a:p>
            <a:pPr marL="0" indent="0" eaLnBrk="1">
              <a:lnSpc>
                <a:spcPct val="93000"/>
              </a:lnSpc>
              <a:spcAft>
                <a:spcPct val="0"/>
              </a:spcAft>
              <a:tabLst>
                <a:tab pos="-371475" algn="l"/>
                <a:tab pos="-227013" algn="l"/>
                <a:tab pos="-107950" algn="l"/>
                <a:tab pos="0" algn="l"/>
                <a:tab pos="84138" algn="l"/>
                <a:tab pos="227013" algn="l"/>
                <a:tab pos="336550" algn="l"/>
                <a:tab pos="444500" algn="l"/>
                <a:tab pos="541338" algn="l"/>
                <a:tab pos="673100" algn="l"/>
                <a:tab pos="750888" algn="l"/>
                <a:tab pos="89058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 pos="9685338" algn="l"/>
              </a:tabLst>
              <a:defRPr/>
            </a:pPr>
            <a:endParaRPr lang="en-US" sz="2800" dirty="0">
              <a:latin typeface="Times New Roman" charset="0"/>
              <a:cs typeface="Times New Roman" charset="0"/>
            </a:endParaRPr>
          </a:p>
          <a:p>
            <a:pPr marL="0" indent="0" eaLnBrk="1">
              <a:lnSpc>
                <a:spcPct val="93000"/>
              </a:lnSpc>
              <a:spcAft>
                <a:spcPct val="0"/>
              </a:spcAft>
              <a:tabLst>
                <a:tab pos="-371475" algn="l"/>
                <a:tab pos="-227013" algn="l"/>
                <a:tab pos="-107950" algn="l"/>
                <a:tab pos="0" algn="l"/>
                <a:tab pos="84138" algn="l"/>
                <a:tab pos="227013" algn="l"/>
                <a:tab pos="336550" algn="l"/>
                <a:tab pos="444500" algn="l"/>
                <a:tab pos="541338" algn="l"/>
                <a:tab pos="673100" algn="l"/>
                <a:tab pos="750888" algn="l"/>
                <a:tab pos="89058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 pos="9685338" algn="l"/>
              </a:tabLst>
              <a:defRPr/>
            </a:pPr>
            <a:r>
              <a:rPr lang="en-US" sz="2800" i="1" dirty="0">
                <a:latin typeface="Times New Roman" charset="0"/>
              </a:rPr>
              <a:t>H</a:t>
            </a:r>
            <a:r>
              <a:rPr lang="en-US" sz="2800" i="1" baseline="-40000" dirty="0">
                <a:latin typeface="Times New Roman" charset="0"/>
              </a:rPr>
              <a:t>1</a:t>
            </a:r>
            <a:r>
              <a:rPr lang="en-US" sz="2800" dirty="0">
                <a:latin typeface="Times New Roman" charset="0"/>
              </a:rPr>
              <a:t>= Pop. 1 Remember </a:t>
            </a:r>
            <a:r>
              <a:rPr lang="en-US" sz="2800" b="1" dirty="0">
                <a:solidFill>
                  <a:srgbClr val="FF0000"/>
                </a:solidFill>
                <a:latin typeface="Times New Roman" charset="0"/>
              </a:rPr>
              <a:t>more</a:t>
            </a:r>
            <a:r>
              <a:rPr lang="en-US" sz="2800" dirty="0">
                <a:latin typeface="Times New Roman" charset="0"/>
              </a:rPr>
              <a:t> words than Pop. 2</a:t>
            </a:r>
          </a:p>
          <a:p>
            <a:pPr marL="0" indent="0" eaLnBrk="1">
              <a:lnSpc>
                <a:spcPct val="93000"/>
              </a:lnSpc>
              <a:spcAft>
                <a:spcPct val="0"/>
              </a:spcAft>
              <a:tabLst>
                <a:tab pos="-371475" algn="l"/>
                <a:tab pos="-227013" algn="l"/>
                <a:tab pos="-107950" algn="l"/>
                <a:tab pos="0" algn="l"/>
                <a:tab pos="84138" algn="l"/>
                <a:tab pos="227013" algn="l"/>
                <a:tab pos="336550" algn="l"/>
                <a:tab pos="444500" algn="l"/>
                <a:tab pos="541338" algn="l"/>
                <a:tab pos="673100" algn="l"/>
                <a:tab pos="750888" algn="l"/>
                <a:tab pos="89058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 pos="9685338" algn="l"/>
              </a:tabLst>
              <a:defRPr/>
            </a:pPr>
            <a:r>
              <a:rPr lang="en-US" sz="2800" i="1" dirty="0">
                <a:latin typeface="Times New Roman" charset="0"/>
              </a:rPr>
              <a:t>H</a:t>
            </a:r>
            <a:r>
              <a:rPr lang="en-US" sz="2800" i="1" baseline="-40000" dirty="0">
                <a:latin typeface="Times New Roman" charset="0"/>
              </a:rPr>
              <a:t>o</a:t>
            </a:r>
            <a:r>
              <a:rPr lang="en-US" sz="2800" dirty="0">
                <a:latin typeface="Times New Roman" charset="0"/>
              </a:rPr>
              <a:t>=Pop. 2 </a:t>
            </a:r>
            <a:r>
              <a:rPr lang="en-US" sz="2800" dirty="0">
                <a:solidFill>
                  <a:srgbClr val="B84747"/>
                </a:solidFill>
                <a:latin typeface="Times New Roman" charset="0"/>
              </a:rPr>
              <a:t>not</a:t>
            </a:r>
            <a:r>
              <a:rPr lang="en-US" sz="2800" dirty="0">
                <a:latin typeface="Times New Roman" charset="0"/>
              </a:rPr>
              <a:t> remember </a:t>
            </a:r>
            <a:r>
              <a:rPr lang="en-US" sz="2800" dirty="0">
                <a:solidFill>
                  <a:srgbClr val="B84747"/>
                </a:solidFill>
                <a:latin typeface="Times New Roman" charset="0"/>
              </a:rPr>
              <a:t>more</a:t>
            </a:r>
            <a:r>
              <a:rPr lang="en-US" sz="2800" dirty="0">
                <a:latin typeface="Times New Roman" charset="0"/>
              </a:rPr>
              <a:t> words than Pop. 1</a:t>
            </a:r>
          </a:p>
        </p:txBody>
      </p:sp>
    </p:spTree>
    <p:extLst>
      <p:ext uri="{BB962C8B-B14F-4D97-AF65-F5344CB8AC3E}">
        <p14:creationId xmlns:p14="http://schemas.microsoft.com/office/powerpoint/2010/main" val="347151175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20482">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2048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03238" y="301625"/>
            <a:ext cx="9070975" cy="1262063"/>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a:solidFill>
                  <a:srgbClr val="B84747"/>
                </a:solidFill>
                <a:latin typeface="Times New Roman" charset="0"/>
              </a:rPr>
              <a:t>One- and Two-Tailed Tests</a:t>
            </a:r>
          </a:p>
        </p:txBody>
      </p:sp>
      <p:sp>
        <p:nvSpPr>
          <p:cNvPr id="21506" name="Rectangle 2"/>
          <p:cNvSpPr>
            <a:spLocks noGrp="1" noChangeArrowheads="1"/>
          </p:cNvSpPr>
          <p:nvPr>
            <p:ph type="subTitle" idx="4294967295"/>
          </p:nvPr>
        </p:nvSpPr>
        <p:spPr>
          <a:xfrm>
            <a:off x="457200" y="1600200"/>
            <a:ext cx="9070975" cy="5029200"/>
          </a:xfrm>
        </p:spPr>
        <p:txBody>
          <a:bodyPr tIns="28448" anchor="ctr"/>
          <a:lstStyle/>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US">
                <a:solidFill>
                  <a:srgbClr val="B84747"/>
                </a:solidFill>
                <a:latin typeface="Times New Roman" charset="0"/>
                <a:cs typeface="Times New Roman" charset="0"/>
              </a:rPr>
              <a:t>One-Tailed Test</a:t>
            </a:r>
            <a:r>
              <a:rPr lang="en-US">
                <a:latin typeface="Times New Roman" charset="0"/>
                <a:cs typeface="Times New Roman" charset="0"/>
              </a:rPr>
              <a:t>: A directional hypothesis: it predicts a direction of result.</a:t>
            </a: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endParaRPr lang="en-US">
              <a:latin typeface="Times New Roman" charset="0"/>
              <a:cs typeface="Times New Roman" charset="0"/>
            </a:endParaRP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US">
                <a:latin typeface="Times New Roman" charset="0"/>
                <a:cs typeface="Times New Roman" charset="0"/>
              </a:rPr>
              <a:t>Also called a one-tailed test:  hypothesis test looks for an extreme result at just one end (</a:t>
            </a:r>
            <a:r>
              <a:rPr lang="en-US">
                <a:solidFill>
                  <a:srgbClr val="B84747"/>
                </a:solidFill>
                <a:latin typeface="Times New Roman" charset="0"/>
                <a:cs typeface="Times New Roman" charset="0"/>
              </a:rPr>
              <a:t>high or low  end</a:t>
            </a:r>
            <a:r>
              <a:rPr lang="en-US">
                <a:latin typeface="Times New Roman" charset="0"/>
                <a:cs typeface="Times New Roman" charset="0"/>
              </a:rPr>
              <a:t>) of the curve.</a:t>
            </a: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endParaRPr lang="en-US">
              <a:latin typeface="Times New Roman" charset="0"/>
              <a:cs typeface="Times New Roman" charset="0"/>
            </a:endParaRP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US">
                <a:latin typeface="Times New Roman" charset="0"/>
                <a:cs typeface="Times New Roman" charset="0"/>
              </a:rPr>
              <a:t>Psychic (</a:t>
            </a:r>
            <a:r>
              <a:rPr lang="en-US">
                <a:solidFill>
                  <a:srgbClr val="B84747"/>
                </a:solidFill>
                <a:latin typeface="Times New Roman" charset="0"/>
                <a:cs typeface="Times New Roman" charset="0"/>
              </a:rPr>
              <a:t>high end</a:t>
            </a:r>
            <a:r>
              <a:rPr lang="en-US">
                <a:latin typeface="Times New Roman" charset="0"/>
                <a:cs typeface="Times New Roman" charset="0"/>
              </a:rPr>
              <a:t>)</a:t>
            </a: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endParaRPr lang="en-US">
              <a:latin typeface="Times New Roman" charset="0"/>
              <a:cs typeface="Times New Roman" charset="0"/>
            </a:endParaRPr>
          </a:p>
          <a:p>
            <a:pPr marL="0" indent="0" eaLnBrk="1">
              <a:lnSpc>
                <a:spcPct val="93000"/>
              </a:lnSpc>
              <a:spcAft>
                <a:spcPct val="0"/>
              </a:spcAft>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US">
                <a:latin typeface="Times New Roman" charset="0"/>
                <a:cs typeface="Times New Roman" charset="0"/>
              </a:rPr>
              <a:t>Stres-reduction-method example (</a:t>
            </a:r>
            <a:r>
              <a:rPr lang="en-US">
                <a:solidFill>
                  <a:srgbClr val="B84747"/>
                </a:solidFill>
                <a:latin typeface="Times New Roman" charset="0"/>
                <a:cs typeface="Times New Roman" charset="0"/>
              </a:rPr>
              <a:t>low end</a:t>
            </a:r>
            <a:r>
              <a:rPr lang="en-US">
                <a:latin typeface="Times New Roman" charset="0"/>
                <a:cs typeface="Times New Roman" charset="0"/>
              </a:rPr>
              <a:t>)</a:t>
            </a:r>
          </a:p>
        </p:txBody>
      </p:sp>
    </p:spTree>
    <p:extLst>
      <p:ext uri="{BB962C8B-B14F-4D97-AF65-F5344CB8AC3E}">
        <p14:creationId xmlns:p14="http://schemas.microsoft.com/office/powerpoint/2010/main" val="97410737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2C0195-7ADA-5347-8825-5A267543CE1E}"/>
              </a:ext>
            </a:extLst>
          </p:cNvPr>
          <p:cNvPicPr>
            <a:picLocks noChangeAspect="1"/>
          </p:cNvPicPr>
          <p:nvPr/>
        </p:nvPicPr>
        <p:blipFill>
          <a:blip r:embed="rId3"/>
          <a:stretch>
            <a:fillRect/>
          </a:stretch>
        </p:blipFill>
        <p:spPr>
          <a:xfrm>
            <a:off x="-1" y="4127"/>
            <a:ext cx="10080625" cy="7466257"/>
          </a:xfrm>
          <a:prstGeom prst="rect">
            <a:avLst/>
          </a:prstGeom>
        </p:spPr>
      </p:pic>
      <p:sp>
        <p:nvSpPr>
          <p:cNvPr id="5" name="Rectangle 4">
            <a:extLst>
              <a:ext uri="{FF2B5EF4-FFF2-40B4-BE49-F238E27FC236}">
                <a16:creationId xmlns:a16="http://schemas.microsoft.com/office/drawing/2014/main" id="{2D30EB2C-8E24-7D47-A520-B5A89DD461F0}"/>
              </a:ext>
            </a:extLst>
          </p:cNvPr>
          <p:cNvSpPr/>
          <p:nvPr/>
        </p:nvSpPr>
        <p:spPr>
          <a:xfrm>
            <a:off x="7021512" y="655637"/>
            <a:ext cx="2842895" cy="607539"/>
          </a:xfrm>
          <a:prstGeom prst="rect">
            <a:avLst/>
          </a:prstGeom>
        </p:spPr>
        <p:txBody>
          <a:bodyPr wrap="square">
            <a:spAutoFit/>
          </a:bodyPr>
          <a:lstStyle/>
          <a:p>
            <a:pPr>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600" dirty="0">
                <a:latin typeface="Times New Roman" charset="0"/>
                <a:cs typeface="Times New Roman" charset="0"/>
              </a:rPr>
              <a:t>µ = 40, </a:t>
            </a:r>
            <a:r>
              <a:rPr lang="en-US" sz="3600" dirty="0" err="1"/>
              <a:t>σ</a:t>
            </a:r>
            <a:r>
              <a:rPr lang="en-US" sz="3600" dirty="0"/>
              <a:t> = 10</a:t>
            </a:r>
            <a:r>
              <a:rPr lang="en-US" sz="3600" dirty="0">
                <a:latin typeface="Times New Roman" charset="0"/>
                <a:cs typeface="Times New Roman"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ACEBD5-4EC4-2A47-A9FC-15DDDB4A1490}"/>
              </a:ext>
            </a:extLst>
          </p:cNvPr>
          <p:cNvPicPr>
            <a:picLocks noChangeAspect="1"/>
          </p:cNvPicPr>
          <p:nvPr/>
        </p:nvPicPr>
        <p:blipFill>
          <a:blip r:embed="rId3"/>
          <a:stretch>
            <a:fillRect/>
          </a:stretch>
        </p:blipFill>
        <p:spPr>
          <a:xfrm>
            <a:off x="528" y="274637"/>
            <a:ext cx="10079567" cy="7559675"/>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1992C4E-980E-5148-BD58-88886960A515}"/>
                  </a:ext>
                </a:extLst>
              </p:cNvPr>
              <p:cNvSpPr/>
              <p:nvPr/>
            </p:nvSpPr>
            <p:spPr>
              <a:xfrm>
                <a:off x="1916112" y="4389437"/>
                <a:ext cx="6553200" cy="1254511"/>
              </a:xfrm>
              <a:prstGeom prst="rect">
                <a:avLst/>
              </a:prstGeom>
            </p:spPr>
            <p:txBody>
              <a:bodyPr wrap="square">
                <a:spAutoFit/>
              </a:bodyPr>
              <a:lstStyle/>
              <a:p>
                <a:pPr>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2800" b="1" dirty="0">
                  <a:latin typeface="Times New Roman" charset="0"/>
                  <a:cs typeface="Times New Roman" charset="0"/>
                </a:endParaRPr>
              </a:p>
              <a:p>
                <a:pPr>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cs typeface="Times New Roman" charset="0"/>
                        </a:rPr>
                        <m:t>𝐳</m:t>
                      </m:r>
                      <m:r>
                        <a:rPr lang="en-US" sz="2800" b="1" dirty="0" smtClean="0">
                          <a:latin typeface="Cambria Math" panose="02040503050406030204" pitchFamily="18" charset="0"/>
                          <a:cs typeface="Times New Roman" charset="0"/>
                        </a:rPr>
                        <m:t>=</m:t>
                      </m:r>
                      <m:f>
                        <m:fPr>
                          <m:ctrlPr>
                            <a:rPr lang="en-US" sz="2800" b="1" i="1">
                              <a:latin typeface="Cambria Math" panose="02040503050406030204" pitchFamily="18" charset="0"/>
                              <a:cs typeface="Times New Roman" charset="0"/>
                            </a:rPr>
                          </m:ctrlPr>
                        </m:fPr>
                        <m:num>
                          <m:r>
                            <a:rPr lang="en-US" sz="2800" b="1" i="1" smtClean="0">
                              <a:latin typeface="Cambria Math" panose="02040503050406030204" pitchFamily="18" charset="0"/>
                              <a:cs typeface="Times New Roman" charset="0"/>
                            </a:rPr>
                            <m:t>𝑿</m:t>
                          </m:r>
                          <m:r>
                            <a:rPr lang="en-US" sz="2800" b="1" i="1" smtClean="0">
                              <a:latin typeface="Cambria Math" panose="02040503050406030204" pitchFamily="18" charset="0"/>
                              <a:cs typeface="Times New Roman" charset="0"/>
                            </a:rPr>
                            <m:t>–</m:t>
                          </m:r>
                          <m:r>
                            <a:rPr lang="en-US" sz="2800" b="0" i="1" smtClean="0">
                              <a:latin typeface="Cambria Math" panose="02040503050406030204" pitchFamily="18" charset="0"/>
                              <a:cs typeface="Times New Roman" charset="0"/>
                            </a:rPr>
                            <m:t>µ</m:t>
                          </m:r>
                          <m:r>
                            <a:rPr lang="en-US" sz="2800" b="1" i="1" smtClean="0">
                              <a:latin typeface="Cambria Math" panose="02040503050406030204" pitchFamily="18" charset="0"/>
                              <a:cs typeface="Times New Roman" charset="0"/>
                            </a:rPr>
                            <m:t>  </m:t>
                          </m:r>
                        </m:num>
                        <m:den>
                          <m:r>
                            <m:rPr>
                              <m:nor/>
                            </m:rPr>
                            <a:rPr lang="en-US" sz="2800" b="1" dirty="0"/>
                            <m:t>σ</m:t>
                          </m:r>
                        </m:den>
                      </m:f>
                      <m:r>
                        <a:rPr lang="en-US" sz="2800" b="1" smtClean="0">
                          <a:latin typeface="Cambria Math" panose="02040503050406030204" pitchFamily="18" charset="0"/>
                          <a:cs typeface="Times New Roman" charset="0"/>
                        </a:rPr>
                        <m:t>=</m:t>
                      </m:r>
                      <m:f>
                        <m:fPr>
                          <m:ctrlPr>
                            <a:rPr lang="en-US" sz="2800" b="1" i="1">
                              <a:latin typeface="Cambria Math" panose="02040503050406030204" pitchFamily="18" charset="0"/>
                              <a:cs typeface="Times New Roman" charset="0"/>
                            </a:rPr>
                          </m:ctrlPr>
                        </m:fPr>
                        <m:num>
                          <m:r>
                            <a:rPr lang="en-US" sz="2800" b="1" i="1" smtClean="0">
                              <a:latin typeface="Cambria Math" panose="02040503050406030204" pitchFamily="18" charset="0"/>
                              <a:cs typeface="Times New Roman" charset="0"/>
                            </a:rPr>
                            <m:t>𝟐𝟓</m:t>
                          </m:r>
                          <m:r>
                            <a:rPr lang="en-US" sz="2800" b="1" i="1" smtClean="0">
                              <a:latin typeface="Cambria Math" panose="02040503050406030204" pitchFamily="18" charset="0"/>
                              <a:cs typeface="Times New Roman" charset="0"/>
                            </a:rPr>
                            <m:t> –</m:t>
                          </m:r>
                          <m:r>
                            <a:rPr lang="en-US" sz="2800" b="1" i="1" smtClean="0">
                              <a:latin typeface="Cambria Math" panose="02040503050406030204" pitchFamily="18" charset="0"/>
                              <a:cs typeface="Times New Roman" charset="0"/>
                            </a:rPr>
                            <m:t>𝟒𝟎</m:t>
                          </m:r>
                          <m:r>
                            <a:rPr lang="en-US" sz="2800" b="1" i="1" smtClean="0">
                              <a:latin typeface="Cambria Math" panose="02040503050406030204" pitchFamily="18" charset="0"/>
                              <a:cs typeface="Times New Roman" charset="0"/>
                            </a:rPr>
                            <m:t>  </m:t>
                          </m:r>
                        </m:num>
                        <m:den>
                          <m:r>
                            <m:rPr>
                              <m:nor/>
                            </m:rPr>
                            <a:rPr lang="en-US" sz="2800" b="1" i="0" smtClean="0">
                              <a:latin typeface="Cambria Math" panose="02040503050406030204" pitchFamily="18" charset="0"/>
                              <a:cs typeface="Times New Roman" charset="0"/>
                            </a:rPr>
                            <m:t>10</m:t>
                          </m:r>
                        </m:den>
                      </m:f>
                      <m:r>
                        <a:rPr lang="en-US" sz="2800" b="1" i="1" dirty="0" smtClean="0">
                          <a:latin typeface="Cambria Math" panose="02040503050406030204" pitchFamily="18" charset="0"/>
                        </a:rPr>
                        <m:t>=</m:t>
                      </m:r>
                      <m:f>
                        <m:fPr>
                          <m:ctrlPr>
                            <a:rPr lang="en-US" sz="2800" b="1" i="1">
                              <a:latin typeface="Cambria Math" panose="02040503050406030204" pitchFamily="18" charset="0"/>
                              <a:cs typeface="Times New Roman" charset="0"/>
                            </a:rPr>
                          </m:ctrlPr>
                        </m:fPr>
                        <m:num>
                          <m:r>
                            <a:rPr lang="en-US" sz="2800" b="1" i="1" smtClean="0">
                              <a:latin typeface="Cambria Math" panose="02040503050406030204" pitchFamily="18" charset="0"/>
                              <a:cs typeface="Times New Roman" charset="0"/>
                            </a:rPr>
                            <m:t>–</m:t>
                          </m:r>
                          <m:r>
                            <a:rPr lang="en-US" sz="2800" b="1" i="1" smtClean="0">
                              <a:latin typeface="Cambria Math" panose="02040503050406030204" pitchFamily="18" charset="0"/>
                              <a:cs typeface="Times New Roman" charset="0"/>
                            </a:rPr>
                            <m:t>𝟏𝟓</m:t>
                          </m:r>
                        </m:num>
                        <m:den>
                          <m:r>
                            <m:rPr>
                              <m:nor/>
                            </m:rPr>
                            <a:rPr lang="en-US" sz="2800" b="1" i="0" smtClean="0">
                              <a:latin typeface="Cambria Math" panose="02040503050406030204" pitchFamily="18" charset="0"/>
                              <a:cs typeface="Times New Roman" charset="0"/>
                            </a:rPr>
                            <m:t>1</m:t>
                          </m:r>
                          <m:r>
                            <a:rPr lang="en-US" sz="2800" b="1" i="1" smtClean="0">
                              <a:latin typeface="Cambria Math" panose="02040503050406030204" pitchFamily="18" charset="0"/>
                              <a:cs typeface="Times New Roman" charset="0"/>
                            </a:rPr>
                            <m:t>𝟎</m:t>
                          </m:r>
                        </m:den>
                      </m:f>
                      <m:r>
                        <a:rPr lang="en-US" sz="2800" b="1" i="1" smtClean="0">
                          <a:latin typeface="Cambria Math" panose="02040503050406030204" pitchFamily="18" charset="0"/>
                          <a:cs typeface="Times New Roman" charset="0"/>
                        </a:rPr>
                        <m:t>= –</m:t>
                      </m:r>
                      <m:r>
                        <a:rPr lang="en-US" sz="2800" b="1" i="1" smtClean="0">
                          <a:latin typeface="Cambria Math" panose="02040503050406030204" pitchFamily="18" charset="0"/>
                          <a:cs typeface="Times New Roman" charset="0"/>
                        </a:rPr>
                        <m:t>𝟏</m:t>
                      </m:r>
                      <m:r>
                        <a:rPr lang="en-US" sz="2800" b="1" i="1" smtClean="0">
                          <a:latin typeface="Cambria Math" panose="02040503050406030204" pitchFamily="18" charset="0"/>
                          <a:cs typeface="Times New Roman" charset="0"/>
                        </a:rPr>
                        <m:t>.</m:t>
                      </m:r>
                      <m:r>
                        <a:rPr lang="en-US" sz="2800" b="1" i="1" smtClean="0">
                          <a:latin typeface="Cambria Math" panose="02040503050406030204" pitchFamily="18" charset="0"/>
                          <a:cs typeface="Times New Roman" charset="0"/>
                        </a:rPr>
                        <m:t>𝟓</m:t>
                      </m:r>
                    </m:oMath>
                  </m:oMathPara>
                </a14:m>
                <a:endParaRPr lang="en-US" sz="2800" b="1" dirty="0">
                  <a:latin typeface="Times New Roman" charset="0"/>
                  <a:cs typeface="Times New Roman" charset="0"/>
                </a:endParaRPr>
              </a:p>
            </p:txBody>
          </p:sp>
        </mc:Choice>
        <mc:Fallback xmlns="">
          <p:sp>
            <p:nvSpPr>
              <p:cNvPr id="5" name="Rectangle 4">
                <a:extLst>
                  <a:ext uri="{FF2B5EF4-FFF2-40B4-BE49-F238E27FC236}">
                    <a16:creationId xmlns:a16="http://schemas.microsoft.com/office/drawing/2014/main" id="{D1992C4E-980E-5148-BD58-88886960A515}"/>
                  </a:ext>
                </a:extLst>
              </p:cNvPr>
              <p:cNvSpPr>
                <a:spLocks noRot="1" noChangeAspect="1" noMove="1" noResize="1" noEditPoints="1" noAdjustHandles="1" noChangeArrowheads="1" noChangeShapeType="1" noTextEdit="1"/>
              </p:cNvSpPr>
              <p:nvPr/>
            </p:nvSpPr>
            <p:spPr>
              <a:xfrm>
                <a:off x="1916112" y="4389437"/>
                <a:ext cx="6553200" cy="1254511"/>
              </a:xfrm>
              <a:prstGeom prst="rect">
                <a:avLst/>
              </a:prstGeom>
              <a:blipFill>
                <a:blip r:embed="rId4"/>
                <a:stretch>
                  <a:fillRect b="-6000"/>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221B206F-67DC-DE4D-BFBD-17E3DC2CD3FC}"/>
              </a:ext>
            </a:extLst>
          </p:cNvPr>
          <p:cNvSpPr/>
          <p:nvPr/>
        </p:nvSpPr>
        <p:spPr>
          <a:xfrm>
            <a:off x="4506912" y="884237"/>
            <a:ext cx="3581399" cy="607539"/>
          </a:xfrm>
          <a:prstGeom prst="rect">
            <a:avLst/>
          </a:prstGeom>
        </p:spPr>
        <p:txBody>
          <a:bodyPr wrap="square">
            <a:spAutoFit/>
          </a:bodyPr>
          <a:lstStyle/>
          <a:p>
            <a:pPr>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600" dirty="0">
                <a:latin typeface="Times New Roman" charset="0"/>
                <a:cs typeface="Times New Roman" charset="0"/>
              </a:rPr>
              <a:t>µ = 40, </a:t>
            </a:r>
            <a:r>
              <a:rPr lang="en-US" sz="3600" dirty="0" err="1"/>
              <a:t>σ</a:t>
            </a:r>
            <a:r>
              <a:rPr lang="en-US" sz="3600" dirty="0"/>
              <a:t> = 10</a:t>
            </a:r>
            <a:r>
              <a:rPr lang="en-US" sz="3600" dirty="0">
                <a:latin typeface="Times New Roman" charset="0"/>
                <a:cs typeface="Times New Roman" charset="0"/>
              </a:rPr>
              <a:t> </a:t>
            </a:r>
          </a:p>
        </p:txBody>
      </p:sp>
    </p:spTree>
    <p:extLst>
      <p:ext uri="{BB962C8B-B14F-4D97-AF65-F5344CB8AC3E}">
        <p14:creationId xmlns:p14="http://schemas.microsoft.com/office/powerpoint/2010/main" val="34985434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8" y="1931988"/>
            <a:ext cx="8431212" cy="476408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8824579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503238" y="301625"/>
            <a:ext cx="9070975" cy="1262063"/>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a:solidFill>
                  <a:srgbClr val="B84747"/>
                </a:solidFill>
                <a:latin typeface="Times New Roman" charset="0"/>
              </a:rPr>
              <a:t>Two-Tailed Tests</a:t>
            </a:r>
          </a:p>
        </p:txBody>
      </p:sp>
      <p:sp>
        <p:nvSpPr>
          <p:cNvPr id="25602" name="Text Box 2"/>
          <p:cNvSpPr txBox="1">
            <a:spLocks noChangeArrowheads="1"/>
          </p:cNvSpPr>
          <p:nvPr/>
        </p:nvSpPr>
        <p:spPr bwMode="auto">
          <a:xfrm>
            <a:off x="685800" y="1371600"/>
            <a:ext cx="8686800" cy="61245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73448" rIns="90000" bIns="45000"/>
          <a:lstStyle>
            <a:lvl1pPr>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Bitstream Vera Sans" charset="0"/>
                <a:ea typeface="ヒラギノ角ゴ Pro W3" charset="0"/>
                <a:cs typeface="msgothic" charset="0"/>
              </a:defRPr>
            </a:lvl1pPr>
            <a:lvl2pPr>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Bitstream Vera Sans" charset="0"/>
                <a:ea typeface="ヒラギノ角ゴ Pro W3" charset="0"/>
                <a:cs typeface="msgothic" charset="0"/>
              </a:defRPr>
            </a:lvl2pPr>
            <a:lvl3pPr>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Bitstream Vera Sans" charset="0"/>
                <a:ea typeface="ヒラギノ角ゴ Pro W3" charset="0"/>
                <a:cs typeface="msgothic" charset="0"/>
              </a:defRPr>
            </a:lvl3pPr>
            <a:lvl4pPr>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Bitstream Vera Sans" charset="0"/>
                <a:ea typeface="ヒラギノ角ゴ Pro W3" charset="0"/>
                <a:cs typeface="msgothic" charset="0"/>
              </a:defRPr>
            </a:lvl4pPr>
            <a:lvl5pPr>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457200" algn="l"/>
                <a:tab pos="-311150" algn="l"/>
                <a:tab pos="-193675" algn="l"/>
                <a:tab pos="-84138" algn="l"/>
                <a:tab pos="0" algn="l"/>
                <a:tab pos="142875" algn="l"/>
                <a:tab pos="250825" algn="l"/>
                <a:tab pos="360363" algn="l"/>
                <a:tab pos="457200" algn="l"/>
                <a:tab pos="587375" algn="l"/>
                <a:tab pos="666750" algn="l"/>
                <a:tab pos="80645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3200">
                <a:latin typeface="Times New Roman" charset="0"/>
                <a:cs typeface="Times New Roman" charset="0"/>
              </a:rPr>
              <a:t>Experimental treatment will </a:t>
            </a:r>
            <a:r>
              <a:rPr lang="en-US" sz="3200">
                <a:solidFill>
                  <a:srgbClr val="B84747"/>
                </a:solidFill>
                <a:latin typeface="Times New Roman" charset="0"/>
                <a:cs typeface="Times New Roman" charset="0"/>
              </a:rPr>
              <a:t>make a difference</a:t>
            </a:r>
            <a:r>
              <a:rPr lang="en-US" sz="3200">
                <a:latin typeface="Times New Roman" charset="0"/>
                <a:cs typeface="Times New Roman" charset="0"/>
              </a:rPr>
              <a:t>:</a:t>
            </a:r>
          </a:p>
          <a:p>
            <a:pPr>
              <a:lnSpc>
                <a:spcPct val="93000"/>
              </a:lnSpc>
              <a:defRPr/>
            </a:pPr>
            <a:endParaRPr lang="en-US" sz="3200">
              <a:latin typeface="Times New Roman" charset="0"/>
              <a:cs typeface="Times New Roman" charset="0"/>
            </a:endParaRPr>
          </a:p>
          <a:p>
            <a:pPr>
              <a:lnSpc>
                <a:spcPct val="93000"/>
              </a:lnSpc>
              <a:defRPr/>
            </a:pPr>
            <a:r>
              <a:rPr lang="en-US" sz="3200">
                <a:latin typeface="Times New Roman" charset="0"/>
                <a:cs typeface="Times New Roman" charset="0"/>
              </a:rPr>
              <a:t>Two-tailed test (</a:t>
            </a:r>
            <a:r>
              <a:rPr lang="en-US" sz="3200">
                <a:solidFill>
                  <a:srgbClr val="FF0000"/>
                </a:solidFill>
                <a:latin typeface="Times New Roman" charset="0"/>
                <a:cs typeface="Times New Roman" charset="0"/>
              </a:rPr>
              <a:t>non directional</a:t>
            </a:r>
            <a:r>
              <a:rPr lang="en-US" sz="3200">
                <a:latin typeface="Times New Roman" charset="0"/>
                <a:cs typeface="Times New Roman" charset="0"/>
              </a:rPr>
              <a:t>): Doesn't sayhow high or how low.</a:t>
            </a:r>
          </a:p>
          <a:p>
            <a:pPr>
              <a:lnSpc>
                <a:spcPct val="93000"/>
              </a:lnSpc>
              <a:defRPr/>
            </a:pPr>
            <a:endParaRPr lang="en-US" sz="3200">
              <a:latin typeface="Times New Roman" charset="0"/>
              <a:cs typeface="Times New Roman" charset="0"/>
            </a:endParaRPr>
          </a:p>
          <a:p>
            <a:pPr>
              <a:lnSpc>
                <a:spcPct val="93000"/>
              </a:lnSpc>
              <a:defRPr/>
            </a:pPr>
            <a:r>
              <a:rPr lang="en-US" sz="3200">
                <a:latin typeface="Times New Roman" charset="0"/>
                <a:cs typeface="Times New Roman" charset="0"/>
              </a:rPr>
              <a:t>Extreme results: Either extreme or tail (</a:t>
            </a:r>
            <a:r>
              <a:rPr lang="en-US" sz="3200">
                <a:solidFill>
                  <a:srgbClr val="B84747"/>
                </a:solidFill>
                <a:latin typeface="Times New Roman" charset="0"/>
                <a:cs typeface="Times New Roman" charset="0"/>
              </a:rPr>
              <a:t>a lot or a little sleep</a:t>
            </a:r>
            <a:r>
              <a:rPr lang="en-US" sz="3200">
                <a:latin typeface="Times New Roman" charset="0"/>
                <a:cs typeface="Times New Roman" charset="0"/>
              </a:rPr>
              <a:t>) would make us reject the H</a:t>
            </a:r>
            <a:r>
              <a:rPr lang="en-US" sz="3200" baseline="-40000">
                <a:latin typeface="Times New Roman" charset="0"/>
                <a:cs typeface="Times New Roman" charset="0"/>
              </a:rPr>
              <a:t>o</a:t>
            </a:r>
          </a:p>
          <a:p>
            <a:pPr>
              <a:lnSpc>
                <a:spcPct val="93000"/>
              </a:lnSpc>
              <a:defRPr/>
            </a:pPr>
            <a:endParaRPr lang="en-US" sz="3000" baseline="-40000">
              <a:latin typeface="Times New Roman" charset="0"/>
              <a:cs typeface="Times New Roman" charset="0"/>
            </a:endParaRPr>
          </a:p>
          <a:p>
            <a:pPr>
              <a:lnSpc>
                <a:spcPct val="93000"/>
              </a:lnSpc>
              <a:defRPr/>
            </a:pPr>
            <a:r>
              <a:rPr lang="en-US" sz="3000">
                <a:latin typeface="Times New Roman" charset="0"/>
                <a:cs typeface="Times New Roman" charset="0"/>
              </a:rPr>
              <a:t>Example: A polluting substance accidentally put in the water in a particular region may be suspected to affect the part of the brain that controls sleep, but it is not known whether it will increase or decrease amount of sleep.</a:t>
            </a:r>
          </a:p>
        </p:txBody>
      </p:sp>
    </p:spTree>
    <p:extLst>
      <p:ext uri="{BB962C8B-B14F-4D97-AF65-F5344CB8AC3E}">
        <p14:creationId xmlns:p14="http://schemas.microsoft.com/office/powerpoint/2010/main" val="3119980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56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9601200" cy="5715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80927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755650" y="617538"/>
            <a:ext cx="8567738" cy="579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9pPr>
          </a:lstStyle>
          <a:p>
            <a:pPr algn="ctr" hangingPunct="1">
              <a:lnSpc>
                <a:spcPct val="100000"/>
              </a:lnSpc>
              <a:buSzPct val="45000"/>
              <a:buFont typeface="Wingdings" charset="0"/>
              <a:buNone/>
              <a:defRPr/>
            </a:pPr>
            <a:r>
              <a:rPr lang="en-US" sz="3200">
                <a:latin typeface="Times New Roman" charset="0"/>
              </a:rPr>
              <a:t>Decision Errors</a:t>
            </a:r>
          </a:p>
        </p:txBody>
      </p:sp>
      <p:sp>
        <p:nvSpPr>
          <p:cNvPr id="31746" name="Text Box 2"/>
          <p:cNvSpPr txBox="1">
            <a:spLocks noChangeArrowheads="1"/>
          </p:cNvSpPr>
          <p:nvPr/>
        </p:nvSpPr>
        <p:spPr bwMode="auto">
          <a:xfrm>
            <a:off x="755650" y="1371600"/>
            <a:ext cx="8736013" cy="5348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431800" indent="-32385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1pPr>
            <a:lvl2pPr marL="863600" indent="-287338">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9pPr>
          </a:lstStyle>
          <a:p>
            <a:pPr hangingPunct="1">
              <a:lnSpc>
                <a:spcPct val="90000"/>
              </a:lnSpc>
              <a:spcBef>
                <a:spcPts val="700"/>
              </a:spcBef>
              <a:buSzPct val="45000"/>
              <a:buFont typeface="Wingdings" charset="0"/>
              <a:buChar char=""/>
              <a:defRPr/>
            </a:pPr>
            <a:r>
              <a:rPr lang="en-US" sz="3200" dirty="0">
                <a:latin typeface="Times New Roman" charset="0"/>
              </a:rPr>
              <a:t>When the right procedures lead to the wrong decisions</a:t>
            </a:r>
          </a:p>
          <a:p>
            <a:pPr hangingPunct="1">
              <a:lnSpc>
                <a:spcPct val="90000"/>
              </a:lnSpc>
              <a:spcBef>
                <a:spcPts val="700"/>
              </a:spcBef>
              <a:buSzPct val="45000"/>
              <a:buFont typeface="Wingdings" charset="0"/>
              <a:buNone/>
              <a:defRPr/>
            </a:pPr>
            <a:endParaRPr lang="en-US" sz="3200" dirty="0">
              <a:latin typeface="Times New Roman" charset="0"/>
            </a:endParaRPr>
          </a:p>
          <a:p>
            <a:pPr hangingPunct="1">
              <a:lnSpc>
                <a:spcPct val="90000"/>
              </a:lnSpc>
              <a:spcBef>
                <a:spcPts val="700"/>
              </a:spcBef>
              <a:buSzPct val="45000"/>
              <a:buFont typeface="Wingdings" charset="0"/>
              <a:buChar char=""/>
              <a:defRPr/>
            </a:pPr>
            <a:r>
              <a:rPr lang="en-US" sz="3200" dirty="0">
                <a:latin typeface="Times New Roman" charset="0"/>
              </a:rPr>
              <a:t>In spite of calculating everything correctly, conclusions drawn from hypothesis testing can still be incorrect.</a:t>
            </a:r>
          </a:p>
          <a:p>
            <a:pPr hangingPunct="1">
              <a:lnSpc>
                <a:spcPct val="90000"/>
              </a:lnSpc>
              <a:spcBef>
                <a:spcPts val="700"/>
              </a:spcBef>
              <a:buSzPct val="45000"/>
              <a:buFont typeface="Wingdings" charset="0"/>
              <a:buNone/>
              <a:defRPr/>
            </a:pPr>
            <a:endParaRPr lang="en-US" sz="3200" dirty="0">
              <a:latin typeface="Times New Roman" charset="0"/>
            </a:endParaRPr>
          </a:p>
          <a:p>
            <a:pPr hangingPunct="1">
              <a:lnSpc>
                <a:spcPct val="90000"/>
              </a:lnSpc>
              <a:spcBef>
                <a:spcPts val="700"/>
              </a:spcBef>
              <a:buSzPct val="45000"/>
              <a:buFont typeface="Wingdings" charset="0"/>
              <a:buChar char=""/>
              <a:defRPr/>
            </a:pPr>
            <a:r>
              <a:rPr lang="en-US" sz="3200" dirty="0">
                <a:latin typeface="Times New Roman" charset="0"/>
              </a:rPr>
              <a:t>This is possible because you are making decisions about populations based on information in samples.</a:t>
            </a:r>
          </a:p>
          <a:p>
            <a:pPr lvl="1" hangingPunct="1">
              <a:lnSpc>
                <a:spcPct val="90000"/>
              </a:lnSpc>
              <a:spcBef>
                <a:spcPts val="600"/>
              </a:spcBef>
              <a:buSzPct val="75000"/>
              <a:buFont typeface="Symbol" charset="0"/>
              <a:buChar char=""/>
              <a:defRPr/>
            </a:pPr>
            <a:r>
              <a:rPr lang="en-US" sz="3200" dirty="0">
                <a:latin typeface="Times New Roman" charset="0"/>
              </a:rPr>
              <a:t>Hypothesis testing is based on probability.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1C930F-5E82-7C4E-8F16-7CB891662A41}"/>
              </a:ext>
            </a:extLst>
          </p:cNvPr>
          <p:cNvPicPr>
            <a:picLocks noChangeAspect="1"/>
          </p:cNvPicPr>
          <p:nvPr/>
        </p:nvPicPr>
        <p:blipFill>
          <a:blip r:embed="rId3"/>
          <a:stretch>
            <a:fillRect/>
          </a:stretch>
        </p:blipFill>
        <p:spPr>
          <a:xfrm>
            <a:off x="1" y="122237"/>
            <a:ext cx="10080624" cy="7437438"/>
          </a:xfrm>
          <a:prstGeom prst="rect">
            <a:avLst/>
          </a:prstGeom>
        </p:spPr>
      </p:pic>
    </p:spTree>
    <p:extLst>
      <p:ext uri="{BB962C8B-B14F-4D97-AF65-F5344CB8AC3E}">
        <p14:creationId xmlns:p14="http://schemas.microsoft.com/office/powerpoint/2010/main" val="2298289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2068513"/>
            <a:ext cx="8718550" cy="449103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95648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457200"/>
            <a:ext cx="9144000" cy="686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73448" rIns="90000" bIns="45000"/>
          <a:lstStyle>
            <a:lvl1pPr>
              <a:tabLst>
                <a:tab pos="-600075" algn="l"/>
                <a:tab pos="-455613" algn="l"/>
                <a:tab pos="-336550" algn="l"/>
                <a:tab pos="-227013" algn="l"/>
                <a:tab pos="-142875" algn="l"/>
                <a:tab pos="0" algn="l"/>
                <a:tab pos="107950" algn="l"/>
                <a:tab pos="217488" algn="l"/>
                <a:tab pos="312738" algn="l"/>
                <a:tab pos="444500" algn="l"/>
                <a:tab pos="523875" algn="l"/>
                <a:tab pos="661988" algn="l"/>
                <a:tab pos="769938" algn="l"/>
                <a:tab pos="1227138" algn="l"/>
                <a:tab pos="1684338" algn="l"/>
                <a:tab pos="2141538" algn="l"/>
                <a:tab pos="2598738" algn="l"/>
                <a:tab pos="3055938" algn="l"/>
                <a:tab pos="3513138" algn="l"/>
                <a:tab pos="3970338" algn="l"/>
                <a:tab pos="4427538" algn="l"/>
                <a:tab pos="4884738" algn="l"/>
                <a:tab pos="5341938" algn="l"/>
                <a:tab pos="5799138" algn="l"/>
                <a:tab pos="6256338" algn="l"/>
                <a:tab pos="6713538" algn="l"/>
                <a:tab pos="7170738" algn="l"/>
                <a:tab pos="7627938" algn="l"/>
                <a:tab pos="8085138" algn="l"/>
                <a:tab pos="8542338" algn="l"/>
                <a:tab pos="8999538" algn="l"/>
                <a:tab pos="9456738" algn="l"/>
              </a:tabLst>
              <a:defRPr>
                <a:solidFill>
                  <a:srgbClr val="000000"/>
                </a:solidFill>
                <a:latin typeface="Bitstream Vera Sans" charset="0"/>
                <a:ea typeface="ヒラギノ角ゴ Pro W3" charset="0"/>
                <a:cs typeface="msgothic" charset="0"/>
              </a:defRPr>
            </a:lvl1pPr>
            <a:lvl2pPr>
              <a:tabLst>
                <a:tab pos="-600075" algn="l"/>
                <a:tab pos="-455613" algn="l"/>
                <a:tab pos="-336550" algn="l"/>
                <a:tab pos="-227013" algn="l"/>
                <a:tab pos="-142875" algn="l"/>
                <a:tab pos="0" algn="l"/>
                <a:tab pos="107950" algn="l"/>
                <a:tab pos="217488" algn="l"/>
                <a:tab pos="312738" algn="l"/>
                <a:tab pos="444500" algn="l"/>
                <a:tab pos="523875" algn="l"/>
                <a:tab pos="661988" algn="l"/>
                <a:tab pos="769938" algn="l"/>
                <a:tab pos="1227138" algn="l"/>
                <a:tab pos="1684338" algn="l"/>
                <a:tab pos="2141538" algn="l"/>
                <a:tab pos="2598738" algn="l"/>
                <a:tab pos="3055938" algn="l"/>
                <a:tab pos="3513138" algn="l"/>
                <a:tab pos="3970338" algn="l"/>
                <a:tab pos="4427538" algn="l"/>
                <a:tab pos="4884738" algn="l"/>
                <a:tab pos="5341938" algn="l"/>
                <a:tab pos="5799138" algn="l"/>
                <a:tab pos="6256338" algn="l"/>
                <a:tab pos="6713538" algn="l"/>
                <a:tab pos="7170738" algn="l"/>
                <a:tab pos="7627938" algn="l"/>
                <a:tab pos="8085138" algn="l"/>
                <a:tab pos="8542338" algn="l"/>
                <a:tab pos="8999538" algn="l"/>
                <a:tab pos="9456738" algn="l"/>
              </a:tabLst>
              <a:defRPr>
                <a:solidFill>
                  <a:srgbClr val="000000"/>
                </a:solidFill>
                <a:latin typeface="Bitstream Vera Sans" charset="0"/>
                <a:ea typeface="ヒラギノ角ゴ Pro W3" charset="0"/>
                <a:cs typeface="msgothic" charset="0"/>
              </a:defRPr>
            </a:lvl2pPr>
            <a:lvl3pPr>
              <a:tabLst>
                <a:tab pos="-600075" algn="l"/>
                <a:tab pos="-455613" algn="l"/>
                <a:tab pos="-336550" algn="l"/>
                <a:tab pos="-227013" algn="l"/>
                <a:tab pos="-142875" algn="l"/>
                <a:tab pos="0" algn="l"/>
                <a:tab pos="107950" algn="l"/>
                <a:tab pos="217488" algn="l"/>
                <a:tab pos="312738" algn="l"/>
                <a:tab pos="444500" algn="l"/>
                <a:tab pos="523875" algn="l"/>
                <a:tab pos="661988" algn="l"/>
                <a:tab pos="769938" algn="l"/>
                <a:tab pos="1227138" algn="l"/>
                <a:tab pos="1684338" algn="l"/>
                <a:tab pos="2141538" algn="l"/>
                <a:tab pos="2598738" algn="l"/>
                <a:tab pos="3055938" algn="l"/>
                <a:tab pos="3513138" algn="l"/>
                <a:tab pos="3970338" algn="l"/>
                <a:tab pos="4427538" algn="l"/>
                <a:tab pos="4884738" algn="l"/>
                <a:tab pos="5341938" algn="l"/>
                <a:tab pos="5799138" algn="l"/>
                <a:tab pos="6256338" algn="l"/>
                <a:tab pos="6713538" algn="l"/>
                <a:tab pos="7170738" algn="l"/>
                <a:tab pos="7627938" algn="l"/>
                <a:tab pos="8085138" algn="l"/>
                <a:tab pos="8542338" algn="l"/>
                <a:tab pos="8999538" algn="l"/>
                <a:tab pos="9456738" algn="l"/>
              </a:tabLst>
              <a:defRPr>
                <a:solidFill>
                  <a:srgbClr val="000000"/>
                </a:solidFill>
                <a:latin typeface="Bitstream Vera Sans" charset="0"/>
                <a:ea typeface="ヒラギノ角ゴ Pro W3" charset="0"/>
                <a:cs typeface="msgothic" charset="0"/>
              </a:defRPr>
            </a:lvl3pPr>
            <a:lvl4pPr>
              <a:tabLst>
                <a:tab pos="-600075" algn="l"/>
                <a:tab pos="-455613" algn="l"/>
                <a:tab pos="-336550" algn="l"/>
                <a:tab pos="-227013" algn="l"/>
                <a:tab pos="-142875" algn="l"/>
                <a:tab pos="0" algn="l"/>
                <a:tab pos="107950" algn="l"/>
                <a:tab pos="217488" algn="l"/>
                <a:tab pos="312738" algn="l"/>
                <a:tab pos="444500" algn="l"/>
                <a:tab pos="523875" algn="l"/>
                <a:tab pos="661988" algn="l"/>
                <a:tab pos="769938" algn="l"/>
                <a:tab pos="1227138" algn="l"/>
                <a:tab pos="1684338" algn="l"/>
                <a:tab pos="2141538" algn="l"/>
                <a:tab pos="2598738" algn="l"/>
                <a:tab pos="3055938" algn="l"/>
                <a:tab pos="3513138" algn="l"/>
                <a:tab pos="3970338" algn="l"/>
                <a:tab pos="4427538" algn="l"/>
                <a:tab pos="4884738" algn="l"/>
                <a:tab pos="5341938" algn="l"/>
                <a:tab pos="5799138" algn="l"/>
                <a:tab pos="6256338" algn="l"/>
                <a:tab pos="6713538" algn="l"/>
                <a:tab pos="7170738" algn="l"/>
                <a:tab pos="7627938" algn="l"/>
                <a:tab pos="8085138" algn="l"/>
                <a:tab pos="8542338" algn="l"/>
                <a:tab pos="8999538" algn="l"/>
                <a:tab pos="9456738" algn="l"/>
              </a:tabLst>
              <a:defRPr>
                <a:solidFill>
                  <a:srgbClr val="000000"/>
                </a:solidFill>
                <a:latin typeface="Bitstream Vera Sans" charset="0"/>
                <a:ea typeface="ヒラギノ角ゴ Pro W3" charset="0"/>
                <a:cs typeface="msgothic" charset="0"/>
              </a:defRPr>
            </a:lvl4pPr>
            <a:lvl5pPr>
              <a:tabLst>
                <a:tab pos="-600075" algn="l"/>
                <a:tab pos="-455613" algn="l"/>
                <a:tab pos="-336550" algn="l"/>
                <a:tab pos="-227013" algn="l"/>
                <a:tab pos="-142875" algn="l"/>
                <a:tab pos="0" algn="l"/>
                <a:tab pos="107950" algn="l"/>
                <a:tab pos="217488" algn="l"/>
                <a:tab pos="312738" algn="l"/>
                <a:tab pos="444500" algn="l"/>
                <a:tab pos="523875" algn="l"/>
                <a:tab pos="661988" algn="l"/>
                <a:tab pos="769938" algn="l"/>
                <a:tab pos="1227138" algn="l"/>
                <a:tab pos="1684338" algn="l"/>
                <a:tab pos="2141538" algn="l"/>
                <a:tab pos="2598738" algn="l"/>
                <a:tab pos="3055938" algn="l"/>
                <a:tab pos="3513138" algn="l"/>
                <a:tab pos="3970338" algn="l"/>
                <a:tab pos="4427538" algn="l"/>
                <a:tab pos="4884738" algn="l"/>
                <a:tab pos="5341938" algn="l"/>
                <a:tab pos="5799138" algn="l"/>
                <a:tab pos="6256338" algn="l"/>
                <a:tab pos="6713538" algn="l"/>
                <a:tab pos="7170738" algn="l"/>
                <a:tab pos="7627938" algn="l"/>
                <a:tab pos="8085138" algn="l"/>
                <a:tab pos="8542338" algn="l"/>
                <a:tab pos="8999538" algn="l"/>
                <a:tab pos="9456738"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600075" algn="l"/>
                <a:tab pos="-455613" algn="l"/>
                <a:tab pos="-336550" algn="l"/>
                <a:tab pos="-227013" algn="l"/>
                <a:tab pos="-142875" algn="l"/>
                <a:tab pos="0" algn="l"/>
                <a:tab pos="107950" algn="l"/>
                <a:tab pos="217488" algn="l"/>
                <a:tab pos="312738" algn="l"/>
                <a:tab pos="444500" algn="l"/>
                <a:tab pos="523875" algn="l"/>
                <a:tab pos="661988" algn="l"/>
                <a:tab pos="769938" algn="l"/>
                <a:tab pos="1227138" algn="l"/>
                <a:tab pos="1684338" algn="l"/>
                <a:tab pos="2141538" algn="l"/>
                <a:tab pos="2598738" algn="l"/>
                <a:tab pos="3055938" algn="l"/>
                <a:tab pos="3513138" algn="l"/>
                <a:tab pos="3970338" algn="l"/>
                <a:tab pos="4427538" algn="l"/>
                <a:tab pos="4884738" algn="l"/>
                <a:tab pos="5341938" algn="l"/>
                <a:tab pos="5799138" algn="l"/>
                <a:tab pos="6256338" algn="l"/>
                <a:tab pos="6713538" algn="l"/>
                <a:tab pos="7170738" algn="l"/>
                <a:tab pos="7627938" algn="l"/>
                <a:tab pos="8085138" algn="l"/>
                <a:tab pos="8542338" algn="l"/>
                <a:tab pos="8999538" algn="l"/>
                <a:tab pos="9456738"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600075" algn="l"/>
                <a:tab pos="-455613" algn="l"/>
                <a:tab pos="-336550" algn="l"/>
                <a:tab pos="-227013" algn="l"/>
                <a:tab pos="-142875" algn="l"/>
                <a:tab pos="0" algn="l"/>
                <a:tab pos="107950" algn="l"/>
                <a:tab pos="217488" algn="l"/>
                <a:tab pos="312738" algn="l"/>
                <a:tab pos="444500" algn="l"/>
                <a:tab pos="523875" algn="l"/>
                <a:tab pos="661988" algn="l"/>
                <a:tab pos="769938" algn="l"/>
                <a:tab pos="1227138" algn="l"/>
                <a:tab pos="1684338" algn="l"/>
                <a:tab pos="2141538" algn="l"/>
                <a:tab pos="2598738" algn="l"/>
                <a:tab pos="3055938" algn="l"/>
                <a:tab pos="3513138" algn="l"/>
                <a:tab pos="3970338" algn="l"/>
                <a:tab pos="4427538" algn="l"/>
                <a:tab pos="4884738" algn="l"/>
                <a:tab pos="5341938" algn="l"/>
                <a:tab pos="5799138" algn="l"/>
                <a:tab pos="6256338" algn="l"/>
                <a:tab pos="6713538" algn="l"/>
                <a:tab pos="7170738" algn="l"/>
                <a:tab pos="7627938" algn="l"/>
                <a:tab pos="8085138" algn="l"/>
                <a:tab pos="8542338" algn="l"/>
                <a:tab pos="8999538" algn="l"/>
                <a:tab pos="9456738"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600075" algn="l"/>
                <a:tab pos="-455613" algn="l"/>
                <a:tab pos="-336550" algn="l"/>
                <a:tab pos="-227013" algn="l"/>
                <a:tab pos="-142875" algn="l"/>
                <a:tab pos="0" algn="l"/>
                <a:tab pos="107950" algn="l"/>
                <a:tab pos="217488" algn="l"/>
                <a:tab pos="312738" algn="l"/>
                <a:tab pos="444500" algn="l"/>
                <a:tab pos="523875" algn="l"/>
                <a:tab pos="661988" algn="l"/>
                <a:tab pos="769938" algn="l"/>
                <a:tab pos="1227138" algn="l"/>
                <a:tab pos="1684338" algn="l"/>
                <a:tab pos="2141538" algn="l"/>
                <a:tab pos="2598738" algn="l"/>
                <a:tab pos="3055938" algn="l"/>
                <a:tab pos="3513138" algn="l"/>
                <a:tab pos="3970338" algn="l"/>
                <a:tab pos="4427538" algn="l"/>
                <a:tab pos="4884738" algn="l"/>
                <a:tab pos="5341938" algn="l"/>
                <a:tab pos="5799138" algn="l"/>
                <a:tab pos="6256338" algn="l"/>
                <a:tab pos="6713538" algn="l"/>
                <a:tab pos="7170738" algn="l"/>
                <a:tab pos="7627938" algn="l"/>
                <a:tab pos="8085138" algn="l"/>
                <a:tab pos="8542338" algn="l"/>
                <a:tab pos="8999538" algn="l"/>
                <a:tab pos="9456738"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600075" algn="l"/>
                <a:tab pos="-455613" algn="l"/>
                <a:tab pos="-336550" algn="l"/>
                <a:tab pos="-227013" algn="l"/>
                <a:tab pos="-142875" algn="l"/>
                <a:tab pos="0" algn="l"/>
                <a:tab pos="107950" algn="l"/>
                <a:tab pos="217488" algn="l"/>
                <a:tab pos="312738" algn="l"/>
                <a:tab pos="444500" algn="l"/>
                <a:tab pos="523875" algn="l"/>
                <a:tab pos="661988" algn="l"/>
                <a:tab pos="769938" algn="l"/>
                <a:tab pos="1227138" algn="l"/>
                <a:tab pos="1684338" algn="l"/>
                <a:tab pos="2141538" algn="l"/>
                <a:tab pos="2598738" algn="l"/>
                <a:tab pos="3055938" algn="l"/>
                <a:tab pos="3513138" algn="l"/>
                <a:tab pos="3970338" algn="l"/>
                <a:tab pos="4427538" algn="l"/>
                <a:tab pos="4884738" algn="l"/>
                <a:tab pos="5341938" algn="l"/>
                <a:tab pos="5799138" algn="l"/>
                <a:tab pos="6256338" algn="l"/>
                <a:tab pos="6713538" algn="l"/>
                <a:tab pos="7170738" algn="l"/>
                <a:tab pos="7627938" algn="l"/>
                <a:tab pos="8085138" algn="l"/>
                <a:tab pos="8542338" algn="l"/>
                <a:tab pos="8999538" algn="l"/>
                <a:tab pos="9456738"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3200">
                <a:latin typeface="Times New Roman" charset="0"/>
              </a:rPr>
              <a:t>Non-directional hypothesis: polluting substance to </a:t>
            </a:r>
            <a:r>
              <a:rPr lang="en-US" sz="3200" u="sng">
                <a:solidFill>
                  <a:srgbClr val="B84747"/>
                </a:solidFill>
                <a:latin typeface="Times New Roman" charset="0"/>
              </a:rPr>
              <a:t>affect sleep</a:t>
            </a:r>
            <a:r>
              <a:rPr lang="en-US" sz="3200">
                <a:latin typeface="Times New Roman" charset="0"/>
              </a:rPr>
              <a:t> BUT  no direction of effect specified.</a:t>
            </a:r>
          </a:p>
          <a:p>
            <a:pPr>
              <a:lnSpc>
                <a:spcPct val="93000"/>
              </a:lnSpc>
              <a:defRPr/>
            </a:pPr>
            <a:endParaRPr lang="en-US" sz="3200">
              <a:latin typeface="Times New Roman" charset="0"/>
              <a:cs typeface="Times New Roman" charset="0"/>
            </a:endParaRPr>
          </a:p>
          <a:p>
            <a:pPr>
              <a:lnSpc>
                <a:spcPct val="93000"/>
              </a:lnSpc>
              <a:defRPr/>
            </a:pPr>
            <a:r>
              <a:rPr lang="en-US" sz="3200">
                <a:latin typeface="Times New Roman" charset="0"/>
              </a:rPr>
              <a:t>In setting the cutoff for rejecting H</a:t>
            </a:r>
            <a:r>
              <a:rPr lang="en-US" sz="3200" baseline="-33000">
                <a:latin typeface="Times New Roman" charset="0"/>
              </a:rPr>
              <a:t>0</a:t>
            </a:r>
          </a:p>
          <a:p>
            <a:pPr>
              <a:lnSpc>
                <a:spcPct val="93000"/>
              </a:lnSpc>
              <a:defRPr/>
            </a:pPr>
            <a:endParaRPr lang="en-US" sz="3200">
              <a:latin typeface="Times New Roman" charset="0"/>
            </a:endParaRPr>
          </a:p>
          <a:p>
            <a:pPr>
              <a:lnSpc>
                <a:spcPct val="93000"/>
              </a:lnSpc>
              <a:defRPr/>
            </a:pPr>
            <a:r>
              <a:rPr lang="en-US" sz="3200">
                <a:latin typeface="Times New Roman" charset="0"/>
                <a:cs typeface="Times New Roman" charset="0"/>
              </a:rPr>
              <a:t>p &lt;  .05) value divided between the two tails</a:t>
            </a:r>
          </a:p>
          <a:p>
            <a:pPr>
              <a:lnSpc>
                <a:spcPct val="93000"/>
              </a:lnSpc>
              <a:defRPr/>
            </a:pPr>
            <a:endParaRPr lang="en-US" sz="3200">
              <a:latin typeface="Times New Roman" charset="0"/>
              <a:cs typeface="Times New Roman" charset="0"/>
            </a:endParaRPr>
          </a:p>
          <a:p>
            <a:pPr>
              <a:lnSpc>
                <a:spcPct val="93000"/>
              </a:lnSpc>
              <a:defRPr/>
            </a:pPr>
            <a:r>
              <a:rPr lang="en-US" sz="3200">
                <a:latin typeface="Times New Roman" charset="0"/>
                <a:cs typeface="Times New Roman" charset="0"/>
              </a:rPr>
              <a:t> .05/2 = .025 or 2.5% at each side.</a:t>
            </a:r>
          </a:p>
          <a:p>
            <a:pPr>
              <a:lnSpc>
                <a:spcPct val="93000"/>
              </a:lnSpc>
              <a:defRPr/>
            </a:pPr>
            <a:endParaRPr lang="en-US" sz="3200">
              <a:latin typeface="Times New Roman" charset="0"/>
              <a:cs typeface="Times New Roman" charset="0"/>
            </a:endParaRPr>
          </a:p>
          <a:p>
            <a:pPr>
              <a:lnSpc>
                <a:spcPct val="93000"/>
              </a:lnSpc>
              <a:defRPr/>
            </a:pPr>
            <a:r>
              <a:rPr lang="en-US" sz="3200">
                <a:latin typeface="Times New Roman" charset="0"/>
                <a:cs typeface="Times New Roman" charset="0"/>
              </a:rPr>
              <a:t>To be significant, score more extreme than if a one-tailed test</a:t>
            </a:r>
          </a:p>
        </p:txBody>
      </p:sp>
    </p:spTree>
    <p:extLst>
      <p:ext uri="{BB962C8B-B14F-4D97-AF65-F5344CB8AC3E}">
        <p14:creationId xmlns:p14="http://schemas.microsoft.com/office/powerpoint/2010/main" val="5262242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96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969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969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969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969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685800" y="914400"/>
            <a:ext cx="8915400" cy="5486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105452" rIns="90000" bIns="45000"/>
          <a:lstStyle>
            <a:lvl1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9pPr>
          </a:lstStyle>
          <a:p>
            <a:pPr hangingPunct="1">
              <a:lnSpc>
                <a:spcPct val="83000"/>
              </a:lnSpc>
              <a:spcBef>
                <a:spcPts val="700"/>
              </a:spcBef>
              <a:defRPr/>
            </a:pPr>
            <a:r>
              <a:rPr lang="en-US" sz="2800">
                <a:latin typeface="Times New Roman" charset="0"/>
              </a:rPr>
              <a:t>Use a one-tailed test when you have a clearly directional hypothesis (</a:t>
            </a:r>
            <a:r>
              <a:rPr lang="en-US" sz="2800">
                <a:solidFill>
                  <a:srgbClr val="FF0000"/>
                </a:solidFill>
                <a:latin typeface="Times New Roman" charset="0"/>
              </a:rPr>
              <a:t>Theory Driven)</a:t>
            </a:r>
          </a:p>
          <a:p>
            <a:pPr hangingPunct="1">
              <a:lnSpc>
                <a:spcPct val="83000"/>
              </a:lnSpc>
              <a:spcBef>
                <a:spcPts val="700"/>
              </a:spcBef>
              <a:defRPr/>
            </a:pPr>
            <a:endParaRPr lang="en-US" sz="2800">
              <a:latin typeface="Times New Roman" charset="0"/>
            </a:endParaRPr>
          </a:p>
          <a:p>
            <a:pPr hangingPunct="1">
              <a:lnSpc>
                <a:spcPct val="83000"/>
              </a:lnSpc>
              <a:spcBef>
                <a:spcPts val="700"/>
              </a:spcBef>
              <a:defRPr/>
            </a:pPr>
            <a:r>
              <a:rPr lang="en-US" sz="2800">
                <a:latin typeface="Times New Roman" charset="0"/>
              </a:rPr>
              <a:t>Use a two-tailed test when you have a clearly non-directional hypothesis (</a:t>
            </a:r>
            <a:r>
              <a:rPr lang="en-US" sz="2800">
                <a:solidFill>
                  <a:srgbClr val="FF0000"/>
                </a:solidFill>
                <a:latin typeface="Times New Roman" charset="0"/>
              </a:rPr>
              <a:t>Don't know which way</a:t>
            </a:r>
            <a:r>
              <a:rPr lang="en-US" sz="2800">
                <a:latin typeface="Times New Roman" charset="0"/>
              </a:rPr>
              <a:t>).</a:t>
            </a:r>
          </a:p>
          <a:p>
            <a:pPr hangingPunct="1">
              <a:lnSpc>
                <a:spcPct val="83000"/>
              </a:lnSpc>
              <a:spcBef>
                <a:spcPts val="700"/>
              </a:spcBef>
              <a:defRPr/>
            </a:pPr>
            <a:endParaRPr lang="en-US" sz="2800">
              <a:latin typeface="Times New Roman" charset="0"/>
            </a:endParaRPr>
          </a:p>
          <a:p>
            <a:pPr hangingPunct="1">
              <a:lnSpc>
                <a:spcPct val="83000"/>
              </a:lnSpc>
              <a:spcBef>
                <a:spcPts val="700"/>
              </a:spcBef>
              <a:defRPr/>
            </a:pPr>
            <a:r>
              <a:rPr lang="en-US" sz="2800">
                <a:latin typeface="Times New Roman" charset="0"/>
              </a:rPr>
              <a:t>With a one-tailed test, if the sample score is extreme—but in the opposite direction—the null cannot be rejected.</a:t>
            </a:r>
          </a:p>
          <a:p>
            <a:pPr hangingPunct="1">
              <a:lnSpc>
                <a:spcPct val="83000"/>
              </a:lnSpc>
              <a:spcBef>
                <a:spcPts val="700"/>
              </a:spcBef>
              <a:defRPr/>
            </a:pPr>
            <a:endParaRPr lang="en-US" sz="2800">
              <a:latin typeface="Times New Roman" charset="0"/>
            </a:endParaRPr>
          </a:p>
          <a:p>
            <a:pPr hangingPunct="1">
              <a:lnSpc>
                <a:spcPct val="83000"/>
              </a:lnSpc>
              <a:spcBef>
                <a:spcPts val="700"/>
              </a:spcBef>
              <a:defRPr/>
            </a:pPr>
            <a:r>
              <a:rPr lang="en-US" sz="2800">
                <a:latin typeface="Times New Roman" charset="0"/>
              </a:rPr>
              <a:t>Often researchers will use two-tailed tests even if the hypothesis is directional (</a:t>
            </a:r>
            <a:r>
              <a:rPr lang="en-US" sz="2800">
                <a:solidFill>
                  <a:srgbClr val="FF0000"/>
                </a:solidFill>
                <a:latin typeface="Times New Roman" charset="0"/>
              </a:rPr>
              <a:t>As protection!</a:t>
            </a:r>
            <a:r>
              <a:rPr lang="en-US" sz="2800">
                <a:latin typeface="Times New Roman" charset="0"/>
              </a:rPr>
              <a:t>)</a:t>
            </a:r>
          </a:p>
        </p:txBody>
      </p:sp>
      <p:sp>
        <p:nvSpPr>
          <p:cNvPr id="30722" name="Text Box 2"/>
          <p:cNvSpPr txBox="1">
            <a:spLocks noChangeArrowheads="1"/>
          </p:cNvSpPr>
          <p:nvPr/>
        </p:nvSpPr>
        <p:spPr bwMode="auto">
          <a:xfrm>
            <a:off x="914400" y="228600"/>
            <a:ext cx="7772400" cy="847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32004" rIns="0" bIns="0" anchor="ctr"/>
          <a:lstStyle>
            <a:lvl1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9pPr>
          </a:lstStyle>
          <a:p>
            <a:pPr algn="ctr" hangingPunct="1">
              <a:lnSpc>
                <a:spcPct val="93000"/>
              </a:lnSpc>
              <a:buSzPct val="45000"/>
              <a:buFont typeface="Wingdings" charset="0"/>
              <a:buNone/>
              <a:defRPr/>
            </a:pPr>
            <a:r>
              <a:rPr lang="en-US" sz="3600">
                <a:latin typeface="Times New Roman" charset="0"/>
              </a:rPr>
              <a:t>One-Tailed or Two-Tailed Tests</a:t>
            </a:r>
          </a:p>
        </p:txBody>
      </p:sp>
    </p:spTree>
    <p:extLst>
      <p:ext uri="{BB962C8B-B14F-4D97-AF65-F5344CB8AC3E}">
        <p14:creationId xmlns:p14="http://schemas.microsoft.com/office/powerpoint/2010/main" val="2657181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When to Use One-Tailed or Two-Tailed Tests</a:t>
            </a:r>
          </a:p>
        </p:txBody>
      </p:sp>
      <p:sp>
        <p:nvSpPr>
          <p:cNvPr id="30723" name="Rectangle 3"/>
          <p:cNvSpPr>
            <a:spLocks noGrp="1" noChangeArrowheads="1"/>
          </p:cNvSpPr>
          <p:nvPr>
            <p:ph type="body" idx="1"/>
          </p:nvPr>
        </p:nvSpPr>
        <p:spPr/>
        <p:txBody>
          <a:bodyPr/>
          <a:lstStyle/>
          <a:p>
            <a:pPr eaLnBrk="1" hangingPunct="1">
              <a:lnSpc>
                <a:spcPct val="90000"/>
              </a:lnSpc>
              <a:defRPr/>
            </a:pPr>
            <a:r>
              <a:rPr lang="en-US" sz="3100">
                <a:latin typeface="Arial" charset="0"/>
                <a:ea typeface="ＭＳ Ｐゴシック" charset="0"/>
                <a:cs typeface="ＭＳ Ｐゴシック" charset="0"/>
              </a:rPr>
              <a:t>Use a one-tailed test when you have a clearly directional hypothesis.</a:t>
            </a:r>
          </a:p>
          <a:p>
            <a:pPr eaLnBrk="1" hangingPunct="1">
              <a:lnSpc>
                <a:spcPct val="90000"/>
              </a:lnSpc>
              <a:defRPr/>
            </a:pPr>
            <a:r>
              <a:rPr lang="en-US" sz="3100">
                <a:latin typeface="Arial" charset="0"/>
                <a:ea typeface="ＭＳ Ｐゴシック" charset="0"/>
                <a:cs typeface="ＭＳ Ｐゴシック" charset="0"/>
              </a:rPr>
              <a:t>Use a two-tailed test when you have a clearly non-directional hypothesis.</a:t>
            </a:r>
          </a:p>
          <a:p>
            <a:pPr eaLnBrk="1" hangingPunct="1">
              <a:lnSpc>
                <a:spcPct val="90000"/>
              </a:lnSpc>
              <a:defRPr/>
            </a:pPr>
            <a:r>
              <a:rPr lang="en-US" sz="3100">
                <a:latin typeface="Arial" charset="0"/>
                <a:ea typeface="ＭＳ Ｐゴシック" charset="0"/>
                <a:cs typeface="ＭＳ Ｐゴシック" charset="0"/>
              </a:rPr>
              <a:t>With a one-tailed test, if the sample score is extreme—but in the opposite direction—the null cannot be rejected.</a:t>
            </a:r>
          </a:p>
          <a:p>
            <a:pPr eaLnBrk="1" hangingPunct="1">
              <a:lnSpc>
                <a:spcPct val="90000"/>
              </a:lnSpc>
              <a:defRPr/>
            </a:pPr>
            <a:r>
              <a:rPr lang="en-US" sz="3100">
                <a:latin typeface="Arial" charset="0"/>
                <a:ea typeface="ＭＳ Ｐゴシック" charset="0"/>
                <a:cs typeface="ＭＳ Ｐゴシック" charset="0"/>
              </a:rPr>
              <a:t>Often researchers will use two-tailed tests even if the hypothesis is directional.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71513" y="234950"/>
            <a:ext cx="8569325" cy="1258887"/>
          </a:xfrm>
        </p:spPr>
        <p:txBody>
          <a:bodyPr/>
          <a:lstStyle/>
          <a:p>
            <a:pPr eaLnBrk="1" hangingPunct="1">
              <a:defRPr/>
            </a:pPr>
            <a:r>
              <a:rPr lang="en-US" dirty="0">
                <a:latin typeface="Arial" charset="0"/>
                <a:ea typeface="ＭＳ Ｐゴシック" charset="0"/>
                <a:cs typeface="ＭＳ Ｐゴシック" charset="0"/>
              </a:rPr>
              <a:t>Key Points</a:t>
            </a:r>
          </a:p>
        </p:txBody>
      </p:sp>
      <p:sp>
        <p:nvSpPr>
          <p:cNvPr id="36867" name="Rectangle 3"/>
          <p:cNvSpPr>
            <a:spLocks noGrp="1" noChangeArrowheads="1"/>
          </p:cNvSpPr>
          <p:nvPr>
            <p:ph type="body" idx="1"/>
          </p:nvPr>
        </p:nvSpPr>
        <p:spPr>
          <a:xfrm>
            <a:off x="839787" y="1265237"/>
            <a:ext cx="8569325" cy="6294438"/>
          </a:xfrm>
        </p:spPr>
        <p:txBody>
          <a:bodyPr/>
          <a:lstStyle/>
          <a:p>
            <a:pPr eaLnBrk="1" hangingPunct="1">
              <a:lnSpc>
                <a:spcPct val="90000"/>
              </a:lnSpc>
              <a:defRPr/>
            </a:pPr>
            <a:r>
              <a:rPr lang="en-US" sz="1300" dirty="0">
                <a:latin typeface="Arial" charset="0"/>
                <a:ea typeface="ＭＳ Ｐゴシック" charset="0"/>
                <a:cs typeface="ＭＳ Ｐゴシック" charset="0"/>
              </a:rPr>
              <a:t>Hypothesis testing considers the probability that the results of a study could have come about even if the experimental procedure had no effect. If this probability is low, the scenario of no effect is rejected and the hypothesis behind the experimental procedure is supported.</a:t>
            </a:r>
          </a:p>
          <a:p>
            <a:pPr eaLnBrk="1" hangingPunct="1">
              <a:lnSpc>
                <a:spcPct val="90000"/>
              </a:lnSpc>
              <a:defRPr/>
            </a:pPr>
            <a:r>
              <a:rPr lang="en-US" sz="1300" dirty="0">
                <a:latin typeface="Arial" charset="0"/>
                <a:ea typeface="ＭＳ Ｐゴシック" charset="0"/>
                <a:cs typeface="ＭＳ Ｐゴシック" charset="0"/>
              </a:rPr>
              <a:t>The expectation of an effect is the research hypothesis; the hypothetical situation of no effect is the null hypothesis.</a:t>
            </a:r>
          </a:p>
          <a:p>
            <a:pPr eaLnBrk="1" hangingPunct="1">
              <a:lnSpc>
                <a:spcPct val="90000"/>
              </a:lnSpc>
              <a:defRPr/>
            </a:pPr>
            <a:r>
              <a:rPr lang="en-US" sz="1300" dirty="0">
                <a:latin typeface="Arial" charset="0"/>
                <a:ea typeface="ＭＳ Ｐゴシック" charset="0"/>
                <a:cs typeface="ＭＳ Ｐゴシック" charset="0"/>
              </a:rPr>
              <a:t>When a result is so extreme that it would be very unlikely if the null hypothesis were true, the null hypothesis is rejected and the research hypothesis is supported. If the result is not that extreme, the researcher does not reject the null hypothesis and the study is inconclusive.</a:t>
            </a:r>
          </a:p>
          <a:p>
            <a:pPr eaLnBrk="1" hangingPunct="1">
              <a:lnSpc>
                <a:spcPct val="90000"/>
              </a:lnSpc>
              <a:defRPr/>
            </a:pPr>
            <a:r>
              <a:rPr lang="en-US" sz="1300" dirty="0">
                <a:latin typeface="Arial" charset="0"/>
                <a:ea typeface="ＭＳ Ｐゴシック" charset="0"/>
                <a:cs typeface="ＭＳ Ｐゴシック" charset="0"/>
              </a:rPr>
              <a:t>Behavioral and social scientists usually consider a result extreme enough if it is less likely than 5% that you would get that result if the null hypothesis was true. A significance level of 1% is also commonly used in research.</a:t>
            </a:r>
          </a:p>
          <a:p>
            <a:pPr eaLnBrk="1" hangingPunct="1">
              <a:lnSpc>
                <a:spcPct val="90000"/>
              </a:lnSpc>
              <a:defRPr/>
            </a:pPr>
            <a:r>
              <a:rPr lang="en-US" sz="1300" dirty="0">
                <a:latin typeface="Arial" charset="0"/>
                <a:ea typeface="ＭＳ Ｐゴシック" charset="0"/>
                <a:cs typeface="ＭＳ Ｐゴシック" charset="0"/>
              </a:rPr>
              <a:t>The cutoff percentage is the probability of the result being extreme in a predicted direction in a directional or one-tailed test. The cutoff percentages are the probability of the result being extreme in either direction in a nondirectional or two-tailed test.</a:t>
            </a:r>
          </a:p>
          <a:p>
            <a:pPr eaLnBrk="1" hangingPunct="1">
              <a:lnSpc>
                <a:spcPct val="90000"/>
              </a:lnSpc>
              <a:defRPr/>
            </a:pPr>
            <a:r>
              <a:rPr lang="en-US" sz="1300" dirty="0">
                <a:latin typeface="Arial" charset="0"/>
                <a:ea typeface="ＭＳ Ｐゴシック" charset="0"/>
                <a:cs typeface="ＭＳ Ｐゴシック" charset="0"/>
              </a:rPr>
              <a:t>Steps for hypothesis testing are:</a:t>
            </a:r>
          </a:p>
          <a:p>
            <a:pPr lvl="1" eaLnBrk="1" hangingPunct="1">
              <a:lnSpc>
                <a:spcPct val="90000"/>
              </a:lnSpc>
              <a:defRPr/>
            </a:pPr>
            <a:r>
              <a:rPr lang="en-US" sz="1200" dirty="0">
                <a:latin typeface="Arial" charset="0"/>
                <a:ea typeface="ＭＳ Ｐゴシック" charset="0"/>
              </a:rPr>
              <a:t>Restate the question as a research hypothesis and a null hypothesis about the population.</a:t>
            </a:r>
          </a:p>
          <a:p>
            <a:pPr lvl="1" eaLnBrk="1" hangingPunct="1">
              <a:lnSpc>
                <a:spcPct val="90000"/>
              </a:lnSpc>
              <a:defRPr/>
            </a:pPr>
            <a:r>
              <a:rPr lang="en-US" sz="1200" dirty="0">
                <a:latin typeface="Arial" charset="0"/>
                <a:ea typeface="ＭＳ Ｐゴシック" charset="0"/>
              </a:rPr>
              <a:t>Determine the characteristics of the comparison distribution.</a:t>
            </a:r>
          </a:p>
          <a:p>
            <a:pPr lvl="1" eaLnBrk="1" hangingPunct="1">
              <a:lnSpc>
                <a:spcPct val="90000"/>
              </a:lnSpc>
              <a:defRPr/>
            </a:pPr>
            <a:r>
              <a:rPr lang="en-US" sz="1200" dirty="0">
                <a:latin typeface="Arial" charset="0"/>
                <a:ea typeface="ＭＳ Ｐゴシック" charset="0"/>
              </a:rPr>
              <a:t>Determine the cutoff sample score on the comparison distribution at which the null hypothesis should be rejected.</a:t>
            </a:r>
          </a:p>
          <a:p>
            <a:pPr lvl="1" eaLnBrk="1" hangingPunct="1">
              <a:lnSpc>
                <a:spcPct val="90000"/>
              </a:lnSpc>
              <a:defRPr/>
            </a:pPr>
            <a:r>
              <a:rPr lang="en-US" sz="1200" dirty="0">
                <a:latin typeface="Arial" charset="0"/>
                <a:ea typeface="ＭＳ Ｐゴシック" charset="0"/>
              </a:rPr>
              <a:t>Determine your sample</a:t>
            </a:r>
            <a:r>
              <a:rPr lang="ja-JP" altLang="en-US" sz="1200">
                <a:latin typeface="Arial" charset="0"/>
                <a:ea typeface="ＭＳ Ｐゴシック" charset="0"/>
              </a:rPr>
              <a:t>’</a:t>
            </a:r>
            <a:r>
              <a:rPr lang="en-US" sz="1200" dirty="0">
                <a:latin typeface="Arial" charset="0"/>
                <a:ea typeface="ＭＳ Ｐゴシック" charset="0"/>
              </a:rPr>
              <a:t>s score on the comparison distribution.</a:t>
            </a:r>
          </a:p>
          <a:p>
            <a:pPr lvl="1" eaLnBrk="1" hangingPunct="1">
              <a:lnSpc>
                <a:spcPct val="90000"/>
              </a:lnSpc>
              <a:defRPr/>
            </a:pPr>
            <a:r>
              <a:rPr lang="en-US" sz="1200" dirty="0">
                <a:latin typeface="Arial" charset="0"/>
                <a:ea typeface="ＭＳ Ｐゴシック" charset="0"/>
              </a:rPr>
              <a:t>Decide whether to reject the null hypothesis.</a:t>
            </a:r>
          </a:p>
          <a:p>
            <a:pPr eaLnBrk="1" hangingPunct="1">
              <a:lnSpc>
                <a:spcPct val="90000"/>
              </a:lnSpc>
              <a:defRPr/>
            </a:pPr>
            <a:r>
              <a:rPr lang="en-US" sz="1300" dirty="0">
                <a:latin typeface="Arial" charset="0"/>
                <a:ea typeface="ＭＳ Ｐゴシック" charset="0"/>
                <a:cs typeface="ＭＳ Ｐゴシック" charset="0"/>
              </a:rPr>
              <a:t>A Type I error is when a researcher rejects the null hypothesis but the null hypothesis is actually true. A Type II error is when a researcher does not reject the null hypothesis, but the null hypothesis is actually false.</a:t>
            </a:r>
          </a:p>
          <a:p>
            <a:pPr eaLnBrk="1" hangingPunct="1">
              <a:lnSpc>
                <a:spcPct val="90000"/>
              </a:lnSpc>
              <a:defRPr/>
            </a:pPr>
            <a:r>
              <a:rPr lang="en-US" sz="1300" dirty="0">
                <a:latin typeface="Arial" charset="0"/>
                <a:ea typeface="ＭＳ Ｐゴシック" charset="0"/>
                <a:cs typeface="ＭＳ Ｐゴシック" charset="0"/>
              </a:rPr>
              <a:t>Research articles report the results of hypothesis testing by saying whether the results were significant, giving the cutoff sample score on the comparison distribution, and giving the probability level of the cutoff sample score.</a:t>
            </a:r>
            <a:endParaRPr lang="en-US" sz="1400" dirty="0">
              <a:latin typeface="Arial" charset="0"/>
              <a:ea typeface="ＭＳ Ｐゴシック" charset="0"/>
              <a:cs typeface="ＭＳ Ｐゴシック" charset="0"/>
            </a:endParaRPr>
          </a:p>
          <a:p>
            <a:pPr lvl="1" eaLnBrk="1" hangingPunct="1">
              <a:lnSpc>
                <a:spcPct val="90000"/>
              </a:lnSpc>
              <a:buFontTx/>
              <a:buNone/>
              <a:defRPr/>
            </a:pPr>
            <a:endParaRPr lang="en-US" sz="1400" dirty="0">
              <a:latin typeface="Arial" charset="0"/>
              <a:ea typeface="ＭＳ Ｐゴシック" charset="0"/>
            </a:endParaRPr>
          </a:p>
          <a:p>
            <a:pPr eaLnBrk="1" hangingPunct="1">
              <a:lnSpc>
                <a:spcPct val="90000"/>
              </a:lnSpc>
              <a:defRPr/>
            </a:pPr>
            <a:endParaRPr lang="en-US" sz="3100" dirty="0">
              <a:latin typeface="Arial" charset="0"/>
              <a:ea typeface="ＭＳ Ｐゴシック" charset="0"/>
              <a:cs typeface="ＭＳ Ｐゴシック" charset="0"/>
            </a:endParaRPr>
          </a:p>
          <a:p>
            <a:pPr lvl="1" eaLnBrk="1" hangingPunct="1">
              <a:lnSpc>
                <a:spcPct val="90000"/>
              </a:lnSpc>
              <a:defRPr/>
            </a:pPr>
            <a:endParaRPr lang="en-US" sz="2600" dirty="0">
              <a:latin typeface="Arial" charset="0"/>
              <a:ea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502060" y="164740"/>
            <a:ext cx="9070975" cy="1262063"/>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dirty="0">
                <a:solidFill>
                  <a:srgbClr val="B84747"/>
                </a:solidFill>
                <a:latin typeface="Times New Roman" charset="0"/>
              </a:rPr>
              <a:t>Hypothesis Testing Principle</a:t>
            </a:r>
          </a:p>
        </p:txBody>
      </p:sp>
      <p:sp>
        <p:nvSpPr>
          <p:cNvPr id="32770" name="Rectangle 2"/>
          <p:cNvSpPr>
            <a:spLocks noGrp="1" noChangeArrowheads="1"/>
          </p:cNvSpPr>
          <p:nvPr>
            <p:ph type="subTitle" idx="4294967295"/>
          </p:nvPr>
        </p:nvSpPr>
        <p:spPr>
          <a:xfrm>
            <a:off x="502060" y="1308089"/>
            <a:ext cx="9070975" cy="4757747"/>
          </a:xfrm>
        </p:spPr>
        <p:txBody>
          <a:bodyPr tIns="28448" anchor="ctr"/>
          <a:lstStyle/>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000" dirty="0">
                <a:latin typeface="Times New Roman" charset="0"/>
                <a:cs typeface="Times New Roman" charset="0"/>
              </a:rPr>
              <a:t>A person says that she can identify people of above average intelligence with her eyes closed. Is this true?</a:t>
            </a:r>
          </a:p>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000" dirty="0">
              <a:latin typeface="Times New Roman" charset="0"/>
            </a:endParaRPr>
          </a:p>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000" dirty="0">
                <a:latin typeface="Times New Roman" charset="0"/>
              </a:rPr>
              <a:t>1. Define Populations &amp; reframe hypotheses about 		populations </a:t>
            </a:r>
          </a:p>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000" dirty="0">
                <a:solidFill>
                  <a:srgbClr val="B84747"/>
                </a:solidFill>
                <a:latin typeface="Times New Roman" charset="0"/>
              </a:rPr>
              <a:t>			Population 1: People chosen by woman </a:t>
            </a:r>
          </a:p>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000" dirty="0">
                <a:solidFill>
                  <a:srgbClr val="B84747"/>
                </a:solidFill>
                <a:latin typeface="Times New Roman" charset="0"/>
              </a:rPr>
              <a:t>			Population 2: People in general (Known)</a:t>
            </a:r>
          </a:p>
          <a:p>
            <a:pPr marL="0" indent="0" eaLnBrk="1">
              <a:lnSpc>
                <a:spcPct val="93000"/>
              </a:lnSpc>
              <a:spcAft>
                <a:spcPct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000" dirty="0">
              <a:solidFill>
                <a:srgbClr val="B84747"/>
              </a:solidFill>
              <a:latin typeface="Times New Roman" charset="0"/>
            </a:endParaRPr>
          </a:p>
          <a:p>
            <a:pPr>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000" dirty="0">
                <a:solidFill>
                  <a:srgbClr val="B84747"/>
                </a:solidFill>
                <a:latin typeface="Times New Roman" charset="0"/>
              </a:rPr>
              <a:t>		H</a:t>
            </a:r>
            <a:r>
              <a:rPr lang="en-US" sz="3000" baseline="-40000" dirty="0">
                <a:solidFill>
                  <a:srgbClr val="B84747"/>
                </a:solidFill>
                <a:latin typeface="Times New Roman" charset="0"/>
              </a:rPr>
              <a:t>1</a:t>
            </a:r>
            <a:r>
              <a:rPr lang="en-US" sz="3000" dirty="0">
                <a:solidFill>
                  <a:srgbClr val="B84747"/>
                </a:solidFill>
                <a:latin typeface="Times New Roman" charset="0"/>
              </a:rPr>
              <a:t>:  </a:t>
            </a:r>
            <a:r>
              <a:rPr lang="en-US" sz="3000" dirty="0">
                <a:latin typeface="Times New Roman" charset="0"/>
              </a:rPr>
              <a:t>µ</a:t>
            </a:r>
            <a:r>
              <a:rPr lang="en-US" sz="3000" baseline="-25000" dirty="0">
                <a:latin typeface="Times New Roman" charset="0"/>
              </a:rPr>
              <a:t>1</a:t>
            </a:r>
            <a:r>
              <a:rPr lang="en-US" sz="3000" b="1" dirty="0">
                <a:latin typeface="Times New Roman" charset="0"/>
              </a:rPr>
              <a:t> &gt;</a:t>
            </a:r>
            <a:r>
              <a:rPr lang="en-US" sz="3000" dirty="0">
                <a:latin typeface="Times New Roman" charset="0"/>
              </a:rPr>
              <a:t> Population µ</a:t>
            </a:r>
            <a:r>
              <a:rPr lang="en-US" sz="3000" baseline="-25000" dirty="0">
                <a:latin typeface="Times New Roman" charset="0"/>
              </a:rPr>
              <a:t>2</a:t>
            </a:r>
            <a:r>
              <a:rPr lang="en-US" sz="3000" dirty="0">
                <a:latin typeface="Times New Roman" charset="0"/>
              </a:rPr>
              <a:t>  </a:t>
            </a:r>
          </a:p>
          <a:p>
            <a:pPr>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000" dirty="0">
                <a:solidFill>
                  <a:srgbClr val="B84747"/>
                </a:solidFill>
                <a:latin typeface="Times New Roman" charset="0"/>
              </a:rPr>
              <a:t>	H</a:t>
            </a:r>
            <a:r>
              <a:rPr lang="en-US" sz="3000" baseline="-40000" dirty="0">
                <a:solidFill>
                  <a:srgbClr val="B84747"/>
                </a:solidFill>
                <a:latin typeface="Times New Roman" charset="0"/>
              </a:rPr>
              <a:t>0</a:t>
            </a:r>
            <a:r>
              <a:rPr lang="en-US" sz="3000" dirty="0">
                <a:solidFill>
                  <a:srgbClr val="B84747"/>
                </a:solidFill>
                <a:latin typeface="Times New Roman" charset="0"/>
              </a:rPr>
              <a:t>: </a:t>
            </a:r>
            <a:r>
              <a:rPr lang="en-US" sz="3000" dirty="0">
                <a:latin typeface="Times New Roman" charset="0"/>
              </a:rPr>
              <a:t>µ</a:t>
            </a:r>
            <a:r>
              <a:rPr lang="en-US" sz="3000" baseline="-25000" dirty="0">
                <a:latin typeface="Times New Roman" charset="0"/>
              </a:rPr>
              <a:t>1</a:t>
            </a:r>
            <a:r>
              <a:rPr lang="en-US" sz="3000" b="1" dirty="0">
                <a:latin typeface="Times New Roman" charset="0"/>
              </a:rPr>
              <a:t>=</a:t>
            </a:r>
            <a:r>
              <a:rPr lang="en-US" sz="3000" dirty="0">
                <a:latin typeface="Times New Roman" charset="0"/>
              </a:rPr>
              <a:t> µ</a:t>
            </a:r>
            <a:r>
              <a:rPr lang="en-US" sz="3000" baseline="-25000" dirty="0">
                <a:latin typeface="Times New Roman" charset="0"/>
              </a:rPr>
              <a:t>2</a:t>
            </a:r>
            <a:r>
              <a:rPr lang="en-US" sz="3000" dirty="0">
                <a:latin typeface="Times New Roman" charset="0"/>
              </a:rPr>
              <a:t> </a:t>
            </a:r>
            <a:endParaRPr lang="en-US" sz="3000" dirty="0">
              <a:solidFill>
                <a:srgbClr val="B84747"/>
              </a:solidFill>
              <a:latin typeface="Times New Roman" charset="0"/>
            </a:endParaRPr>
          </a:p>
        </p:txBody>
      </p:sp>
      <p:sp>
        <p:nvSpPr>
          <p:cNvPr id="2" name="Rectangle 1">
            <a:extLst>
              <a:ext uri="{FF2B5EF4-FFF2-40B4-BE49-F238E27FC236}">
                <a16:creationId xmlns:a16="http://schemas.microsoft.com/office/drawing/2014/main" id="{EA51C58A-CEDF-7440-B4C6-7A2272EC5755}"/>
              </a:ext>
            </a:extLst>
          </p:cNvPr>
          <p:cNvSpPr/>
          <p:nvPr/>
        </p:nvSpPr>
        <p:spPr>
          <a:xfrm>
            <a:off x="598896" y="5608637"/>
            <a:ext cx="8877301" cy="1466171"/>
          </a:xfrm>
          <a:prstGeom prst="rect">
            <a:avLst/>
          </a:prstGeom>
        </p:spPr>
        <p:txBody>
          <a:bodyPr wrap="square">
            <a:spAutoFit/>
          </a:bodyPr>
          <a:lstStyle/>
          <a:p>
            <a:pPr>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endParaRPr>
          </a:p>
          <a:p>
            <a:pPr>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cs typeface="Times New Roman" charset="0"/>
              </a:rPr>
              <a:t>2. Characteristics of the comparison distribution</a:t>
            </a:r>
          </a:p>
          <a:p>
            <a:pPr>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cs typeface="Times New Roman" charset="0"/>
              </a:rPr>
              <a:t>	Known normal distribution with µ</a:t>
            </a:r>
            <a:r>
              <a:rPr lang="en-US" sz="3200" dirty="0">
                <a:solidFill>
                  <a:srgbClr val="0000FF"/>
                </a:solidFill>
                <a:latin typeface="Times New Roman" charset="0"/>
                <a:cs typeface="Times New Roman" charset="0"/>
              </a:rPr>
              <a:t> = 100</a:t>
            </a:r>
            <a:r>
              <a:rPr lang="en-US" sz="3200" dirty="0">
                <a:latin typeface="Times New Roman" charset="0"/>
                <a:cs typeface="Times New Roman" charset="0"/>
              </a:rPr>
              <a:t>; </a:t>
            </a:r>
            <a:r>
              <a:rPr lang="en-US" sz="3200" dirty="0" err="1">
                <a:latin typeface="Times New Roman" charset="0"/>
                <a:cs typeface="Times New Roman" charset="0"/>
              </a:rPr>
              <a:t>σ</a:t>
            </a:r>
            <a:r>
              <a:rPr lang="en-US" sz="3200" dirty="0">
                <a:solidFill>
                  <a:srgbClr val="0000FF"/>
                </a:solidFill>
                <a:latin typeface="Times New Roman" charset="0"/>
                <a:cs typeface="Times New Roman" charset="0"/>
              </a:rPr>
              <a:t> = 16</a:t>
            </a:r>
            <a:endParaRPr lang="en-US" sz="3200" dirty="0">
              <a:latin typeface="Times New Roman" charset="0"/>
              <a:cs typeface="Times New Roman"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3277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327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subTitle"/>
          </p:nvPr>
        </p:nvSpPr>
        <p:spPr>
          <a:xfrm>
            <a:off x="503238" y="1768475"/>
            <a:ext cx="9070975" cy="4989513"/>
          </a:xfrm>
        </p:spPr>
        <p:txBody>
          <a:bodyPr tIns="28448"/>
          <a:lstStyle/>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rPr>
              <a:t>3. Determine the Cutoff Sample scores on the comparison distribution (</a:t>
            </a:r>
            <a:r>
              <a:rPr lang="en-US" sz="3200" dirty="0">
                <a:solidFill>
                  <a:srgbClr val="B84747"/>
                </a:solidFill>
                <a:latin typeface="Times New Roman" charset="0"/>
              </a:rPr>
              <a:t>criterion</a:t>
            </a:r>
            <a:r>
              <a:rPr lang="en-US" sz="3200" dirty="0">
                <a:latin typeface="Times New Roman" charset="0"/>
              </a:rPr>
              <a:t>) at which the null </a:t>
            </a:r>
            <a:r>
              <a:rPr lang="en-US" sz="3200" dirty="0">
                <a:solidFill>
                  <a:srgbClr val="0000FF"/>
                </a:solidFill>
                <a:latin typeface="Times New Roman" charset="0"/>
              </a:rPr>
              <a:t>hypothesis should be rejected (p = .5)</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rPr>
              <a:t>50% probability (top 50%), Z needed is 0</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endParaRP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sz="3200" dirty="0">
                <a:latin typeface="Times New Roman" charset="0"/>
              </a:rPr>
              <a:t>A  30% Probability (top 30%)? Z = .524</a:t>
            </a:r>
          </a:p>
          <a:p>
            <a:pPr algn="l"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endParaRPr lang="en-US" sz="3200" dirty="0">
              <a:latin typeface="Times New Roman" charset="0"/>
              <a:cs typeface="Times New Roman" charset="0"/>
            </a:endParaRPr>
          </a:p>
        </p:txBody>
      </p:sp>
      <p:sp>
        <p:nvSpPr>
          <p:cNvPr id="34818" name="Rectangle 2"/>
          <p:cNvSpPr>
            <a:spLocks noGrp="1" noChangeArrowheads="1"/>
          </p:cNvSpPr>
          <p:nvPr>
            <p:ph type="title" idx="4294967295"/>
          </p:nvPr>
        </p:nvSpPr>
        <p:spPr>
          <a:xfrm>
            <a:off x="503238" y="346075"/>
            <a:ext cx="9070975" cy="1171575"/>
          </a:xfrm>
        </p:spPr>
        <p:txBody>
          <a:bodyPr tIns="39116"/>
          <a:lstStyle/>
          <a:p>
            <a:pPr eaLnBrk="1">
              <a:lnSpc>
                <a:spcPct val="93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pPr>
            <a:r>
              <a:rPr lang="en-US">
                <a:latin typeface="Times New Roman" charset="0"/>
              </a:rPr>
              <a:t>TYPE I ERROR </a:t>
            </a:r>
            <a:r>
              <a:rPr lang="en-US">
                <a:latin typeface="Times New Roman" charset="0"/>
                <a:cs typeface="Times New Roman" charset="0"/>
              </a:rPr>
              <a:t>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48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481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481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481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48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685800" y="228600"/>
            <a:ext cx="8567738"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1pPr>
            <a:lvl2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9pPr>
          </a:lstStyle>
          <a:p>
            <a:pPr algn="ctr" hangingPunct="1">
              <a:lnSpc>
                <a:spcPct val="100000"/>
              </a:lnSpc>
              <a:buSzPct val="45000"/>
              <a:buFont typeface="Wingdings" charset="0"/>
              <a:buNone/>
              <a:defRPr/>
            </a:pPr>
            <a:r>
              <a:rPr lang="en-US" sz="4400">
                <a:latin typeface="Times New Roman" charset="0"/>
              </a:rPr>
              <a:t>Type I (</a:t>
            </a:r>
            <a:r>
              <a:rPr lang="en-US" sz="4400">
                <a:latin typeface="Times New Roman" charset="0"/>
                <a:cs typeface="Times New Roman" charset="0"/>
              </a:rPr>
              <a:t>α</a:t>
            </a:r>
            <a:r>
              <a:rPr lang="en-US" sz="4400">
                <a:latin typeface="Times New Roman" charset="0"/>
              </a:rPr>
              <a:t>) Error</a:t>
            </a:r>
          </a:p>
        </p:txBody>
      </p:sp>
      <p:sp>
        <p:nvSpPr>
          <p:cNvPr id="35842" name="Text Box 2"/>
          <p:cNvSpPr txBox="1">
            <a:spLocks noChangeArrowheads="1"/>
          </p:cNvSpPr>
          <p:nvPr/>
        </p:nvSpPr>
        <p:spPr bwMode="auto">
          <a:xfrm>
            <a:off x="457200" y="1143000"/>
            <a:ext cx="9372600" cy="5943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431800" indent="-32385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1pPr>
            <a:lvl2pPr marL="863600" indent="-287338">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2pPr>
            <a:lvl3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3pPr>
            <a:lvl4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4pPr>
            <a:lvl5pP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defRPr>
                <a:solidFill>
                  <a:srgbClr val="000000"/>
                </a:solidFill>
                <a:latin typeface="Bitstream Vera Sans" charset="0"/>
                <a:ea typeface="ヒラギノ角ゴ Pro W3" charset="0"/>
                <a:cs typeface="msgothic" charset="0"/>
              </a:defRPr>
            </a:lvl9pPr>
          </a:lstStyle>
          <a:p>
            <a:pPr hangingPunct="1">
              <a:lnSpc>
                <a:spcPct val="90000"/>
              </a:lnSpc>
              <a:spcBef>
                <a:spcPts val="700"/>
              </a:spcBef>
              <a:buSzPct val="45000"/>
              <a:buFont typeface="Wingdings" charset="0"/>
              <a:buChar char=""/>
              <a:defRPr/>
            </a:pPr>
            <a:r>
              <a:rPr lang="en-US" sz="2600" dirty="0">
                <a:latin typeface="Times New Roman" charset="0"/>
              </a:rPr>
              <a:t>Rejecting the null hypothesis when the null hypothesis is true </a:t>
            </a:r>
          </a:p>
          <a:p>
            <a:pPr lvl="1" hangingPunct="1">
              <a:lnSpc>
                <a:spcPct val="90000"/>
              </a:lnSpc>
              <a:spcBef>
                <a:spcPts val="500"/>
              </a:spcBef>
              <a:buSzPct val="75000"/>
              <a:buFont typeface="Symbol" charset="0"/>
              <a:buChar char=""/>
              <a:defRPr/>
            </a:pPr>
            <a:r>
              <a:rPr lang="en-US" sz="2600" dirty="0">
                <a:latin typeface="Times New Roman" charset="0"/>
              </a:rPr>
              <a:t>You find an effect when in fact there is no effect.</a:t>
            </a:r>
          </a:p>
          <a:p>
            <a:pPr hangingPunct="1">
              <a:lnSpc>
                <a:spcPct val="90000"/>
              </a:lnSpc>
              <a:spcBef>
                <a:spcPts val="600"/>
              </a:spcBef>
              <a:buSzPct val="45000"/>
              <a:buFont typeface="Wingdings" charset="0"/>
              <a:buNone/>
              <a:defRPr/>
            </a:pPr>
            <a:endParaRPr lang="en-US" sz="2600" dirty="0">
              <a:latin typeface="Times New Roman" charset="0"/>
            </a:endParaRPr>
          </a:p>
          <a:p>
            <a:pPr hangingPunct="1">
              <a:lnSpc>
                <a:spcPct val="90000"/>
              </a:lnSpc>
              <a:spcBef>
                <a:spcPts val="600"/>
              </a:spcBef>
              <a:buSzPct val="45000"/>
              <a:buFont typeface="Wingdings" charset="0"/>
              <a:buChar char=""/>
              <a:defRPr/>
            </a:pPr>
            <a:r>
              <a:rPr lang="en-US" sz="2600" dirty="0">
                <a:latin typeface="Times New Roman" charset="0"/>
              </a:rPr>
              <a:t> A Type I error is a serious error as theories, research programs, treatment programs, and social programs are often based on conclusions of research studies.</a:t>
            </a:r>
          </a:p>
          <a:p>
            <a:pPr hangingPunct="1">
              <a:lnSpc>
                <a:spcPct val="90000"/>
              </a:lnSpc>
              <a:spcBef>
                <a:spcPts val="600"/>
              </a:spcBef>
              <a:buSzPct val="45000"/>
              <a:buFont typeface="Wingdings" charset="0"/>
              <a:buNone/>
              <a:defRPr/>
            </a:pPr>
            <a:endParaRPr lang="en-US" sz="2600" dirty="0">
              <a:latin typeface="Times New Roman" charset="0"/>
            </a:endParaRPr>
          </a:p>
          <a:p>
            <a:pPr hangingPunct="1">
              <a:lnSpc>
                <a:spcPct val="90000"/>
              </a:lnSpc>
              <a:spcBef>
                <a:spcPts val="600"/>
              </a:spcBef>
              <a:buSzPct val="45000"/>
              <a:buFont typeface="Wingdings" charset="0"/>
              <a:buChar char=""/>
              <a:defRPr/>
            </a:pPr>
            <a:r>
              <a:rPr lang="en-US" sz="2600" dirty="0">
                <a:latin typeface="Times New Roman" charset="0"/>
              </a:rPr>
              <a:t>The chance of making a Type I error is the same as the significance level.</a:t>
            </a:r>
          </a:p>
          <a:p>
            <a:pPr lvl="1" hangingPunct="1">
              <a:lnSpc>
                <a:spcPct val="90000"/>
              </a:lnSpc>
              <a:spcBef>
                <a:spcPts val="500"/>
              </a:spcBef>
              <a:buSzPct val="75000"/>
              <a:buFont typeface="Symbol" charset="0"/>
              <a:buChar char=""/>
              <a:defRPr/>
            </a:pPr>
            <a:r>
              <a:rPr lang="en-US" sz="2600" dirty="0">
                <a:latin typeface="Times New Roman" charset="0"/>
              </a:rPr>
              <a:t>If the significance level was set at p &lt; .01, there is less than a 1% chance that you could have gotten your result if the null </a:t>
            </a:r>
            <a:r>
              <a:rPr lang="en-US" sz="2600">
                <a:latin typeface="Times New Roman" charset="0"/>
              </a:rPr>
              <a:t>hypothesis were </a:t>
            </a:r>
            <a:r>
              <a:rPr lang="en-US" sz="2600" dirty="0">
                <a:latin typeface="Times New Roman" charset="0"/>
              </a:rPr>
              <a:t>true.</a:t>
            </a:r>
          </a:p>
          <a:p>
            <a:pPr lvl="1" hangingPunct="1">
              <a:lnSpc>
                <a:spcPct val="90000"/>
              </a:lnSpc>
              <a:spcBef>
                <a:spcPts val="500"/>
              </a:spcBef>
              <a:buSzPct val="75000"/>
              <a:buFont typeface="Symbol" charset="0"/>
              <a:buChar char=""/>
              <a:defRPr/>
            </a:pPr>
            <a:r>
              <a:rPr lang="en-US" sz="2600" dirty="0">
                <a:latin typeface="Times New Roman" charset="0"/>
              </a:rPr>
              <a:t>Reduce chance of making a Type I error by decreasing significance level (e.g., </a:t>
            </a:r>
            <a:r>
              <a:rPr lang="en-US" sz="2600" i="1" dirty="0">
                <a:latin typeface="Times New Roman" charset="0"/>
              </a:rPr>
              <a:t>p</a:t>
            </a:r>
            <a:r>
              <a:rPr lang="en-US" sz="2600" dirty="0">
                <a:latin typeface="Times New Roman" charset="0"/>
              </a:rPr>
              <a:t> &lt; .001).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239713" y="1517650"/>
            <a:ext cx="6172200" cy="4899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28448" rIns="0" bIns="0" anchor="ctr"/>
          <a:lstStyle>
            <a:lvl1pPr>
              <a:tabLst>
                <a:tab pos="-801688" algn="l"/>
                <a:tab pos="-390525" algn="l"/>
                <a:tab pos="-285750" algn="l"/>
                <a:tab pos="-227013" algn="l"/>
                <a:tab pos="-117475" algn="l"/>
                <a:tab pos="0" algn="l"/>
                <a:tab pos="65088" algn="l"/>
                <a:tab pos="157163" algn="l"/>
                <a:tab pos="236538" algn="l"/>
                <a:tab pos="315913" algn="l"/>
                <a:tab pos="395288" algn="l"/>
                <a:tab pos="522288" algn="l"/>
                <a:tab pos="623888" algn="l"/>
                <a:tab pos="731838" algn="l"/>
                <a:tab pos="811213" algn="l"/>
                <a:tab pos="871538" algn="l"/>
                <a:tab pos="979488" algn="l"/>
                <a:tab pos="1108075" algn="l"/>
                <a:tab pos="1227138" algn="l"/>
                <a:tab pos="1336675" algn="l"/>
                <a:tab pos="1436688" algn="l"/>
                <a:tab pos="1893888" algn="l"/>
                <a:tab pos="2351088" algn="l"/>
                <a:tab pos="2808288" algn="l"/>
                <a:tab pos="3265488" algn="l"/>
                <a:tab pos="3722688" algn="l"/>
                <a:tab pos="4179888" algn="l"/>
                <a:tab pos="4637088" algn="l"/>
                <a:tab pos="5094288" algn="l"/>
                <a:tab pos="5551488" algn="l"/>
                <a:tab pos="6008688" algn="l"/>
                <a:tab pos="6465888" algn="l"/>
              </a:tabLst>
              <a:defRPr>
                <a:solidFill>
                  <a:srgbClr val="000000"/>
                </a:solidFill>
                <a:latin typeface="Bitstream Vera Sans" charset="0"/>
                <a:ea typeface="ヒラギノ角ゴ Pro W3" charset="0"/>
                <a:cs typeface="msgothic" charset="0"/>
              </a:defRPr>
            </a:lvl1pPr>
            <a:lvl2pPr>
              <a:tabLst>
                <a:tab pos="-801688" algn="l"/>
                <a:tab pos="-390525" algn="l"/>
                <a:tab pos="-285750" algn="l"/>
                <a:tab pos="-227013" algn="l"/>
                <a:tab pos="-117475" algn="l"/>
                <a:tab pos="0" algn="l"/>
                <a:tab pos="65088" algn="l"/>
                <a:tab pos="157163" algn="l"/>
                <a:tab pos="236538" algn="l"/>
                <a:tab pos="315913" algn="l"/>
                <a:tab pos="395288" algn="l"/>
                <a:tab pos="522288" algn="l"/>
                <a:tab pos="623888" algn="l"/>
                <a:tab pos="731838" algn="l"/>
                <a:tab pos="811213" algn="l"/>
                <a:tab pos="871538" algn="l"/>
                <a:tab pos="979488" algn="l"/>
                <a:tab pos="1108075" algn="l"/>
                <a:tab pos="1227138" algn="l"/>
                <a:tab pos="1336675" algn="l"/>
                <a:tab pos="1436688" algn="l"/>
                <a:tab pos="1893888" algn="l"/>
                <a:tab pos="2351088" algn="l"/>
                <a:tab pos="2808288" algn="l"/>
                <a:tab pos="3265488" algn="l"/>
                <a:tab pos="3722688" algn="l"/>
                <a:tab pos="4179888" algn="l"/>
                <a:tab pos="4637088" algn="l"/>
                <a:tab pos="5094288" algn="l"/>
                <a:tab pos="5551488" algn="l"/>
                <a:tab pos="6008688" algn="l"/>
                <a:tab pos="6465888" algn="l"/>
              </a:tabLst>
              <a:defRPr>
                <a:solidFill>
                  <a:srgbClr val="000000"/>
                </a:solidFill>
                <a:latin typeface="Bitstream Vera Sans" charset="0"/>
                <a:ea typeface="ヒラギノ角ゴ Pro W3" charset="0"/>
                <a:cs typeface="msgothic" charset="0"/>
              </a:defRPr>
            </a:lvl2pPr>
            <a:lvl3pPr>
              <a:tabLst>
                <a:tab pos="-801688" algn="l"/>
                <a:tab pos="-390525" algn="l"/>
                <a:tab pos="-285750" algn="l"/>
                <a:tab pos="-227013" algn="l"/>
                <a:tab pos="-117475" algn="l"/>
                <a:tab pos="0" algn="l"/>
                <a:tab pos="65088" algn="l"/>
                <a:tab pos="157163" algn="l"/>
                <a:tab pos="236538" algn="l"/>
                <a:tab pos="315913" algn="l"/>
                <a:tab pos="395288" algn="l"/>
                <a:tab pos="522288" algn="l"/>
                <a:tab pos="623888" algn="l"/>
                <a:tab pos="731838" algn="l"/>
                <a:tab pos="811213" algn="l"/>
                <a:tab pos="871538" algn="l"/>
                <a:tab pos="979488" algn="l"/>
                <a:tab pos="1108075" algn="l"/>
                <a:tab pos="1227138" algn="l"/>
                <a:tab pos="1336675" algn="l"/>
                <a:tab pos="1436688" algn="l"/>
                <a:tab pos="1893888" algn="l"/>
                <a:tab pos="2351088" algn="l"/>
                <a:tab pos="2808288" algn="l"/>
                <a:tab pos="3265488" algn="l"/>
                <a:tab pos="3722688" algn="l"/>
                <a:tab pos="4179888" algn="l"/>
                <a:tab pos="4637088" algn="l"/>
                <a:tab pos="5094288" algn="l"/>
                <a:tab pos="5551488" algn="l"/>
                <a:tab pos="6008688" algn="l"/>
                <a:tab pos="6465888" algn="l"/>
              </a:tabLst>
              <a:defRPr>
                <a:solidFill>
                  <a:srgbClr val="000000"/>
                </a:solidFill>
                <a:latin typeface="Bitstream Vera Sans" charset="0"/>
                <a:ea typeface="ヒラギノ角ゴ Pro W3" charset="0"/>
                <a:cs typeface="msgothic" charset="0"/>
              </a:defRPr>
            </a:lvl3pPr>
            <a:lvl4pPr>
              <a:tabLst>
                <a:tab pos="-801688" algn="l"/>
                <a:tab pos="-390525" algn="l"/>
                <a:tab pos="-285750" algn="l"/>
                <a:tab pos="-227013" algn="l"/>
                <a:tab pos="-117475" algn="l"/>
                <a:tab pos="0" algn="l"/>
                <a:tab pos="65088" algn="l"/>
                <a:tab pos="157163" algn="l"/>
                <a:tab pos="236538" algn="l"/>
                <a:tab pos="315913" algn="l"/>
                <a:tab pos="395288" algn="l"/>
                <a:tab pos="522288" algn="l"/>
                <a:tab pos="623888" algn="l"/>
                <a:tab pos="731838" algn="l"/>
                <a:tab pos="811213" algn="l"/>
                <a:tab pos="871538" algn="l"/>
                <a:tab pos="979488" algn="l"/>
                <a:tab pos="1108075" algn="l"/>
                <a:tab pos="1227138" algn="l"/>
                <a:tab pos="1336675" algn="l"/>
                <a:tab pos="1436688" algn="l"/>
                <a:tab pos="1893888" algn="l"/>
                <a:tab pos="2351088" algn="l"/>
                <a:tab pos="2808288" algn="l"/>
                <a:tab pos="3265488" algn="l"/>
                <a:tab pos="3722688" algn="l"/>
                <a:tab pos="4179888" algn="l"/>
                <a:tab pos="4637088" algn="l"/>
                <a:tab pos="5094288" algn="l"/>
                <a:tab pos="5551488" algn="l"/>
                <a:tab pos="6008688" algn="l"/>
                <a:tab pos="6465888" algn="l"/>
              </a:tabLst>
              <a:defRPr>
                <a:solidFill>
                  <a:srgbClr val="000000"/>
                </a:solidFill>
                <a:latin typeface="Bitstream Vera Sans" charset="0"/>
                <a:ea typeface="ヒラギノ角ゴ Pro W3" charset="0"/>
                <a:cs typeface="msgothic" charset="0"/>
              </a:defRPr>
            </a:lvl4pPr>
            <a:lvl5pPr>
              <a:tabLst>
                <a:tab pos="-801688" algn="l"/>
                <a:tab pos="-390525" algn="l"/>
                <a:tab pos="-285750" algn="l"/>
                <a:tab pos="-227013" algn="l"/>
                <a:tab pos="-117475" algn="l"/>
                <a:tab pos="0" algn="l"/>
                <a:tab pos="65088" algn="l"/>
                <a:tab pos="157163" algn="l"/>
                <a:tab pos="236538" algn="l"/>
                <a:tab pos="315913" algn="l"/>
                <a:tab pos="395288" algn="l"/>
                <a:tab pos="522288" algn="l"/>
                <a:tab pos="623888" algn="l"/>
                <a:tab pos="731838" algn="l"/>
                <a:tab pos="811213" algn="l"/>
                <a:tab pos="871538" algn="l"/>
                <a:tab pos="979488" algn="l"/>
                <a:tab pos="1108075" algn="l"/>
                <a:tab pos="1227138" algn="l"/>
                <a:tab pos="1336675" algn="l"/>
                <a:tab pos="1436688" algn="l"/>
                <a:tab pos="1893888" algn="l"/>
                <a:tab pos="2351088" algn="l"/>
                <a:tab pos="2808288" algn="l"/>
                <a:tab pos="3265488" algn="l"/>
                <a:tab pos="3722688" algn="l"/>
                <a:tab pos="4179888" algn="l"/>
                <a:tab pos="4637088" algn="l"/>
                <a:tab pos="5094288" algn="l"/>
                <a:tab pos="5551488" algn="l"/>
                <a:tab pos="6008688" algn="l"/>
                <a:tab pos="6465888" algn="l"/>
              </a:tabLst>
              <a:defRPr>
                <a:solidFill>
                  <a:srgbClr val="000000"/>
                </a:solidFill>
                <a:latin typeface="Bitstream Vera Sans" charset="0"/>
                <a:ea typeface="ヒラギノ角ゴ Pro W3" charset="0"/>
                <a:cs typeface="msgothic" charset="0"/>
              </a:defRPr>
            </a:lvl5pPr>
            <a:lvl6pPr marL="2514600" indent="-228600" defTabSz="228600" fontAlgn="base" hangingPunct="0">
              <a:lnSpc>
                <a:spcPct val="98000"/>
              </a:lnSpc>
              <a:spcBef>
                <a:spcPct val="0"/>
              </a:spcBef>
              <a:spcAft>
                <a:spcPct val="0"/>
              </a:spcAft>
              <a:buClr>
                <a:srgbClr val="000000"/>
              </a:buClr>
              <a:buSzPct val="100000"/>
              <a:buFont typeface="Times New Roman" charset="0"/>
              <a:tabLst>
                <a:tab pos="-801688" algn="l"/>
                <a:tab pos="-390525" algn="l"/>
                <a:tab pos="-285750" algn="l"/>
                <a:tab pos="-227013" algn="l"/>
                <a:tab pos="-117475" algn="l"/>
                <a:tab pos="0" algn="l"/>
                <a:tab pos="65088" algn="l"/>
                <a:tab pos="157163" algn="l"/>
                <a:tab pos="236538" algn="l"/>
                <a:tab pos="315913" algn="l"/>
                <a:tab pos="395288" algn="l"/>
                <a:tab pos="522288" algn="l"/>
                <a:tab pos="623888" algn="l"/>
                <a:tab pos="731838" algn="l"/>
                <a:tab pos="811213" algn="l"/>
                <a:tab pos="871538" algn="l"/>
                <a:tab pos="979488" algn="l"/>
                <a:tab pos="1108075" algn="l"/>
                <a:tab pos="1227138" algn="l"/>
                <a:tab pos="1336675" algn="l"/>
                <a:tab pos="1436688" algn="l"/>
                <a:tab pos="1893888" algn="l"/>
                <a:tab pos="2351088" algn="l"/>
                <a:tab pos="2808288" algn="l"/>
                <a:tab pos="3265488" algn="l"/>
                <a:tab pos="3722688" algn="l"/>
                <a:tab pos="4179888" algn="l"/>
                <a:tab pos="4637088" algn="l"/>
                <a:tab pos="5094288" algn="l"/>
                <a:tab pos="5551488" algn="l"/>
                <a:tab pos="6008688" algn="l"/>
                <a:tab pos="6465888" algn="l"/>
              </a:tabLst>
              <a:defRPr>
                <a:solidFill>
                  <a:srgbClr val="000000"/>
                </a:solidFill>
                <a:latin typeface="Bitstream Vera Sans" charset="0"/>
                <a:ea typeface="ヒラギノ角ゴ Pro W3" charset="0"/>
                <a:cs typeface="msgothic" charset="0"/>
              </a:defRPr>
            </a:lvl6pPr>
            <a:lvl7pPr marL="2971800" indent="-228600" defTabSz="228600" fontAlgn="base" hangingPunct="0">
              <a:lnSpc>
                <a:spcPct val="98000"/>
              </a:lnSpc>
              <a:spcBef>
                <a:spcPct val="0"/>
              </a:spcBef>
              <a:spcAft>
                <a:spcPct val="0"/>
              </a:spcAft>
              <a:buClr>
                <a:srgbClr val="000000"/>
              </a:buClr>
              <a:buSzPct val="100000"/>
              <a:buFont typeface="Times New Roman" charset="0"/>
              <a:tabLst>
                <a:tab pos="-801688" algn="l"/>
                <a:tab pos="-390525" algn="l"/>
                <a:tab pos="-285750" algn="l"/>
                <a:tab pos="-227013" algn="l"/>
                <a:tab pos="-117475" algn="l"/>
                <a:tab pos="0" algn="l"/>
                <a:tab pos="65088" algn="l"/>
                <a:tab pos="157163" algn="l"/>
                <a:tab pos="236538" algn="l"/>
                <a:tab pos="315913" algn="l"/>
                <a:tab pos="395288" algn="l"/>
                <a:tab pos="522288" algn="l"/>
                <a:tab pos="623888" algn="l"/>
                <a:tab pos="731838" algn="l"/>
                <a:tab pos="811213" algn="l"/>
                <a:tab pos="871538" algn="l"/>
                <a:tab pos="979488" algn="l"/>
                <a:tab pos="1108075" algn="l"/>
                <a:tab pos="1227138" algn="l"/>
                <a:tab pos="1336675" algn="l"/>
                <a:tab pos="1436688" algn="l"/>
                <a:tab pos="1893888" algn="l"/>
                <a:tab pos="2351088" algn="l"/>
                <a:tab pos="2808288" algn="l"/>
                <a:tab pos="3265488" algn="l"/>
                <a:tab pos="3722688" algn="l"/>
                <a:tab pos="4179888" algn="l"/>
                <a:tab pos="4637088" algn="l"/>
                <a:tab pos="5094288" algn="l"/>
                <a:tab pos="5551488" algn="l"/>
                <a:tab pos="6008688" algn="l"/>
                <a:tab pos="6465888" algn="l"/>
              </a:tabLst>
              <a:defRPr>
                <a:solidFill>
                  <a:srgbClr val="000000"/>
                </a:solidFill>
                <a:latin typeface="Bitstream Vera Sans" charset="0"/>
                <a:ea typeface="ヒラギノ角ゴ Pro W3" charset="0"/>
                <a:cs typeface="msgothic" charset="0"/>
              </a:defRPr>
            </a:lvl7pPr>
            <a:lvl8pPr marL="3429000" indent="-228600" defTabSz="228600" fontAlgn="base" hangingPunct="0">
              <a:lnSpc>
                <a:spcPct val="98000"/>
              </a:lnSpc>
              <a:spcBef>
                <a:spcPct val="0"/>
              </a:spcBef>
              <a:spcAft>
                <a:spcPct val="0"/>
              </a:spcAft>
              <a:buClr>
                <a:srgbClr val="000000"/>
              </a:buClr>
              <a:buSzPct val="100000"/>
              <a:buFont typeface="Times New Roman" charset="0"/>
              <a:tabLst>
                <a:tab pos="-801688" algn="l"/>
                <a:tab pos="-390525" algn="l"/>
                <a:tab pos="-285750" algn="l"/>
                <a:tab pos="-227013" algn="l"/>
                <a:tab pos="-117475" algn="l"/>
                <a:tab pos="0" algn="l"/>
                <a:tab pos="65088" algn="l"/>
                <a:tab pos="157163" algn="l"/>
                <a:tab pos="236538" algn="l"/>
                <a:tab pos="315913" algn="l"/>
                <a:tab pos="395288" algn="l"/>
                <a:tab pos="522288" algn="l"/>
                <a:tab pos="623888" algn="l"/>
                <a:tab pos="731838" algn="l"/>
                <a:tab pos="811213" algn="l"/>
                <a:tab pos="871538" algn="l"/>
                <a:tab pos="979488" algn="l"/>
                <a:tab pos="1108075" algn="l"/>
                <a:tab pos="1227138" algn="l"/>
                <a:tab pos="1336675" algn="l"/>
                <a:tab pos="1436688" algn="l"/>
                <a:tab pos="1893888" algn="l"/>
                <a:tab pos="2351088" algn="l"/>
                <a:tab pos="2808288" algn="l"/>
                <a:tab pos="3265488" algn="l"/>
                <a:tab pos="3722688" algn="l"/>
                <a:tab pos="4179888" algn="l"/>
                <a:tab pos="4637088" algn="l"/>
                <a:tab pos="5094288" algn="l"/>
                <a:tab pos="5551488" algn="l"/>
                <a:tab pos="6008688" algn="l"/>
                <a:tab pos="6465888" algn="l"/>
              </a:tabLst>
              <a:defRPr>
                <a:solidFill>
                  <a:srgbClr val="000000"/>
                </a:solidFill>
                <a:latin typeface="Bitstream Vera Sans" charset="0"/>
                <a:ea typeface="ヒラギノ角ゴ Pro W3" charset="0"/>
                <a:cs typeface="msgothic" charset="0"/>
              </a:defRPr>
            </a:lvl8pPr>
            <a:lvl9pPr marL="3886200" indent="-228600" defTabSz="228600" fontAlgn="base" hangingPunct="0">
              <a:lnSpc>
                <a:spcPct val="98000"/>
              </a:lnSpc>
              <a:spcBef>
                <a:spcPct val="0"/>
              </a:spcBef>
              <a:spcAft>
                <a:spcPct val="0"/>
              </a:spcAft>
              <a:buClr>
                <a:srgbClr val="000000"/>
              </a:buClr>
              <a:buSzPct val="100000"/>
              <a:buFont typeface="Times New Roman" charset="0"/>
              <a:tabLst>
                <a:tab pos="-801688" algn="l"/>
                <a:tab pos="-390525" algn="l"/>
                <a:tab pos="-285750" algn="l"/>
                <a:tab pos="-227013" algn="l"/>
                <a:tab pos="-117475" algn="l"/>
                <a:tab pos="0" algn="l"/>
                <a:tab pos="65088" algn="l"/>
                <a:tab pos="157163" algn="l"/>
                <a:tab pos="236538" algn="l"/>
                <a:tab pos="315913" algn="l"/>
                <a:tab pos="395288" algn="l"/>
                <a:tab pos="522288" algn="l"/>
                <a:tab pos="623888" algn="l"/>
                <a:tab pos="731838" algn="l"/>
                <a:tab pos="811213" algn="l"/>
                <a:tab pos="871538" algn="l"/>
                <a:tab pos="979488" algn="l"/>
                <a:tab pos="1108075" algn="l"/>
                <a:tab pos="1227138" algn="l"/>
                <a:tab pos="1336675" algn="l"/>
                <a:tab pos="1436688" algn="l"/>
                <a:tab pos="1893888" algn="l"/>
                <a:tab pos="2351088" algn="l"/>
                <a:tab pos="2808288" algn="l"/>
                <a:tab pos="3265488" algn="l"/>
                <a:tab pos="3722688" algn="l"/>
                <a:tab pos="4179888" algn="l"/>
                <a:tab pos="4637088" algn="l"/>
                <a:tab pos="5094288" algn="l"/>
                <a:tab pos="5551488" algn="l"/>
                <a:tab pos="6008688" algn="l"/>
                <a:tab pos="6465888" algn="l"/>
              </a:tabLst>
              <a:defRPr>
                <a:solidFill>
                  <a:srgbClr val="000000"/>
                </a:solidFill>
                <a:latin typeface="Bitstream Vera Sans" charset="0"/>
                <a:ea typeface="ヒラギノ角ゴ Pro W3" charset="0"/>
                <a:cs typeface="msgothic" charset="0"/>
              </a:defRPr>
            </a:lvl9pPr>
          </a:lstStyle>
          <a:p>
            <a:pPr>
              <a:lnSpc>
                <a:spcPct val="93000"/>
              </a:lnSpc>
              <a:defRPr/>
            </a:pPr>
            <a:r>
              <a:rPr lang="en-US" sz="3200">
                <a:solidFill>
                  <a:srgbClr val="B84747"/>
                </a:solidFill>
                <a:latin typeface="Times New Roman" charset="0"/>
                <a:cs typeface="Times New Roman" charset="0"/>
              </a:rPr>
              <a:t> Type I error</a:t>
            </a:r>
          </a:p>
          <a:p>
            <a:pPr>
              <a:lnSpc>
                <a:spcPct val="93000"/>
              </a:lnSpc>
              <a:defRPr/>
            </a:pPr>
            <a:endParaRPr lang="en-US" sz="3200" b="1">
              <a:latin typeface="Times New Roman" charset="0"/>
              <a:cs typeface="Times New Roman" charset="0"/>
            </a:endParaRPr>
          </a:p>
          <a:p>
            <a:pPr>
              <a:lnSpc>
                <a:spcPct val="93000"/>
              </a:lnSpc>
              <a:defRPr/>
            </a:pPr>
            <a:r>
              <a:rPr lang="en-US" sz="3200">
                <a:latin typeface="Times New Roman" charset="0"/>
                <a:cs typeface="Times New Roman" charset="0"/>
              </a:rPr>
              <a:t>Reject the null hypothesis when it is correct.	</a:t>
            </a:r>
          </a:p>
          <a:p>
            <a:pPr>
              <a:lnSpc>
                <a:spcPct val="93000"/>
              </a:lnSpc>
              <a:defRPr/>
            </a:pPr>
            <a:r>
              <a:rPr lang="en-US" sz="3200">
                <a:latin typeface="Times New Roman" charset="0"/>
                <a:cs typeface="Times New Roman" charset="0"/>
              </a:rPr>
              <a:t>Saying there is a difference when there is not a difference</a:t>
            </a:r>
          </a:p>
          <a:p>
            <a:pPr>
              <a:lnSpc>
                <a:spcPct val="93000"/>
              </a:lnSpc>
              <a:defRPr/>
            </a:pPr>
            <a:endParaRPr lang="en-US" sz="3200">
              <a:latin typeface="Times New Roman" charset="0"/>
              <a:cs typeface="Times New Roman" charset="0"/>
            </a:endParaRPr>
          </a:p>
          <a:p>
            <a:pPr>
              <a:lnSpc>
                <a:spcPct val="93000"/>
              </a:lnSpc>
              <a:defRPr/>
            </a:pPr>
            <a:r>
              <a:rPr lang="en-US" sz="3200">
                <a:latin typeface="Times New Roman" charset="0"/>
                <a:cs typeface="Times New Roman" charset="0"/>
              </a:rPr>
              <a:t>We are rejecting a true null hypothesis.</a:t>
            </a:r>
          </a:p>
          <a:p>
            <a:pPr>
              <a:lnSpc>
                <a:spcPct val="93000"/>
              </a:lnSpc>
              <a:defRPr/>
            </a:pPr>
            <a:r>
              <a:rPr lang="en-US" sz="3200">
                <a:latin typeface="Times New Roman" charset="0"/>
                <a:cs typeface="Times New Roman" charset="0"/>
              </a:rPr>
              <a:t>Accepting a research hypothesis when in fact it is not true</a:t>
            </a:r>
          </a:p>
        </p:txBody>
      </p:sp>
      <p:sp>
        <p:nvSpPr>
          <p:cNvPr id="36866" name="Rectangle 2"/>
          <p:cNvSpPr>
            <a:spLocks noGrp="1" noChangeArrowheads="1"/>
          </p:cNvSpPr>
          <p:nvPr>
            <p:ph type="title"/>
          </p:nvPr>
        </p:nvSpPr>
        <p:spPr>
          <a:xfrm>
            <a:off x="503238" y="346075"/>
            <a:ext cx="9070975" cy="1171575"/>
          </a:xfrm>
        </p:spPr>
        <p:txBody>
          <a:bodyPr tIns="28448"/>
          <a:lstStyle/>
          <a:p>
            <a:pPr eaLnBrk="1">
              <a:lnSpc>
                <a:spcPct val="93000"/>
              </a:lnSpc>
              <a:tabLst>
                <a:tab pos="-801688" algn="l"/>
                <a:tab pos="-390525" algn="l"/>
                <a:tab pos="-285750" algn="l"/>
                <a:tab pos="-227013" algn="l"/>
                <a:tab pos="-117475" algn="l"/>
                <a:tab pos="0" algn="l"/>
                <a:tab pos="65088" algn="l"/>
                <a:tab pos="157163" algn="l"/>
                <a:tab pos="236538" algn="l"/>
                <a:tab pos="315913" algn="l"/>
                <a:tab pos="395288" algn="l"/>
                <a:tab pos="522288" algn="l"/>
                <a:tab pos="623888" algn="l"/>
                <a:tab pos="731838" algn="l"/>
                <a:tab pos="811213" algn="l"/>
                <a:tab pos="871538" algn="l"/>
                <a:tab pos="979488" algn="l"/>
                <a:tab pos="1108075" algn="l"/>
                <a:tab pos="1227138" algn="l"/>
                <a:tab pos="1336675" algn="l"/>
                <a:tab pos="1436688" algn="l"/>
                <a:tab pos="1893888" algn="l"/>
                <a:tab pos="2351088" algn="l"/>
                <a:tab pos="2808288" algn="l"/>
                <a:tab pos="3265488" algn="l"/>
                <a:tab pos="3722688" algn="l"/>
                <a:tab pos="4179888" algn="l"/>
                <a:tab pos="4637088" algn="l"/>
                <a:tab pos="5094288" algn="l"/>
                <a:tab pos="5551488" algn="l"/>
                <a:tab pos="6008688" algn="l"/>
                <a:tab pos="6465888" algn="l"/>
              </a:tabLst>
              <a:defRPr/>
            </a:pPr>
            <a:r>
              <a:rPr lang="en-US" sz="3200">
                <a:solidFill>
                  <a:srgbClr val="B84747"/>
                </a:solidFill>
                <a:latin typeface="Times New Roman" charset="0"/>
                <a:cs typeface="Times New Roman" charset="0"/>
              </a:rPr>
              <a:t>Outcomes of Hypothesis Testing</a:t>
            </a:r>
          </a:p>
        </p:txBody>
      </p:sp>
      <p:pic>
        <p:nvPicPr>
          <p:cNvPr id="3" name="Picture 2">
            <a:extLst>
              <a:ext uri="{FF2B5EF4-FFF2-40B4-BE49-F238E27FC236}">
                <a16:creationId xmlns:a16="http://schemas.microsoft.com/office/drawing/2014/main" id="{CD260A81-B1D8-8941-AF1B-A9C08C99DA0D}"/>
              </a:ext>
            </a:extLst>
          </p:cNvPr>
          <p:cNvPicPr>
            <a:picLocks noChangeAspect="1"/>
          </p:cNvPicPr>
          <p:nvPr/>
        </p:nvPicPr>
        <p:blipFill>
          <a:blip r:embed="rId3"/>
          <a:stretch>
            <a:fillRect/>
          </a:stretch>
        </p:blipFill>
        <p:spPr>
          <a:xfrm>
            <a:off x="6258317" y="1265236"/>
            <a:ext cx="3822308" cy="629443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68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6865">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3686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36865">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368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1" name="Freeform: Shape 10">
            <a:extLst>
              <a:ext uri="{FF2B5EF4-FFF2-40B4-BE49-F238E27FC236}">
                <a16:creationId xmlns:a16="http://schemas.microsoft.com/office/drawing/2014/main" id="{072DC3EE-C469-49E0-A83D-CA3BE525C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86759" y="0"/>
            <a:ext cx="7893864" cy="7559675"/>
          </a:xfrm>
          <a:custGeom>
            <a:avLst/>
            <a:gdLst>
              <a:gd name="connsiteX0" fmla="*/ 7924201 w 9547224"/>
              <a:gd name="connsiteY0" fmla="*/ 0 h 6858000"/>
              <a:gd name="connsiteX1" fmla="*/ 6830968 w 9547224"/>
              <a:gd name="connsiteY1" fmla="*/ 0 h 6858000"/>
              <a:gd name="connsiteX2" fmla="*/ 6514769 w 9547224"/>
              <a:gd name="connsiteY2" fmla="*/ 0 h 6858000"/>
              <a:gd name="connsiteX3" fmla="*/ 6050802 w 9547224"/>
              <a:gd name="connsiteY3" fmla="*/ 0 h 6858000"/>
              <a:gd name="connsiteX4" fmla="*/ 4341273 w 9547224"/>
              <a:gd name="connsiteY4" fmla="*/ 0 h 6858000"/>
              <a:gd name="connsiteX5" fmla="*/ 0 w 9547224"/>
              <a:gd name="connsiteY5" fmla="*/ 0 h 6858000"/>
              <a:gd name="connsiteX6" fmla="*/ 0 w 9547224"/>
              <a:gd name="connsiteY6" fmla="*/ 6858000 h 6858000"/>
              <a:gd name="connsiteX7" fmla="*/ 4341273 w 9547224"/>
              <a:gd name="connsiteY7" fmla="*/ 6858000 h 6858000"/>
              <a:gd name="connsiteX8" fmla="*/ 6050802 w 9547224"/>
              <a:gd name="connsiteY8" fmla="*/ 6858000 h 6858000"/>
              <a:gd name="connsiteX9" fmla="*/ 6514769 w 9547224"/>
              <a:gd name="connsiteY9" fmla="*/ 6858000 h 6858000"/>
              <a:gd name="connsiteX10" fmla="*/ 6830968 w 9547224"/>
              <a:gd name="connsiteY10" fmla="*/ 6858000 h 6858000"/>
              <a:gd name="connsiteX11" fmla="*/ 7044470 w 9547224"/>
              <a:gd name="connsiteY11" fmla="*/ 6858000 h 6858000"/>
              <a:gd name="connsiteX12" fmla="*/ 7156226 w 9547224"/>
              <a:gd name="connsiteY12" fmla="*/ 6780599 h 6858000"/>
              <a:gd name="connsiteX13" fmla="*/ 7672874 w 9547224"/>
              <a:gd name="connsiteY13" fmla="*/ 6374814 h 6858000"/>
              <a:gd name="connsiteX14" fmla="*/ 9547224 w 9547224"/>
              <a:gd name="connsiteY14" fmla="*/ 3621656 h 6858000"/>
              <a:gd name="connsiteX15" fmla="*/ 7946325 w 9547224"/>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47224" h="6858000">
                <a:moveTo>
                  <a:pt x="7924201" y="0"/>
                </a:moveTo>
                <a:lnTo>
                  <a:pt x="6830968" y="0"/>
                </a:lnTo>
                <a:lnTo>
                  <a:pt x="6514769" y="0"/>
                </a:lnTo>
                <a:lnTo>
                  <a:pt x="6050802" y="0"/>
                </a:lnTo>
                <a:lnTo>
                  <a:pt x="4341273" y="0"/>
                </a:lnTo>
                <a:lnTo>
                  <a:pt x="0" y="0"/>
                </a:lnTo>
                <a:lnTo>
                  <a:pt x="0" y="6858000"/>
                </a:lnTo>
                <a:lnTo>
                  <a:pt x="4341273" y="6858000"/>
                </a:lnTo>
                <a:lnTo>
                  <a:pt x="6050802" y="6858000"/>
                </a:lnTo>
                <a:lnTo>
                  <a:pt x="6514769" y="6858000"/>
                </a:lnTo>
                <a:lnTo>
                  <a:pt x="6830968" y="6858000"/>
                </a:lnTo>
                <a:lnTo>
                  <a:pt x="7044470" y="6858000"/>
                </a:lnTo>
                <a:lnTo>
                  <a:pt x="7156226" y="6780599"/>
                </a:lnTo>
                <a:cubicBezTo>
                  <a:pt x="7330044" y="6653108"/>
                  <a:pt x="7500671" y="6515397"/>
                  <a:pt x="7672874" y="6374814"/>
                </a:cubicBezTo>
                <a:cubicBezTo>
                  <a:pt x="8618499" y="5602839"/>
                  <a:pt x="9547224" y="4969131"/>
                  <a:pt x="9547224" y="3621656"/>
                </a:cubicBezTo>
                <a:cubicBezTo>
                  <a:pt x="9547224" y="2093192"/>
                  <a:pt x="8973488" y="754641"/>
                  <a:pt x="7946325"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29102" y="0"/>
            <a:ext cx="2091633" cy="755967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8886" y="0"/>
            <a:ext cx="2097182" cy="755967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Cartoon of a cartoon of a pregnant person lying on a hospital bed&#10;&#10;Description automatically generated">
            <a:extLst>
              <a:ext uri="{FF2B5EF4-FFF2-40B4-BE49-F238E27FC236}">
                <a16:creationId xmlns:a16="http://schemas.microsoft.com/office/drawing/2014/main" id="{3CA0B2A7-C7E5-74C7-4985-52DD8DBF1A58}"/>
              </a:ext>
            </a:extLst>
          </p:cNvPr>
          <p:cNvPicPr>
            <a:picLocks noChangeAspect="1"/>
          </p:cNvPicPr>
          <p:nvPr/>
        </p:nvPicPr>
        <p:blipFill>
          <a:blip r:embed="rId2"/>
          <a:stretch>
            <a:fillRect/>
          </a:stretch>
        </p:blipFill>
        <p:spPr>
          <a:xfrm>
            <a:off x="4124681" y="1188486"/>
            <a:ext cx="4435423" cy="5145091"/>
          </a:xfrm>
          <a:prstGeom prst="rect">
            <a:avLst/>
          </a:prstGeom>
        </p:spPr>
      </p:pic>
    </p:spTree>
    <p:extLst>
      <p:ext uri="{BB962C8B-B14F-4D97-AF65-F5344CB8AC3E}">
        <p14:creationId xmlns:p14="http://schemas.microsoft.com/office/powerpoint/2010/main" val="160535619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itstream Vera Sans"/>
        <a:ea typeface="ヒラギノ角ゴ Pro W3"/>
        <a:cs typeface="msgothic"/>
      </a:majorFont>
      <a:minorFont>
        <a:latin typeface="Bitstream Vera Sans"/>
        <a:ea typeface="ヒラギノ角ゴ Pro W3"/>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228600"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Bitstream Vera Sans" charset="0"/>
            <a:ea typeface="ヒラギノ角ゴ Pro W3" charset="0"/>
            <a:cs typeface="ms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228600" rtl="0" eaLnBrk="1" fontAlgn="base" latinLnBrk="0" hangingPunct="0">
          <a:lnSpc>
            <a:spcPct val="9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Bitstream Vera Sans" charset="0"/>
            <a:ea typeface="ヒラギノ角ゴ Pro W3" charset="0"/>
            <a:cs typeface="ms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777</TotalTime>
  <Words>1778</Words>
  <Application>Microsoft Macintosh PowerPoint</Application>
  <PresentationFormat>Custom</PresentationFormat>
  <Paragraphs>249</Paragraphs>
  <Slides>45</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Meiryo</vt:lpstr>
      <vt:lpstr>Arial</vt:lpstr>
      <vt:lpstr>Bitstream Charter</vt:lpstr>
      <vt:lpstr>Bitstream Vera Sans</vt:lpstr>
      <vt:lpstr>Bitstream Vera Serif</vt:lpstr>
      <vt:lpstr>Cambria Math</vt:lpstr>
      <vt:lpstr>Symbol</vt:lpstr>
      <vt:lpstr>Times New Roman</vt:lpstr>
      <vt:lpstr>Wingdings</vt:lpstr>
      <vt:lpstr>Office Theme</vt:lpstr>
      <vt:lpstr>Hypothesis Testing</vt:lpstr>
      <vt:lpstr>PowerPoint Presentation</vt:lpstr>
      <vt:lpstr>Chapter Outline</vt:lpstr>
      <vt:lpstr>PowerPoint Presentation</vt:lpstr>
      <vt:lpstr>Hypothesis Testing Principle</vt:lpstr>
      <vt:lpstr>TYPE I ERROR α</vt:lpstr>
      <vt:lpstr>PowerPoint Presentation</vt:lpstr>
      <vt:lpstr>Outcomes of Hypothesis Testing</vt:lpstr>
      <vt:lpstr>PowerPoint Presentation</vt:lpstr>
      <vt:lpstr>PowerPoint Presentation</vt:lpstr>
      <vt:lpstr>PowerPoint Presentation</vt:lpstr>
      <vt:lpstr>Type II Error ( ß).</vt:lpstr>
      <vt:lpstr>Type II Error</vt:lpstr>
      <vt:lpstr>PowerPoint Presentation</vt:lpstr>
      <vt:lpstr>Relationship Between Type I and Type II Errors</vt:lpstr>
      <vt:lpstr>Probability of making a Type I error (α)?</vt:lpstr>
      <vt:lpstr>TYPE II ERROR 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 II Error  a Very High Price to Pay for</vt:lpstr>
      <vt:lpstr>PowerPoint Presentation</vt:lpstr>
      <vt:lpstr>PowerPoint Presentation</vt:lpstr>
      <vt:lpstr>PowerPoint Presentation</vt:lpstr>
      <vt:lpstr>PowerPoint Presentation</vt:lpstr>
      <vt:lpstr>PowerPoint Presentation</vt:lpstr>
      <vt:lpstr>One- and Two-Tailed Tests</vt:lpstr>
      <vt:lpstr>One- and Two-Tailed Tests</vt:lpstr>
      <vt:lpstr>PowerPoint Presentation</vt:lpstr>
      <vt:lpstr>PowerPoint Presentation</vt:lpstr>
      <vt:lpstr>PowerPoint Presentation</vt:lpstr>
      <vt:lpstr>Two-Tailed Tests</vt:lpstr>
      <vt:lpstr>PowerPoint Presentation</vt:lpstr>
      <vt:lpstr>PowerPoint Presentation</vt:lpstr>
      <vt:lpstr>PowerPoint Presentation</vt:lpstr>
      <vt:lpstr>PowerPoint Presentation</vt:lpstr>
      <vt:lpstr>PowerPoint Presentation</vt:lpstr>
      <vt:lpstr>When to Use One-Tailed or Two-Tailed Tests</vt:lpstr>
      <vt:lpstr>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Hypothesis Testing</dc:title>
  <dc:creator>Roberto Heredia</dc:creator>
  <cp:lastModifiedBy>Heredia, Roberto R</cp:lastModifiedBy>
  <cp:revision>214</cp:revision>
  <cp:lastPrinted>1601-01-01T00:00:00Z</cp:lastPrinted>
  <dcterms:created xsi:type="dcterms:W3CDTF">2006-10-04T18:27:31Z</dcterms:created>
  <dcterms:modified xsi:type="dcterms:W3CDTF">2023-07-05T20:01:51Z</dcterms:modified>
</cp:coreProperties>
</file>