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300" r:id="rId2"/>
    <p:sldId id="316" r:id="rId3"/>
    <p:sldId id="301" r:id="rId4"/>
    <p:sldId id="307" r:id="rId5"/>
    <p:sldId id="256" r:id="rId6"/>
    <p:sldId id="284" r:id="rId7"/>
    <p:sldId id="317" r:id="rId8"/>
    <p:sldId id="258" r:id="rId9"/>
    <p:sldId id="259" r:id="rId10"/>
    <p:sldId id="260" r:id="rId11"/>
    <p:sldId id="261" r:id="rId12"/>
    <p:sldId id="263" r:id="rId13"/>
    <p:sldId id="302" r:id="rId14"/>
    <p:sldId id="262" r:id="rId15"/>
    <p:sldId id="314" r:id="rId16"/>
    <p:sldId id="315" r:id="rId17"/>
    <p:sldId id="265" r:id="rId18"/>
    <p:sldId id="266" r:id="rId19"/>
    <p:sldId id="268" r:id="rId20"/>
    <p:sldId id="269" r:id="rId21"/>
    <p:sldId id="313" r:id="rId22"/>
    <p:sldId id="312" r:id="rId23"/>
    <p:sldId id="308" r:id="rId24"/>
    <p:sldId id="309" r:id="rId25"/>
    <p:sldId id="310" r:id="rId26"/>
    <p:sldId id="311" r:id="rId27"/>
    <p:sldId id="292" r:id="rId28"/>
    <p:sldId id="297" r:id="rId29"/>
    <p:sldId id="299" r:id="rId30"/>
  </p:sldIdLst>
  <p:sldSz cx="10080625" cy="7559675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tstream Vera Sans" pitchFamily="16" charset="0"/>
        <a:ea typeface="ＭＳ Ｐゴシック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tstream Vera Sans" pitchFamily="16" charset="0"/>
        <a:ea typeface="ＭＳ Ｐゴシック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tstream Vera Sans" pitchFamily="16" charset="0"/>
        <a:ea typeface="ＭＳ Ｐゴシック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tstream Vera Sans" pitchFamily="16" charset="0"/>
        <a:ea typeface="ＭＳ Ｐゴシック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tstream Vera Sans" pitchFamily="1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itstream Vera Sans" pitchFamily="1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itstream Vera Sans" pitchFamily="1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itstream Vera Sans" pitchFamily="1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itstream Vera Sans" pitchFamily="1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6418"/>
  </p:normalViewPr>
  <p:slideViewPr>
    <p:cSldViewPr>
      <p:cViewPr varScale="1">
        <p:scale>
          <a:sx n="102" d="100"/>
          <a:sy n="102" d="100"/>
        </p:scale>
        <p:origin x="1160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66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67048138-879A-6A48-B453-BC282421653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E97EA64-1A74-D54B-A66B-42B19CA488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4F0CF99-C716-524E-B5E5-DC1DEA3E6B0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Bitstream Vera Serif" charset="0"/>
                <a:ea typeface="msgothic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B3A4747-5872-E24F-AC23-59E113E018D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Bitstream Vera Serif" charset="0"/>
                <a:ea typeface="msgothic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2953B6E-7AA4-A648-907E-521EA686168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Bitstream Vera Serif" charset="0"/>
                <a:ea typeface="msgothic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CA57E55-6523-8A45-A24E-5780B7CE83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Bitstream Vera Serif" pitchFamily="16" charset="0"/>
              </a:defRPr>
            </a:lvl1pPr>
          </a:lstStyle>
          <a:p>
            <a:fld id="{83DF68D9-B206-0C49-AA47-D236FEC861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71C57E1-44EC-E446-B027-61690EF00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FE42E8E-FE81-9E4E-BA24-737078F65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8BDE1044-605A-1842-9BD8-6A3C456425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F672D0-5696-E048-8477-2D6099C3120A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61FC2E91-8299-F54E-8C0B-A3D67B66093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8C164796-2267-2D4E-9320-BA2A0571D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B8A56616-BB8C-1C4A-986D-BC5FC81A7C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C8982A-0849-4B45-B0CE-79228BF429D7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34817" name="Text Box 1">
            <a:extLst>
              <a:ext uri="{FF2B5EF4-FFF2-40B4-BE49-F238E27FC236}">
                <a16:creationId xmlns:a16="http://schemas.microsoft.com/office/drawing/2014/main" id="{FDC82919-2C40-E24B-8BA5-E52D2F8D6B5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F1E83945-242B-9E43-84E5-F58C06E4A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CA36AADD-524E-9142-81FB-A33EEA667A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F28D51-DFFF-1143-93EA-953EBE8100B8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id="{B62F11CD-8A31-8948-BD45-1217DA6C724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DFAFC69A-6D32-9245-A258-F1A788DB2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4E4CDF8C-A656-8943-BB89-D6E54D6E9E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1590A5-D052-5545-8B59-5E412509A820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C6A54CCE-C600-D44A-BD83-1B9EFEFFBBA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5A030CFF-FB0A-8D49-9D32-A57FF7DCD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2740A30E-7685-864F-ADDD-3349407B8F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CF0ACF-8CCA-4446-8B79-E7CCC277C4E9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C32C5CE3-F20C-8143-9495-7E7CEA11F50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9F1570D6-1617-C643-ABC8-BE02A8C1F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51788FB9-4D4B-5F43-A7EC-95FF84C791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AB41D0D-C832-0C45-8A92-02015253D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8E4B15F9-C3C1-5349-96A8-F0FEF719A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FAB9A52-EBEA-D845-B14F-5B91BB96D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76D610D3-5B6D-B747-857D-566A91F15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6E0C023-27C6-3443-939C-5F452F6F2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9E7ACE3-3852-9C4C-8279-9E1ECFE1E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20F53C7-D705-904B-9925-1F5CC470F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137CCA4A-26F5-144E-9F35-0CCAC2A634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536C04-D5A1-E74E-9F09-8FB71A0D234C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25601" name="Text Box 1">
            <a:extLst>
              <a:ext uri="{FF2B5EF4-FFF2-40B4-BE49-F238E27FC236}">
                <a16:creationId xmlns:a16="http://schemas.microsoft.com/office/drawing/2014/main" id="{90FDC9E6-513B-4041-B4A7-27555F76AA1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8C9F535B-5FFF-BE49-A846-831458F3E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427E662A-92DF-5E48-A0BD-2DE547527F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F8E03-C65C-E241-9A1E-DE48228277C6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F55A3395-FFA3-CC4B-B547-C50520A3FF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823E0206-087F-4A48-9C02-2E808B753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9EEC1D5F-88BA-3044-BA87-8075E56830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7235AF-C425-5C4A-A37A-B29571C81600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F4C99D6C-0FA1-FD47-8F33-D11C18AA74A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5F71BD09-DC6C-DF41-B8D9-C57A88CE0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16DE44FD-37E8-C94E-AB8E-4D272C81F6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05C5DCC-360B-9747-A109-B94C824B622F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CDC02D6A-24C0-5344-98D8-9663C6151E6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E4F6F6E-63CF-714C-8418-F05427E2B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2D3E8B0F-F1DC-1749-B517-D382DD3B39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06232B-AC8B-9D45-851C-1D38C0767C29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A3E3CFD3-863D-054F-B65A-29F0DB40CD7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C15EE816-7826-6E43-979D-FA48E6E4F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6B23D902-922B-E845-9C8D-BC22254266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D749C5-C82A-EF4D-A08B-C55564E444D5}" type="slidenum">
              <a:rPr lang="en-US" altLang="en-US" sz="1400">
                <a:latin typeface="Bitstream Vera Serif" pitchFamily="16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z="1400">
              <a:latin typeface="Bitstream Vera Serif" pitchFamily="16" charset="0"/>
            </a:endParaRPr>
          </a:p>
        </p:txBody>
      </p:sp>
      <p:sp>
        <p:nvSpPr>
          <p:cNvPr id="32769" name="Text Box 1">
            <a:extLst>
              <a:ext uri="{FF2B5EF4-FFF2-40B4-BE49-F238E27FC236}">
                <a16:creationId xmlns:a16="http://schemas.microsoft.com/office/drawing/2014/main" id="{42CA81D7-B78D-A147-B6F6-6FBF23481FD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33E23EDC-1035-614D-B633-41E93D80B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D799A16C-0D52-6F41-BE85-FBEF73701D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BA81EFE-25B7-0047-B652-08351EE3C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007518-8AE3-C744-8D2D-5B1749DC05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680F4-5F1A-2F41-BAE8-303998B311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13A45-E607-684E-90B3-69E939F8977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6F725-E069-F74B-9F4A-C55ED89F0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00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FE2E8-6F5A-EF49-BF6B-BA9EFB6EE3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34AE8-2BDF-EB4F-A6EE-21B21DD2CA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61942-C503-AA49-9703-0401362606C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1A404-83CD-ED41-BB8A-82E235376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22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21F52F-D59C-2743-9896-A084BAABA9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27E90-6C65-BE41-A1BD-F97D68AF522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674F6-3C02-5644-88B1-99E159B7A8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8D521-9D65-B74A-9285-F3BBB4BA5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35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EC846BE-DE63-414A-84FC-1A8939904F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4601D8-2D83-6C42-89B3-F7992DF4A9D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0FD695-8953-FA4A-869A-9DB5FB4C6BD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AAB54-B2ED-9242-B742-BD9153C86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69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93BA30-126F-5B42-9886-AC9D66F718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BE212-E4D0-4645-A62A-F5CF105B2F6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D82C34-75B4-0445-A30A-29E92020BD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5384F-ADF5-ED49-920A-9D52AC0CF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2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779B0-CC17-2F4B-AC67-1F9CAE4065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7C531-D111-2547-B622-D2B45E5B08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31ECF-3E74-1541-A7F2-A3426D1CC0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C3C0E-8266-4742-9B26-5A94DC907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72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DB707E-3A2D-CE45-A62C-46BD477CF2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DFF116-02EE-4C47-B109-033AEA5AFE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C51926-262B-1247-B5CA-C6668090F71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14DF5-4CDE-A149-A154-44894F927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6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008E0F-94F4-AC49-BE65-893F00B19D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E60DDB4-7BD6-814E-A61E-FFB031E2D65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F946802-EAD2-4E43-88CC-96A753733B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2BE98-49DF-4A4F-B424-A17E2BC9B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73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C5A301C-DBAA-2D4E-BDFE-3646105C3C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4681C0-54F6-804A-9A48-91F6480D258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BE5BC3-041D-2C4F-825A-AD173C689D9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47CE0-7F1D-9B40-88F8-4491AF34C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14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DF579C0-AAB6-B34C-A628-29FB2C205F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A1912B-320A-D34F-9675-F9B2CF325D5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606CF9-0CFE-954A-8F68-7AB6187C7F2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9BF3F-633E-F945-A28A-0637FAC4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43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7CC6185-EF36-E741-B9AB-CC028FC293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ACEEB1-DD1E-B14F-B417-DC791AADD92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1F2CB68-CD9C-2544-BCE6-B6C8CEE60DC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81AE4-571B-804C-99D7-F2DC50559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64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EEC113-3734-5A46-B1B0-FC7F3A9C73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BC18C04-01D5-0949-9F59-C7FCC20828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E74AD0-9010-D741-AD72-EF53BBC3DF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BD513-BB61-E94E-84D7-01C4D7706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AB58D21-3858-4C4A-A644-74ADAB140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D0214A4-2A04-6B48-8DE5-5F366158F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812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9013FAB-D210-CD41-B67B-312F7CFB742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Bitstream Vera Serif" charset="0"/>
                <a:ea typeface="msgothic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5ABF88-0761-7443-A084-8B73DD950B6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Bitstream Vera Serif" charset="0"/>
                <a:ea typeface="msgothic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FFB5BA-148E-ED44-8331-0C61375C92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Bitstream Vera Serif" pitchFamily="16" charset="0"/>
              </a:defRPr>
            </a:lvl1pPr>
          </a:lstStyle>
          <a:p>
            <a:fld id="{52269EB2-1ED5-EE4B-A0C6-B3924C47F9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itstream Vera Sans" charset="0"/>
          <a:ea typeface="ＭＳ Ｐゴシック" charset="0"/>
          <a:cs typeface="msgothic" charset="0"/>
        </a:defRPr>
      </a:lvl2pPr>
      <a:lvl3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itstream Vera Sans" charset="0"/>
          <a:ea typeface="ＭＳ Ｐゴシック" charset="0"/>
          <a:cs typeface="msgothic" charset="0"/>
        </a:defRPr>
      </a:lvl3pPr>
      <a:lvl4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itstream Vera Sans" charset="0"/>
          <a:ea typeface="ＭＳ Ｐゴシック" charset="0"/>
          <a:cs typeface="msgothic" charset="0"/>
        </a:defRPr>
      </a:lvl4pPr>
      <a:lvl5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itstream Vera Sans" charset="0"/>
          <a:ea typeface="ＭＳ Ｐゴシック" charset="0"/>
          <a:cs typeface="msgothic" charset="0"/>
        </a:defRPr>
      </a:lvl5pPr>
      <a:lvl6pPr marL="25146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itstream Vera Sans" charset="0"/>
          <a:ea typeface="msgothic" charset="0"/>
          <a:cs typeface="msgothic" charset="0"/>
        </a:defRPr>
      </a:lvl6pPr>
      <a:lvl7pPr marL="29718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itstream Vera Sans" charset="0"/>
          <a:ea typeface="msgothic" charset="0"/>
          <a:cs typeface="msgothic" charset="0"/>
        </a:defRPr>
      </a:lvl7pPr>
      <a:lvl8pPr marL="34290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itstream Vera Sans" charset="0"/>
          <a:ea typeface="msgothic" charset="0"/>
          <a:cs typeface="msgothic" charset="0"/>
        </a:defRPr>
      </a:lvl8pPr>
      <a:lvl9pPr marL="3886200" indent="-228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itstream Vera Sans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633040BC-4193-4E42-8C42-68E9505B1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671513"/>
            <a:ext cx="8567737" cy="1260475"/>
          </a:xfrm>
        </p:spPr>
        <p:txBody>
          <a:bodyPr/>
          <a:lstStyle/>
          <a:p>
            <a:pPr eaLnBrk="1" hangingPunct="1"/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T-TEST FOR DEPENDENT MEANS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CD025B97-6178-8545-9F4C-DFC5A42B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altLang="en-US" sz="49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endParaRPr lang="en-US" altLang="en-US" sz="49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4900">
                <a:latin typeface="Arial" panose="020B0604020202020204" pitchFamily="34" charset="0"/>
                <a:ea typeface="ＭＳ Ｐゴシック" panose="020B0600070205080204" pitchFamily="34" charset="-128"/>
              </a:rPr>
              <a:t>Chapter 8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763ECF26-0047-FF46-84C1-78A3114B07EF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87312" y="1"/>
            <a:ext cx="9905999" cy="7437436"/>
          </a:xfrm>
        </p:spPr>
        <p:txBody>
          <a:bodyPr tIns="28448"/>
          <a:lstStyle/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End up with one score per subject</a:t>
            </a: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Subject 1:  before = 30 and after = 40</a:t>
            </a: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—&gt; Subject 1: New score = +10 </a:t>
            </a: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—&gt; All calculations based on </a:t>
            </a:r>
            <a:r>
              <a:rPr lang="en-US" altLang="en-US" sz="3200" dirty="0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</a:rPr>
              <a:t>new</a:t>
            </a: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 score </a:t>
            </a:r>
            <a:r>
              <a:rPr lang="en-US" altLang="en-US" sz="3200" dirty="0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</a:rPr>
              <a:t>(+10)</a:t>
            </a: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For Dependent means </a:t>
            </a:r>
            <a:r>
              <a:rPr lang="en-US" altLang="en-US" sz="3200" dirty="0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</a:rPr>
              <a:t>change</a:t>
            </a: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 is most important</a:t>
            </a: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Population Distribution of (change) difference s</a:t>
            </a:r>
            <a:r>
              <a:rPr lang="en-US" altLang="en-US" sz="3200" dirty="0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</a:rPr>
              <a:t>cores</a:t>
            </a: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Sample of change/difference scores</a:t>
            </a: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Comparison distribution: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gothic" charset="0"/>
              </a:rPr>
              <a:t>Sampling distribution of change/difference scores</a:t>
            </a: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: </a:t>
            </a:r>
          </a:p>
          <a:p>
            <a:pPr algn="l" eaLnBrk="1">
              <a:lnSpc>
                <a:spcPct val="93000"/>
              </a:lnSpc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Sample variance of difference scores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259D958C-6146-E24E-96FD-DEFFA3D5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93312" cy="75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1">
            <a:extLst>
              <a:ext uri="{FF2B5EF4-FFF2-40B4-BE49-F238E27FC236}">
                <a16:creationId xmlns:a16="http://schemas.microsoft.com/office/drawing/2014/main" id="{05DB729B-DD00-9B4F-B22C-DB96ECDC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274638"/>
            <a:ext cx="6257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Bitstream Vera Sans" pitchFamily="16" charset="0"/>
                <a:ea typeface="ＭＳ Ｐゴシック" panose="020B0600070205080204" pitchFamily="34" charset="-128"/>
                <a:cs typeface="msgothic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Population Distribution of difference (change) </a:t>
            </a:r>
            <a:r>
              <a:rPr lang="en-US" altLang="en-US" sz="1800">
                <a:solidFill>
                  <a:srgbClr val="B84747"/>
                </a:solidFill>
                <a:latin typeface="Times New Roman" panose="02020603050405020304" pitchFamily="18" charset="0"/>
              </a:rPr>
              <a:t>scores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16D9FB9-41CB-EB4F-BCC7-38084F23F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3398838"/>
            <a:ext cx="4784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Bitstream Vera Sans" pitchFamily="16" charset="0"/>
                <a:ea typeface="ＭＳ Ｐゴシック" panose="020B0600070205080204" pitchFamily="34" charset="-128"/>
                <a:cs typeface="msgothic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Sampling Distribution of Difference Scores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6E063125-6A8C-8B42-8141-E102E1DE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1570038"/>
            <a:ext cx="313531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Bitstream Vera Sans" pitchFamily="16" charset="0"/>
                <a:ea typeface="ＭＳ Ｐゴシック" panose="020B0600070205080204" pitchFamily="34" charset="-128"/>
                <a:cs typeface="msgothic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Take a Sample of change scores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25E90237-2908-B54B-B6F4-CD06D110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90709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448" rIns="0" bIns="0" anchor="ctr"/>
          <a:lstStyle>
            <a:lvl1pPr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217613" algn="l"/>
                <a:tab pos="-804863" algn="l"/>
                <a:tab pos="-495300" algn="l"/>
                <a:tab pos="-347663" algn="l"/>
                <a:tab pos="-227013" algn="l"/>
                <a:tab pos="-128588" algn="l"/>
                <a:tab pos="0" algn="l"/>
                <a:tab pos="107950" algn="l"/>
                <a:tab pos="247650" algn="l"/>
                <a:tab pos="355600" algn="l"/>
                <a:tab pos="44450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Bitstream Vera Sans" pitchFamily="16" charset="0"/>
                <a:ea typeface="ＭＳ Ｐゴシック" panose="020B0600070205080204" pitchFamily="34" charset="-128"/>
                <a:cs typeface="msgothic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217613" algn="l"/>
                <a:tab pos="-804863" algn="l"/>
                <a:tab pos="-495300" algn="l"/>
                <a:tab pos="-347663" algn="l"/>
                <a:tab pos="-227013" algn="l"/>
                <a:tab pos="-128588" algn="l"/>
                <a:tab pos="0" algn="l"/>
                <a:tab pos="107950" algn="l"/>
                <a:tab pos="247650" algn="l"/>
                <a:tab pos="355600" algn="l"/>
                <a:tab pos="44450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217613" algn="l"/>
                <a:tab pos="-804863" algn="l"/>
                <a:tab pos="-495300" algn="l"/>
                <a:tab pos="-347663" algn="l"/>
                <a:tab pos="-227013" algn="l"/>
                <a:tab pos="-128588" algn="l"/>
                <a:tab pos="0" algn="l"/>
                <a:tab pos="107950" algn="l"/>
                <a:tab pos="247650" algn="l"/>
                <a:tab pos="355600" algn="l"/>
                <a:tab pos="44450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217613" algn="l"/>
                <a:tab pos="-804863" algn="l"/>
                <a:tab pos="-495300" algn="l"/>
                <a:tab pos="-347663" algn="l"/>
                <a:tab pos="-227013" algn="l"/>
                <a:tab pos="-128588" algn="l"/>
                <a:tab pos="0" algn="l"/>
                <a:tab pos="107950" algn="l"/>
                <a:tab pos="247650" algn="l"/>
                <a:tab pos="355600" algn="l"/>
                <a:tab pos="44450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217613" algn="l"/>
                <a:tab pos="-804863" algn="l"/>
                <a:tab pos="-495300" algn="l"/>
                <a:tab pos="-347663" algn="l"/>
                <a:tab pos="-227013" algn="l"/>
                <a:tab pos="-128588" algn="l"/>
                <a:tab pos="0" algn="l"/>
                <a:tab pos="107950" algn="l"/>
                <a:tab pos="247650" algn="l"/>
                <a:tab pos="355600" algn="l"/>
                <a:tab pos="44450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217613" algn="l"/>
                <a:tab pos="-804863" algn="l"/>
                <a:tab pos="-495300" algn="l"/>
                <a:tab pos="-347663" algn="l"/>
                <a:tab pos="-227013" algn="l"/>
                <a:tab pos="-128588" algn="l"/>
                <a:tab pos="0" algn="l"/>
                <a:tab pos="107950" algn="l"/>
                <a:tab pos="247650" algn="l"/>
                <a:tab pos="355600" algn="l"/>
                <a:tab pos="44450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217613" algn="l"/>
                <a:tab pos="-804863" algn="l"/>
                <a:tab pos="-495300" algn="l"/>
                <a:tab pos="-347663" algn="l"/>
                <a:tab pos="-227013" algn="l"/>
                <a:tab pos="-128588" algn="l"/>
                <a:tab pos="0" algn="l"/>
                <a:tab pos="107950" algn="l"/>
                <a:tab pos="247650" algn="l"/>
                <a:tab pos="355600" algn="l"/>
                <a:tab pos="44450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217613" algn="l"/>
                <a:tab pos="-804863" algn="l"/>
                <a:tab pos="-495300" algn="l"/>
                <a:tab pos="-347663" algn="l"/>
                <a:tab pos="-227013" algn="l"/>
                <a:tab pos="-128588" algn="l"/>
                <a:tab pos="0" algn="l"/>
                <a:tab pos="107950" algn="l"/>
                <a:tab pos="247650" algn="l"/>
                <a:tab pos="355600" algn="l"/>
                <a:tab pos="44450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217613" algn="l"/>
                <a:tab pos="-804863" algn="l"/>
                <a:tab pos="-495300" algn="l"/>
                <a:tab pos="-347663" algn="l"/>
                <a:tab pos="-227013" algn="l"/>
                <a:tab pos="-128588" algn="l"/>
                <a:tab pos="0" algn="l"/>
                <a:tab pos="107950" algn="l"/>
                <a:tab pos="247650" algn="l"/>
                <a:tab pos="355600" algn="l"/>
                <a:tab pos="444500" algn="l"/>
                <a:tab pos="565150" algn="l"/>
                <a:tab pos="1022350" algn="l"/>
                <a:tab pos="1479550" algn="l"/>
                <a:tab pos="1936750" algn="l"/>
                <a:tab pos="2393950" algn="l"/>
                <a:tab pos="2851150" algn="l"/>
                <a:tab pos="3308350" algn="l"/>
                <a:tab pos="3765550" algn="l"/>
                <a:tab pos="4222750" algn="l"/>
                <a:tab pos="4679950" algn="l"/>
                <a:tab pos="5137150" algn="l"/>
                <a:tab pos="5594350" algn="l"/>
                <a:tab pos="605155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Tests hypotheses: Repeated-measures designs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altLang="en-US">
              <a:latin typeface="Times New Roman" panose="02020603050405020304" pitchFamily="18" charset="0"/>
              <a:ea typeface="msgothic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Interested in a significant </a:t>
            </a:r>
            <a:r>
              <a:rPr lang="en-US" altLang="en-US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change/difference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altLang="en-US">
              <a:latin typeface="Times New Roman" panose="02020603050405020304" pitchFamily="18" charset="0"/>
              <a:ea typeface="msgothic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Hypothesis testing: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H</a:t>
            </a:r>
            <a:r>
              <a:rPr lang="en-US" altLang="en-US" baseline="-28000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0</a:t>
            </a:r>
            <a:r>
              <a:rPr lang="en-US" altLang="en-US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: there is no change 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H</a:t>
            </a:r>
            <a:r>
              <a:rPr lang="en-US" altLang="en-US" baseline="-28000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A:</a:t>
            </a:r>
            <a:r>
              <a:rPr lang="en-US" altLang="en-US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 There is some change (or directional)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altLang="en-US">
              <a:latin typeface="Times New Roman" panose="02020603050405020304" pitchFamily="18" charset="0"/>
              <a:ea typeface="msgothic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Convert data to change/difference scores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altLang="en-US">
              <a:solidFill>
                <a:srgbClr val="B84747"/>
              </a:solidFill>
              <a:latin typeface="Times New Roman" panose="02020603050405020304" pitchFamily="18" charset="0"/>
              <a:ea typeface="msgothic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All computations based on change scores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</a:pPr>
            <a:endParaRPr lang="en-US" altLang="en-US">
              <a:latin typeface="Times New Roman" panose="02020603050405020304" pitchFamily="18" charset="0"/>
              <a:ea typeface="msgothic" charset="0"/>
              <a:cs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9B060A7-4A93-0B41-8ABE-818DAB573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025525"/>
          </a:xfrm>
        </p:spPr>
        <p:txBody>
          <a:bodyPr tIns="28448"/>
          <a:lstStyle/>
          <a:p>
            <a:pPr eaLnBrk="1">
              <a:lnSpc>
                <a:spcPct val="93000"/>
              </a:lnSpc>
              <a:buFont typeface="Times New Roman" charset="0"/>
              <a:buNone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3200">
                <a:solidFill>
                  <a:srgbClr val="800000"/>
                </a:solidFill>
                <a:latin typeface="Times New Roman" charset="0"/>
                <a:ea typeface="+mj-ea"/>
                <a:cs typeface="Times New Roman" charset="0"/>
              </a:rPr>
              <a:t>T-Test for Dependent Means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82A9112B-AD93-D045-ADB0-65FAA5EC2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490075" cy="887413"/>
          </a:xfrm>
        </p:spPr>
        <p:txBody>
          <a:bodyPr/>
          <a:lstStyle/>
          <a:p>
            <a:pPr eaLnBrk="1" hangingPunct="1"/>
            <a:r>
              <a:rPr lang="en-US" altLang="en-US" sz="3400">
                <a:latin typeface="Arial" panose="020B0604020202020204" pitchFamily="34" charset="0"/>
                <a:ea typeface="ＭＳ Ｐゴシック" panose="020B0600070205080204" pitchFamily="34" charset="-128"/>
              </a:rPr>
              <a:t>Population of Difference Scores with a Mean of 0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E55976E-193D-2F48-87F2-2C190886A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9713" y="1265238"/>
            <a:ext cx="9601200" cy="54546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0"/>
              </a:spcAft>
              <a:buFont typeface="Times New Roman" charset="0"/>
              <a:buNone/>
              <a:defRPr/>
            </a:pPr>
            <a:r>
              <a:rPr lang="en-US" b="1" dirty="0">
                <a:latin typeface="Arial" charset="0"/>
                <a:cs typeface="ＭＳ Ｐゴシック" charset="0"/>
              </a:rPr>
              <a:t>Null Hypothesis</a:t>
            </a:r>
            <a:r>
              <a:rPr lang="en-US" baseline="-25000" dirty="0">
                <a:latin typeface="Arial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cs typeface="ＭＳ Ｐゴシック" charset="0"/>
              </a:rPr>
              <a:t>in a repeated measured design</a:t>
            </a:r>
          </a:p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Font typeface="Times New Roman" charset="0"/>
              <a:buNone/>
              <a:defRPr/>
            </a:pPr>
            <a:r>
              <a:rPr lang="en-US" dirty="0">
                <a:latin typeface="Arial" charset="0"/>
              </a:rPr>
              <a:t>on average (if H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is true), there is no difference between the two groups of scores.</a:t>
            </a:r>
          </a:p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Font typeface="Times New Roman" charset="0"/>
              <a:buNone/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Font typeface="Times New Roman" charset="0"/>
              <a:buNone/>
              <a:defRPr/>
            </a:pPr>
            <a:r>
              <a:rPr lang="en-US" sz="3600" dirty="0">
                <a:latin typeface="Arial" charset="0"/>
              </a:rPr>
              <a:t>When working with difference scores</a:t>
            </a:r>
          </a:p>
          <a:p>
            <a:pPr marL="514350" indent="-514350" eaLnBrk="1" hangingPunct="1">
              <a:lnSpc>
                <a:spcPct val="100000"/>
              </a:lnSpc>
              <a:spcAft>
                <a:spcPts val="0"/>
              </a:spcAft>
              <a:buFont typeface="Times New Roman" charset="0"/>
              <a:buAutoNum type="arabicParenBoth"/>
              <a:defRPr/>
            </a:pPr>
            <a:r>
              <a:rPr lang="en-US" dirty="0">
                <a:latin typeface="Arial" charset="0"/>
              </a:rPr>
              <a:t> compare the population of difference scores from which your sample of difference scores comes (Population 1) to a population of difference scores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(Population 2) with a mean of zero</a:t>
            </a:r>
            <a:r>
              <a:rPr lang="en-US" dirty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Font typeface="Times New Roman" charset="0"/>
              <a:buNone/>
              <a:defRPr/>
            </a:pPr>
            <a:endParaRPr lang="en-US" dirty="0">
              <a:latin typeface="Arial" charset="0"/>
            </a:endParaRPr>
          </a:p>
          <a:p>
            <a:pPr eaLnBrk="1">
              <a:lnSpc>
                <a:spcPct val="100000"/>
              </a:lnSpc>
              <a:spcAft>
                <a:spcPts val="0"/>
              </a:spcAft>
              <a:buFont typeface="Times New Roman" charset="0"/>
              <a:buNone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(2) Estimate S</a:t>
            </a:r>
            <a:r>
              <a:rPr lang="en-US" baseline="30000" dirty="0">
                <a:latin typeface="Times New Roman" charset="0"/>
                <a:cs typeface="Times New Roman" charset="0"/>
              </a:rPr>
              <a:t>2</a:t>
            </a:r>
          </a:p>
          <a:p>
            <a:pPr eaLnBrk="1">
              <a:lnSpc>
                <a:spcPct val="100000"/>
              </a:lnSpc>
              <a:spcAft>
                <a:spcPts val="0"/>
              </a:spcAft>
              <a:buFont typeface="Times New Roman" charset="0"/>
              <a:buNone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dirty="0">
                <a:latin typeface="Times New Roman"/>
                <a:cs typeface="Times New Roman"/>
              </a:rPr>
              <a:t>Sample Variance of Difference Scores =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i="1" baseline="33000" dirty="0">
                <a:latin typeface="Times New Roman"/>
                <a:cs typeface="Times New Roman"/>
              </a:rPr>
              <a:t>2</a:t>
            </a:r>
          </a:p>
          <a:p>
            <a:pPr lvl="2" eaLnBrk="1" hangingPunct="1">
              <a:lnSpc>
                <a:spcPct val="100000"/>
              </a:lnSpc>
              <a:spcAft>
                <a:spcPts val="0"/>
              </a:spcAft>
              <a:buFont typeface="Times New Roman" charset="0"/>
              <a:buNone/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34904B3F-F233-174E-A30C-2CE69FFDF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11176"/>
          <a:lstStyle/>
          <a:p>
            <a:pPr eaLnBrk="1"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dirty="0">
                <a:ea typeface="+mj-ea"/>
              </a:rPr>
              <a:t>S</a:t>
            </a:r>
            <a:r>
              <a:rPr lang="en-US" baseline="30000" dirty="0">
                <a:ea typeface="+mj-ea"/>
              </a:rPr>
              <a:t>2</a:t>
            </a:r>
            <a:r>
              <a:rPr lang="en-US" dirty="0">
                <a:ea typeface="+mj-ea"/>
              </a:rPr>
              <a:t> of Difference 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>
                <a:extLst>
                  <a:ext uri="{FF2B5EF4-FFF2-40B4-BE49-F238E27FC236}">
                    <a16:creationId xmlns:a16="http://schemas.microsoft.com/office/drawing/2014/main" id="{9E5FE630-A597-C041-80D8-AB3F0842DFAF}"/>
                  </a:ext>
                </a:extLst>
              </p:cNvPr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163512" y="1951038"/>
                <a:ext cx="9829801" cy="4273550"/>
              </a:xfrm>
            </p:spPr>
            <p:txBody>
              <a:bodyPr tIns="7112" anchor="ctr"/>
              <a:lstStyle/>
              <a:p>
                <a:pPr marL="0" indent="0" eaLnBrk="1">
                  <a:lnSpc>
                    <a:spcPct val="100000"/>
                  </a:lnSpc>
                  <a:spcAft>
                    <a:spcPct val="0"/>
                  </a:spcAft>
                  <a:buFont typeface="Times New Roman" charset="0"/>
                  <a:buNone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</a:tabLst>
                  <a:defRPr/>
                </a:pPr>
                <a:r>
                  <a:rPr lang="en-US" sz="2800" dirty="0">
                    <a:ea typeface="+mn-ea"/>
                  </a:rPr>
                  <a:t>Sample Variance of Difference Scores = </a:t>
                </a:r>
                <a:r>
                  <a:rPr lang="en-US" sz="2800" i="1" dirty="0">
                    <a:ea typeface="+mn-ea"/>
                  </a:rPr>
                  <a:t>S</a:t>
                </a:r>
                <a:r>
                  <a:rPr lang="en-US" sz="2800" i="1" baseline="33000" dirty="0">
                    <a:ea typeface="+mn-ea"/>
                  </a:rPr>
                  <a:t>2</a:t>
                </a:r>
              </a:p>
              <a:p>
                <a:pPr marL="0" indent="0" eaLnBrk="1">
                  <a:lnSpc>
                    <a:spcPct val="100000"/>
                  </a:lnSpc>
                  <a:spcAft>
                    <a:spcPct val="0"/>
                  </a:spcAft>
                  <a:buFont typeface="Times New Roman" charset="0"/>
                  <a:buNone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</a:tabLst>
                  <a:defRPr/>
                </a:pPr>
                <a:endParaRPr lang="en-US" sz="2800" i="1" baseline="33000" dirty="0">
                  <a:ea typeface="+mn-ea"/>
                </a:endParaRPr>
              </a:p>
              <a:p>
                <a:pPr marL="0" indent="0" eaLnBrk="1">
                  <a:lnSpc>
                    <a:spcPct val="100000"/>
                  </a:lnSpc>
                  <a:spcAft>
                    <a:spcPct val="0"/>
                  </a:spcAft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</a:tabLst>
                  <a:defRPr/>
                </a:pPr>
                <a:r>
                  <a:rPr lang="en-US" sz="2800" dirty="0"/>
                  <a:t>Sample Standard Deviation of Difference Scores = </a:t>
                </a:r>
                <a:r>
                  <a:rPr lang="en-US" sz="2800" i="1" dirty="0"/>
                  <a:t>S</a:t>
                </a:r>
                <a:endParaRPr lang="en-US" sz="2800" i="1" baseline="33000" dirty="0"/>
              </a:p>
              <a:p>
                <a:pPr marL="0" indent="0" eaLnBrk="1">
                  <a:lnSpc>
                    <a:spcPct val="100000"/>
                  </a:lnSpc>
                  <a:spcAft>
                    <a:spcPct val="0"/>
                  </a:spcAft>
                  <a:buFont typeface="Times New Roman" charset="0"/>
                  <a:buNone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</a:tabLst>
                  <a:defRPr/>
                </a:pPr>
                <a:endParaRPr lang="en-US" sz="2800" dirty="0">
                  <a:ea typeface="+mn-ea"/>
                </a:endParaRPr>
              </a:p>
              <a:p>
                <a:pPr marL="0" indent="0" eaLnBrk="1">
                  <a:lnSpc>
                    <a:spcPct val="100000"/>
                  </a:lnSpc>
                  <a:spcAft>
                    <a:spcPct val="0"/>
                  </a:spcAft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𝑠𝑡𝑖𝑚𝑎𝑡𝑒𝑑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𝑆𝑐𝑜𝑟𝑒𝑠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i="1" dirty="0">
                  <a:ea typeface="+mn-ea"/>
                </a:endParaRPr>
              </a:p>
              <a:p>
                <a:pPr marL="0" indent="0" eaLnBrk="1">
                  <a:lnSpc>
                    <a:spcPct val="100000"/>
                  </a:lnSpc>
                  <a:spcAft>
                    <a:spcPct val="0"/>
                  </a:spcAft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𝐸𝑠𝑡𝑖𝑚𝑎𝑡𝑒𝑑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i="1" dirty="0"/>
              </a:p>
              <a:p>
                <a:pPr marL="0" indent="0" eaLnBrk="1">
                  <a:lnSpc>
                    <a:spcPct val="100000"/>
                  </a:lnSpc>
                  <a:spcAft>
                    <a:spcPct val="0"/>
                  </a:spcAft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</a:tabLst>
                  <a:defRPr/>
                </a:pPr>
                <a:endParaRPr lang="en-US" sz="2800" i="1" dirty="0">
                  <a:ea typeface="+mn-ea"/>
                </a:endParaRPr>
              </a:p>
            </p:txBody>
          </p:sp>
        </mc:Choice>
        <mc:Fallback xmlns="">
          <p:sp>
            <p:nvSpPr>
              <p:cNvPr id="9218" name="Rectangle 2">
                <a:extLst>
                  <a:ext uri="{FF2B5EF4-FFF2-40B4-BE49-F238E27FC236}">
                    <a16:creationId xmlns:a16="http://schemas.microsoft.com/office/drawing/2014/main" id="{9E5FE630-A597-C041-80D8-AB3F0842D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163512" y="1951038"/>
                <a:ext cx="9829801" cy="4273550"/>
              </a:xfrm>
              <a:blipFill>
                <a:blip r:embed="rId3"/>
                <a:stretch>
                  <a:fillRect l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C6A422-7D65-2CA8-43D3-8D7DC30BEB55}"/>
                  </a:ext>
                </a:extLst>
              </p:cNvPr>
              <p:cNvSpPr txBox="1"/>
              <p:nvPr/>
            </p:nvSpPr>
            <p:spPr>
              <a:xfrm>
                <a:off x="1458912" y="1798637"/>
                <a:ext cx="6087500" cy="3072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8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8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8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8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8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8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C6A422-7D65-2CA8-43D3-8D7DC30BE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912" y="1798637"/>
                <a:ext cx="6087500" cy="3072764"/>
              </a:xfrm>
              <a:prstGeom prst="rect">
                <a:avLst/>
              </a:prstGeom>
              <a:blipFill>
                <a:blip r:embed="rId2"/>
                <a:stretch>
                  <a:fillRect l="-2703" r="-416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39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50C9CC-9DA3-B8E8-1347-57C586E0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" y="808037"/>
            <a:ext cx="897604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7598651-B61C-4F42-9217-C7B2B9683F14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301625" y="1493838"/>
            <a:ext cx="9070975" cy="5135562"/>
          </a:xfrm>
        </p:spPr>
        <p:txBody>
          <a:bodyPr tIns="28448"/>
          <a:lstStyle/>
          <a:p>
            <a:pPr algn="l" eaLnBrk="1">
              <a:lnSpc>
                <a:spcPct val="93000"/>
              </a:lnSpc>
              <a:buFont typeface="Times New Roman" charset="0"/>
              <a:buNone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3200" dirty="0">
                <a:latin typeface="Times New Roman" charset="0"/>
                <a:ea typeface="+mj-ea"/>
                <a:cs typeface="Times New Roman" charset="0"/>
              </a:rPr>
              <a:t>Pop. distribution (</a:t>
            </a:r>
            <a:r>
              <a:rPr lang="en-US" sz="3200" dirty="0">
                <a:solidFill>
                  <a:srgbClr val="B84747"/>
                </a:solidFill>
                <a:latin typeface="Times New Roman" charset="0"/>
                <a:ea typeface="+mj-ea"/>
                <a:cs typeface="Times New Roman" charset="0"/>
              </a:rPr>
              <a:t>of change/difference scores</a:t>
            </a:r>
            <a:r>
              <a:rPr lang="en-US" sz="3200" dirty="0">
                <a:latin typeface="Times New Roman" charset="0"/>
                <a:ea typeface="+mj-ea"/>
                <a:cs typeface="Times New Roman" charset="0"/>
              </a:rPr>
              <a:t>) must be normal.</a:t>
            </a:r>
          </a:p>
          <a:p>
            <a:pPr algn="l" eaLnBrk="1">
              <a:lnSpc>
                <a:spcPct val="93000"/>
              </a:lnSpc>
              <a:buFont typeface="Times New Roman" charset="0"/>
              <a:buNone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3200" dirty="0">
              <a:latin typeface="Times New Roman" charset="0"/>
              <a:ea typeface="+mj-ea"/>
              <a:cs typeface="Times New Roman" charset="0"/>
            </a:endParaRPr>
          </a:p>
          <a:p>
            <a:pPr algn="l" eaLnBrk="1">
              <a:lnSpc>
                <a:spcPct val="93000"/>
              </a:lnSpc>
              <a:buFont typeface="Times New Roman" charset="0"/>
              <a:buNone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3200" dirty="0">
                <a:latin typeface="Times New Roman" charset="0"/>
                <a:ea typeface="+mj-ea"/>
                <a:cs typeface="Times New Roman" charset="0"/>
              </a:rPr>
              <a:t>Usually not a problem</a:t>
            </a:r>
          </a:p>
          <a:p>
            <a:pPr algn="l" eaLnBrk="1">
              <a:lnSpc>
                <a:spcPct val="93000"/>
              </a:lnSpc>
              <a:buFont typeface="Times New Roman" charset="0"/>
              <a:buNone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3200" dirty="0">
              <a:latin typeface="Times New Roman" charset="0"/>
              <a:ea typeface="+mj-ea"/>
              <a:cs typeface="Times New Roman" charset="0"/>
            </a:endParaRPr>
          </a:p>
          <a:p>
            <a:pPr algn="l" eaLnBrk="1">
              <a:lnSpc>
                <a:spcPct val="93000"/>
              </a:lnSpc>
              <a:buFont typeface="Times New Roman" charset="0"/>
              <a:buNone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3200" dirty="0">
                <a:latin typeface="Times New Roman" charset="0"/>
                <a:ea typeface="+mj-ea"/>
                <a:cs typeface="Times New Roman" charset="0"/>
              </a:rPr>
              <a:t>Unless reason to expect a very large discrepancy of normality </a:t>
            </a:r>
          </a:p>
          <a:p>
            <a:pPr algn="l" eaLnBrk="1">
              <a:lnSpc>
                <a:spcPct val="93000"/>
              </a:lnSpc>
              <a:buFont typeface="Times New Roman" charset="0"/>
              <a:buNone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3200" dirty="0">
              <a:latin typeface="Times New Roman" charset="0"/>
              <a:ea typeface="+mj-ea"/>
              <a:cs typeface="Times New Roman" charset="0"/>
            </a:endParaRPr>
          </a:p>
          <a:p>
            <a:pPr algn="l" eaLnBrk="1">
              <a:lnSpc>
                <a:spcPct val="93000"/>
              </a:lnSpc>
              <a:buFont typeface="Times New Roman" charset="0"/>
              <a:buNone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3200" dirty="0">
                <a:latin typeface="Times New Roman" charset="0"/>
                <a:ea typeface="+mj-ea"/>
                <a:cs typeface="Times New Roman" charset="0"/>
              </a:rPr>
              <a:t>Reason to expect that the population of change scores is quite skewed and you are using a one-tailed test.</a:t>
            </a:r>
          </a:p>
          <a:p>
            <a:pPr algn="l" eaLnBrk="1">
              <a:lnSpc>
                <a:spcPct val="93000"/>
              </a:lnSpc>
              <a:buFont typeface="Times New Roman" charset="0"/>
              <a:buNone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3200" dirty="0"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0B9FD00-50CB-C242-99D2-21D80B45A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0838"/>
            <a:ext cx="92202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Bitstream Vera Sans" pitchFamily="16" charset="0"/>
                <a:ea typeface="ＭＳ Ｐゴシック" panose="020B0600070205080204" pitchFamily="34" charset="-128"/>
                <a:cs typeface="msgothic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087438" algn="l"/>
                <a:tab pos="-676275" algn="l"/>
                <a:tab pos="-365125" algn="l"/>
                <a:tab pos="-219075" algn="l"/>
                <a:tab pos="-98425" algn="l"/>
                <a:tab pos="0" algn="l"/>
                <a:tab pos="128588" algn="l"/>
                <a:tab pos="236538" algn="l"/>
                <a:tab pos="376238" algn="l"/>
                <a:tab pos="484188" algn="l"/>
                <a:tab pos="573088" algn="l"/>
                <a:tab pos="693738" algn="l"/>
                <a:tab pos="1150938" algn="l"/>
                <a:tab pos="1608138" algn="l"/>
                <a:tab pos="2065338" algn="l"/>
                <a:tab pos="2522538" algn="l"/>
                <a:tab pos="2979738" algn="l"/>
                <a:tab pos="3436938" algn="l"/>
                <a:tab pos="3894138" algn="l"/>
                <a:tab pos="4351338" algn="l"/>
                <a:tab pos="4808538" algn="l"/>
                <a:tab pos="5265738" algn="l"/>
                <a:tab pos="5722938" algn="l"/>
                <a:tab pos="6180138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3600" dirty="0">
                <a:solidFill>
                  <a:srgbClr val="B84747"/>
                </a:solidFill>
                <a:latin typeface="Times New Roman" panose="02020603050405020304" pitchFamily="18" charset="0"/>
              </a:rPr>
              <a:t>Assumptions for the  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t-test for dependent means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A29C8F8E-21C2-714C-8FA2-8EC0A81D1C84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758825" y="1411288"/>
            <a:ext cx="9070975" cy="4989512"/>
          </a:xfrm>
        </p:spPr>
        <p:txBody>
          <a:bodyPr tIns="28448"/>
          <a:lstStyle/>
          <a:p>
            <a:pPr eaLnBrk="1">
              <a:lnSpc>
                <a:spcPct val="93000"/>
              </a:lnSpc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3200">
                <a:latin typeface="Times New Roman" charset="0"/>
                <a:ea typeface="+mj-ea"/>
              </a:rPr>
              <a:t>t-Test for Communication Quality Scores Before and After Marriage for 19 Husbands who Received No Special Communication Training</a:t>
            </a:r>
          </a:p>
          <a:p>
            <a:pPr eaLnBrk="1">
              <a:lnSpc>
                <a:spcPct val="93000"/>
              </a:lnSpc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3200">
              <a:latin typeface="Times New Roman" charset="0"/>
              <a:ea typeface="+mj-ea"/>
            </a:endParaRPr>
          </a:p>
          <a:p>
            <a:pPr algn="l" eaLnBrk="1">
              <a:lnSpc>
                <a:spcPct val="93000"/>
              </a:lnSpc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3600">
              <a:latin typeface="Times New Roman" charset="0"/>
              <a:ea typeface="+mj-ea"/>
              <a:cs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>
            <a:extLst>
              <a:ext uri="{FF2B5EF4-FFF2-40B4-BE49-F238E27FC236}">
                <a16:creationId xmlns:a16="http://schemas.microsoft.com/office/drawing/2014/main" id="{19B55CF1-1065-D64B-B35F-78B1834A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9601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>
            <a:extLst>
              <a:ext uri="{FF2B5EF4-FFF2-40B4-BE49-F238E27FC236}">
                <a16:creationId xmlns:a16="http://schemas.microsoft.com/office/drawing/2014/main" id="{C5494BA4-32AE-2349-847F-682A0B3D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F30FBDEE-F862-2A44-8881-D2CF91F7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117600"/>
            <a:ext cx="200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51096" rIns="90000" bIns="45000"/>
          <a:lstStyle>
            <a:lvl1pPr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Bitstream Vera Sans" pitchFamily="16" charset="0"/>
                <a:ea typeface="ＭＳ Ｐゴシック" panose="020B0600070205080204" pitchFamily="34" charset="-128"/>
                <a:cs typeface="msgothic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8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pPr eaLnBrk="1">
              <a:spcAft>
                <a:spcPct val="0"/>
              </a:spcAft>
            </a:pPr>
            <a:r>
              <a:rPr lang="en-US" altLang="en-US" sz="2400"/>
              <a:t>-11-(-12.05)</a:t>
            </a:r>
          </a:p>
        </p:txBody>
      </p:sp>
      <p:sp>
        <p:nvSpPr>
          <p:cNvPr id="15364" name="Freeform 4">
            <a:extLst>
              <a:ext uri="{FF2B5EF4-FFF2-40B4-BE49-F238E27FC236}">
                <a16:creationId xmlns:a16="http://schemas.microsoft.com/office/drawing/2014/main" id="{7AD26E1E-7479-FC49-85A4-8C7CA7522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1108075"/>
            <a:ext cx="2147887" cy="638175"/>
          </a:xfrm>
          <a:custGeom>
            <a:avLst/>
            <a:gdLst>
              <a:gd name="T0" fmla="*/ 2147527 w 5968"/>
              <a:gd name="T1" fmla="*/ 128499 h 1773"/>
              <a:gd name="T2" fmla="*/ 1519500 w 5968"/>
              <a:gd name="T3" fmla="*/ 47512 h 1773"/>
              <a:gd name="T4" fmla="*/ 911628 w 5968"/>
              <a:gd name="T5" fmla="*/ 47512 h 1773"/>
              <a:gd name="T6" fmla="*/ 283602 w 5968"/>
              <a:gd name="T7" fmla="*/ 128499 h 1773"/>
              <a:gd name="T8" fmla="*/ 506740 w 5968"/>
              <a:gd name="T9" fmla="*/ 594622 h 1773"/>
              <a:gd name="T10" fmla="*/ 1134767 w 5968"/>
              <a:gd name="T11" fmla="*/ 554309 h 1773"/>
              <a:gd name="T12" fmla="*/ 1762793 w 5968"/>
              <a:gd name="T13" fmla="*/ 351662 h 1773"/>
              <a:gd name="T14" fmla="*/ 1965417 w 5968"/>
              <a:gd name="T15" fmla="*/ 310989 h 1773"/>
              <a:gd name="T16" fmla="*/ 2086704 w 5968"/>
              <a:gd name="T17" fmla="*/ 128499 h 1773"/>
              <a:gd name="T18" fmla="*/ 2147527 w 5968"/>
              <a:gd name="T19" fmla="*/ 128499 h 17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68" h="1773">
                <a:moveTo>
                  <a:pt x="5967" y="357"/>
                </a:moveTo>
                <a:cubicBezTo>
                  <a:pt x="5368" y="453"/>
                  <a:pt x="4807" y="160"/>
                  <a:pt x="4222" y="132"/>
                </a:cubicBezTo>
                <a:cubicBezTo>
                  <a:pt x="3660" y="106"/>
                  <a:pt x="3094" y="95"/>
                  <a:pt x="2533" y="132"/>
                </a:cubicBezTo>
                <a:cubicBezTo>
                  <a:pt x="1948" y="171"/>
                  <a:pt x="1343" y="0"/>
                  <a:pt x="788" y="357"/>
                </a:cubicBezTo>
                <a:cubicBezTo>
                  <a:pt x="0" y="863"/>
                  <a:pt x="803" y="1708"/>
                  <a:pt x="1408" y="1652"/>
                </a:cubicBezTo>
                <a:cubicBezTo>
                  <a:pt x="1987" y="1598"/>
                  <a:pt x="2598" y="1772"/>
                  <a:pt x="3153" y="1540"/>
                </a:cubicBezTo>
                <a:cubicBezTo>
                  <a:pt x="3726" y="1301"/>
                  <a:pt x="4383" y="1374"/>
                  <a:pt x="4898" y="977"/>
                </a:cubicBezTo>
                <a:lnTo>
                  <a:pt x="5461" y="864"/>
                </a:lnTo>
                <a:lnTo>
                  <a:pt x="5798" y="357"/>
                </a:lnTo>
                <a:lnTo>
                  <a:pt x="5967" y="357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A38007B3-68E1-A048-AB9E-62A59E09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0"/>
            <a:ext cx="20208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58335" rIns="90000" bIns="45000"/>
          <a:lstStyle>
            <a:lvl1pPr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3200">
                <a:solidFill>
                  <a:srgbClr val="000000"/>
                </a:solidFill>
                <a:latin typeface="Bitstream Vera Sans" pitchFamily="16" charset="0"/>
                <a:ea typeface="ＭＳ Ｐゴシック" panose="020B0600070205080204" pitchFamily="34" charset="-128"/>
                <a:cs typeface="msgothic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8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1500">
                <a:solidFill>
                  <a:srgbClr val="FF0000"/>
                </a:solidFill>
                <a:latin typeface="Times New Roman" panose="02020603050405020304" pitchFamily="18" charset="0"/>
              </a:rPr>
              <a:t>Squared Deviation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1500">
                <a:solidFill>
                  <a:srgbClr val="FF0000"/>
                </a:solidFill>
                <a:latin typeface="Times New Roman" panose="02020603050405020304" pitchFamily="18" charset="0"/>
              </a:rPr>
              <a:t>Of differences from 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1500">
                <a:solidFill>
                  <a:srgbClr val="FF0000"/>
                </a:solidFill>
                <a:latin typeface="Times New Roman" panose="02020603050405020304" pitchFamily="18" charset="0"/>
              </a:rPr>
              <a:t>The mean of differences</a:t>
            </a:r>
          </a:p>
        </p:txBody>
      </p:sp>
      <p:sp>
        <p:nvSpPr>
          <p:cNvPr id="40966" name="TextBox 1">
            <a:extLst>
              <a:ext uri="{FF2B5EF4-FFF2-40B4-BE49-F238E27FC236}">
                <a16:creationId xmlns:a16="http://schemas.microsoft.com/office/drawing/2014/main" id="{B300A512-E5F0-B544-8348-EB6461B8C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6827838"/>
            <a:ext cx="188436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Mean: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-229/19 = -12.05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D15E-020B-D9DD-A31A-F53C5940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020296-064B-3278-7EF0-23D37C7A6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12" y="0"/>
            <a:ext cx="9526587" cy="7559675"/>
          </a:xfrm>
        </p:spPr>
      </p:pic>
    </p:spTree>
    <p:extLst>
      <p:ext uri="{BB962C8B-B14F-4D97-AF65-F5344CB8AC3E}">
        <p14:creationId xmlns:p14="http://schemas.microsoft.com/office/powerpoint/2010/main" val="104999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165DF-ACA9-7A4D-9852-935373D37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36"/>
            <a:ext cx="10080625" cy="72094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81256-07DE-9665-00FF-D4C78658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AA72C-B3C1-E817-73C5-0B42120F2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88" y="-258763"/>
            <a:ext cx="10145713" cy="7316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955F3E-ACD0-78AB-8C9F-7D1E39B3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07" y="5075237"/>
            <a:ext cx="3886200" cy="425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8F1B7-B2EA-61CD-1DDE-8E830B080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2" y="5608637"/>
            <a:ext cx="3632200" cy="425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EA9FF-B119-841F-2F46-2F91ACDF1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607" y="5570854"/>
            <a:ext cx="4495800" cy="4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8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703F3D-6796-1583-CE4C-415C26B1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2" y="960437"/>
            <a:ext cx="763905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6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0E5D1-A244-4B36-A9ED-BE0DCEE1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71"/>
            <a:ext cx="10080625" cy="74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9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2EAEA-109C-7741-B424-1E90D13E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9" y="0"/>
            <a:ext cx="9813707" cy="755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38D16C-E90F-7242-AC32-3384096E421F}"/>
                  </a:ext>
                </a:extLst>
              </p:cNvPr>
              <p:cNvSpPr/>
              <p:nvPr/>
            </p:nvSpPr>
            <p:spPr>
              <a:xfrm>
                <a:off x="925512" y="3627437"/>
                <a:ext cx="5722657" cy="1087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200" b="1" i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32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ba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32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3200" b="1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3200" b="1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en-US" sz="3200" b="1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3200" b="1" dirty="0"/>
                  <a:t>  = – 4.23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38D16C-E90F-7242-AC32-3384096E4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12" y="3627437"/>
                <a:ext cx="5722657" cy="1087414"/>
              </a:xfrm>
              <a:prstGeom prst="rect">
                <a:avLst/>
              </a:prstGeom>
              <a:blipFill>
                <a:blip r:embed="rId3"/>
                <a:stretch>
                  <a:fillRect l="-442" r="-1770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559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3AC992-A890-2448-87CC-9F2A7698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" y="0"/>
            <a:ext cx="9862924" cy="7559675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23834422-7A86-3D41-B86D-936018350B47}"/>
              </a:ext>
            </a:extLst>
          </p:cNvPr>
          <p:cNvSpPr/>
          <p:nvPr/>
        </p:nvSpPr>
        <p:spPr bwMode="auto">
          <a:xfrm rot="2289522">
            <a:off x="5597154" y="5816161"/>
            <a:ext cx="609600" cy="5334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Bitstream Vera Sans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60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2D99A-A0C9-4F4C-8C37-9C7FA37EB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" y="65087"/>
            <a:ext cx="9753600" cy="7429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B88CBA-2202-4A43-B538-15317B76258A}"/>
                  </a:ext>
                </a:extLst>
              </p:cNvPr>
              <p:cNvSpPr/>
              <p:nvPr/>
            </p:nvSpPr>
            <p:spPr>
              <a:xfrm>
                <a:off x="2297112" y="2484437"/>
                <a:ext cx="7467600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Norma;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µ=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𝒖𝒏𝒌𝒏𝒐𝒘𝒏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800" b="1" dirty="0"/>
                  <a:t> = 5.71; S = 2.39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B88CBA-2202-4A43-B538-15317B762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112" y="2484437"/>
                <a:ext cx="7467600" cy="375552"/>
              </a:xfrm>
              <a:prstGeom prst="rect">
                <a:avLst/>
              </a:prstGeom>
              <a:blipFill>
                <a:blip r:embed="rId3"/>
                <a:stretch>
                  <a:fillRect l="-679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A8C123-DFFE-4F4C-82FA-7234BC12B83D}"/>
                  </a:ext>
                </a:extLst>
              </p:cNvPr>
              <p:cNvSpPr/>
              <p:nvPr/>
            </p:nvSpPr>
            <p:spPr>
              <a:xfrm>
                <a:off x="244211" y="2799323"/>
                <a:ext cx="9780691" cy="422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1" dirty="0"/>
                  <a:t>Sampling Distribution of Difference/Change scores:  Shape = t = (df = 108)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µ=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bar>
                          </m:e>
                          <m:sub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b="1" dirty="0"/>
                  <a:t> = .23 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A8C123-DFFE-4F4C-82FA-7234BC12B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11" y="2799323"/>
                <a:ext cx="9780691" cy="422744"/>
              </a:xfrm>
              <a:prstGeom prst="rect">
                <a:avLst/>
              </a:prstGeom>
              <a:blipFill>
                <a:blip r:embed="rId4"/>
                <a:stretch>
                  <a:fillRect l="-519" t="-882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606655-91E6-8848-918B-FAC9E08471D9}"/>
                  </a:ext>
                </a:extLst>
              </p:cNvPr>
              <p:cNvSpPr/>
              <p:nvPr/>
            </p:nvSpPr>
            <p:spPr>
              <a:xfrm>
                <a:off x="773112" y="3161400"/>
                <a:ext cx="8001715" cy="66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</m:sub>
                      </m:sSub>
                      <m:r>
                        <a:rPr lang="en-US" b="1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𝟑𝟗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𝟏𝟎𝟗</m:t>
                              </m:r>
                            </m:e>
                          </m:rad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𝟑𝟗</m:t>
                          </m:r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𝟐𝟑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606655-91E6-8848-918B-FAC9E0847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12" y="3161400"/>
                <a:ext cx="8001715" cy="66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6BF482-31BD-E646-BF06-2B4AD3918CE4}"/>
                  </a:ext>
                </a:extLst>
              </p:cNvPr>
              <p:cNvSpPr/>
              <p:nvPr/>
            </p:nvSpPr>
            <p:spPr>
              <a:xfrm>
                <a:off x="1916112" y="5227637"/>
                <a:ext cx="3218445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ba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  <m:r>
                          <a:rPr lang="en-US" sz="2000" b="1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US" sz="2000" b="1" dirty="0"/>
                  <a:t>  = 6.26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6BF482-31BD-E646-BF06-2B4AD3918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12" y="5227637"/>
                <a:ext cx="3218445" cy="714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78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7E9A6321-26BF-6F45-BB87-9800025A0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How Are You Doing?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21E3A25F-5DFC-E24B-BE54-A10D5A462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100263"/>
            <a:ext cx="8569325" cy="4535487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is an example of a research study for which you would need a 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test for dependent means?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is a difference score?</a:t>
            </a:r>
            <a:endParaRPr lang="en-US" altLang="en-US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7BC518B2-EF6A-084D-94A0-EF2F66375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Power of Studies Using a 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Test for Dependent Means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4797036A-5694-3E4C-A328-F09E7B46E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100">
                <a:latin typeface="Arial" panose="020B0604020202020204" pitchFamily="34" charset="0"/>
                <a:ea typeface="ＭＳ Ｐゴシック" panose="020B0600070205080204" pitchFamily="34" charset="-128"/>
              </a:rPr>
              <a:t>Studies using a repeated-measures design (using difference scores) often have much larger effect sizes than studies using other research designs.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There is more power with this type of study than if the participants were divided into groups and each group was tested under each condition of the study.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The higher power is due to a smaller standard deviation that occurs in these type of studies.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smaller variation is because you are comparing participants to themselves.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0226F04C-A1E2-BE42-A9CD-8CD0BAEE7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513" y="122238"/>
            <a:ext cx="9069387" cy="126047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Key Points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60FDC066-2149-1546-967D-5212F187B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036638"/>
            <a:ext cx="8569325" cy="5791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When you have to estimate the population variance from scores in a sample, you will use a formula that divides the sum of square deviation scores by the degrees of freedom.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With an estimated population variance, the comparison distribution is a </a:t>
            </a:r>
            <a:r>
              <a:rPr lang="en-US" altLang="en-US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distribution; it is close to normal, but varies depending on the associated degrees of freedom.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researcher would use a </a:t>
            </a:r>
            <a:r>
              <a:rPr lang="en-US" altLang="en-US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test for dependent means when there is more than one score for each participant. In this case you would use difference scores.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 assumption of the </a:t>
            </a:r>
            <a:r>
              <a:rPr lang="en-US" altLang="en-US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test is that the population distribution is normal, but even if the distribution is not normal, the results are fairly accurate.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When testing hypotheses with </a:t>
            </a:r>
            <a:r>
              <a:rPr lang="en-US" altLang="en-US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tests for dependent means, the mean of Population 2 is assumed to be 0.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4FC31F87-5213-2448-A2D3-2A0761A2A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Chapter Outline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684C33C-9810-094E-BD93-440DD1694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9" y="1768475"/>
            <a:ext cx="7051674" cy="3078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6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t-test </a:t>
            </a: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Dependent Means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Assumptions of the </a:t>
            </a:r>
            <a:r>
              <a:rPr lang="en-US" altLang="en-US" sz="26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t-test </a:t>
            </a: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Test for Dependent Means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2B163D-5EB5-5A4E-A077-3CEB96648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2027238"/>
            <a:ext cx="856773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128" rIns="0" bIns="0"/>
          <a:lstStyle>
            <a:lvl1pPr marL="342900" indent="-342900" algn="l" defTabSz="457200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425" kern="0" dirty="0"/>
              <a:t>It is common when conducting research to have two sets of scores and not to know the mean of the population.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25" b="1" kern="0" dirty="0"/>
              <a:t>Repeated Measures Design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5" kern="0" dirty="0"/>
              <a:t>research design: person is tested more than once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5" kern="0" dirty="0"/>
              <a:t>	Type of design: a </a:t>
            </a:r>
            <a:r>
              <a:rPr lang="en-US" altLang="en-US" sz="2205" i="1" kern="0" dirty="0"/>
              <a:t>t</a:t>
            </a:r>
            <a:r>
              <a:rPr lang="en-US" altLang="en-US" sz="2205" kern="0" dirty="0"/>
              <a:t> test for dependent means is used.</a:t>
            </a:r>
            <a:endParaRPr lang="en-US" altLang="en-US" sz="2646" kern="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1984" kern="0" dirty="0"/>
              <a:t>The means for each group of scores are from the same people and are dependent on each other.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1984" kern="0" dirty="0"/>
              <a:t>A </a:t>
            </a:r>
            <a:r>
              <a:rPr lang="en-US" altLang="en-US" sz="1984" i="1" kern="0" dirty="0"/>
              <a:t>t</a:t>
            </a:r>
            <a:r>
              <a:rPr lang="en-US" altLang="en-US" sz="1984" kern="0" dirty="0"/>
              <a:t> test for dependent means is calculated the same way as a </a:t>
            </a:r>
            <a:r>
              <a:rPr lang="en-US" altLang="en-US" sz="1984" i="1" kern="0" dirty="0"/>
              <a:t>t </a:t>
            </a:r>
            <a:r>
              <a:rPr lang="en-US" altLang="en-US" sz="1984" kern="0" dirty="0"/>
              <a:t>test for a single sample; however: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en-US" sz="1764" kern="0" dirty="0"/>
              <a:t>Difference scores are used .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en-US" sz="1764" kern="0" dirty="0"/>
              <a:t>You assume that the population mean is 0.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en-US" altLang="en-US" sz="1984" kern="0" dirty="0"/>
          </a:p>
          <a:p>
            <a:pPr lvl="3" eaLnBrk="1" hangingPunct="1">
              <a:lnSpc>
                <a:spcPct val="90000"/>
              </a:lnSpc>
              <a:defRPr/>
            </a:pPr>
            <a:endParaRPr lang="en-US" altLang="en-US" sz="1984" kern="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425" kern="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3086" kern="0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646" kern="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D046577-59EC-E148-855E-60EAE73F9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i="1" dirty="0">
                <a:ea typeface="ＭＳ Ｐゴシック" panose="020B0600070205080204" pitchFamily="34" charset="-128"/>
              </a:rPr>
              <a:t>T-</a:t>
            </a:r>
            <a:r>
              <a:rPr lang="en-US" altLang="en-US" dirty="0">
                <a:ea typeface="ＭＳ Ｐゴシック" panose="020B0600070205080204" pitchFamily="34" charset="-128"/>
              </a:rPr>
              <a:t>Test for Dependent Means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71EB5989-0341-1345-B7AE-C4A6899B7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2004"/>
          <a:lstStyle/>
          <a:p>
            <a:pPr eaLnBrk="1">
              <a:lnSpc>
                <a:spcPct val="93000"/>
              </a:lnSpc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3600" dirty="0">
                <a:solidFill>
                  <a:srgbClr val="B84747"/>
                </a:solidFill>
                <a:latin typeface="Times New Roman" charset="0"/>
                <a:ea typeface="+mj-ea"/>
              </a:rPr>
              <a:t>t-test for Dependent Means</a:t>
            </a:r>
            <a:br>
              <a:rPr lang="en-US" sz="3600" dirty="0">
                <a:solidFill>
                  <a:srgbClr val="B84747"/>
                </a:solidFill>
                <a:latin typeface="Times New Roman" charset="0"/>
                <a:ea typeface="+mj-ea"/>
              </a:rPr>
            </a:br>
            <a:endParaRPr lang="en-US" sz="3600" dirty="0">
              <a:solidFill>
                <a:srgbClr val="B84747"/>
              </a:solidFill>
              <a:latin typeface="Times New Roman" charset="0"/>
              <a:ea typeface="+mj-ea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2C68FE10-AB48-DA4E-8DF0-7FD120D92D9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143000"/>
            <a:ext cx="9070975" cy="6188075"/>
          </a:xfrm>
        </p:spPr>
        <p:txBody>
          <a:bodyPr tIns="24892" anchor="ctr"/>
          <a:lstStyle/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charset="0"/>
                <a:ea typeface="+mn-ea"/>
                <a:cs typeface="Times New Roman" charset="0"/>
              </a:rPr>
              <a:t>W</a:t>
            </a:r>
            <a:r>
              <a:rPr lang="en-US" sz="2800" i="1" dirty="0">
                <a:solidFill>
                  <a:srgbClr val="0000FF"/>
                </a:solidFill>
                <a:latin typeface="Times New Roman" charset="0"/>
                <a:ea typeface="+mn-ea"/>
                <a:cs typeface="Times New Roman" charset="0"/>
              </a:rPr>
              <a:t>ithin-subjects</a:t>
            </a:r>
            <a:r>
              <a:rPr lang="en-US" sz="2800" dirty="0">
                <a:latin typeface="Times New Roman" charset="0"/>
                <a:ea typeface="+mn-ea"/>
                <a:cs typeface="Times New Roman" charset="0"/>
              </a:rPr>
              <a:t> designs or (Repeated measures Designs)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2800" dirty="0">
              <a:latin typeface="Times New Roman" charset="0"/>
              <a:ea typeface="+mn-ea"/>
              <a:cs typeface="Times New Roman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2800" dirty="0">
                <a:latin typeface="Times New Roman" charset="0"/>
                <a:ea typeface="+mn-ea"/>
                <a:cs typeface="Times New Roman" charset="0"/>
              </a:rPr>
              <a:t>Same people tested twice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2800" dirty="0">
                <a:latin typeface="Times New Roman" charset="0"/>
                <a:ea typeface="+mn-ea"/>
                <a:cs typeface="Times New Roman" charset="0"/>
              </a:rPr>
              <a:t>Before and after (pretest-posttest)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2800" dirty="0">
              <a:latin typeface="Times New Roman" charset="0"/>
              <a:ea typeface="+mn-ea"/>
              <a:cs typeface="Times New Roman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2800" dirty="0">
                <a:latin typeface="Times New Roman" charset="0"/>
                <a:ea typeface="+mn-ea"/>
                <a:cs typeface="Times New Roman" charset="0"/>
              </a:rPr>
              <a:t>Does therapy work in relieving depression?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2800" dirty="0">
              <a:latin typeface="Times New Roman" charset="0"/>
              <a:ea typeface="+mn-ea"/>
              <a:cs typeface="Times New Roman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2800" dirty="0">
                <a:latin typeface="Times New Roman" charset="0"/>
                <a:ea typeface="+mn-ea"/>
                <a:cs typeface="Times New Roman" charset="0"/>
              </a:rPr>
              <a:t>Before Therapy: Measure depression levels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2800" dirty="0">
                <a:latin typeface="Times New Roman" charset="0"/>
                <a:ea typeface="+mn-ea"/>
                <a:cs typeface="Times New Roman" charset="0"/>
              </a:rPr>
              <a:t>After Therapy: Measure depression levels again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2800" dirty="0">
              <a:latin typeface="Times New Roman" charset="0"/>
              <a:ea typeface="+mn-ea"/>
              <a:cs typeface="Times New Roman" charset="0"/>
            </a:endParaRP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charset="0"/>
                <a:ea typeface="+mn-ea"/>
                <a:cs typeface="Times New Roman" charset="0"/>
              </a:rPr>
              <a:t>Same subject performing two experimental conditions</a:t>
            </a:r>
          </a:p>
          <a:p>
            <a:pPr marL="0" indent="0" eaLnBrk="1">
              <a:lnSpc>
                <a:spcPct val="93000"/>
              </a:lnSpc>
              <a:buFont typeface="Times New Roman" charset="0"/>
              <a:buNone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2800" dirty="0">
                <a:latin typeface="Times New Roman" charset="0"/>
                <a:cs typeface="Times New Roman" charset="0"/>
              </a:rPr>
              <a:t>S1= How fast subject can read under bright light</a:t>
            </a:r>
          </a:p>
          <a:p>
            <a:pPr marL="0" indent="0" eaLnBrk="1">
              <a:lnSpc>
                <a:spcPct val="93000"/>
              </a:lnSpc>
              <a:buFont typeface="Times New Roman" charset="0"/>
              <a:buNone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2800" dirty="0">
                <a:latin typeface="Times New Roman" charset="0"/>
                <a:cs typeface="Times New Roman" charset="0"/>
              </a:rPr>
              <a:t>S1 = How fast subject can read under dim light</a:t>
            </a:r>
          </a:p>
          <a:p>
            <a:pPr marL="0" indent="0" eaLnBrk="1">
              <a:lnSpc>
                <a:spcPct val="93000"/>
              </a:lnSpc>
              <a:spcAft>
                <a:spcPct val="0"/>
              </a:spcAft>
              <a:buFont typeface="Times New Roman" charset="0"/>
              <a:buNone/>
              <a:tabLst>
                <a:tab pos="-685800" algn="l"/>
                <a:tab pos="-273050" algn="l"/>
                <a:tab pos="36513" algn="l"/>
                <a:tab pos="182563" algn="l"/>
                <a:tab pos="303213" algn="l"/>
                <a:tab pos="401638" algn="l"/>
                <a:tab pos="531813" algn="l"/>
                <a:tab pos="639763" algn="l"/>
                <a:tab pos="777875" algn="l"/>
                <a:tab pos="887413" algn="l"/>
                <a:tab pos="97631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sz="2600" dirty="0">
              <a:latin typeface="Times New Roman" charset="0"/>
              <a:ea typeface="+mn-ea"/>
              <a:cs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5.PNG">
            <a:extLst>
              <a:ext uri="{FF2B5EF4-FFF2-40B4-BE49-F238E27FC236}">
                <a16:creationId xmlns:a16="http://schemas.microsoft.com/office/drawing/2014/main" id="{2C0AE372-8630-3843-9294-6848A45AE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" y="251988"/>
            <a:ext cx="8399639" cy="68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1.PNG">
            <a:extLst>
              <a:ext uri="{FF2B5EF4-FFF2-40B4-BE49-F238E27FC236}">
                <a16:creationId xmlns:a16="http://schemas.microsoft.com/office/drawing/2014/main" id="{AA4719B0-653D-DC4B-A9CA-D8B8DB795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0" y="419981"/>
            <a:ext cx="7895661" cy="68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25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2586C4C2-FD90-864A-8A1E-ED6A77E4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6950"/>
            <a:ext cx="9070975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114" rIns="0" bIns="0" anchor="ctr"/>
          <a:lstStyle>
            <a:lvl1pPr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Bitstream Vera Sans" pitchFamily="16" charset="0"/>
                <a:ea typeface="ＭＳ Ｐゴシック" panose="020B0600070205080204" pitchFamily="34" charset="-128"/>
                <a:cs typeface="msgothic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260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Different people are matched into pairs: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260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Based on IQ, social economic status and age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altLang="en-US" sz="2600">
              <a:latin typeface="Times New Roman" panose="02020603050405020304" pitchFamily="18" charset="0"/>
              <a:ea typeface="msgothic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260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Is intelligence inherited?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altLang="en-US" sz="2600">
              <a:latin typeface="Times New Roman" panose="02020603050405020304" pitchFamily="18" charset="0"/>
              <a:ea typeface="msgothic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2600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Match design</a:t>
            </a:r>
            <a:r>
              <a:rPr lang="en-US" altLang="en-US" sz="260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: with Identical twins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altLang="en-US" sz="2600">
              <a:latin typeface="Times New Roman" panose="02020603050405020304" pitchFamily="18" charset="0"/>
              <a:ea typeface="msgothic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260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Twin one raised in wealthy household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260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Twin two raised in poor household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altLang="en-US" sz="2600">
              <a:latin typeface="Times New Roman" panose="02020603050405020304" pitchFamily="18" charset="0"/>
              <a:ea typeface="msgothic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260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Take IQ test and compare scores</a:t>
            </a: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altLang="en-US" sz="2600">
              <a:latin typeface="Times New Roman" panose="02020603050405020304" pitchFamily="18" charset="0"/>
              <a:ea typeface="msgothic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US" altLang="en-US" sz="2600">
                <a:latin typeface="Times New Roman" panose="02020603050405020304" pitchFamily="18" charset="0"/>
                <a:ea typeface="msgothic" charset="0"/>
                <a:cs typeface="Times New Roman" panose="02020603050405020304" pitchFamily="18" charset="0"/>
              </a:rPr>
              <a:t>Situation treated as if both subjects are the same person tested at two different times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B8D4836-79F9-1C46-9C1C-D7F6FFD45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612775"/>
          </a:xfrm>
        </p:spPr>
        <p:txBody>
          <a:bodyPr tIns="23114"/>
          <a:lstStyle/>
          <a:p>
            <a:pPr eaLnBrk="1">
              <a:lnSpc>
                <a:spcPct val="93000"/>
              </a:lnSpc>
              <a:buFont typeface="Times New Roman" charset="0"/>
              <a:buNone/>
              <a:tabLst>
                <a:tab pos="-1325563" algn="l"/>
                <a:tab pos="-914400" algn="l"/>
                <a:tab pos="-603250" algn="l"/>
                <a:tab pos="-457200" algn="l"/>
                <a:tab pos="-334963" algn="l"/>
                <a:tab pos="-236538" algn="l"/>
                <a:tab pos="-107950" algn="l"/>
                <a:tab pos="0" algn="l"/>
                <a:tab pos="138113" algn="l"/>
                <a:tab pos="247650" algn="l"/>
                <a:tab pos="3365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2600">
                <a:solidFill>
                  <a:srgbClr val="B84747"/>
                </a:solidFill>
                <a:latin typeface="Times New Roman" charset="0"/>
                <a:ea typeface="+mj-ea"/>
                <a:cs typeface="Times New Roman" charset="0"/>
              </a:rPr>
              <a:t>Matched designs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DED2204-A3AB-3443-984E-FB68AD3DBECD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301625" y="1189038"/>
            <a:ext cx="9070975" cy="5943600"/>
          </a:xfrm>
        </p:spPr>
        <p:txBody>
          <a:bodyPr tIns="28448"/>
          <a:lstStyle/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</a:rPr>
              <a:t>Dependent Means</a:t>
            </a: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: interest in difference/change Scores</a:t>
            </a: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solidFill>
                  <a:srgbClr val="B84747"/>
                </a:solidFill>
                <a:latin typeface="Times New Roman" panose="02020603050405020304" pitchFamily="18" charset="0"/>
                <a:ea typeface="msgothic" charset="0"/>
              </a:rPr>
              <a:t>Score differences:  After – Before (Difference score)</a:t>
            </a: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For each subject subtract BEFORE from AFTER score:</a:t>
            </a: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If before = 8 and after = 6, change = -2</a:t>
            </a: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If before = 39 and after = 10, change = -29</a:t>
            </a: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If before = 80 and after = 60, change = -20</a:t>
            </a: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If before = 30 and after = 40, change? </a:t>
            </a: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If before = 30 and after = 50, change?</a:t>
            </a: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3200" dirty="0">
                <a:latin typeface="Times New Roman" panose="02020603050405020304" pitchFamily="18" charset="0"/>
                <a:ea typeface="msgothic" charset="0"/>
              </a:rPr>
              <a:t>If before = 30 and after = 25, change?</a:t>
            </a: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algn="l"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  <a:p>
            <a:pPr eaLnBrk="1">
              <a:lnSpc>
                <a:spcPct val="93000"/>
              </a:lnSpc>
              <a:tabLst>
                <a:tab pos="-989013" algn="l"/>
                <a:tab pos="-577850" algn="l"/>
                <a:tab pos="-266700" algn="l"/>
                <a:tab pos="-120650" algn="l"/>
                <a:tab pos="0" algn="l"/>
                <a:tab pos="98425" algn="l"/>
                <a:tab pos="227013" algn="l"/>
                <a:tab pos="334963" algn="l"/>
                <a:tab pos="474663" algn="l"/>
                <a:tab pos="584200" algn="l"/>
                <a:tab pos="673100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lang="en-US" altLang="en-US" sz="3200" dirty="0">
              <a:latin typeface="Times New Roman" panose="02020603050405020304" pitchFamily="18" charset="0"/>
              <a:ea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gothic"/>
        <a:cs typeface="msgothic"/>
      </a:majorFont>
      <a:minorFont>
        <a:latin typeface="Bitstream Vera Sans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Bitstream Vera Sans" charset="0"/>
            <a:ea typeface="msgothic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Bitstream Vera Sans" charset="0"/>
            <a:ea typeface="msgothic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1067</Words>
  <Application>Microsoft Macintosh PowerPoint</Application>
  <PresentationFormat>Custom</PresentationFormat>
  <Paragraphs>152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Bitstream Vera Sans</vt:lpstr>
      <vt:lpstr>Bitstream Vera Serif</vt:lpstr>
      <vt:lpstr>Cambria Math</vt:lpstr>
      <vt:lpstr>Times New Roman</vt:lpstr>
      <vt:lpstr>Office Theme</vt:lpstr>
      <vt:lpstr>T-TEST FOR DEPENDENT MEANS</vt:lpstr>
      <vt:lpstr>PowerPoint Presentation</vt:lpstr>
      <vt:lpstr>Chapter Outline</vt:lpstr>
      <vt:lpstr>The T-Test for Dependent Means</vt:lpstr>
      <vt:lpstr>t-test for Dependent Means </vt:lpstr>
      <vt:lpstr>PowerPoint Presentation</vt:lpstr>
      <vt:lpstr>PowerPoint Presentation</vt:lpstr>
      <vt:lpstr>Matched designs</vt:lpstr>
      <vt:lpstr>PowerPoint Presentation</vt:lpstr>
      <vt:lpstr>PowerPoint Presentation</vt:lpstr>
      <vt:lpstr>PowerPoint Presentation</vt:lpstr>
      <vt:lpstr>T-Test for Dependent Means</vt:lpstr>
      <vt:lpstr>Population of Difference Scores with a Mean of 0</vt:lpstr>
      <vt:lpstr>S2 of Difference 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Are You Doing?</vt:lpstr>
      <vt:lpstr>The Power of Studies Using a t Test for Dependent Means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t Test</dc:title>
  <dc:creator>Roberto Heredia</dc:creator>
  <cp:lastModifiedBy>RHR</cp:lastModifiedBy>
  <cp:revision>178</cp:revision>
  <cp:lastPrinted>1601-01-01T00:00:00Z</cp:lastPrinted>
  <dcterms:created xsi:type="dcterms:W3CDTF">2006-11-01T17:11:24Z</dcterms:created>
  <dcterms:modified xsi:type="dcterms:W3CDTF">2023-04-01T18:19:05Z</dcterms:modified>
</cp:coreProperties>
</file>