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2" r:id="rId1"/>
  </p:sldMasterIdLst>
  <p:notesMasterIdLst>
    <p:notesMasterId r:id="rId33"/>
  </p:notesMasterIdLst>
  <p:sldIdLst>
    <p:sldId id="281" r:id="rId2"/>
    <p:sldId id="282" r:id="rId3"/>
    <p:sldId id="278" r:id="rId4"/>
    <p:sldId id="279" r:id="rId5"/>
    <p:sldId id="280" r:id="rId6"/>
    <p:sldId id="306" r:id="rId7"/>
    <p:sldId id="258" r:id="rId8"/>
    <p:sldId id="283" r:id="rId9"/>
    <p:sldId id="284" r:id="rId10"/>
    <p:sldId id="304" r:id="rId11"/>
    <p:sldId id="305" r:id="rId12"/>
    <p:sldId id="285" r:id="rId13"/>
    <p:sldId id="261" r:id="rId14"/>
    <p:sldId id="286" r:id="rId15"/>
    <p:sldId id="287" r:id="rId16"/>
    <p:sldId id="288" r:id="rId17"/>
    <p:sldId id="289" r:id="rId18"/>
    <p:sldId id="291" r:id="rId19"/>
    <p:sldId id="292" r:id="rId20"/>
    <p:sldId id="293" r:id="rId21"/>
    <p:sldId id="268" r:id="rId22"/>
    <p:sldId id="295" r:id="rId23"/>
    <p:sldId id="294" r:id="rId24"/>
    <p:sldId id="296" r:id="rId25"/>
    <p:sldId id="297" r:id="rId26"/>
    <p:sldId id="298" r:id="rId27"/>
    <p:sldId id="299" r:id="rId28"/>
    <p:sldId id="300" r:id="rId29"/>
    <p:sldId id="301" r:id="rId30"/>
    <p:sldId id="302" r:id="rId31"/>
    <p:sldId id="303"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86418" autoAdjust="0"/>
  </p:normalViewPr>
  <p:slideViewPr>
    <p:cSldViewPr snapToObjects="1">
      <p:cViewPr varScale="1">
        <p:scale>
          <a:sx n="112" d="100"/>
          <a:sy n="112" d="100"/>
        </p:scale>
        <p:origin x="2088" y="184"/>
      </p:cViewPr>
      <p:guideLst>
        <p:guide orient="horz" pos="2160"/>
        <p:guide pos="2880"/>
      </p:guideLst>
    </p:cSldViewPr>
  </p:slideViewPr>
  <p:outlineViewPr>
    <p:cViewPr>
      <p:scale>
        <a:sx n="33" d="100"/>
        <a:sy n="33" d="100"/>
      </p:scale>
      <p:origin x="0" y="5928"/>
    </p:cViewPr>
  </p:outlin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dirty="0"/>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66770A77-D7B7-43EC-BC12-9B463095E93A}" type="datetimeFigureOut">
              <a:rPr lang="en-US"/>
              <a:pPr>
                <a:defRPr/>
              </a:pPr>
              <a:t>7/8/18</a:t>
            </a:fld>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dirty="0"/>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B22D6233-7357-41E9-83D2-977545631CB1}" type="slidenum">
              <a:rPr lang="en-US"/>
              <a:pPr>
                <a:defRPr/>
              </a:pPr>
              <a:t>‹#›</a:t>
            </a:fld>
            <a:endParaRPr lang="en-US" dirty="0"/>
          </a:p>
        </p:txBody>
      </p:sp>
    </p:spTree>
    <p:extLst>
      <p:ext uri="{BB962C8B-B14F-4D97-AF65-F5344CB8AC3E}">
        <p14:creationId xmlns:p14="http://schemas.microsoft.com/office/powerpoint/2010/main" val="1323685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2 Edition to 3 Edition Change title to : Introduction to the Study of the Brain</a:t>
            </a:r>
          </a:p>
        </p:txBody>
      </p:sp>
      <p:sp>
        <p:nvSpPr>
          <p:cNvPr id="4" name="Slide Number Placeholder 3"/>
          <p:cNvSpPr>
            <a:spLocks noGrp="1"/>
          </p:cNvSpPr>
          <p:nvPr>
            <p:ph type="sldNum" sz="quarter" idx="10"/>
          </p:nvPr>
        </p:nvSpPr>
        <p:spPr/>
        <p:txBody>
          <a:bodyPr/>
          <a:lstStyle/>
          <a:p>
            <a:pPr>
              <a:defRPr/>
            </a:pPr>
            <a:fld id="{B22D6233-7357-41E9-83D2-977545631CB1}" type="slidenum">
              <a:rPr lang="en-US" smtClean="0"/>
              <a:pPr>
                <a:defRPr/>
              </a:pPr>
              <a:t>2</a:t>
            </a:fld>
            <a:endParaRPr lang="en-US" dirty="0"/>
          </a:p>
        </p:txBody>
      </p:sp>
    </p:spTree>
    <p:extLst>
      <p:ext uri="{BB962C8B-B14F-4D97-AF65-F5344CB8AC3E}">
        <p14:creationId xmlns:p14="http://schemas.microsoft.com/office/powerpoint/2010/main" val="139534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1210235" y="694146"/>
            <a:ext cx="4436259" cy="3427527"/>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97" name="PlaceHolder 2"/>
          <p:cNvSpPr>
            <a:spLocks noGrp="1"/>
          </p:cNvSpPr>
          <p:nvPr>
            <p:ph type="body"/>
          </p:nvPr>
        </p:nvSpPr>
        <p:spPr>
          <a:xfrm>
            <a:off x="685800" y="4343236"/>
            <a:ext cx="5486082" cy="4114473"/>
          </a:xfrm>
          <a:prstGeom prst="rect">
            <a:avLst/>
          </a:prstGeom>
        </p:spPr>
        <p:txBody>
          <a:bodyPr lIns="0" tIns="0" rIns="0" bIns="0"/>
          <a:lstStyle/>
          <a:p>
            <a:endParaRPr lang="en-US" sz="2400"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1210235" y="694146"/>
            <a:ext cx="4431812" cy="3427527"/>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99" name="PlaceHolder 2"/>
          <p:cNvSpPr>
            <a:spLocks noGrp="1"/>
          </p:cNvSpPr>
          <p:nvPr>
            <p:ph type="body"/>
          </p:nvPr>
        </p:nvSpPr>
        <p:spPr>
          <a:xfrm>
            <a:off x="685800" y="4343236"/>
            <a:ext cx="5486082" cy="4114473"/>
          </a:xfrm>
          <a:prstGeom prst="rect">
            <a:avLst/>
          </a:prstGeom>
        </p:spPr>
        <p:txBody>
          <a:bodyPr lIns="0" tIns="0" rIns="0" bIns="0"/>
          <a:lstStyle/>
          <a:p>
            <a:endParaRPr lang="en-US" sz="2400"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1210236" y="694145"/>
            <a:ext cx="4437529" cy="342916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201" name="PlaceHolder 2"/>
          <p:cNvSpPr>
            <a:spLocks noGrp="1"/>
          </p:cNvSpPr>
          <p:nvPr>
            <p:ph type="body"/>
          </p:nvPr>
        </p:nvSpPr>
        <p:spPr>
          <a:xfrm>
            <a:off x="685800" y="4343236"/>
            <a:ext cx="5486082" cy="4114473"/>
          </a:xfrm>
          <a:prstGeom prst="rect">
            <a:avLst/>
          </a:prstGeom>
        </p:spPr>
        <p:txBody>
          <a:bodyPr lIns="0" tIns="0" rIns="0" bIns="0"/>
          <a:lstStyle/>
          <a:p>
            <a:endParaRPr lang="en-US" sz="2400" spc="-1">
              <a:solidFill>
                <a:srgbClr val="000000"/>
              </a:solidFill>
              <a:uFill>
                <a:solidFill>
                  <a:srgbClr val="FFFFFF"/>
                </a:solidFill>
              </a:u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1210235" y="694146"/>
            <a:ext cx="4436259" cy="3427527"/>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205" name="PlaceHolder 2"/>
          <p:cNvSpPr>
            <a:spLocks noGrp="1"/>
          </p:cNvSpPr>
          <p:nvPr>
            <p:ph type="body"/>
          </p:nvPr>
        </p:nvSpPr>
        <p:spPr>
          <a:xfrm>
            <a:off x="685800" y="4343236"/>
            <a:ext cx="5486082" cy="4114473"/>
          </a:xfrm>
          <a:prstGeom prst="rect">
            <a:avLst/>
          </a:prstGeom>
        </p:spPr>
        <p:txBody>
          <a:bodyPr lIns="0" tIns="0" rIns="0" bIns="0"/>
          <a:lstStyle/>
          <a:p>
            <a:endParaRPr lang="en-US" sz="2400" spc="-1">
              <a:solidFill>
                <a:srgbClr val="000000"/>
              </a:solidFill>
              <a:uFill>
                <a:solidFill>
                  <a:srgbClr val="FFFFFF"/>
                </a:solidFill>
              </a:u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1210235" y="694146"/>
            <a:ext cx="4436259" cy="3427527"/>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207" name="PlaceHolder 2"/>
          <p:cNvSpPr>
            <a:spLocks noGrp="1"/>
          </p:cNvSpPr>
          <p:nvPr>
            <p:ph type="body"/>
          </p:nvPr>
        </p:nvSpPr>
        <p:spPr>
          <a:xfrm>
            <a:off x="685800" y="4343236"/>
            <a:ext cx="5486082" cy="4114473"/>
          </a:xfrm>
          <a:prstGeom prst="rect">
            <a:avLst/>
          </a:prstGeom>
        </p:spPr>
        <p:txBody>
          <a:bodyPr lIns="0" tIns="0" rIns="0" bIns="0"/>
          <a:lstStyle/>
          <a:p>
            <a:endParaRPr lang="en-US" sz="2400" spc="-1">
              <a:solidFill>
                <a:srgbClr val="000000"/>
              </a:solidFill>
              <a:uFill>
                <a:solidFill>
                  <a:srgbClr val="FFFFFF"/>
                </a:solidFill>
              </a:u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1210236" y="694145"/>
            <a:ext cx="4437529" cy="342916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209" name="PlaceHolder 2"/>
          <p:cNvSpPr>
            <a:spLocks noGrp="1"/>
          </p:cNvSpPr>
          <p:nvPr>
            <p:ph type="body"/>
          </p:nvPr>
        </p:nvSpPr>
        <p:spPr>
          <a:xfrm>
            <a:off x="685800" y="4343236"/>
            <a:ext cx="5486082" cy="4114473"/>
          </a:xfrm>
          <a:prstGeom prst="rect">
            <a:avLst/>
          </a:prstGeom>
        </p:spPr>
        <p:txBody>
          <a:bodyPr lIns="0" tIns="0" rIns="0" bIns="0"/>
          <a:lstStyle/>
          <a:p>
            <a:endParaRPr lang="en-US" sz="2400"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555" name="Rectangle 19"/>
          <p:cNvSpPr>
            <a:spLocks noGrp="1" noChangeArrowheads="1"/>
          </p:cNvSpPr>
          <p:nvPr>
            <p:ph type="ctrTitle"/>
          </p:nvPr>
        </p:nvSpPr>
        <p:spPr>
          <a:xfrm>
            <a:off x="914400" y="381000"/>
            <a:ext cx="6019800" cy="2209800"/>
          </a:xfrm>
        </p:spPr>
        <p:txBody>
          <a:bodyPr/>
          <a:lstStyle>
            <a:lvl1pPr>
              <a:defRPr sz="3600">
                <a:solidFill>
                  <a:schemeClr val="tx1"/>
                </a:solidFill>
              </a:defRPr>
            </a:lvl1pPr>
          </a:lstStyle>
          <a:p>
            <a:r>
              <a:rPr lang="en-US" dirty="0"/>
              <a:t>Click to edit Master title style</a:t>
            </a:r>
          </a:p>
        </p:txBody>
      </p:sp>
      <p:sp>
        <p:nvSpPr>
          <p:cNvPr id="65556" name="Rectangle 20"/>
          <p:cNvSpPr>
            <a:spLocks noGrp="1" noChangeArrowheads="1"/>
          </p:cNvSpPr>
          <p:nvPr>
            <p:ph type="subTitle" idx="1"/>
          </p:nvPr>
        </p:nvSpPr>
        <p:spPr>
          <a:xfrm>
            <a:off x="914400" y="3048000"/>
            <a:ext cx="6019800" cy="1752600"/>
          </a:xfrm>
        </p:spPr>
        <p:txBody>
          <a:bodyPr/>
          <a:lstStyle>
            <a:lvl1pPr marL="0" indent="0">
              <a:buFont typeface="Wingdings" pitchFamily="2" charset="2"/>
              <a:buNone/>
              <a:defRPr sz="2200"/>
            </a:lvl1pPr>
          </a:lstStyle>
          <a:p>
            <a:r>
              <a:rPr lang="en-US" dirty="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E4287A42-E038-4E08-998F-96E5283D9BE1}" type="datetime1">
              <a:rPr lang="en-US" smtClean="0"/>
              <a:t>7/8/18</a:t>
            </a:fld>
            <a:endParaRPr lang="en-US" dirty="0"/>
          </a:p>
        </p:txBody>
      </p:sp>
      <p:sp>
        <p:nvSpPr>
          <p:cNvPr id="19" name="Rectangle 17"/>
          <p:cNvSpPr>
            <a:spLocks noGrp="1" noChangeArrowheads="1"/>
          </p:cNvSpPr>
          <p:nvPr>
            <p:ph type="ftr" sz="quarter" idx="11"/>
          </p:nvPr>
        </p:nvSpPr>
        <p:spPr/>
        <p:txBody>
          <a:bodyPr/>
          <a:lstStyle>
            <a:lvl1pPr>
              <a:defRPr/>
            </a:lvl1pPr>
          </a:lstStyle>
          <a:p>
            <a:pPr>
              <a:defRPr/>
            </a:pPr>
            <a:r>
              <a:rPr lang="en-US"/>
              <a:t>Schwartz, Memory 3e. SAGE Publications, 2018.</a:t>
            </a:r>
            <a:endParaRPr lang="en-US" dirty="0"/>
          </a:p>
        </p:txBody>
      </p:sp>
      <p:sp>
        <p:nvSpPr>
          <p:cNvPr id="20" name="Rectangle 18"/>
          <p:cNvSpPr>
            <a:spLocks noGrp="1" noChangeArrowheads="1"/>
          </p:cNvSpPr>
          <p:nvPr>
            <p:ph type="sldNum" sz="quarter" idx="12"/>
          </p:nvPr>
        </p:nvSpPr>
        <p:spPr/>
        <p:txBody>
          <a:bodyPr/>
          <a:lstStyle>
            <a:lvl1pPr>
              <a:defRPr/>
            </a:lvl1pPr>
          </a:lstStyle>
          <a:p>
            <a:pPr>
              <a:defRPr/>
            </a:pPr>
            <a:fld id="{C06E8F89-E6AA-4644-BE85-A25AFF9A82D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Schwartz, Memory 3e. SAGE Publications, 2018.</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4268A52C-49BC-441F-9812-F3A8971AB71C}"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A18DAA25-239A-4DCE-BA33-965ACB402AB1}" type="datetime1">
              <a:rPr lang="en-US" smtClean="0"/>
              <a:t>7/8/18</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Schwartz, Memory 3e. SAGE Publications, 2018.</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01EE82B8-CA96-4217-BC07-B3E6B849D02D}"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5B0AC8C9-FB4D-4C31-B9F8-C61682ED00A0}" type="datetime1">
              <a:rPr lang="en-US" smtClean="0"/>
              <a:t>7/8/18</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2" y="273629"/>
            <a:ext cx="8216640" cy="113628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D5FCAA6-F8A9-FF4F-A7BC-12662244C34B}" type="slidenum">
              <a:rPr lang="en-GB" altLang="x-none"/>
              <a:pPr>
                <a:defRPr/>
              </a:pPr>
              <a:t>‹#›</a:t>
            </a:fld>
            <a:endParaRPr lang="en-GB" altLang="x-none"/>
          </a:p>
        </p:txBody>
      </p:sp>
    </p:spTree>
    <p:extLst>
      <p:ext uri="{BB962C8B-B14F-4D97-AF65-F5344CB8AC3E}">
        <p14:creationId xmlns:p14="http://schemas.microsoft.com/office/powerpoint/2010/main" val="345345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Schwartz, Memory 3e. SAGE Publications, 2018.</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698AE836-BF37-4A96-B196-F4A72EC98788}"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BF5722E6-DE7A-478E-9792-77DF53E2E5E6}" type="datetime1">
              <a:rPr lang="en-US" smtClean="0"/>
              <a:t>7/8/18</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Schwartz, Memory 3e. SAGE Publications, 2018.</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3F387B50-8BFC-49BB-823B-4D06A9BC5296}"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BACB1F1C-4432-4C5D-8783-CBA002D58B4F}" type="datetime1">
              <a:rPr lang="en-US" smtClean="0"/>
              <a:t>7/8/18</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Schwartz, Memory 3e. SAGE Publications, 2018.</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C401FDD7-BD58-4215-A925-905BD0390893}"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E47DC696-3B91-49F3-A101-78A5624895C7}" type="datetime1">
              <a:rPr lang="en-US" smtClean="0"/>
              <a:t>7/8/18</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r>
              <a:rPr lang="en-US"/>
              <a:t>Schwartz, Memory 3e. SAGE Publications, 2018.</a:t>
            </a: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0A5F4473-58EB-42BD-8483-3DB49FB70221}" type="slidenum">
              <a:rPr lang="en-US"/>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fld id="{371F8554-593B-43DD-862D-3AFCBDDA0509}" type="datetime1">
              <a:rPr lang="en-US" smtClean="0"/>
              <a:t>7/8/18</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r>
              <a:rPr lang="en-US"/>
              <a:t>Schwartz, Memory 3e. SAGE Publications, 2018.</a:t>
            </a: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C91DF5DD-9A19-40A0-A411-90D5D8CC8E45}" type="slidenum">
              <a:rPr lang="en-US"/>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fld id="{74D2C23D-1DCD-4EFF-80D4-02E8E668CCD3}" type="datetime1">
              <a:rPr lang="en-US" smtClean="0"/>
              <a:t>7/8/18</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Schwartz, Memory 3e. SAGE Publications, 2018.</a:t>
            </a: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C5B36373-0FBC-4B9F-BDB9-56370CA43AF7}" type="slidenum">
              <a:rPr lang="en-US"/>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fld id="{5895521A-F389-46AB-B587-997D7652AB91}" type="datetime1">
              <a:rPr lang="en-US" smtClean="0"/>
              <a:t>7/8/18</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Schwartz, Memory 3e. SAGE Publications, 2018.</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DE463395-7935-4B03-A8E5-9EDAF5293F37}"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729BE0C5-0012-4984-8182-F3F2607BD506}" type="datetime1">
              <a:rPr lang="en-US" smtClean="0"/>
              <a:t>7/8/18</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Schwartz, Memory 3e. SAGE Publications, 2018.</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2EB0F0B1-CCCE-45D8-B5B6-707CAB56D28C}"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A07E7CB2-3206-4B04-BE72-EA0667F78BF1}" type="datetime1">
              <a:rPr lang="en-US" smtClean="0"/>
              <a:t>7/8/18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r>
              <a:rPr lang="en-US"/>
              <a:t>Schwartz, Memory 3e. SAGE Publications, 2018.</a:t>
            </a:r>
            <a:endParaRPr lang="en-US" dirty="0"/>
          </a:p>
        </p:txBody>
      </p:sp>
      <p:sp>
        <p:nvSpPr>
          <p:cNvPr id="645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DF77D794-D116-4771-B97A-59E7556F526F}" type="slidenum">
              <a:rPr lang="en-US"/>
              <a:pPr>
                <a:defRPr/>
              </a:pPr>
              <a:t>‹#›</a:t>
            </a:fld>
            <a:endParaRPr lang="en-US" dirty="0"/>
          </a:p>
        </p:txBody>
      </p:sp>
      <p:sp>
        <p:nvSpPr>
          <p:cNvPr id="1029" name="Rectangle 14"/>
          <p:cNvSpPr>
            <a:spLocks noGrp="1" noChangeArrowheads="1"/>
          </p:cNvSpPr>
          <p:nvPr>
            <p:ph type="title"/>
          </p:nvPr>
        </p:nvSpPr>
        <p:spPr bwMode="auto">
          <a:xfrm>
            <a:off x="914400" y="228600"/>
            <a:ext cx="6400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884464" y="18288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5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70709B56-7A6B-4328-9413-9CDE754D098B}" type="datetime1">
              <a:rPr lang="en-US" smtClean="0"/>
              <a:t>7/8/18</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3"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04" r:id="rId11"/>
    <p:sldLayoutId id="2147483715" r:id="rId12"/>
  </p:sldLayoutIdLst>
  <p:hf hd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Tx/>
        <a:buSzPct val="75000"/>
        <a:buFont typeface="Arial" panose="020B0604020202020204" pitchFamily="34" charset="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Tx/>
        <a:buSzPct val="80000"/>
        <a:buFont typeface="Arial" panose="020B0604020202020204" pitchFamily="34" charset="0"/>
        <a:buChar char="•"/>
        <a:defRPr sz="2200">
          <a:solidFill>
            <a:schemeClr val="tx1"/>
          </a:solidFill>
          <a:latin typeface="+mn-lt"/>
        </a:defRPr>
      </a:lvl2pPr>
      <a:lvl3pPr marL="1143000" indent="-228600" algn="l" rtl="0" eaLnBrk="0" fontAlgn="base" hangingPunct="0">
        <a:spcBef>
          <a:spcPct val="20000"/>
        </a:spcBef>
        <a:spcAft>
          <a:spcPct val="0"/>
        </a:spcAft>
        <a:buClrTx/>
        <a:buSzPct val="65000"/>
        <a:buFont typeface="Arial" panose="020B0604020202020204" pitchFamily="34" charset="0"/>
        <a:buChar char="•"/>
        <a:defRPr sz="2200">
          <a:solidFill>
            <a:schemeClr val="tx1"/>
          </a:solidFill>
          <a:latin typeface="+mn-lt"/>
        </a:defRPr>
      </a:lvl3pPr>
      <a:lvl4pPr marL="1600200" indent="-228600" algn="l" rtl="0" eaLnBrk="0" fontAlgn="base" hangingPunct="0">
        <a:spcBef>
          <a:spcPct val="20000"/>
        </a:spcBef>
        <a:spcAft>
          <a:spcPct val="0"/>
        </a:spcAft>
        <a:buClrTx/>
        <a:buSzPct val="70000"/>
        <a:buFont typeface="Arial" panose="020B0604020202020204" pitchFamily="34" charset="0"/>
        <a:buChar char="•"/>
        <a:defRPr sz="2200">
          <a:solidFill>
            <a:schemeClr val="tx1"/>
          </a:solidFill>
          <a:latin typeface="+mn-lt"/>
        </a:defRPr>
      </a:lvl4pPr>
      <a:lvl5pPr marL="2057400" indent="-228600" algn="l" rtl="0" eaLnBrk="0" fontAlgn="base" hangingPunct="0">
        <a:spcBef>
          <a:spcPct val="20000"/>
        </a:spcBef>
        <a:spcAft>
          <a:spcPct val="0"/>
        </a:spcAft>
        <a:buClrTx/>
        <a:buFont typeface="Arial" panose="020B0604020202020204" pitchFamily="34" charset="0"/>
        <a:buChar char="•"/>
        <a:defRPr sz="22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Endel_Tulvi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physionet.org/physiobank/charts/chbmit.png" TargetMode="External"/><Relationship Id="rId2" Type="http://schemas.openxmlformats.org/officeDocument/2006/relationships/hyperlink" Target="https://www.cnsforum.com/upload/imagebank/download/placement_EEG_leads.png" TargetMode="External"/><Relationship Id="rId1" Type="http://schemas.openxmlformats.org/officeDocument/2006/relationships/slideLayout" Target="../slideLayouts/slideLayout7.xml"/><Relationship Id="rId6" Type="http://schemas.openxmlformats.org/officeDocument/2006/relationships/hyperlink" Target="http://www.pnas.org/content/97/16/9226/F3.large.jpg" TargetMode="External"/><Relationship Id="rId5" Type="http://schemas.openxmlformats.org/officeDocument/2006/relationships/hyperlink" Target="https://upload.wikimedia.org/wikipedia/commons/c/c4/16slicePETCT.jpg" TargetMode="External"/><Relationship Id="rId4" Type="http://schemas.openxmlformats.org/officeDocument/2006/relationships/hyperlink" Target="https://upload.wikimedia.org/wikipedia/commons/e/e6/NIMH_MEG.jp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trueimpact.ca/wp-content/uploads/2013/03/GE-fmri-machine.jpg"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263498" y="1763800"/>
            <a:ext cx="7238001" cy="2590368"/>
          </a:xfrm>
          <a:prstGeom prst="rect">
            <a:avLst/>
          </a:prstGeom>
          <a:noFill/>
          <a:ln w="9360">
            <a:noFill/>
          </a:ln>
        </p:spPr>
        <p:txBody>
          <a:bodyPr lIns="82945" tIns="41473" rIns="82945" bIns="41473" anchor="ctr"/>
          <a:lstStyle/>
          <a:p>
            <a:pPr algn="ctr">
              <a:lnSpc>
                <a:spcPct val="100000"/>
              </a:lnSpc>
            </a:pPr>
            <a:r>
              <a:rPr lang="en-US" sz="4900" b="1" spc="-1">
                <a:solidFill>
                  <a:srgbClr val="000000"/>
                </a:solidFill>
                <a:uFill>
                  <a:solidFill>
                    <a:srgbClr val="FFFFFF"/>
                  </a:solidFill>
                </a:uFill>
                <a:latin typeface="Calibri"/>
              </a:rPr>
              <a:t>HUMAN MEMORY</a:t>
            </a:r>
            <a:endParaRPr lang="en-US" sz="29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5336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698AE836-BF37-4A96-B196-F4A72EC98788}" type="slidenum">
              <a:rPr lang="en-US" smtClean="0"/>
              <a:pPr>
                <a:defRPr/>
              </a:pPr>
              <a:t>10</a:t>
            </a:fld>
            <a:endParaRPr lang="en-US" dirty="0"/>
          </a:p>
        </p:txBody>
      </p:sp>
      <p:sp>
        <p:nvSpPr>
          <p:cNvPr id="8" name="Rectangle 7"/>
          <p:cNvSpPr/>
          <p:nvPr/>
        </p:nvSpPr>
        <p:spPr>
          <a:xfrm>
            <a:off x="228599" y="5507393"/>
            <a:ext cx="8686801" cy="1200329"/>
          </a:xfrm>
          <a:prstGeom prst="rect">
            <a:avLst/>
          </a:prstGeom>
        </p:spPr>
        <p:txBody>
          <a:bodyPr wrap="square">
            <a:spAutoFit/>
          </a:bodyPr>
          <a:lstStyle/>
          <a:p>
            <a:r>
              <a:rPr lang="en-US" dirty="0"/>
              <a:t>The forgetting curve that </a:t>
            </a:r>
            <a:r>
              <a:rPr lang="en-US" dirty="0" err="1"/>
              <a:t>Ebbinghaus</a:t>
            </a:r>
            <a:r>
              <a:rPr lang="en-US" dirty="0"/>
              <a:t> obtained when he plotted the results of one of his forgetting experiments. His finding, that information loss is very rapid at first and then levels off, holds true for many types of learned materials. Data from </a:t>
            </a:r>
            <a:r>
              <a:rPr lang="en-US" dirty="0" err="1"/>
              <a:t>Ebbinghaus</a:t>
            </a:r>
            <a:r>
              <a:rPr lang="en-US" dirty="0"/>
              <a:t> (1913).</a:t>
            </a:r>
          </a:p>
        </p:txBody>
      </p:sp>
      <p:pic>
        <p:nvPicPr>
          <p:cNvPr id="9" name="Picture 8" descr="Screen Shot 2017-07-20 at 4.27.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4" y="-1"/>
            <a:ext cx="8661685" cy="5507394"/>
          </a:xfrm>
          <a:prstGeom prst="rect">
            <a:avLst/>
          </a:prstGeom>
        </p:spPr>
      </p:pic>
    </p:spTree>
    <p:extLst>
      <p:ext uri="{BB962C8B-B14F-4D97-AF65-F5344CB8AC3E}">
        <p14:creationId xmlns:p14="http://schemas.microsoft.com/office/powerpoint/2010/main" val="31186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698AE836-BF37-4A96-B196-F4A72EC98788}" type="slidenum">
              <a:rPr lang="en-US" smtClean="0"/>
              <a:pPr>
                <a:defRPr/>
              </a:pPr>
              <a:t>11</a:t>
            </a:fld>
            <a:endParaRPr lang="en-US" dirty="0"/>
          </a:p>
        </p:txBody>
      </p:sp>
      <p:pic>
        <p:nvPicPr>
          <p:cNvPr id="7" name="Picture 6" descr="Screen Shot 2017-07-20 at 4.30.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4" y="0"/>
            <a:ext cx="8968295" cy="5505271"/>
          </a:xfrm>
          <a:prstGeom prst="rect">
            <a:avLst/>
          </a:prstGeom>
        </p:spPr>
      </p:pic>
      <p:sp>
        <p:nvSpPr>
          <p:cNvPr id="8" name="Rectangle 7"/>
          <p:cNvSpPr/>
          <p:nvPr/>
        </p:nvSpPr>
        <p:spPr>
          <a:xfrm>
            <a:off x="140871" y="5505271"/>
            <a:ext cx="8839199" cy="1200329"/>
          </a:xfrm>
          <a:prstGeom prst="rect">
            <a:avLst/>
          </a:prstGeom>
        </p:spPr>
        <p:txBody>
          <a:bodyPr wrap="square">
            <a:spAutoFit/>
          </a:bodyPr>
          <a:lstStyle/>
          <a:p>
            <a:r>
              <a:rPr lang="en-US" dirty="0"/>
              <a:t>People who learned Spanish in college showed rapid forgetting over the first 3 or 4 years, followed by remarkably little forgetting over the next 30 years (</a:t>
            </a:r>
            <a:r>
              <a:rPr lang="en-US" dirty="0" err="1"/>
              <a:t>Bahrick</a:t>
            </a:r>
            <a:r>
              <a:rPr lang="en-US" dirty="0"/>
              <a:t>, 1984). Those who had a good knowledge (upper line, in blue) continued to have a clear advantage, even 50 years later. Data from </a:t>
            </a:r>
            <a:r>
              <a:rPr lang="en-US" dirty="0" err="1"/>
              <a:t>Bahrick</a:t>
            </a:r>
            <a:r>
              <a:rPr lang="en-US" dirty="0"/>
              <a:t> (1984).</a:t>
            </a:r>
          </a:p>
        </p:txBody>
      </p:sp>
    </p:spTree>
    <p:extLst>
      <p:ext uri="{BB962C8B-B14F-4D97-AF65-F5344CB8AC3E}">
        <p14:creationId xmlns:p14="http://schemas.microsoft.com/office/powerpoint/2010/main" val="129268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829375" y="516115"/>
            <a:ext cx="5180733" cy="1142569"/>
          </a:xfrm>
          <a:prstGeom prst="rect">
            <a:avLst/>
          </a:prstGeom>
          <a:noFill/>
          <a:ln w="9360">
            <a:noFill/>
          </a:ln>
        </p:spPr>
        <p:txBody>
          <a:bodyPr lIns="82945" tIns="41473" rIns="82945" bIns="41473" anchor="ctr"/>
          <a:lstStyle/>
          <a:p>
            <a:pPr>
              <a:lnSpc>
                <a:spcPct val="100000"/>
              </a:lnSpc>
            </a:pPr>
            <a:r>
              <a:rPr lang="en-US" sz="4000" b="1" spc="-1">
                <a:solidFill>
                  <a:srgbClr val="000000"/>
                </a:solidFill>
                <a:uFill>
                  <a:solidFill>
                    <a:srgbClr val="FFFFFF"/>
                  </a:solidFill>
                </a:uFill>
                <a:latin typeface="Cambria"/>
              </a:rPr>
              <a:t>History of Memory</a:t>
            </a:r>
            <a:endParaRPr lang="en-US" sz="3300" spc="-1">
              <a:solidFill>
                <a:srgbClr val="000000"/>
              </a:solidFill>
              <a:uFill>
                <a:solidFill>
                  <a:srgbClr val="FFFFFF"/>
                </a:solidFill>
              </a:uFill>
              <a:latin typeface="Arial"/>
            </a:endParaRPr>
          </a:p>
        </p:txBody>
      </p:sp>
      <p:sp>
        <p:nvSpPr>
          <p:cNvPr id="154" name="TextShape 2"/>
          <p:cNvSpPr txBox="1"/>
          <p:nvPr/>
        </p:nvSpPr>
        <p:spPr>
          <a:xfrm>
            <a:off x="914305" y="1658684"/>
            <a:ext cx="4062270" cy="3885388"/>
          </a:xfrm>
          <a:prstGeom prst="rect">
            <a:avLst/>
          </a:prstGeom>
          <a:noFill/>
          <a:ln w="9360">
            <a:noFill/>
          </a:ln>
        </p:spPr>
        <p:txBody>
          <a:bodyPr lIns="82945" tIns="41473" rIns="82945" bIns="41473"/>
          <a:lstStyle/>
          <a:p>
            <a:pPr marL="311208" indent="-310881">
              <a:buClr>
                <a:srgbClr val="00007D"/>
              </a:buClr>
              <a:buSzPct val="75000"/>
              <a:buFont typeface="Arial"/>
              <a:buChar char="•"/>
            </a:pPr>
            <a:r>
              <a:rPr lang="en-US" sz="2900" spc="-1">
                <a:solidFill>
                  <a:srgbClr val="000000"/>
                </a:solidFill>
                <a:uFill>
                  <a:solidFill>
                    <a:srgbClr val="FFFFFF"/>
                  </a:solidFill>
                </a:uFill>
                <a:latin typeface="Calibri"/>
                <a:hlinkClick r:id="rId2"/>
              </a:rPr>
              <a:t>Endel Tulving</a:t>
            </a:r>
            <a:endParaRPr lang="en-US" sz="2900" spc="-1">
              <a:solidFill>
                <a:srgbClr val="000000"/>
              </a:solidFill>
              <a:uFill>
                <a:solidFill>
                  <a:srgbClr val="FFFFFF"/>
                </a:solidFill>
              </a:uFill>
              <a:latin typeface="Arial"/>
            </a:endParaRPr>
          </a:p>
          <a:p>
            <a:pPr marL="674012" lvl="1" indent="-258959">
              <a:buClr>
                <a:srgbClr val="9999CC"/>
              </a:buClr>
              <a:buSzPct val="80000"/>
              <a:buFont typeface="Arial"/>
              <a:buChar char="•"/>
            </a:pPr>
            <a:r>
              <a:rPr lang="en-US" sz="2500" spc="-1">
                <a:solidFill>
                  <a:srgbClr val="000000"/>
                </a:solidFill>
                <a:uFill>
                  <a:solidFill>
                    <a:srgbClr val="FFFFFF"/>
                  </a:solidFill>
                </a:uFill>
                <a:latin typeface="Calibri"/>
              </a:rPr>
              <a:t>Encoding specificity principle; retrieval should match encoding.</a:t>
            </a:r>
            <a:endParaRPr lang="en-US" sz="2500" spc="-1">
              <a:solidFill>
                <a:srgbClr val="000000"/>
              </a:solidFill>
              <a:uFill>
                <a:solidFill>
                  <a:srgbClr val="FFFFFF"/>
                </a:solidFill>
              </a:uFill>
              <a:latin typeface="Arial"/>
            </a:endParaRPr>
          </a:p>
          <a:p>
            <a:pPr marL="674012" lvl="1" indent="-258959">
              <a:buClr>
                <a:srgbClr val="9999CC"/>
              </a:buClr>
              <a:buSzPct val="80000"/>
              <a:buFont typeface="Arial"/>
              <a:buChar char="•"/>
            </a:pPr>
            <a:r>
              <a:rPr lang="en-US" sz="2500" spc="-1">
                <a:solidFill>
                  <a:srgbClr val="000000"/>
                </a:solidFill>
                <a:uFill>
                  <a:solidFill>
                    <a:srgbClr val="FFFFFF"/>
                  </a:solidFill>
                </a:uFill>
                <a:latin typeface="Calibri"/>
              </a:rPr>
              <a:t>Episodic/semantic distinction in memory; multiple memory systems.</a:t>
            </a:r>
            <a:endParaRPr lang="en-US" sz="2500" spc="-1">
              <a:solidFill>
                <a:srgbClr val="000000"/>
              </a:solidFill>
              <a:uFill>
                <a:solidFill>
                  <a:srgbClr val="FFFFFF"/>
                </a:solidFill>
              </a:uFill>
              <a:latin typeface="Arial"/>
            </a:endParaRPr>
          </a:p>
        </p:txBody>
      </p:sp>
      <p:pic>
        <p:nvPicPr>
          <p:cNvPr id="155" name="Picture 154"/>
          <p:cNvPicPr/>
          <p:nvPr/>
        </p:nvPicPr>
        <p:blipFill>
          <a:blip r:embed="rId3"/>
          <a:stretch/>
        </p:blipFill>
        <p:spPr>
          <a:xfrm>
            <a:off x="5391099" y="1244095"/>
            <a:ext cx="3317825" cy="3524989"/>
          </a:xfrm>
          <a:prstGeom prst="rect">
            <a:avLst/>
          </a:prstGeom>
          <a:ln>
            <a:noFill/>
          </a:ln>
        </p:spPr>
      </p:pic>
    </p:spTree>
    <p:extLst>
      <p:ext uri="{BB962C8B-B14F-4D97-AF65-F5344CB8AC3E}">
        <p14:creationId xmlns:p14="http://schemas.microsoft.com/office/powerpoint/2010/main" val="16173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57200" y="381000"/>
            <a:ext cx="6083181" cy="1371600"/>
          </a:xfrm>
        </p:spPr>
        <p:txBody>
          <a:bodyPr/>
          <a:lstStyle/>
          <a:p>
            <a:pPr eaLnBrk="1" hangingPunct="1"/>
            <a:r>
              <a:rPr lang="en-US" dirty="0">
                <a:latin typeface="+mn-lt"/>
              </a:rPr>
              <a:t>History of memory</a:t>
            </a:r>
          </a:p>
        </p:txBody>
      </p:sp>
      <p:sp>
        <p:nvSpPr>
          <p:cNvPr id="19458" name="Content Placeholder 2"/>
          <p:cNvSpPr>
            <a:spLocks noGrp="1"/>
          </p:cNvSpPr>
          <p:nvPr>
            <p:ph idx="4294967295"/>
          </p:nvPr>
        </p:nvSpPr>
        <p:spPr>
          <a:xfrm>
            <a:off x="457200" y="1447800"/>
            <a:ext cx="4648200" cy="5181600"/>
          </a:xfrm>
        </p:spPr>
        <p:txBody>
          <a:bodyPr/>
          <a:lstStyle/>
          <a:p>
            <a:pPr eaLnBrk="1" hangingPunct="1">
              <a:lnSpc>
                <a:spcPct val="90000"/>
              </a:lnSpc>
              <a:buFont typeface="Arial" pitchFamily="34" charset="0"/>
              <a:buChar char="•"/>
            </a:pPr>
            <a:r>
              <a:rPr lang="en-US" b="1" dirty="0">
                <a:latin typeface="+mj-lt"/>
              </a:rPr>
              <a:t>Mary Calkins</a:t>
            </a:r>
            <a:r>
              <a:rPr lang="en-US" dirty="0">
                <a:latin typeface="+mj-lt"/>
              </a:rPr>
              <a:t> </a:t>
            </a:r>
          </a:p>
          <a:p>
            <a:pPr lvl="1" eaLnBrk="1" hangingPunct="1">
              <a:lnSpc>
                <a:spcPct val="90000"/>
              </a:lnSpc>
              <a:buFont typeface="Arial" pitchFamily="34" charset="0"/>
              <a:buChar char="•"/>
            </a:pPr>
            <a:r>
              <a:rPr lang="en-US" dirty="0">
                <a:latin typeface="+mj-lt"/>
              </a:rPr>
              <a:t>Paired-associate learning.</a:t>
            </a:r>
          </a:p>
          <a:p>
            <a:pPr lvl="1" eaLnBrk="1" hangingPunct="1">
              <a:lnSpc>
                <a:spcPct val="90000"/>
              </a:lnSpc>
              <a:buFont typeface="Arial" pitchFamily="34" charset="0"/>
              <a:buChar char="•"/>
            </a:pPr>
            <a:r>
              <a:rPr lang="en-US" dirty="0">
                <a:latin typeface="+mj-lt"/>
              </a:rPr>
              <a:t>Learn words linked together “rainbow–cathedral,” “captain</a:t>
            </a:r>
            <a:r>
              <a:rPr lang="en-US" sz="2200" dirty="0">
                <a:solidFill>
                  <a:schemeClr val="tx1"/>
                </a:solidFill>
                <a:latin typeface="+mn-lt"/>
              </a:rPr>
              <a:t>–</a:t>
            </a:r>
            <a:r>
              <a:rPr lang="en-US" dirty="0">
                <a:latin typeface="+mj-lt"/>
              </a:rPr>
              <a:t>carbon.”</a:t>
            </a:r>
          </a:p>
          <a:p>
            <a:pPr lvl="1" eaLnBrk="1" hangingPunct="1">
              <a:lnSpc>
                <a:spcPct val="90000"/>
              </a:lnSpc>
              <a:buFont typeface="Arial" pitchFamily="34" charset="0"/>
              <a:buChar char="•"/>
            </a:pPr>
            <a:endParaRPr lang="en-US" dirty="0">
              <a:latin typeface="+mj-lt"/>
            </a:endParaRPr>
          </a:p>
          <a:p>
            <a:pPr eaLnBrk="1" hangingPunct="1">
              <a:lnSpc>
                <a:spcPct val="90000"/>
              </a:lnSpc>
              <a:buFont typeface="Arial" pitchFamily="34" charset="0"/>
              <a:buChar char="•"/>
            </a:pPr>
            <a:r>
              <a:rPr lang="en-US" b="1" dirty="0">
                <a:latin typeface="+mj-lt"/>
              </a:rPr>
              <a:t>Recency effect:</a:t>
            </a:r>
            <a:r>
              <a:rPr lang="en-US" dirty="0">
                <a:latin typeface="+mj-lt"/>
              </a:rPr>
              <a:t> immediate recall (that is, when the test occurs right after learning), items which were most recently learned are remembered better than items from the middle of the list. </a:t>
            </a:r>
          </a:p>
        </p:txBody>
      </p:sp>
      <p:sp>
        <p:nvSpPr>
          <p:cNvPr id="3" name="Slide Number Placeholder 2"/>
          <p:cNvSpPr>
            <a:spLocks noGrp="1"/>
          </p:cNvSpPr>
          <p:nvPr>
            <p:ph type="sldNum" sz="quarter" idx="11"/>
          </p:nvPr>
        </p:nvSpPr>
        <p:spPr/>
        <p:txBody>
          <a:bodyPr/>
          <a:lstStyle/>
          <a:p>
            <a:pPr>
              <a:defRPr/>
            </a:pPr>
            <a:fld id="{C5B36373-0FBC-4B9F-BDB9-56370CA43AF7}" type="slidenum">
              <a:rPr lang="en-US" smtClean="0"/>
              <a:pPr>
                <a:defRPr/>
              </a:pPr>
              <a:t>13</a:t>
            </a:fld>
            <a:endParaRPr lang="en-US" dirty="0"/>
          </a:p>
        </p:txBody>
      </p:sp>
      <p:pic>
        <p:nvPicPr>
          <p:cNvPr id="4" name="Picture 3" descr="Mary_Whiton_Calki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868662"/>
            <a:ext cx="3581400" cy="33985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617703" y="178567"/>
            <a:ext cx="9143374" cy="1142569"/>
          </a:xfrm>
          <a:prstGeom prst="rect">
            <a:avLst/>
          </a:prstGeom>
          <a:noFill/>
          <a:ln w="9360">
            <a:noFill/>
          </a:ln>
        </p:spPr>
        <p:txBody>
          <a:bodyPr lIns="82945" tIns="41473" rIns="82945" bIns="41473" anchor="ctr"/>
          <a:lstStyle/>
          <a:p>
            <a:pPr>
              <a:lnSpc>
                <a:spcPct val="100000"/>
              </a:lnSpc>
            </a:pPr>
            <a:r>
              <a:rPr lang="en-US" sz="4000" b="1" spc="-1">
                <a:solidFill>
                  <a:srgbClr val="000000"/>
                </a:solidFill>
                <a:uFill>
                  <a:solidFill>
                    <a:srgbClr val="FFFFFF"/>
                  </a:solidFill>
                </a:uFill>
                <a:latin typeface="Cambria"/>
              </a:rPr>
              <a:t>History: Memory and Behaviorism</a:t>
            </a:r>
            <a:endParaRPr lang="en-US" sz="3300" spc="-1">
              <a:solidFill>
                <a:srgbClr val="000000"/>
              </a:solidFill>
              <a:uFill>
                <a:solidFill>
                  <a:srgbClr val="FFFFFF"/>
                </a:solidFill>
              </a:uFill>
              <a:latin typeface="Arial"/>
            </a:endParaRPr>
          </a:p>
        </p:txBody>
      </p:sp>
      <p:sp>
        <p:nvSpPr>
          <p:cNvPr id="157" name="TextShape 2"/>
          <p:cNvSpPr txBox="1"/>
          <p:nvPr/>
        </p:nvSpPr>
        <p:spPr>
          <a:xfrm>
            <a:off x="228600" y="1451390"/>
            <a:ext cx="8914447" cy="4799770"/>
          </a:xfrm>
          <a:prstGeom prst="rect">
            <a:avLst/>
          </a:prstGeom>
          <a:noFill/>
          <a:ln w="9360">
            <a:noFill/>
          </a:ln>
        </p:spPr>
        <p:txBody>
          <a:bodyPr lIns="82945" tIns="41473" rIns="82945" bIns="41473"/>
          <a:lstStyle/>
          <a:p>
            <a:pPr marL="311208" indent="-310881">
              <a:buClr>
                <a:srgbClr val="00007D"/>
              </a:buClr>
              <a:buSzPct val="75000"/>
              <a:buFont typeface="Arial"/>
              <a:buChar char="•"/>
            </a:pPr>
            <a:r>
              <a:rPr lang="en-US" sz="2200" b="1" spc="-1" dirty="0">
                <a:solidFill>
                  <a:srgbClr val="000000"/>
                </a:solidFill>
                <a:uFill>
                  <a:solidFill>
                    <a:srgbClr val="FFFFFF"/>
                  </a:solidFill>
                </a:uFill>
                <a:latin typeface="Calibri"/>
              </a:rPr>
              <a:t> Behaviorism</a:t>
            </a:r>
            <a:r>
              <a:rPr lang="en-US" sz="2200" spc="-1" dirty="0">
                <a:solidFill>
                  <a:srgbClr val="000000"/>
                </a:solidFill>
                <a:uFill>
                  <a:solidFill>
                    <a:srgbClr val="FFFFFF"/>
                  </a:solidFill>
                </a:uFill>
                <a:latin typeface="Calibri"/>
              </a:rPr>
              <a:t>.  Only study directly observable behavior.</a:t>
            </a:r>
            <a:endParaRPr lang="en-US" sz="2900" spc="-1" dirty="0">
              <a:solidFill>
                <a:srgbClr val="000000"/>
              </a:solidFill>
              <a:uFill>
                <a:solidFill>
                  <a:srgbClr val="FFFFFF"/>
                </a:solidFill>
              </a:uFill>
              <a:latin typeface="Arial"/>
            </a:endParaRPr>
          </a:p>
          <a:p>
            <a:pPr>
              <a:lnSpc>
                <a:spcPct val="100000"/>
              </a:lnSpc>
            </a:pPr>
            <a:r>
              <a:rPr lang="en-US" sz="2200" spc="-1" dirty="0">
                <a:solidFill>
                  <a:srgbClr val="000000"/>
                </a:solidFill>
                <a:uFill>
                  <a:solidFill>
                    <a:srgbClr val="FFFFFF"/>
                  </a:solidFill>
                </a:uFill>
                <a:latin typeface="Calibri"/>
              </a:rPr>
              <a:t>  		</a:t>
            </a:r>
            <a:endParaRPr lang="en-US" sz="2900" spc="-1" dirty="0">
              <a:solidFill>
                <a:srgbClr val="000000"/>
              </a:solidFill>
              <a:uFill>
                <a:solidFill>
                  <a:srgbClr val="FFFFFF"/>
                </a:solidFill>
              </a:uFill>
              <a:latin typeface="Arial"/>
            </a:endParaRPr>
          </a:p>
          <a:p>
            <a:pPr>
              <a:lnSpc>
                <a:spcPct val="100000"/>
              </a:lnSpc>
            </a:pPr>
            <a:endParaRPr lang="en-US" sz="2900" spc="-1" dirty="0">
              <a:solidFill>
                <a:srgbClr val="000000"/>
              </a:solidFill>
              <a:uFill>
                <a:solidFill>
                  <a:srgbClr val="FFFFFF"/>
                </a:solidFill>
              </a:uFill>
              <a:latin typeface="Arial"/>
            </a:endParaRPr>
          </a:p>
          <a:p>
            <a:pPr>
              <a:lnSpc>
                <a:spcPct val="100000"/>
              </a:lnSpc>
            </a:pPr>
            <a:endParaRPr lang="en-US" sz="2900" spc="-1" dirty="0">
              <a:solidFill>
                <a:srgbClr val="000000"/>
              </a:solidFill>
              <a:uFill>
                <a:solidFill>
                  <a:srgbClr val="FFFFFF"/>
                </a:solidFill>
              </a:uFill>
              <a:latin typeface="Arial"/>
            </a:endParaRPr>
          </a:p>
          <a:p>
            <a:pPr marL="311208" indent="-310881">
              <a:buClr>
                <a:srgbClr val="00007D"/>
              </a:buClr>
              <a:buSzPct val="75000"/>
              <a:buFont typeface="Arial"/>
              <a:buChar char="•"/>
            </a:pPr>
            <a:r>
              <a:rPr lang="en-US" sz="2200" b="1" spc="-1" dirty="0">
                <a:solidFill>
                  <a:srgbClr val="000000"/>
                </a:solidFill>
                <a:uFill>
                  <a:solidFill>
                    <a:srgbClr val="FFFFFF"/>
                  </a:solidFill>
                </a:uFill>
                <a:latin typeface="Calibri"/>
              </a:rPr>
              <a:t>Classical conditioning</a:t>
            </a:r>
            <a:r>
              <a:rPr lang="en-US" sz="2200" spc="-1" dirty="0">
                <a:solidFill>
                  <a:srgbClr val="000000"/>
                </a:solidFill>
                <a:uFill>
                  <a:solidFill>
                    <a:srgbClr val="FFFFFF"/>
                  </a:solidFill>
                </a:uFill>
                <a:latin typeface="Calibri"/>
              </a:rPr>
              <a:t>:  An Association between a stimulus (RING BELL) and an outcome (GETTING FOOD)</a:t>
            </a:r>
          </a:p>
          <a:p>
            <a:pPr marL="768408" lvl="1" indent="-310881">
              <a:buClr>
                <a:srgbClr val="00007D"/>
              </a:buClr>
              <a:buSzPct val="75000"/>
              <a:buFont typeface="Arial"/>
              <a:buChar char="•"/>
            </a:pPr>
            <a:r>
              <a:rPr lang="en-US" sz="2200" spc="-1" dirty="0">
                <a:solidFill>
                  <a:srgbClr val="000000"/>
                </a:solidFill>
                <a:uFill>
                  <a:solidFill>
                    <a:srgbClr val="FFFFFF"/>
                  </a:solidFill>
                </a:uFill>
                <a:latin typeface="Calibri"/>
              </a:rPr>
              <a:t>Organism demonstrates response (e.g., salivating); organism has learned the association between the stimulus and the outcome. </a:t>
            </a:r>
          </a:p>
          <a:p>
            <a:pPr marL="457527" lvl="1">
              <a:buClr>
                <a:srgbClr val="00007D"/>
              </a:buClr>
              <a:buSzPct val="75000"/>
            </a:pPr>
            <a:endParaRPr lang="en-US" sz="2900" spc="-1" dirty="0">
              <a:solidFill>
                <a:srgbClr val="000000"/>
              </a:solidFill>
              <a:uFill>
                <a:solidFill>
                  <a:srgbClr val="FFFFFF"/>
                </a:solidFill>
              </a:uFill>
              <a:latin typeface="Arial"/>
            </a:endParaRPr>
          </a:p>
          <a:p>
            <a:pPr marL="311208" indent="-310881">
              <a:buClr>
                <a:srgbClr val="00007D"/>
              </a:buClr>
              <a:buSzPct val="75000"/>
              <a:buFont typeface="Arial"/>
              <a:buChar char="•"/>
            </a:pPr>
            <a:r>
              <a:rPr lang="en-US" sz="2200" b="1" spc="-1" dirty="0">
                <a:solidFill>
                  <a:srgbClr val="000000"/>
                </a:solidFill>
                <a:uFill>
                  <a:solidFill>
                    <a:srgbClr val="FFFFFF"/>
                  </a:solidFill>
                </a:uFill>
                <a:latin typeface="Calibri"/>
              </a:rPr>
              <a:t>Operant conditioning</a:t>
            </a:r>
            <a:r>
              <a:rPr lang="en-US" sz="2200" spc="-1" dirty="0">
                <a:solidFill>
                  <a:srgbClr val="000000"/>
                </a:solidFill>
                <a:uFill>
                  <a:solidFill>
                    <a:srgbClr val="FFFFFF"/>
                  </a:solidFill>
                </a:uFill>
                <a:latin typeface="Calibri"/>
              </a:rPr>
              <a:t>:  organism learns (IS IN CONTROL) to emit responses (e.g., pressing a bar), in response to a stimulus, to achieve desirable outcomes (getting food) or avoiding undesirable outcomes (getting electric shock). </a:t>
            </a:r>
            <a:endParaRPr lang="en-US" sz="2900" spc="-1" dirty="0">
              <a:solidFill>
                <a:srgbClr val="000000"/>
              </a:solidFill>
              <a:uFill>
                <a:solidFill>
                  <a:srgbClr val="FFFFFF"/>
                </a:solidFill>
              </a:uFill>
              <a:latin typeface="Arial"/>
            </a:endParaRPr>
          </a:p>
        </p:txBody>
      </p:sp>
      <p:sp>
        <p:nvSpPr>
          <p:cNvPr id="158" name="TextShape 3"/>
          <p:cNvSpPr txBox="1"/>
          <p:nvPr/>
        </p:nvSpPr>
        <p:spPr>
          <a:xfrm>
            <a:off x="2282985" y="1957711"/>
            <a:ext cx="6221453" cy="920911"/>
          </a:xfrm>
          <a:prstGeom prst="rect">
            <a:avLst/>
          </a:prstGeom>
          <a:noFill/>
          <a:ln>
            <a:noFill/>
          </a:ln>
        </p:spPr>
        <p:txBody>
          <a:bodyPr lIns="81639" tIns="40820" rIns="81639" bIns="40820"/>
          <a:lstStyle/>
          <a:p>
            <a:r>
              <a:rPr lang="en-US" sz="1600" b="1" spc="-1" dirty="0">
                <a:solidFill>
                  <a:srgbClr val="000000"/>
                </a:solidFill>
                <a:uFill>
                  <a:solidFill>
                    <a:srgbClr val="FFFFFF"/>
                  </a:solidFill>
                </a:uFill>
                <a:latin typeface="DejaVu Sans"/>
              </a:rPr>
              <a:t>Stimulus			        Response</a:t>
            </a:r>
            <a:endParaRPr lang="en-US" sz="1600" spc="-1" dirty="0">
              <a:solidFill>
                <a:srgbClr val="000000"/>
              </a:solidFill>
              <a:uFill>
                <a:solidFill>
                  <a:srgbClr val="FFFFFF"/>
                </a:solidFill>
              </a:uFill>
              <a:latin typeface="DejaVu Sans"/>
            </a:endParaRPr>
          </a:p>
          <a:p>
            <a:endParaRPr lang="en-US" sz="1600" spc="-1" dirty="0">
              <a:solidFill>
                <a:srgbClr val="000000"/>
              </a:solidFill>
              <a:uFill>
                <a:solidFill>
                  <a:srgbClr val="FFFFFF"/>
                </a:solidFill>
              </a:uFill>
              <a:latin typeface="DejaVu Sans"/>
            </a:endParaRPr>
          </a:p>
          <a:p>
            <a:r>
              <a:rPr lang="en-US" sz="1600" b="1" spc="-1" dirty="0">
                <a:solidFill>
                  <a:srgbClr val="000000"/>
                </a:solidFill>
                <a:uFill>
                  <a:solidFill>
                    <a:srgbClr val="FFFFFF"/>
                  </a:solidFill>
                </a:uFill>
                <a:latin typeface="DejaVu Sans"/>
              </a:rPr>
              <a:t>WHAT HAPPENS IN THE MIDDLE? A BLACK BOX? PROCESSING? </a:t>
            </a:r>
            <a:endParaRPr lang="en-US" sz="1600" spc="-1" dirty="0">
              <a:solidFill>
                <a:srgbClr val="000000"/>
              </a:solidFill>
              <a:uFill>
                <a:solidFill>
                  <a:srgbClr val="FFFFFF"/>
                </a:solidFill>
              </a:uFill>
              <a:latin typeface="DejaVu Sans"/>
            </a:endParaRPr>
          </a:p>
        </p:txBody>
      </p:sp>
      <p:sp>
        <p:nvSpPr>
          <p:cNvPr id="159" name="TextShape 4"/>
          <p:cNvSpPr txBox="1"/>
          <p:nvPr/>
        </p:nvSpPr>
        <p:spPr>
          <a:xfrm>
            <a:off x="2597880" y="2388623"/>
            <a:ext cx="3586662" cy="721777"/>
          </a:xfrm>
          <a:prstGeom prst="rect">
            <a:avLst/>
          </a:prstGeom>
          <a:noFill/>
          <a:ln>
            <a:noFill/>
          </a:ln>
        </p:spPr>
        <p:txBody>
          <a:bodyPr lIns="81639" tIns="40820" rIns="81639" bIns="40820"/>
          <a:lstStyle/>
          <a:p>
            <a:endParaRPr lang="en-US" sz="1600" spc="-1">
              <a:solidFill>
                <a:srgbClr val="000000"/>
              </a:solidFill>
              <a:uFill>
                <a:solidFill>
                  <a:srgbClr val="FFFFFF"/>
                </a:solidFill>
              </a:uFill>
              <a:latin typeface="DejaVu Sans"/>
            </a:endParaRPr>
          </a:p>
          <a:p>
            <a:endParaRPr lang="en-US" sz="1600" spc="-1">
              <a:solidFill>
                <a:srgbClr val="000000"/>
              </a:solidFill>
              <a:uFill>
                <a:solidFill>
                  <a:srgbClr val="FFFFFF"/>
                </a:solidFill>
              </a:uFill>
              <a:latin typeface="DejaVu Sans"/>
            </a:endParaRPr>
          </a:p>
        </p:txBody>
      </p:sp>
      <p:sp>
        <p:nvSpPr>
          <p:cNvPr id="160" name="Line 5"/>
          <p:cNvSpPr/>
          <p:nvPr/>
        </p:nvSpPr>
        <p:spPr>
          <a:xfrm>
            <a:off x="3524924" y="2073274"/>
            <a:ext cx="829375" cy="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84062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icture 160"/>
          <p:cNvPicPr/>
          <p:nvPr/>
        </p:nvPicPr>
        <p:blipFill>
          <a:blip r:embed="rId2"/>
          <a:stretch/>
        </p:blipFill>
        <p:spPr>
          <a:xfrm>
            <a:off x="191093" y="414589"/>
            <a:ext cx="9143047" cy="6122539"/>
          </a:xfrm>
          <a:prstGeom prst="rect">
            <a:avLst/>
          </a:prstGeom>
          <a:ln>
            <a:noFill/>
          </a:ln>
        </p:spPr>
      </p:pic>
      <p:sp>
        <p:nvSpPr>
          <p:cNvPr id="162" name="TextShape 1"/>
          <p:cNvSpPr txBox="1"/>
          <p:nvPr/>
        </p:nvSpPr>
        <p:spPr>
          <a:xfrm>
            <a:off x="414851" y="91732"/>
            <a:ext cx="7360169" cy="521991"/>
          </a:xfrm>
          <a:prstGeom prst="rect">
            <a:avLst/>
          </a:prstGeom>
          <a:noFill/>
          <a:ln>
            <a:noFill/>
          </a:ln>
        </p:spPr>
        <p:txBody>
          <a:bodyPr lIns="81639" tIns="40820" rIns="81639" bIns="40820"/>
          <a:lstStyle/>
          <a:p>
            <a:r>
              <a:rPr lang="en-US" sz="1600" spc="-1">
                <a:solidFill>
                  <a:srgbClr val="000000"/>
                </a:solidFill>
                <a:uFill>
                  <a:solidFill>
                    <a:srgbClr val="FFFFFF"/>
                  </a:solidFill>
                </a:uFill>
                <a:latin typeface="DejaVu Sans"/>
              </a:rPr>
              <a:t>http://images.flatworldknowledge.com/stangor/stangor-fig07_003.jpg</a:t>
            </a:r>
          </a:p>
        </p:txBody>
      </p:sp>
    </p:spTree>
    <p:extLst>
      <p:ext uri="{BB962C8B-B14F-4D97-AF65-F5344CB8AC3E}">
        <p14:creationId xmlns:p14="http://schemas.microsoft.com/office/powerpoint/2010/main" val="91048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456009" y="273564"/>
            <a:ext cx="8228089" cy="1146487"/>
          </a:xfrm>
          <a:prstGeom prst="rect">
            <a:avLst/>
          </a:prstGeom>
          <a:noFill/>
          <a:ln>
            <a:noFill/>
          </a:ln>
        </p:spPr>
        <p:txBody>
          <a:bodyPr lIns="0" tIns="0" rIns="0" bIns="0" anchor="ctr"/>
          <a:lstStyle/>
          <a:p>
            <a:pPr algn="ctr">
              <a:lnSpc>
                <a:spcPct val="95000"/>
              </a:lnSpc>
            </a:pPr>
            <a:r>
              <a:rPr lang="en-GB" sz="3300" spc="-1">
                <a:solidFill>
                  <a:srgbClr val="B84747"/>
                </a:solidFill>
                <a:uFill>
                  <a:solidFill>
                    <a:srgbClr val="FFFFFF"/>
                  </a:solidFill>
                </a:uFill>
                <a:latin typeface="Arial"/>
              </a:rPr>
              <a:t>A NEW FORMULATION OF S-R?</a:t>
            </a:r>
            <a:endParaRPr lang="en-US" sz="3300" spc="-1">
              <a:solidFill>
                <a:srgbClr val="000000"/>
              </a:solidFill>
              <a:uFill>
                <a:solidFill>
                  <a:srgbClr val="FFFFFF"/>
                </a:solidFill>
              </a:uFill>
              <a:latin typeface="Arial"/>
            </a:endParaRPr>
          </a:p>
        </p:txBody>
      </p:sp>
      <p:sp>
        <p:nvSpPr>
          <p:cNvPr id="164" name="TextShape 2"/>
          <p:cNvSpPr txBox="1"/>
          <p:nvPr/>
        </p:nvSpPr>
        <p:spPr>
          <a:xfrm>
            <a:off x="456009" y="1926698"/>
            <a:ext cx="8228089" cy="4453082"/>
          </a:xfrm>
          <a:prstGeom prst="rect">
            <a:avLst/>
          </a:prstGeom>
          <a:noFill/>
          <a:ln>
            <a:noFill/>
          </a:ln>
        </p:spPr>
        <p:txBody>
          <a:bodyPr lIns="0" tIns="0" rIns="0" bIns="0" anchor="ctr"/>
          <a:lstStyle/>
          <a:p>
            <a:pPr algn="ctr"/>
            <a:endParaRPr lang="en-US" sz="2900" spc="-1">
              <a:solidFill>
                <a:srgbClr val="000000"/>
              </a:solidFill>
              <a:uFill>
                <a:solidFill>
                  <a:srgbClr val="FFFFFF"/>
                </a:solidFill>
              </a:uFill>
              <a:latin typeface="Arial"/>
            </a:endParaRPr>
          </a:p>
        </p:txBody>
      </p:sp>
      <p:pic>
        <p:nvPicPr>
          <p:cNvPr id="165" name="Picture 164"/>
          <p:cNvPicPr/>
          <p:nvPr/>
        </p:nvPicPr>
        <p:blipFill>
          <a:blip r:embed="rId3"/>
          <a:stretch/>
        </p:blipFill>
        <p:spPr>
          <a:xfrm>
            <a:off x="718312" y="2443466"/>
            <a:ext cx="7827938" cy="3067309"/>
          </a:xfrm>
          <a:prstGeom prst="rect">
            <a:avLst/>
          </a:prstGeom>
          <a:ln>
            <a:noFill/>
          </a:ln>
        </p:spPr>
      </p:pic>
    </p:spTree>
    <p:extLst>
      <p:ext uri="{BB962C8B-B14F-4D97-AF65-F5344CB8AC3E}">
        <p14:creationId xmlns:p14="http://schemas.microsoft.com/office/powerpoint/2010/main" val="243795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2075887" y="0"/>
            <a:ext cx="5184000" cy="829179"/>
          </a:xfrm>
          <a:prstGeom prst="rect">
            <a:avLst/>
          </a:prstGeom>
          <a:noFill/>
          <a:ln w="9360">
            <a:noFill/>
          </a:ln>
        </p:spPr>
        <p:txBody>
          <a:bodyPr lIns="82945" tIns="41473" rIns="82945" bIns="41473" anchor="ctr"/>
          <a:lstStyle/>
          <a:p>
            <a:pPr>
              <a:lnSpc>
                <a:spcPct val="100000"/>
              </a:lnSpc>
            </a:pPr>
            <a:r>
              <a:rPr lang="en-US" sz="3600" b="1" spc="-1">
                <a:solidFill>
                  <a:srgbClr val="000000"/>
                </a:solidFill>
                <a:uFill>
                  <a:solidFill>
                    <a:srgbClr val="FFFFFF"/>
                  </a:solidFill>
                </a:uFill>
                <a:latin typeface="Cambria"/>
              </a:rPr>
              <a:t>History of Memory</a:t>
            </a:r>
            <a:endParaRPr lang="en-US" sz="3300" spc="-1">
              <a:solidFill>
                <a:srgbClr val="000000"/>
              </a:solidFill>
              <a:uFill>
                <a:solidFill>
                  <a:srgbClr val="FFFFFF"/>
                </a:solidFill>
              </a:uFill>
              <a:latin typeface="Arial"/>
            </a:endParaRPr>
          </a:p>
        </p:txBody>
      </p:sp>
      <p:sp>
        <p:nvSpPr>
          <p:cNvPr id="167" name="TextShape 2"/>
          <p:cNvSpPr txBox="1"/>
          <p:nvPr/>
        </p:nvSpPr>
        <p:spPr>
          <a:xfrm>
            <a:off x="416484" y="1035821"/>
            <a:ext cx="4354299" cy="2695484"/>
          </a:xfrm>
          <a:prstGeom prst="rect">
            <a:avLst/>
          </a:prstGeom>
          <a:noFill/>
          <a:ln w="9360">
            <a:noFill/>
          </a:ln>
        </p:spPr>
        <p:txBody>
          <a:bodyPr lIns="82945" tIns="41473" rIns="82945" bIns="41473"/>
          <a:lstStyle/>
          <a:p>
            <a:pPr marL="311208" indent="-310881">
              <a:buClr>
                <a:srgbClr val="00007D"/>
              </a:buClr>
              <a:buSzPct val="75000"/>
              <a:buFont typeface="Arial"/>
              <a:buChar char="•"/>
            </a:pPr>
            <a:r>
              <a:rPr lang="en-US" sz="2500" b="1" spc="-1" dirty="0">
                <a:solidFill>
                  <a:srgbClr val="FF3333"/>
                </a:solidFill>
                <a:uFill>
                  <a:solidFill>
                    <a:srgbClr val="FFFFFF"/>
                  </a:solidFill>
                </a:uFill>
                <a:latin typeface="Calibri"/>
              </a:rPr>
              <a:t>Cognitive psychology</a:t>
            </a:r>
            <a:r>
              <a:rPr lang="en-US" sz="2500" spc="-1" dirty="0">
                <a:solidFill>
                  <a:srgbClr val="FF3333"/>
                </a:solidFill>
                <a:uFill>
                  <a:solidFill>
                    <a:srgbClr val="FFFFFF"/>
                  </a:solidFill>
                </a:uFill>
                <a:latin typeface="Calibri"/>
              </a:rPr>
              <a:t>:</a:t>
            </a:r>
            <a:r>
              <a:rPr lang="en-US" sz="2500" b="1" spc="-1" dirty="0">
                <a:solidFill>
                  <a:srgbClr val="000000"/>
                </a:solidFill>
                <a:uFill>
                  <a:solidFill>
                    <a:srgbClr val="FFFFFF"/>
                  </a:solidFill>
                </a:uFill>
                <a:latin typeface="Calibri"/>
              </a:rPr>
              <a:t> E</a:t>
            </a:r>
            <a:r>
              <a:rPr lang="en-US" sz="2500" spc="-1" dirty="0">
                <a:solidFill>
                  <a:srgbClr val="000000"/>
                </a:solidFill>
                <a:uFill>
                  <a:solidFill>
                    <a:srgbClr val="FFFFFF"/>
                  </a:solidFill>
                </a:uFill>
                <a:latin typeface="Calibri"/>
              </a:rPr>
              <a:t>mphasizes hidden mental </a:t>
            </a:r>
            <a:r>
              <a:rPr lang="en-US" sz="2500" b="1" spc="-1" dirty="0">
                <a:solidFill>
                  <a:srgbClr val="000000"/>
                </a:solidFill>
                <a:uFill>
                  <a:solidFill>
                    <a:srgbClr val="FFFFFF"/>
                  </a:solidFill>
                </a:uFill>
                <a:latin typeface="Calibri"/>
              </a:rPr>
              <a:t>processes/representations</a:t>
            </a:r>
            <a:r>
              <a:rPr lang="en-US" sz="2500" spc="-1" dirty="0">
                <a:solidFill>
                  <a:srgbClr val="000000"/>
                </a:solidFill>
                <a:uFill>
                  <a:solidFill>
                    <a:srgbClr val="FFFFFF"/>
                  </a:solidFill>
                </a:uFill>
                <a:latin typeface="Calibri"/>
              </a:rPr>
              <a:t>.</a:t>
            </a:r>
            <a:endParaRPr lang="en-US" sz="2900" spc="-1" dirty="0">
              <a:solidFill>
                <a:srgbClr val="000000"/>
              </a:solidFill>
              <a:uFill>
                <a:solidFill>
                  <a:srgbClr val="FFFFFF"/>
                </a:solidFill>
              </a:uFill>
              <a:latin typeface="Arial"/>
            </a:endParaRPr>
          </a:p>
          <a:p>
            <a:pPr marL="674012" lvl="1" indent="-258959">
              <a:buClr>
                <a:srgbClr val="9999CC"/>
              </a:buClr>
              <a:buSzPct val="80000"/>
              <a:buFont typeface="Arial"/>
              <a:buChar char="•"/>
            </a:pPr>
            <a:r>
              <a:rPr lang="en-US" sz="2500" spc="-1" dirty="0">
                <a:solidFill>
                  <a:srgbClr val="000000"/>
                </a:solidFill>
                <a:uFill>
                  <a:solidFill>
                    <a:srgbClr val="FFFFFF"/>
                  </a:solidFill>
                </a:uFill>
                <a:latin typeface="Calibri"/>
              </a:rPr>
              <a:t>Computer metaphor and the flow of information (</a:t>
            </a:r>
            <a:r>
              <a:rPr lang="en-US" sz="2500" spc="-1" dirty="0" err="1">
                <a:solidFill>
                  <a:srgbClr val="800000"/>
                </a:solidFill>
                <a:uFill>
                  <a:solidFill>
                    <a:srgbClr val="FFFFFF"/>
                  </a:solidFill>
                </a:uFill>
                <a:latin typeface="Calibri"/>
              </a:rPr>
              <a:t>informations</a:t>
            </a:r>
            <a:r>
              <a:rPr lang="en-US" sz="2500" spc="-1" dirty="0">
                <a:solidFill>
                  <a:srgbClr val="800000"/>
                </a:solidFill>
                <a:uFill>
                  <a:solidFill>
                    <a:srgbClr val="FFFFFF"/>
                  </a:solidFill>
                </a:uFill>
                <a:latin typeface="Calibri"/>
              </a:rPr>
              <a:t> moves and transforms overtime</a:t>
            </a:r>
            <a:r>
              <a:rPr lang="en-US" sz="2500" spc="-1" dirty="0">
                <a:solidFill>
                  <a:srgbClr val="000000"/>
                </a:solidFill>
                <a:uFill>
                  <a:solidFill>
                    <a:srgbClr val="FFFFFF"/>
                  </a:solidFill>
                </a:uFill>
                <a:latin typeface="Calibri"/>
              </a:rPr>
              <a:t>).</a:t>
            </a:r>
            <a:endParaRPr lang="en-US" sz="2500" spc="-1" dirty="0">
              <a:solidFill>
                <a:srgbClr val="000000"/>
              </a:solidFill>
              <a:uFill>
                <a:solidFill>
                  <a:srgbClr val="FFFFFF"/>
                </a:solidFill>
              </a:uFill>
              <a:latin typeface="Arial"/>
            </a:endParaRPr>
          </a:p>
          <a:p>
            <a:pPr marL="311208" indent="-310881">
              <a:buClr>
                <a:srgbClr val="00007D"/>
              </a:buClr>
              <a:buSzPct val="75000"/>
              <a:buFont typeface="Arial"/>
              <a:buChar char="•"/>
            </a:pPr>
            <a:r>
              <a:rPr lang="en-US" sz="2500" b="1" spc="-1" dirty="0">
                <a:solidFill>
                  <a:srgbClr val="FF3333"/>
                </a:solidFill>
                <a:uFill>
                  <a:solidFill>
                    <a:srgbClr val="FFFFFF"/>
                  </a:solidFill>
                </a:uFill>
                <a:latin typeface="Calibri"/>
              </a:rPr>
              <a:t>Cognitive neuroscience</a:t>
            </a:r>
            <a:r>
              <a:rPr lang="en-US" sz="2500" spc="-1" dirty="0">
                <a:solidFill>
                  <a:srgbClr val="000000"/>
                </a:solidFill>
                <a:uFill>
                  <a:solidFill>
                    <a:srgbClr val="FFFFFF"/>
                  </a:solidFill>
                </a:uFill>
                <a:latin typeface="Calibri"/>
              </a:rPr>
              <a:t>: The role of the brain in producing cognition. </a:t>
            </a:r>
            <a:endParaRPr lang="en-US" sz="2900" spc="-1" dirty="0">
              <a:solidFill>
                <a:srgbClr val="000000"/>
              </a:solidFill>
              <a:uFill>
                <a:solidFill>
                  <a:srgbClr val="FFFFFF"/>
                </a:solidFill>
              </a:uFill>
              <a:latin typeface="Arial"/>
            </a:endParaRPr>
          </a:p>
          <a:p>
            <a:pPr>
              <a:lnSpc>
                <a:spcPct val="100000"/>
              </a:lnSpc>
            </a:pPr>
            <a:endParaRPr lang="en-US" sz="2900" spc="-1" dirty="0">
              <a:solidFill>
                <a:srgbClr val="000000"/>
              </a:solidFill>
              <a:uFill>
                <a:solidFill>
                  <a:srgbClr val="FFFFFF"/>
                </a:solidFill>
              </a:uFill>
              <a:latin typeface="Arial"/>
            </a:endParaRPr>
          </a:p>
        </p:txBody>
      </p:sp>
      <p:pic>
        <p:nvPicPr>
          <p:cNvPr id="168" name="Picture 2"/>
          <p:cNvPicPr/>
          <p:nvPr/>
        </p:nvPicPr>
        <p:blipFill>
          <a:blip r:embed="rId2"/>
          <a:stretch/>
        </p:blipFill>
        <p:spPr>
          <a:xfrm>
            <a:off x="207098" y="4990416"/>
            <a:ext cx="8712191" cy="1119065"/>
          </a:xfrm>
          <a:prstGeom prst="rect">
            <a:avLst/>
          </a:prstGeom>
          <a:ln>
            <a:noFill/>
          </a:ln>
        </p:spPr>
      </p:pic>
      <p:sp>
        <p:nvSpPr>
          <p:cNvPr id="169" name="TextShape 3"/>
          <p:cNvSpPr txBox="1"/>
          <p:nvPr/>
        </p:nvSpPr>
        <p:spPr>
          <a:xfrm>
            <a:off x="207098" y="4990416"/>
            <a:ext cx="8712191" cy="1119391"/>
          </a:xfrm>
          <a:prstGeom prst="rect">
            <a:avLst/>
          </a:prstGeom>
          <a:noFill/>
          <a:ln>
            <a:noFill/>
          </a:ln>
        </p:spPr>
      </p:sp>
      <p:pic>
        <p:nvPicPr>
          <p:cNvPr id="170" name="Picture 169"/>
          <p:cNvPicPr/>
          <p:nvPr/>
        </p:nvPicPr>
        <p:blipFill>
          <a:blip r:embed="rId3"/>
          <a:stretch/>
        </p:blipFill>
        <p:spPr>
          <a:xfrm>
            <a:off x="4770782" y="1140611"/>
            <a:ext cx="3950228" cy="3731631"/>
          </a:xfrm>
          <a:prstGeom prst="rect">
            <a:avLst/>
          </a:prstGeom>
          <a:ln>
            <a:noFill/>
          </a:ln>
        </p:spPr>
      </p:pic>
      <p:sp>
        <p:nvSpPr>
          <p:cNvPr id="171" name="TextShape 4"/>
          <p:cNvSpPr txBox="1"/>
          <p:nvPr/>
        </p:nvSpPr>
        <p:spPr>
          <a:xfrm>
            <a:off x="207099" y="6065410"/>
            <a:ext cx="8900343" cy="791964"/>
          </a:xfrm>
          <a:prstGeom prst="rect">
            <a:avLst/>
          </a:prstGeom>
          <a:noFill/>
          <a:ln>
            <a:noFill/>
          </a:ln>
        </p:spPr>
        <p:txBody>
          <a:bodyPr lIns="81639" tIns="40820" rIns="81639" bIns="40820"/>
          <a:lstStyle/>
          <a:p>
            <a:r>
              <a:rPr lang="en-GB" sz="1600" spc="-1">
                <a:solidFill>
                  <a:srgbClr val="000000"/>
                </a:solidFill>
                <a:uFill>
                  <a:solidFill>
                    <a:srgbClr val="FFFFFF"/>
                  </a:solidFill>
                </a:uFill>
                <a:latin typeface="DejaVu Sans"/>
              </a:rPr>
              <a:t>Information-processing approach to memory: Information flows from the environment through sensory storage and short-term storage to long-term memory.</a:t>
            </a:r>
            <a:endParaRPr lang="en-US" sz="1600" spc="-1">
              <a:solidFill>
                <a:srgbClr val="000000"/>
              </a:solidFill>
              <a:uFill>
                <a:solidFill>
                  <a:srgbClr val="FFFFFF"/>
                </a:solidFill>
              </a:uFill>
              <a:latin typeface="DejaVu Sans"/>
            </a:endParaRPr>
          </a:p>
        </p:txBody>
      </p:sp>
      <p:sp>
        <p:nvSpPr>
          <p:cNvPr id="172" name="TextShape 5"/>
          <p:cNvSpPr txBox="1"/>
          <p:nvPr/>
        </p:nvSpPr>
        <p:spPr>
          <a:xfrm>
            <a:off x="1189347" y="829179"/>
            <a:ext cx="7107666" cy="206315"/>
          </a:xfrm>
          <a:prstGeom prst="rect">
            <a:avLst/>
          </a:prstGeom>
          <a:noFill/>
          <a:ln>
            <a:noFill/>
          </a:ln>
        </p:spPr>
        <p:txBody>
          <a:bodyPr lIns="0" tIns="0" rIns="0" bIns="0" anchor="ctr"/>
          <a:lstStyle/>
          <a:p>
            <a:pPr algn="ctr">
              <a:lnSpc>
                <a:spcPct val="87000"/>
              </a:lnSpc>
            </a:pPr>
            <a:r>
              <a:rPr lang="en-GB" sz="1500" spc="-1">
                <a:solidFill>
                  <a:srgbClr val="000000"/>
                </a:solidFill>
                <a:uFill>
                  <a:solidFill>
                    <a:srgbClr val="FFFFFF"/>
                  </a:solidFill>
                </a:uFill>
                <a:latin typeface="Arial"/>
              </a:rPr>
              <a:t>www.dmacc.edu/instructors/blmoses/powerpoints/Huffman%20Chap%207%20PP.ppt</a:t>
            </a:r>
            <a:endParaRPr lang="en-US" sz="33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95334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456009" y="266382"/>
            <a:ext cx="8228089" cy="1159545"/>
          </a:xfrm>
          <a:prstGeom prst="rect">
            <a:avLst/>
          </a:prstGeom>
          <a:noFill/>
          <a:ln>
            <a:noFill/>
          </a:ln>
        </p:spPr>
        <p:txBody>
          <a:bodyPr lIns="0" tIns="0" rIns="0" bIns="0" anchor="ctr"/>
          <a:lstStyle/>
          <a:p>
            <a:pPr algn="ctr">
              <a:lnSpc>
                <a:spcPct val="95000"/>
              </a:lnSpc>
            </a:pPr>
            <a:r>
              <a:rPr lang="en-GB" sz="3300" spc="-1">
                <a:solidFill>
                  <a:srgbClr val="B84747"/>
                </a:solidFill>
                <a:uFill>
                  <a:solidFill>
                    <a:srgbClr val="FFFFFF"/>
                  </a:solidFill>
                </a:uFill>
                <a:latin typeface="Arial"/>
              </a:rPr>
              <a:t>Information Processing Approach</a:t>
            </a:r>
            <a:endParaRPr lang="en-US" sz="3300" spc="-1">
              <a:solidFill>
                <a:srgbClr val="000000"/>
              </a:solidFill>
              <a:uFill>
                <a:solidFill>
                  <a:srgbClr val="FFFFFF"/>
                </a:solidFill>
              </a:uFill>
              <a:latin typeface="Arial"/>
            </a:endParaRPr>
          </a:p>
        </p:txBody>
      </p:sp>
      <p:sp>
        <p:nvSpPr>
          <p:cNvPr id="177" name="TextShape 2"/>
          <p:cNvSpPr txBox="1"/>
          <p:nvPr/>
        </p:nvSpPr>
        <p:spPr>
          <a:xfrm>
            <a:off x="456009" y="1603515"/>
            <a:ext cx="8228089" cy="4530450"/>
          </a:xfrm>
          <a:prstGeom prst="rect">
            <a:avLst/>
          </a:prstGeom>
          <a:noFill/>
          <a:ln>
            <a:noFill/>
          </a:ln>
        </p:spPr>
        <p:txBody>
          <a:bodyPr lIns="0" tIns="0" rIns="0" bIns="0" anchor="ctr"/>
          <a:lstStyle/>
          <a:p>
            <a:pPr>
              <a:lnSpc>
                <a:spcPct val="100000"/>
              </a:lnSpc>
            </a:pPr>
            <a:r>
              <a:rPr lang="en-GB" sz="2900" spc="-1" dirty="0">
                <a:solidFill>
                  <a:srgbClr val="000000"/>
                </a:solidFill>
                <a:uFill>
                  <a:solidFill>
                    <a:srgbClr val="FFFFFF"/>
                  </a:solidFill>
                </a:uFill>
                <a:latin typeface="Arial"/>
              </a:rPr>
              <a:t>Basic assumptions</a:t>
            </a: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	Processing broken down into stages (Reductionism: Isolate processes)</a:t>
            </a:r>
            <a:endParaRPr lang="en-US" sz="2900" spc="-1" dirty="0">
              <a:solidFill>
                <a:srgbClr val="000000"/>
              </a:solidFill>
              <a:uFill>
                <a:solidFill>
                  <a:srgbClr val="FFFFFF"/>
                </a:solidFill>
              </a:uFill>
              <a:latin typeface="Arial"/>
            </a:endParaRPr>
          </a:p>
          <a:p>
            <a:pPr>
              <a:lnSpc>
                <a:spcPct val="100000"/>
              </a:lnSpc>
            </a:pP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HOW MANY HANDS DID ARISTOTLE HAVE?</a:t>
            </a: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	</a:t>
            </a: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Stage 1: Access LTM, who, what is this?</a:t>
            </a: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Stage 2: Retrieve—Greek and human, Man</a:t>
            </a: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Stage 3: Answer—two hands!</a:t>
            </a:r>
            <a:endParaRPr lang="en-US" sz="2900" spc="-1" dirty="0">
              <a:solidFill>
                <a:srgbClr val="000000"/>
              </a:solidFill>
              <a:uFill>
                <a:solidFill>
                  <a:srgbClr val="FFFFFF"/>
                </a:solidFill>
              </a:uFill>
              <a:latin typeface="Arial"/>
            </a:endParaRPr>
          </a:p>
          <a:p>
            <a:pPr>
              <a:lnSpc>
                <a:spcPct val="95000"/>
              </a:lnSpc>
            </a:pPr>
            <a:r>
              <a:rPr lang="en-GB" sz="2900" spc="-1" dirty="0">
                <a:solidFill>
                  <a:srgbClr val="000000"/>
                </a:solidFill>
                <a:uFill>
                  <a:solidFill>
                    <a:srgbClr val="FFFFFF"/>
                  </a:solidFill>
                </a:uFill>
                <a:latin typeface="Arial"/>
              </a:rPr>
              <a:t>	</a:t>
            </a:r>
            <a:endParaRPr lang="en-US" sz="2900" spc="-1" dirty="0">
              <a:solidFill>
                <a:srgbClr val="000000"/>
              </a:solidFill>
              <a:uFill>
                <a:solidFill>
                  <a:srgbClr val="FFFFFF"/>
                </a:solidFill>
              </a:uFill>
              <a:latin typeface="Arial"/>
            </a:endParaRPr>
          </a:p>
          <a:p>
            <a:pPr algn="ctr">
              <a:lnSpc>
                <a:spcPct val="95000"/>
              </a:lnSpc>
            </a:pPr>
            <a:endParaRPr lang="en-US" sz="29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73014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56009" y="273564"/>
            <a:ext cx="8228089" cy="1146487"/>
          </a:xfrm>
          <a:prstGeom prst="rect">
            <a:avLst/>
          </a:prstGeom>
          <a:noFill/>
          <a:ln>
            <a:noFill/>
          </a:ln>
        </p:spPr>
        <p:txBody>
          <a:bodyPr lIns="0" tIns="0" rIns="0" bIns="0" anchor="ctr"/>
          <a:lstStyle/>
          <a:p>
            <a:pPr algn="ctr">
              <a:lnSpc>
                <a:spcPct val="95000"/>
              </a:lnSpc>
            </a:pPr>
            <a:r>
              <a:rPr lang="en-GB" sz="3300" spc="-1">
                <a:solidFill>
                  <a:srgbClr val="B84747"/>
                </a:solidFill>
                <a:uFill>
                  <a:solidFill>
                    <a:srgbClr val="FFFFFF"/>
                  </a:solidFill>
                </a:uFill>
                <a:latin typeface="Arial"/>
              </a:rPr>
              <a:t>What is Memory?</a:t>
            </a:r>
            <a:endParaRPr lang="en-US" sz="3300" spc="-1">
              <a:solidFill>
                <a:srgbClr val="000000"/>
              </a:solidFill>
              <a:uFill>
                <a:solidFill>
                  <a:srgbClr val="FFFFFF"/>
                </a:solidFill>
              </a:uFill>
              <a:latin typeface="Arial"/>
            </a:endParaRPr>
          </a:p>
        </p:txBody>
      </p:sp>
      <p:sp>
        <p:nvSpPr>
          <p:cNvPr id="179" name="TextShape 2"/>
          <p:cNvSpPr txBox="1"/>
          <p:nvPr/>
        </p:nvSpPr>
        <p:spPr>
          <a:xfrm>
            <a:off x="456009" y="1200351"/>
            <a:ext cx="8228089" cy="5336778"/>
          </a:xfrm>
          <a:prstGeom prst="rect">
            <a:avLst/>
          </a:prstGeom>
          <a:noFill/>
          <a:ln>
            <a:noFill/>
          </a:ln>
        </p:spPr>
        <p:txBody>
          <a:bodyPr lIns="0" tIns="0" rIns="0" bIns="0" anchor="ctr"/>
          <a:lstStyle/>
          <a:p>
            <a:pPr>
              <a:lnSpc>
                <a:spcPct val="100000"/>
              </a:lnSpc>
            </a:pPr>
            <a:r>
              <a:rPr lang="en-GB" sz="2900" spc="-1">
                <a:solidFill>
                  <a:srgbClr val="000000"/>
                </a:solidFill>
                <a:uFill>
                  <a:solidFill>
                    <a:srgbClr val="FFFFFF"/>
                  </a:solidFill>
                </a:uFill>
                <a:latin typeface="Arial"/>
              </a:rPr>
              <a:t>Not at unitary System</a:t>
            </a:r>
            <a:endParaRPr lang="en-US" sz="2900" spc="-1">
              <a:solidFill>
                <a:srgbClr val="000000"/>
              </a:solidFill>
              <a:uFill>
                <a:solidFill>
                  <a:srgbClr val="FFFFFF"/>
                </a:solidFill>
              </a:uFill>
              <a:latin typeface="Arial"/>
            </a:endParaRPr>
          </a:p>
          <a:p>
            <a:pPr>
              <a:lnSpc>
                <a:spcPct val="100000"/>
              </a:lnSpc>
            </a:pPr>
            <a:endParaRPr lang="en-US" sz="2900" spc="-1">
              <a:solidFill>
                <a:srgbClr val="000000"/>
              </a:solidFill>
              <a:uFill>
                <a:solidFill>
                  <a:srgbClr val="FFFFFF"/>
                </a:solidFill>
              </a:uFill>
              <a:latin typeface="Arial"/>
            </a:endParaRPr>
          </a:p>
          <a:p>
            <a:pPr>
              <a:lnSpc>
                <a:spcPct val="100000"/>
              </a:lnSpc>
            </a:pPr>
            <a:r>
              <a:rPr lang="en-GB" sz="2900" spc="-1">
                <a:solidFill>
                  <a:srgbClr val="000000"/>
                </a:solidFill>
                <a:uFill>
                  <a:solidFill>
                    <a:srgbClr val="FFFFFF"/>
                  </a:solidFill>
                </a:uFill>
                <a:latin typeface="Arial"/>
              </a:rPr>
              <a:t>	Episodic (Autobiographical, Who am I?)</a:t>
            </a:r>
            <a:endParaRPr lang="en-US" sz="2900" spc="-1">
              <a:solidFill>
                <a:srgbClr val="000000"/>
              </a:solidFill>
              <a:uFill>
                <a:solidFill>
                  <a:srgbClr val="FFFFFF"/>
                </a:solidFill>
              </a:uFill>
              <a:latin typeface="Arial"/>
            </a:endParaRPr>
          </a:p>
          <a:p>
            <a:pPr>
              <a:lnSpc>
                <a:spcPct val="100000"/>
              </a:lnSpc>
            </a:pPr>
            <a:r>
              <a:rPr lang="en-GB" sz="2900" spc="-1">
                <a:solidFill>
                  <a:srgbClr val="000000"/>
                </a:solidFill>
                <a:uFill>
                  <a:solidFill>
                    <a:srgbClr val="FFFFFF"/>
                  </a:solidFill>
                </a:uFill>
                <a:latin typeface="Arial"/>
              </a:rPr>
              <a:t>		(Space &amp; Time)</a:t>
            </a:r>
            <a:endParaRPr lang="en-US" sz="2900" spc="-1">
              <a:solidFill>
                <a:srgbClr val="000000"/>
              </a:solidFill>
              <a:uFill>
                <a:solidFill>
                  <a:srgbClr val="FFFFFF"/>
                </a:solidFill>
              </a:uFill>
              <a:latin typeface="Arial"/>
            </a:endParaRPr>
          </a:p>
          <a:p>
            <a:pPr>
              <a:lnSpc>
                <a:spcPct val="100000"/>
              </a:lnSpc>
            </a:pPr>
            <a:r>
              <a:rPr lang="en-GB" sz="2900" spc="-1">
                <a:solidFill>
                  <a:srgbClr val="000000"/>
                </a:solidFill>
                <a:uFill>
                  <a:solidFill>
                    <a:srgbClr val="FFFFFF"/>
                  </a:solidFill>
                </a:uFill>
                <a:latin typeface="Arial"/>
              </a:rPr>
              <a:t>		A</a:t>
            </a:r>
            <a:r>
              <a:rPr lang="en-GB" sz="2900" i="1" spc="-1">
                <a:solidFill>
                  <a:srgbClr val="000000"/>
                </a:solidFill>
                <a:uFill>
                  <a:solidFill>
                    <a:srgbClr val="FFFFFF"/>
                  </a:solidFill>
                </a:uFill>
                <a:latin typeface="Arial"/>
              </a:rPr>
              <a:t>pple</a:t>
            </a:r>
            <a:r>
              <a:rPr lang="en-GB" sz="2900" spc="-1">
                <a:solidFill>
                  <a:srgbClr val="000000"/>
                </a:solidFill>
                <a:uFill>
                  <a:solidFill>
                    <a:srgbClr val="FFFFFF"/>
                  </a:solidFill>
                </a:uFill>
                <a:latin typeface="Arial"/>
              </a:rPr>
              <a:t> mentioned in class yesterday?</a:t>
            </a:r>
            <a:endParaRPr lang="en-US" sz="2900" spc="-1">
              <a:solidFill>
                <a:srgbClr val="000000"/>
              </a:solidFill>
              <a:uFill>
                <a:solidFill>
                  <a:srgbClr val="FFFFFF"/>
                </a:solidFill>
              </a:uFill>
              <a:latin typeface="Arial"/>
            </a:endParaRPr>
          </a:p>
          <a:p>
            <a:pPr>
              <a:lnSpc>
                <a:spcPct val="100000"/>
              </a:lnSpc>
            </a:pPr>
            <a:r>
              <a:rPr lang="en-GB" sz="2900" spc="-1">
                <a:solidFill>
                  <a:srgbClr val="000000"/>
                </a:solidFill>
                <a:uFill>
                  <a:solidFill>
                    <a:srgbClr val="FFFFFF"/>
                  </a:solidFill>
                </a:uFill>
                <a:latin typeface="Arial"/>
              </a:rPr>
              <a:t>	</a:t>
            </a:r>
            <a:endParaRPr lang="en-US" sz="2900" spc="-1">
              <a:solidFill>
                <a:srgbClr val="000000"/>
              </a:solidFill>
              <a:uFill>
                <a:solidFill>
                  <a:srgbClr val="FFFFFF"/>
                </a:solidFill>
              </a:uFill>
              <a:latin typeface="Arial"/>
            </a:endParaRPr>
          </a:p>
          <a:p>
            <a:pPr>
              <a:lnSpc>
                <a:spcPct val="100000"/>
              </a:lnSpc>
            </a:pPr>
            <a:endParaRPr lang="en-US" sz="2900" spc="-1">
              <a:solidFill>
                <a:srgbClr val="000000"/>
              </a:solidFill>
              <a:uFill>
                <a:solidFill>
                  <a:srgbClr val="FFFFFF"/>
                </a:solidFill>
              </a:uFill>
              <a:latin typeface="Arial"/>
            </a:endParaRPr>
          </a:p>
          <a:p>
            <a:pPr>
              <a:lnSpc>
                <a:spcPct val="100000"/>
              </a:lnSpc>
            </a:pPr>
            <a:r>
              <a:rPr lang="en-GB" sz="2900" spc="-1">
                <a:solidFill>
                  <a:srgbClr val="000000"/>
                </a:solidFill>
                <a:uFill>
                  <a:solidFill>
                    <a:srgbClr val="FFFFFF"/>
                  </a:solidFill>
                </a:uFill>
                <a:latin typeface="Arial"/>
              </a:rPr>
              <a:t>	Semantic (Who was the 1</a:t>
            </a:r>
            <a:r>
              <a:rPr lang="en-GB" sz="2900" spc="-1" baseline="33000">
                <a:solidFill>
                  <a:srgbClr val="000000"/>
                </a:solidFill>
                <a:uFill>
                  <a:solidFill>
                    <a:srgbClr val="FFFFFF"/>
                  </a:solidFill>
                </a:uFill>
                <a:latin typeface="Arial"/>
              </a:rPr>
              <a:t>st</a:t>
            </a:r>
            <a:r>
              <a:rPr lang="en-GB" sz="2900" spc="-1">
                <a:solidFill>
                  <a:srgbClr val="000000"/>
                </a:solidFill>
                <a:uFill>
                  <a:solidFill>
                    <a:srgbClr val="FFFFFF"/>
                  </a:solidFill>
                </a:uFill>
                <a:latin typeface="Arial"/>
              </a:rPr>
              <a:t> US President?)</a:t>
            </a:r>
            <a:endParaRPr lang="en-US" sz="2900" spc="-1">
              <a:solidFill>
                <a:srgbClr val="000000"/>
              </a:solidFill>
              <a:uFill>
                <a:solidFill>
                  <a:srgbClr val="FFFFFF"/>
                </a:solidFill>
              </a:uFill>
              <a:latin typeface="Arial"/>
            </a:endParaRPr>
          </a:p>
          <a:p>
            <a:pPr>
              <a:lnSpc>
                <a:spcPct val="100000"/>
              </a:lnSpc>
            </a:pPr>
            <a:r>
              <a:rPr lang="en-GB" sz="2900" spc="-1">
                <a:solidFill>
                  <a:srgbClr val="000000"/>
                </a:solidFill>
                <a:uFill>
                  <a:solidFill>
                    <a:srgbClr val="FFFFFF"/>
                  </a:solidFill>
                </a:uFill>
                <a:latin typeface="Arial"/>
              </a:rPr>
              <a:t>		Is </a:t>
            </a:r>
            <a:r>
              <a:rPr lang="en-GB" sz="2900" i="1" spc="-1">
                <a:solidFill>
                  <a:srgbClr val="000000"/>
                </a:solidFill>
                <a:uFill>
                  <a:solidFill>
                    <a:srgbClr val="FFFFFF"/>
                  </a:solidFill>
                </a:uFill>
                <a:latin typeface="Arial"/>
              </a:rPr>
              <a:t>apple</a:t>
            </a:r>
            <a:r>
              <a:rPr lang="en-GB" sz="2900" spc="-1">
                <a:solidFill>
                  <a:srgbClr val="000000"/>
                </a:solidFill>
                <a:uFill>
                  <a:solidFill>
                    <a:srgbClr val="FFFFFF"/>
                  </a:solidFill>
                </a:uFill>
                <a:latin typeface="Arial"/>
              </a:rPr>
              <a:t> a fruit?</a:t>
            </a:r>
            <a:endParaRPr lang="en-US" sz="2900" spc="-1">
              <a:solidFill>
                <a:srgbClr val="000000"/>
              </a:solidFill>
              <a:uFill>
                <a:solidFill>
                  <a:srgbClr val="FFFFFF"/>
                </a:solidFill>
              </a:uFill>
              <a:latin typeface="Arial"/>
            </a:endParaRPr>
          </a:p>
          <a:p>
            <a:pPr>
              <a:lnSpc>
                <a:spcPct val="100000"/>
              </a:lnSpc>
            </a:pPr>
            <a:endParaRPr lang="en-US" sz="2900" spc="-1">
              <a:solidFill>
                <a:srgbClr val="000000"/>
              </a:solidFill>
              <a:uFill>
                <a:solidFill>
                  <a:srgbClr val="FFFFFF"/>
                </a:solidFill>
              </a:uFill>
              <a:latin typeface="Arial"/>
            </a:endParaRPr>
          </a:p>
          <a:p>
            <a:pPr>
              <a:lnSpc>
                <a:spcPct val="100000"/>
              </a:lnSpc>
            </a:pPr>
            <a:r>
              <a:rPr lang="en-GB" sz="2900" spc="-1">
                <a:solidFill>
                  <a:srgbClr val="000000"/>
                </a:solidFill>
                <a:uFill>
                  <a:solidFill>
                    <a:srgbClr val="FFFFFF"/>
                  </a:solidFill>
                </a:uFill>
                <a:latin typeface="Arial"/>
              </a:rPr>
              <a:t>	Procedural (Automatic, Driving Car)</a:t>
            </a:r>
            <a:endParaRPr lang="en-US" sz="2900" spc="-1">
              <a:solidFill>
                <a:srgbClr val="000000"/>
              </a:solidFill>
              <a:uFill>
                <a:solidFill>
                  <a:srgbClr val="FFFFFF"/>
                </a:solidFill>
              </a:uFill>
              <a:latin typeface="Arial"/>
            </a:endParaRPr>
          </a:p>
          <a:p>
            <a:pPr>
              <a:lnSpc>
                <a:spcPct val="100000"/>
              </a:lnSpc>
            </a:pPr>
            <a:r>
              <a:rPr lang="en-GB" sz="2900" spc="-1">
                <a:solidFill>
                  <a:srgbClr val="000000"/>
                </a:solidFill>
                <a:uFill>
                  <a:solidFill>
                    <a:srgbClr val="FFFFFF"/>
                  </a:solidFill>
                </a:uFill>
                <a:latin typeface="Arial"/>
              </a:rPr>
              <a:t>	Working memory (Pink Elephants?)</a:t>
            </a:r>
            <a:endParaRPr lang="en-US" sz="2900" spc="-1">
              <a:solidFill>
                <a:srgbClr val="000000"/>
              </a:solidFill>
              <a:uFill>
                <a:solidFill>
                  <a:srgbClr val="FFFFFF"/>
                </a:solidFill>
              </a:uFill>
              <a:latin typeface="Arial"/>
            </a:endParaRPr>
          </a:p>
          <a:p>
            <a:pPr>
              <a:lnSpc>
                <a:spcPct val="95000"/>
              </a:lnSpc>
            </a:pPr>
            <a:endParaRPr lang="en-US" sz="29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66252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4294967295"/>
          </p:nvPr>
        </p:nvSpPr>
        <p:spPr>
          <a:xfrm>
            <a:off x="1021222" y="2247900"/>
            <a:ext cx="7391400" cy="2324100"/>
          </a:xfrm>
        </p:spPr>
        <p:txBody>
          <a:bodyPr/>
          <a:lstStyle/>
          <a:p>
            <a:pPr marL="0" indent="0" algn="ctr" eaLnBrk="1" hangingPunct="1">
              <a:buFont typeface="Wingdings" pitchFamily="2" charset="2"/>
              <a:buNone/>
            </a:pPr>
            <a:r>
              <a:rPr lang="en-US" sz="3600" b="1" dirty="0">
                <a:solidFill>
                  <a:schemeClr val="tx2"/>
                </a:solidFill>
              </a:rPr>
              <a:t>Chapter 1</a:t>
            </a:r>
          </a:p>
          <a:p>
            <a:pPr marL="0" indent="0" algn="ctr" eaLnBrk="1" hangingPunct="1">
              <a:buFont typeface="Wingdings" pitchFamily="2" charset="2"/>
              <a:buNone/>
            </a:pPr>
            <a:r>
              <a:rPr lang="en-US" sz="4400" b="1" dirty="0">
                <a:solidFill>
                  <a:schemeClr val="tx2"/>
                </a:solidFill>
              </a:rPr>
              <a:t> </a:t>
            </a:r>
            <a:r>
              <a:rPr lang="en-US" sz="3600" b="1" dirty="0"/>
              <a:t>Introduction to (Human Memory) the Study of the Brain</a:t>
            </a:r>
            <a:endParaRPr lang="en-US" sz="3600" b="1" dirty="0">
              <a:solidFill>
                <a:schemeClr val="tx2"/>
              </a:solidFill>
            </a:endParaRPr>
          </a:p>
        </p:txBody>
      </p:sp>
      <p:sp>
        <p:nvSpPr>
          <p:cNvPr id="3" name="Slide Number Placeholder 2"/>
          <p:cNvSpPr>
            <a:spLocks noGrp="1"/>
          </p:cNvSpPr>
          <p:nvPr>
            <p:ph type="sldNum" sz="quarter" idx="11"/>
          </p:nvPr>
        </p:nvSpPr>
        <p:spPr/>
        <p:txBody>
          <a:bodyPr/>
          <a:lstStyle/>
          <a:p>
            <a:pPr>
              <a:defRPr/>
            </a:pPr>
            <a:fld id="{C5B36373-0FBC-4B9F-BDB9-56370CA43AF7}" type="slidenum">
              <a:rPr lang="en-US" smtClean="0"/>
              <a:pPr>
                <a:defRPr/>
              </a:pPr>
              <a:t>2</a:t>
            </a:fld>
            <a:endParaRPr lang="en-US" dirty="0"/>
          </a:p>
        </p:txBody>
      </p:sp>
    </p:spTree>
    <p:extLst>
      <p:ext uri="{BB962C8B-B14F-4D97-AF65-F5344CB8AC3E}">
        <p14:creationId xmlns:p14="http://schemas.microsoft.com/office/powerpoint/2010/main" val="335456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456009" y="273564"/>
            <a:ext cx="8228089" cy="1146487"/>
          </a:xfrm>
          <a:prstGeom prst="rect">
            <a:avLst/>
          </a:prstGeom>
          <a:noFill/>
          <a:ln>
            <a:noFill/>
          </a:ln>
        </p:spPr>
        <p:txBody>
          <a:bodyPr lIns="0" tIns="0" rIns="0" bIns="0" anchor="ctr"/>
          <a:lstStyle/>
          <a:p>
            <a:pPr algn="ctr">
              <a:lnSpc>
                <a:spcPct val="95000"/>
              </a:lnSpc>
            </a:pPr>
            <a:r>
              <a:rPr lang="en-GB" sz="3300" spc="-1">
                <a:solidFill>
                  <a:srgbClr val="B84747"/>
                </a:solidFill>
                <a:uFill>
                  <a:solidFill>
                    <a:srgbClr val="FFFFFF"/>
                  </a:solidFill>
                </a:uFill>
                <a:latin typeface="Arial"/>
              </a:rPr>
              <a:t>Three Aspects of Memory</a:t>
            </a:r>
            <a:endParaRPr lang="en-US" sz="3300" spc="-1">
              <a:solidFill>
                <a:srgbClr val="000000"/>
              </a:solidFill>
              <a:uFill>
                <a:solidFill>
                  <a:srgbClr val="FFFFFF"/>
                </a:solidFill>
              </a:uFill>
              <a:latin typeface="Arial"/>
            </a:endParaRPr>
          </a:p>
        </p:txBody>
      </p:sp>
      <p:sp>
        <p:nvSpPr>
          <p:cNvPr id="181" name="TextShape 2"/>
          <p:cNvSpPr txBox="1"/>
          <p:nvPr/>
        </p:nvSpPr>
        <p:spPr>
          <a:xfrm>
            <a:off x="456009" y="1926698"/>
            <a:ext cx="8228089" cy="4453082"/>
          </a:xfrm>
          <a:prstGeom prst="rect">
            <a:avLst/>
          </a:prstGeom>
          <a:noFill/>
          <a:ln>
            <a:noFill/>
          </a:ln>
        </p:spPr>
        <p:txBody>
          <a:bodyPr lIns="0" tIns="0" rIns="0" bIns="0" anchor="ctr"/>
          <a:lstStyle/>
          <a:p>
            <a:pPr algn="ctr"/>
            <a:endParaRPr lang="en-US" sz="2900" spc="-1">
              <a:solidFill>
                <a:srgbClr val="000000"/>
              </a:solidFill>
              <a:uFill>
                <a:solidFill>
                  <a:srgbClr val="FFFFFF"/>
                </a:solidFill>
              </a:uFill>
              <a:latin typeface="Arial"/>
            </a:endParaRPr>
          </a:p>
        </p:txBody>
      </p:sp>
      <p:pic>
        <p:nvPicPr>
          <p:cNvPr id="182" name="Picture 181"/>
          <p:cNvPicPr/>
          <p:nvPr/>
        </p:nvPicPr>
        <p:blipFill>
          <a:blip r:embed="rId3"/>
          <a:stretch/>
        </p:blipFill>
        <p:spPr>
          <a:xfrm>
            <a:off x="718312" y="2443466"/>
            <a:ext cx="7827938" cy="3067309"/>
          </a:xfrm>
          <a:prstGeom prst="rect">
            <a:avLst/>
          </a:prstGeom>
          <a:ln>
            <a:noFill/>
          </a:ln>
        </p:spPr>
      </p:pic>
    </p:spTree>
    <p:extLst>
      <p:ext uri="{BB962C8B-B14F-4D97-AF65-F5344CB8AC3E}">
        <p14:creationId xmlns:p14="http://schemas.microsoft.com/office/powerpoint/2010/main" val="319460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914400" y="762000"/>
            <a:ext cx="7620000" cy="648056"/>
          </a:xfrm>
        </p:spPr>
        <p:txBody>
          <a:bodyPr/>
          <a:lstStyle/>
          <a:p>
            <a:pPr algn="ctr" eaLnBrk="1" hangingPunct="1"/>
            <a:r>
              <a:rPr lang="en-US" sz="4000" dirty="0">
                <a:latin typeface="+mn-lt"/>
              </a:rPr>
              <a:t>Memory measures</a:t>
            </a:r>
          </a:p>
        </p:txBody>
      </p:sp>
      <p:sp>
        <p:nvSpPr>
          <p:cNvPr id="27650" name="Content Placeholder 2"/>
          <p:cNvSpPr>
            <a:spLocks noGrp="1"/>
          </p:cNvSpPr>
          <p:nvPr>
            <p:ph idx="4294967295"/>
          </p:nvPr>
        </p:nvSpPr>
        <p:spPr>
          <a:xfrm>
            <a:off x="381000" y="1828800"/>
            <a:ext cx="8305800" cy="4114800"/>
          </a:xfrm>
        </p:spPr>
        <p:txBody>
          <a:bodyPr/>
          <a:lstStyle/>
          <a:p>
            <a:pPr eaLnBrk="1" hangingPunct="1">
              <a:lnSpc>
                <a:spcPct val="90000"/>
              </a:lnSpc>
              <a:buFont typeface="Arial" pitchFamily="34" charset="0"/>
              <a:buChar char="•"/>
            </a:pPr>
            <a:r>
              <a:rPr lang="en-US" b="1" dirty="0">
                <a:latin typeface="+mj-lt"/>
              </a:rPr>
              <a:t>Recall:</a:t>
            </a:r>
            <a:r>
              <a:rPr lang="en-US" dirty="0">
                <a:latin typeface="+mj-lt"/>
              </a:rPr>
              <a:t> the person must generate the target memory.</a:t>
            </a:r>
          </a:p>
          <a:p>
            <a:pPr marL="0" indent="0" eaLnBrk="1" hangingPunct="1">
              <a:lnSpc>
                <a:spcPct val="90000"/>
              </a:lnSpc>
              <a:buNone/>
            </a:pPr>
            <a:endParaRPr lang="en-US" dirty="0">
              <a:latin typeface="+mj-lt"/>
            </a:endParaRPr>
          </a:p>
          <a:p>
            <a:pPr eaLnBrk="1" hangingPunct="1">
              <a:lnSpc>
                <a:spcPct val="90000"/>
              </a:lnSpc>
              <a:buFont typeface="Arial" pitchFamily="34" charset="0"/>
              <a:buChar char="•"/>
            </a:pPr>
            <a:r>
              <a:rPr lang="en-US" b="1" dirty="0">
                <a:latin typeface="+mj-lt"/>
              </a:rPr>
              <a:t>Recognition:</a:t>
            </a:r>
            <a:r>
              <a:rPr lang="en-US" dirty="0">
                <a:latin typeface="+mj-lt"/>
              </a:rPr>
              <a:t> matching one’s memory to presented choices.</a:t>
            </a:r>
          </a:p>
          <a:p>
            <a:pPr marL="0" indent="0" eaLnBrk="1" hangingPunct="1">
              <a:lnSpc>
                <a:spcPct val="90000"/>
              </a:lnSpc>
              <a:buNone/>
            </a:pPr>
            <a:endParaRPr lang="en-US" dirty="0">
              <a:latin typeface="+mj-lt"/>
            </a:endParaRPr>
          </a:p>
          <a:p>
            <a:pPr eaLnBrk="1" hangingPunct="1">
              <a:lnSpc>
                <a:spcPct val="90000"/>
              </a:lnSpc>
              <a:buFont typeface="Arial" pitchFamily="34" charset="0"/>
              <a:buChar char="•"/>
            </a:pPr>
            <a:r>
              <a:rPr lang="en-US" b="1" dirty="0">
                <a:latin typeface="+mj-lt"/>
              </a:rPr>
              <a:t>Implicit tests:</a:t>
            </a:r>
            <a:r>
              <a:rPr lang="en-US" dirty="0">
                <a:latin typeface="+mj-lt"/>
              </a:rPr>
              <a:t> draw on non-conscious processes</a:t>
            </a:r>
          </a:p>
          <a:p>
            <a:pPr marL="0" indent="0" eaLnBrk="1" hangingPunct="1">
              <a:lnSpc>
                <a:spcPct val="90000"/>
              </a:lnSpc>
              <a:buNone/>
            </a:pPr>
            <a:endParaRPr lang="en-US" dirty="0">
              <a:latin typeface="+mj-lt"/>
            </a:endParaRPr>
          </a:p>
          <a:p>
            <a:pPr eaLnBrk="1" hangingPunct="1">
              <a:lnSpc>
                <a:spcPct val="90000"/>
              </a:lnSpc>
              <a:buFont typeface="Arial" pitchFamily="34" charset="0"/>
              <a:buChar char="•"/>
            </a:pPr>
            <a:r>
              <a:rPr lang="en-US" b="1" dirty="0">
                <a:latin typeface="+mj-lt"/>
              </a:rPr>
              <a:t>Source judgments:</a:t>
            </a:r>
            <a:r>
              <a:rPr lang="en-US" dirty="0">
                <a:latin typeface="+mj-lt"/>
              </a:rPr>
              <a:t> where information was learned from.</a:t>
            </a:r>
          </a:p>
          <a:p>
            <a:pPr marL="0" indent="0" eaLnBrk="1" hangingPunct="1">
              <a:lnSpc>
                <a:spcPct val="90000"/>
              </a:lnSpc>
              <a:buNone/>
            </a:pPr>
            <a:endParaRPr lang="en-US" dirty="0">
              <a:latin typeface="+mj-lt"/>
            </a:endParaRPr>
          </a:p>
          <a:p>
            <a:pPr eaLnBrk="1" hangingPunct="1">
              <a:lnSpc>
                <a:spcPct val="90000"/>
              </a:lnSpc>
              <a:buFont typeface="Arial" pitchFamily="34" charset="0"/>
              <a:buChar char="•"/>
            </a:pPr>
            <a:r>
              <a:rPr lang="en-US" b="1" dirty="0">
                <a:latin typeface="+mj-lt"/>
              </a:rPr>
              <a:t>Metamemory judgments:</a:t>
            </a:r>
            <a:r>
              <a:rPr lang="en-US" dirty="0">
                <a:latin typeface="+mj-lt"/>
              </a:rPr>
              <a:t> our knowledge and awareness of memory.</a:t>
            </a:r>
          </a:p>
        </p:txBody>
      </p:sp>
      <p:sp>
        <p:nvSpPr>
          <p:cNvPr id="3" name="Slide Number Placeholder 2"/>
          <p:cNvSpPr>
            <a:spLocks noGrp="1"/>
          </p:cNvSpPr>
          <p:nvPr>
            <p:ph type="sldNum" sz="quarter" idx="11"/>
          </p:nvPr>
        </p:nvSpPr>
        <p:spPr/>
        <p:txBody>
          <a:bodyPr/>
          <a:lstStyle/>
          <a:p>
            <a:pPr>
              <a:defRPr/>
            </a:pPr>
            <a:fld id="{C5B36373-0FBC-4B9F-BDB9-56370CA43AF7}"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86"/>
          <p:cNvPicPr/>
          <p:nvPr/>
        </p:nvPicPr>
        <p:blipFill>
          <a:blip r:embed="rId2"/>
          <a:stretch/>
        </p:blipFill>
        <p:spPr>
          <a:xfrm>
            <a:off x="2285272" y="856600"/>
            <a:ext cx="4247809" cy="4303569"/>
          </a:xfrm>
          <a:prstGeom prst="rect">
            <a:avLst/>
          </a:prstGeom>
          <a:ln>
            <a:noFill/>
          </a:ln>
        </p:spPr>
      </p:pic>
      <p:sp>
        <p:nvSpPr>
          <p:cNvPr id="188" name="TextShape 1"/>
          <p:cNvSpPr txBox="1"/>
          <p:nvPr/>
        </p:nvSpPr>
        <p:spPr>
          <a:xfrm>
            <a:off x="2285272" y="856601"/>
            <a:ext cx="4247809" cy="4303895"/>
          </a:xfrm>
          <a:prstGeom prst="rect">
            <a:avLst/>
          </a:prstGeom>
          <a:noFill/>
          <a:ln>
            <a:noFill/>
          </a:ln>
        </p:spPr>
      </p:sp>
      <p:sp>
        <p:nvSpPr>
          <p:cNvPr id="189" name="CustomShape 2"/>
          <p:cNvSpPr/>
          <p:nvPr/>
        </p:nvSpPr>
        <p:spPr>
          <a:xfrm>
            <a:off x="2214061" y="5142867"/>
            <a:ext cx="4571850" cy="587934"/>
          </a:xfrm>
          <a:prstGeom prst="rect">
            <a:avLst/>
          </a:prstGeom>
          <a:noFill/>
          <a:ln>
            <a:noFill/>
          </a:ln>
        </p:spPr>
        <p:style>
          <a:lnRef idx="0">
            <a:scrgbClr r="0" g="0" b="0"/>
          </a:lnRef>
          <a:fillRef idx="0">
            <a:scrgbClr r="0" g="0" b="0"/>
          </a:fillRef>
          <a:effectRef idx="0">
            <a:scrgbClr r="0" g="0" b="0"/>
          </a:effectRef>
          <a:fontRef idx="minor"/>
        </p:style>
        <p:txBody>
          <a:bodyPr lIns="81639" tIns="42452" rIns="81639" bIns="42452"/>
          <a:lstStyle/>
          <a:p>
            <a:pPr>
              <a:buClr>
                <a:srgbClr val="000000"/>
              </a:buClr>
              <a:buSzPct val="45000"/>
              <a:buFont typeface="Wingdings" charset="2"/>
              <a:buChar char=""/>
            </a:pPr>
            <a:r>
              <a:rPr lang="en-GB" spc="-1">
                <a:solidFill>
                  <a:srgbClr val="000000"/>
                </a:solidFill>
                <a:uFill>
                  <a:solidFill>
                    <a:srgbClr val="FFFFFF"/>
                  </a:solidFill>
                </a:uFill>
                <a:latin typeface="DejaVu Sans"/>
              </a:rPr>
              <a:t>The human brain, showing those areas particularly related to memory.</a:t>
            </a:r>
            <a:endParaRPr lang="en-US" sz="1600" spc="-1">
              <a:solidFill>
                <a:srgbClr val="000000"/>
              </a:solidFill>
              <a:uFill>
                <a:solidFill>
                  <a:srgbClr val="FFFFFF"/>
                </a:solidFill>
              </a:uFill>
              <a:latin typeface="DejaVu Sans"/>
            </a:endParaRPr>
          </a:p>
        </p:txBody>
      </p:sp>
    </p:spTree>
    <p:extLst>
      <p:ext uri="{BB962C8B-B14F-4D97-AF65-F5344CB8AC3E}">
        <p14:creationId xmlns:p14="http://schemas.microsoft.com/office/powerpoint/2010/main" val="931877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2361709" y="1523535"/>
            <a:ext cx="5257171" cy="1371083"/>
          </a:xfrm>
          <a:prstGeom prst="rect">
            <a:avLst/>
          </a:prstGeom>
          <a:noFill/>
          <a:ln w="9360">
            <a:noFill/>
          </a:ln>
        </p:spPr>
        <p:txBody>
          <a:bodyPr lIns="82945" tIns="41473" rIns="82945" bIns="41473" anchor="ctr"/>
          <a:lstStyle/>
          <a:p>
            <a:pPr>
              <a:lnSpc>
                <a:spcPct val="100000"/>
              </a:lnSpc>
            </a:pPr>
            <a:r>
              <a:rPr lang="en-US" sz="4000" b="1" spc="-1">
                <a:solidFill>
                  <a:srgbClr val="000000"/>
                </a:solidFill>
                <a:uFill>
                  <a:solidFill>
                    <a:srgbClr val="FFFFFF"/>
                  </a:solidFill>
                </a:uFill>
                <a:latin typeface="Cambria"/>
              </a:rPr>
              <a:t>Memory Measures</a:t>
            </a:r>
            <a:endParaRPr lang="en-US" sz="3300" spc="-1">
              <a:solidFill>
                <a:srgbClr val="000000"/>
              </a:solidFill>
              <a:uFill>
                <a:solidFill>
                  <a:srgbClr val="FFFFFF"/>
                </a:solidFill>
              </a:uFill>
              <a:latin typeface="Arial"/>
            </a:endParaRPr>
          </a:p>
        </p:txBody>
      </p:sp>
      <p:sp>
        <p:nvSpPr>
          <p:cNvPr id="186" name="TextShape 2"/>
          <p:cNvSpPr txBox="1"/>
          <p:nvPr/>
        </p:nvSpPr>
        <p:spPr>
          <a:xfrm>
            <a:off x="914304" y="2742819"/>
            <a:ext cx="8228743" cy="3885388"/>
          </a:xfrm>
          <a:prstGeom prst="rect">
            <a:avLst/>
          </a:prstGeom>
          <a:noFill/>
          <a:ln w="9360">
            <a:noFill/>
          </a:ln>
        </p:spPr>
        <p:txBody>
          <a:bodyPr lIns="82945" tIns="41473" rIns="82945" bIns="41473"/>
          <a:lstStyle/>
          <a:p>
            <a:pPr marL="311208" indent="-310881">
              <a:buClr>
                <a:srgbClr val="00007D"/>
              </a:buClr>
              <a:buSzPct val="75000"/>
              <a:buFont typeface="Arial"/>
              <a:buChar char="•"/>
            </a:pPr>
            <a:r>
              <a:rPr lang="en-US" sz="2900" b="1" spc="-1">
                <a:solidFill>
                  <a:srgbClr val="000000"/>
                </a:solidFill>
                <a:uFill>
                  <a:solidFill>
                    <a:srgbClr val="FFFFFF"/>
                  </a:solidFill>
                </a:uFill>
                <a:latin typeface="Calibri"/>
              </a:rPr>
              <a:t>Neuropsychology</a:t>
            </a:r>
            <a:r>
              <a:rPr lang="en-US" sz="2900" spc="-1">
                <a:solidFill>
                  <a:srgbClr val="000000"/>
                </a:solidFill>
                <a:uFill>
                  <a:solidFill>
                    <a:srgbClr val="FFFFFF"/>
                  </a:solidFill>
                </a:uFill>
                <a:latin typeface="Calibri"/>
              </a:rPr>
              <a:t>: correlating brain damage with </a:t>
            </a:r>
            <a:r>
              <a:rPr lang="en-US" sz="2500" spc="-1">
                <a:solidFill>
                  <a:srgbClr val="000000"/>
                </a:solidFill>
                <a:uFill>
                  <a:solidFill>
                    <a:srgbClr val="FFFFFF"/>
                  </a:solidFill>
                </a:uFill>
                <a:latin typeface="Calibri"/>
              </a:rPr>
              <a:t>behavioral deficits in memory.</a:t>
            </a:r>
            <a:endParaRPr lang="en-US" sz="2900" spc="-1">
              <a:solidFill>
                <a:srgbClr val="000000"/>
              </a:solidFill>
              <a:uFill>
                <a:solidFill>
                  <a:srgbClr val="FFFFFF"/>
                </a:solidFill>
              </a:uFill>
              <a:latin typeface="Arial"/>
            </a:endParaRPr>
          </a:p>
          <a:p>
            <a:pPr marL="311208" indent="-310881">
              <a:buClr>
                <a:srgbClr val="00007D"/>
              </a:buClr>
              <a:buSzPct val="75000"/>
              <a:buFont typeface="Arial"/>
              <a:buChar char="•"/>
            </a:pPr>
            <a:r>
              <a:rPr lang="en-US" sz="2500" b="1" spc="-1">
                <a:solidFill>
                  <a:srgbClr val="000000"/>
                </a:solidFill>
                <a:uFill>
                  <a:solidFill>
                    <a:srgbClr val="FFFFFF"/>
                  </a:solidFill>
                </a:uFill>
                <a:latin typeface="Calibri"/>
              </a:rPr>
              <a:t>Animal models</a:t>
            </a:r>
            <a:r>
              <a:rPr lang="en-US" sz="2500" spc="-1">
                <a:solidFill>
                  <a:srgbClr val="000000"/>
                </a:solidFill>
                <a:uFill>
                  <a:solidFill>
                    <a:srgbClr val="FFFFFF"/>
                  </a:solidFill>
                </a:uFill>
                <a:latin typeface="Calibri"/>
              </a:rPr>
              <a:t>: studying animal memory as a model of human memory.</a:t>
            </a:r>
            <a:endParaRPr lang="en-US" sz="2900" spc="-1">
              <a:solidFill>
                <a:srgbClr val="000000"/>
              </a:solidFill>
              <a:uFill>
                <a:solidFill>
                  <a:srgbClr val="FFFFFF"/>
                </a:solidFill>
              </a:uFill>
              <a:latin typeface="Arial"/>
            </a:endParaRPr>
          </a:p>
          <a:p>
            <a:pPr marL="311208" indent="-310881">
              <a:buClr>
                <a:srgbClr val="00007D"/>
              </a:buClr>
              <a:buSzPct val="75000"/>
              <a:buFont typeface="Arial"/>
              <a:buChar char="•"/>
            </a:pPr>
            <a:r>
              <a:rPr lang="en-US" sz="2500" b="1" spc="-1">
                <a:solidFill>
                  <a:srgbClr val="000000"/>
                </a:solidFill>
                <a:uFill>
                  <a:solidFill>
                    <a:srgbClr val="FFFFFF"/>
                  </a:solidFill>
                </a:uFill>
                <a:latin typeface="Calibri"/>
              </a:rPr>
              <a:t>Cognitive neuroscience:</a:t>
            </a:r>
            <a:r>
              <a:rPr lang="en-US" sz="2500" spc="-1">
                <a:solidFill>
                  <a:srgbClr val="000000"/>
                </a:solidFill>
                <a:uFill>
                  <a:solidFill>
                    <a:srgbClr val="FFFFFF"/>
                  </a:solidFill>
                </a:uFill>
                <a:latin typeface="Calibri"/>
              </a:rPr>
              <a:t> using neuroimaging techniques to correlate brain processes with cognitive</a:t>
            </a:r>
            <a:r>
              <a:rPr lang="en-US" sz="2900" spc="-1">
                <a:solidFill>
                  <a:srgbClr val="000000"/>
                </a:solidFill>
                <a:uFill>
                  <a:solidFill>
                    <a:srgbClr val="FFFFFF"/>
                  </a:solidFill>
                </a:uFill>
                <a:latin typeface="Calibri"/>
              </a:rPr>
              <a:t> processes.</a:t>
            </a:r>
            <a:endParaRPr lang="en-US" sz="29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02476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1219726" y="207295"/>
            <a:ext cx="7923648" cy="829179"/>
          </a:xfrm>
          <a:prstGeom prst="rect">
            <a:avLst/>
          </a:prstGeom>
          <a:noFill/>
          <a:ln w="9360">
            <a:noFill/>
          </a:ln>
        </p:spPr>
        <p:txBody>
          <a:bodyPr lIns="82945" tIns="41473" rIns="82945" bIns="41473" anchor="ctr"/>
          <a:lstStyle/>
          <a:p>
            <a:pPr>
              <a:lnSpc>
                <a:spcPct val="100000"/>
              </a:lnSpc>
            </a:pPr>
            <a:r>
              <a:rPr lang="en-US" sz="3600" b="1" spc="-1">
                <a:solidFill>
                  <a:srgbClr val="000000"/>
                </a:solidFill>
                <a:uFill>
                  <a:solidFill>
                    <a:srgbClr val="FFFFFF"/>
                  </a:solidFill>
                </a:uFill>
                <a:latin typeface="Cambria"/>
              </a:rPr>
              <a:t>Cognitive Neuroscience Methods</a:t>
            </a:r>
            <a:endParaRPr lang="en-US" sz="3300" spc="-1">
              <a:solidFill>
                <a:srgbClr val="000000"/>
              </a:solidFill>
              <a:uFill>
                <a:solidFill>
                  <a:srgbClr val="FFFFFF"/>
                </a:solidFill>
              </a:uFill>
              <a:latin typeface="Arial"/>
            </a:endParaRPr>
          </a:p>
        </p:txBody>
      </p:sp>
      <p:sp>
        <p:nvSpPr>
          <p:cNvPr id="191" name="TextShape 2"/>
          <p:cNvSpPr txBox="1"/>
          <p:nvPr/>
        </p:nvSpPr>
        <p:spPr>
          <a:xfrm>
            <a:off x="766004" y="1424294"/>
            <a:ext cx="8305180" cy="4419131"/>
          </a:xfrm>
          <a:prstGeom prst="rect">
            <a:avLst/>
          </a:prstGeom>
          <a:noFill/>
          <a:ln w="9360">
            <a:noFill/>
          </a:ln>
        </p:spPr>
        <p:txBody>
          <a:bodyPr lIns="82945" tIns="41473" rIns="82945" bIns="41473"/>
          <a:lstStyle/>
          <a:p>
            <a:pPr marL="311208" indent="-310881">
              <a:lnSpc>
                <a:spcPct val="80000"/>
              </a:lnSpc>
              <a:buClr>
                <a:srgbClr val="00007D"/>
              </a:buClr>
              <a:buSzPct val="75000"/>
              <a:buFont typeface="Arial"/>
              <a:buChar char="•"/>
            </a:pPr>
            <a:r>
              <a:rPr lang="en-US" sz="2100" b="1" spc="-1" dirty="0">
                <a:solidFill>
                  <a:srgbClr val="000000"/>
                </a:solidFill>
                <a:uFill>
                  <a:solidFill>
                    <a:srgbClr val="FFFFFF"/>
                  </a:solidFill>
                </a:uFill>
                <a:latin typeface="Times New Roman"/>
              </a:rPr>
              <a:t>Neuroimaging: </a:t>
            </a:r>
            <a:r>
              <a:rPr lang="en-US" sz="2100" spc="-1" dirty="0">
                <a:solidFill>
                  <a:srgbClr val="000000"/>
                </a:solidFill>
                <a:uFill>
                  <a:solidFill>
                    <a:srgbClr val="FFFFFF"/>
                  </a:solidFill>
                </a:uFill>
                <a:latin typeface="Times New Roman"/>
              </a:rPr>
              <a:t>Techniques to make “brain-maps” (visually examine) and assign functions to particular regions of the brain</a:t>
            </a:r>
            <a:r>
              <a:rPr lang="en-US" sz="2100" b="1" spc="-1" dirty="0">
                <a:solidFill>
                  <a:srgbClr val="000000"/>
                </a:solidFill>
                <a:uFill>
                  <a:solidFill>
                    <a:srgbClr val="FFFFFF"/>
                  </a:solidFill>
                </a:uFill>
                <a:latin typeface="Times New Roman"/>
              </a:rPr>
              <a:t> </a:t>
            </a:r>
            <a:endParaRPr lang="en-US" sz="2900" spc="-1" dirty="0">
              <a:solidFill>
                <a:srgbClr val="000000"/>
              </a:solidFill>
              <a:uFill>
                <a:solidFill>
                  <a:srgbClr val="FFFFFF"/>
                </a:solidFill>
              </a:uFill>
              <a:latin typeface="Arial"/>
            </a:endParaRPr>
          </a:p>
          <a:p>
            <a:pPr marL="311208" indent="-310881">
              <a:lnSpc>
                <a:spcPct val="80000"/>
              </a:lnSpc>
              <a:buClr>
                <a:srgbClr val="00007D"/>
              </a:buClr>
              <a:buSzPct val="75000"/>
              <a:buFont typeface="Arial"/>
              <a:buChar char="•"/>
            </a:pPr>
            <a:endParaRPr lang="en-US" sz="2900" spc="-1" dirty="0">
              <a:solidFill>
                <a:srgbClr val="000000"/>
              </a:solidFill>
              <a:uFill>
                <a:solidFill>
                  <a:srgbClr val="FFFFFF"/>
                </a:solidFill>
              </a:uFill>
              <a:latin typeface="Arial"/>
            </a:endParaRPr>
          </a:p>
          <a:p>
            <a:pPr marL="311208" indent="-310881">
              <a:lnSpc>
                <a:spcPct val="80000"/>
              </a:lnSpc>
              <a:buClr>
                <a:srgbClr val="00007D"/>
              </a:buClr>
              <a:buSzPct val="75000"/>
              <a:buFont typeface="Arial"/>
              <a:buChar char="•"/>
            </a:pPr>
            <a:r>
              <a:rPr lang="en-US" sz="2100" b="1" spc="-1" dirty="0">
                <a:solidFill>
                  <a:srgbClr val="000000"/>
                </a:solidFill>
                <a:uFill>
                  <a:solidFill>
                    <a:srgbClr val="FFFFFF"/>
                  </a:solidFill>
                </a:uFill>
                <a:latin typeface="Times New Roman"/>
                <a:hlinkClick r:id="rId2"/>
              </a:rPr>
              <a:t>EEG</a:t>
            </a:r>
            <a:r>
              <a:rPr lang="en-US" sz="2100" spc="-1" dirty="0">
                <a:solidFill>
                  <a:srgbClr val="000000"/>
                </a:solidFill>
                <a:uFill>
                  <a:solidFill>
                    <a:srgbClr val="FFFFFF"/>
                  </a:solidFill>
                </a:uFill>
                <a:latin typeface="Times New Roman"/>
              </a:rPr>
              <a:t> (</a:t>
            </a:r>
            <a:r>
              <a:rPr lang="en-US" sz="2100" spc="-1" dirty="0">
                <a:solidFill>
                  <a:srgbClr val="000000"/>
                </a:solidFill>
                <a:uFill>
                  <a:solidFill>
                    <a:srgbClr val="FFFFFF"/>
                  </a:solidFill>
                </a:uFill>
                <a:latin typeface="Times New Roman"/>
                <a:hlinkClick r:id="rId3"/>
              </a:rPr>
              <a:t>Electroencephalography</a:t>
            </a:r>
            <a:r>
              <a:rPr lang="en-US" sz="2100" spc="-1" dirty="0">
                <a:solidFill>
                  <a:srgbClr val="000000"/>
                </a:solidFill>
                <a:uFill>
                  <a:solidFill>
                    <a:srgbClr val="FFFFFF"/>
                  </a:solidFill>
                </a:uFill>
                <a:latin typeface="Times New Roman"/>
              </a:rPr>
              <a:t>):  Measures the electrical output of the brain EEG provides an excellent way of measuring the changes at the millisecond level that happen in the brain as a person engages in a memory task.  EEG can be averaged to create ERP (kinds of waves)</a:t>
            </a:r>
          </a:p>
          <a:p>
            <a:pPr marL="311208" indent="-310881">
              <a:lnSpc>
                <a:spcPct val="80000"/>
              </a:lnSpc>
              <a:buClr>
                <a:srgbClr val="00007D"/>
              </a:buClr>
              <a:buSzPct val="75000"/>
              <a:buFont typeface="Arial"/>
              <a:buChar char="•"/>
            </a:pPr>
            <a:endParaRPr lang="en-US" sz="2100" spc="-1" dirty="0">
              <a:solidFill>
                <a:srgbClr val="000000"/>
              </a:solidFill>
              <a:uFill>
                <a:solidFill>
                  <a:srgbClr val="FFFFFF"/>
                </a:solidFill>
              </a:uFill>
              <a:latin typeface="Times New Roman"/>
            </a:endParaRPr>
          </a:p>
          <a:p>
            <a:pPr marL="311208" indent="-310881">
              <a:lnSpc>
                <a:spcPct val="80000"/>
              </a:lnSpc>
            </a:pPr>
            <a:endParaRPr lang="en-US" sz="2900" spc="-1" dirty="0">
              <a:solidFill>
                <a:srgbClr val="000000"/>
              </a:solidFill>
              <a:uFill>
                <a:solidFill>
                  <a:srgbClr val="FFFFFF"/>
                </a:solidFill>
              </a:uFill>
              <a:latin typeface="Arial"/>
            </a:endParaRPr>
          </a:p>
          <a:p>
            <a:pPr marL="311208" indent="-310881">
              <a:lnSpc>
                <a:spcPct val="80000"/>
              </a:lnSpc>
              <a:buClr>
                <a:srgbClr val="00007D"/>
              </a:buClr>
              <a:buSzPct val="75000"/>
              <a:buFont typeface="Arial"/>
              <a:buChar char="•"/>
            </a:pPr>
            <a:r>
              <a:rPr lang="en-US" sz="2100" b="1" spc="-1" dirty="0">
                <a:solidFill>
                  <a:srgbClr val="800000"/>
                </a:solidFill>
                <a:uFill>
                  <a:solidFill>
                    <a:srgbClr val="FFFFFF"/>
                  </a:solidFill>
                </a:uFill>
                <a:latin typeface="Times New Roman"/>
              </a:rPr>
              <a:t>MEG</a:t>
            </a:r>
            <a:r>
              <a:rPr lang="en-US" sz="2100" b="1" spc="-1" dirty="0">
                <a:solidFill>
                  <a:srgbClr val="000000"/>
                </a:solidFill>
                <a:uFill>
                  <a:solidFill>
                    <a:srgbClr val="FFFFFF"/>
                  </a:solidFill>
                </a:uFill>
                <a:latin typeface="Times New Roman"/>
              </a:rPr>
              <a:t> (</a:t>
            </a:r>
            <a:r>
              <a:rPr lang="en-US" sz="2100" spc="-1" dirty="0">
                <a:solidFill>
                  <a:srgbClr val="000000"/>
                </a:solidFill>
                <a:uFill>
                  <a:solidFill>
                    <a:srgbClr val="FFFFFF"/>
                  </a:solidFill>
                </a:uFill>
                <a:latin typeface="Times New Roman"/>
                <a:hlinkClick r:id="rId4"/>
              </a:rPr>
              <a:t>magnetoencephalography</a:t>
            </a:r>
            <a:r>
              <a:rPr lang="en-US" sz="2100" b="1" spc="-1" dirty="0">
                <a:solidFill>
                  <a:srgbClr val="000000"/>
                </a:solidFill>
                <a:uFill>
                  <a:solidFill>
                    <a:srgbClr val="FFFFFF"/>
                  </a:solidFill>
                </a:uFill>
                <a:latin typeface="Times New Roman"/>
              </a:rPr>
              <a:t>):</a:t>
            </a:r>
            <a:r>
              <a:rPr lang="en-US" sz="2100" spc="-1" dirty="0">
                <a:solidFill>
                  <a:srgbClr val="000000"/>
                </a:solidFill>
                <a:uFill>
                  <a:solidFill>
                    <a:srgbClr val="FFFFFF"/>
                  </a:solidFill>
                </a:uFill>
                <a:latin typeface="Times New Roman"/>
              </a:rPr>
              <a:t> A magnetic sensor detects the small magnetic fields that are produced by the electrical activity in the brain. Similar to EEG, Produces better spatial maps than  EEG</a:t>
            </a:r>
            <a:endParaRPr lang="en-US" sz="2900" spc="-1" dirty="0">
              <a:solidFill>
                <a:srgbClr val="000000"/>
              </a:solidFill>
              <a:uFill>
                <a:solidFill>
                  <a:srgbClr val="FFFFFF"/>
                </a:solidFill>
              </a:uFill>
              <a:latin typeface="Arial"/>
            </a:endParaRPr>
          </a:p>
          <a:p>
            <a:pPr>
              <a:lnSpc>
                <a:spcPct val="80000"/>
              </a:lnSpc>
            </a:pPr>
            <a:endParaRPr lang="en-US" sz="2900" spc="-1" dirty="0">
              <a:solidFill>
                <a:srgbClr val="000000"/>
              </a:solidFill>
              <a:uFill>
                <a:solidFill>
                  <a:srgbClr val="FFFFFF"/>
                </a:solidFill>
              </a:uFill>
              <a:latin typeface="Arial"/>
            </a:endParaRPr>
          </a:p>
          <a:p>
            <a:pPr marL="311208" indent="-310881">
              <a:lnSpc>
                <a:spcPct val="80000"/>
              </a:lnSpc>
              <a:buClr>
                <a:srgbClr val="00007D"/>
              </a:buClr>
              <a:buSzPct val="75000"/>
              <a:buFont typeface="Arial"/>
              <a:buChar char="•"/>
            </a:pPr>
            <a:r>
              <a:rPr lang="en-US" sz="2100" b="1" spc="-1" dirty="0">
                <a:solidFill>
                  <a:srgbClr val="800000"/>
                </a:solidFill>
                <a:uFill>
                  <a:solidFill>
                    <a:srgbClr val="FFFFFF"/>
                  </a:solidFill>
                </a:uFill>
                <a:latin typeface="Times New Roman"/>
                <a:hlinkClick r:id="rId5"/>
              </a:rPr>
              <a:t>PET</a:t>
            </a:r>
            <a:r>
              <a:rPr lang="en-US" sz="2100" spc="-1" dirty="0">
                <a:solidFill>
                  <a:srgbClr val="000000"/>
                </a:solidFill>
                <a:uFill>
                  <a:solidFill>
                    <a:srgbClr val="FFFFFF"/>
                  </a:solidFill>
                </a:uFill>
                <a:latin typeface="Times New Roman"/>
              </a:rPr>
              <a:t> (</a:t>
            </a:r>
            <a:r>
              <a:rPr lang="en-US" sz="2100" spc="-1" dirty="0">
                <a:solidFill>
                  <a:srgbClr val="000000"/>
                </a:solidFill>
                <a:uFill>
                  <a:solidFill>
                    <a:srgbClr val="FFFFFF"/>
                  </a:solidFill>
                </a:uFill>
                <a:latin typeface="Times New Roman"/>
                <a:hlinkClick r:id="rId6"/>
              </a:rPr>
              <a:t>Positron emission tomography</a:t>
            </a:r>
            <a:r>
              <a:rPr lang="en-US" sz="2100" spc="-1" dirty="0">
                <a:solidFill>
                  <a:srgbClr val="000000"/>
                </a:solidFill>
                <a:uFill>
                  <a:solidFill>
                    <a:srgbClr val="FFFFFF"/>
                  </a:solidFill>
                </a:uFill>
                <a:latin typeface="Times New Roman"/>
              </a:rPr>
              <a:t>): measures blood flow in the brain using radioactive chemicals. Radioactive chemical carried by blood stream. Areas where there is more blood more cognitive activity. X-ray like cameral measures radioactivity. PET is very good at making spatial maps of the brain and pinpointing where in the brain activity is taking place. </a:t>
            </a:r>
            <a:endParaRPr lang="en-US" sz="2900" spc="-1" dirty="0">
              <a:solidFill>
                <a:srgbClr val="000000"/>
              </a:solidFill>
              <a:uFill>
                <a:solidFill>
                  <a:srgbClr val="FFFFFF"/>
                </a:solidFill>
              </a:uFill>
              <a:latin typeface="Arial"/>
            </a:endParaRPr>
          </a:p>
          <a:p>
            <a:pPr marL="311208" indent="-310881">
              <a:lnSpc>
                <a:spcPct val="80000"/>
              </a:lnSpc>
              <a:buClr>
                <a:srgbClr val="00007D"/>
              </a:buClr>
              <a:buSzPct val="75000"/>
              <a:buFont typeface="Arial"/>
              <a:buChar char="•"/>
            </a:pPr>
            <a:endParaRPr lang="en-US" sz="29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374189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6640" cy="1136280"/>
          </a:xfrm>
        </p:spPr>
        <p:txBody>
          <a:bodyPr/>
          <a:lstStyle/>
          <a:p>
            <a:pPr>
              <a:defRPr/>
            </a:pPr>
            <a:endParaRPr lang="en-US" dirty="0"/>
          </a:p>
        </p:txBody>
      </p:sp>
      <p:pic>
        <p:nvPicPr>
          <p:cNvPr id="6963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440" y="1013866"/>
            <a:ext cx="7464960" cy="4815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6069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6640" cy="1136280"/>
          </a:xfrm>
        </p:spPr>
        <p:txBody>
          <a:bodyPr/>
          <a:lstStyle/>
          <a:p>
            <a:pPr>
              <a:defRPr/>
            </a:pPr>
            <a:endParaRPr lang="en-US"/>
          </a:p>
        </p:txBody>
      </p:sp>
      <p:pic>
        <p:nvPicPr>
          <p:cNvPr id="706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440" y="1013866"/>
            <a:ext cx="7464960" cy="4815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5921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6640" cy="1136280"/>
          </a:xfrm>
        </p:spPr>
        <p:txBody>
          <a:bodyPr/>
          <a:lstStyle/>
          <a:p>
            <a:pPr>
              <a:defRPr/>
            </a:pPr>
            <a:endParaRPr lang="en-US"/>
          </a:p>
        </p:txBody>
      </p:sp>
      <p:pic>
        <p:nvPicPr>
          <p:cNvPr id="716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440" y="887134"/>
            <a:ext cx="7464960" cy="5067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962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6640" cy="1136280"/>
          </a:xfrm>
        </p:spPr>
        <p:txBody>
          <a:bodyPr/>
          <a:lstStyle/>
          <a:p>
            <a:pPr>
              <a:defRPr/>
            </a:pPr>
            <a:endParaRPr lang="en-US"/>
          </a:p>
        </p:txBody>
      </p:sp>
      <p:pic>
        <p:nvPicPr>
          <p:cNvPr id="727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720" y="898655"/>
            <a:ext cx="8294400" cy="5057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03407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16640" cy="1136280"/>
          </a:xfrm>
        </p:spPr>
        <p:txBody>
          <a:bodyPr/>
          <a:lstStyle/>
          <a:p>
            <a:pPr>
              <a:defRPr/>
            </a:pPr>
            <a:endParaRPr lang="en-US"/>
          </a:p>
        </p:txBody>
      </p:sp>
      <p:pic>
        <p:nvPicPr>
          <p:cNvPr id="737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440" y="1221248"/>
            <a:ext cx="7464960" cy="4401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686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838200" y="273564"/>
            <a:ext cx="7845898" cy="1146487"/>
          </a:xfrm>
          <a:prstGeom prst="rect">
            <a:avLst/>
          </a:prstGeom>
          <a:noFill/>
          <a:ln>
            <a:noFill/>
          </a:ln>
        </p:spPr>
        <p:txBody>
          <a:bodyPr lIns="0" tIns="0" rIns="0" bIns="0" anchor="ctr"/>
          <a:lstStyle/>
          <a:p>
            <a:pPr algn="ctr">
              <a:lnSpc>
                <a:spcPct val="95000"/>
              </a:lnSpc>
            </a:pPr>
            <a:r>
              <a:rPr lang="en-GB" sz="3300" spc="-1" dirty="0">
                <a:solidFill>
                  <a:srgbClr val="B84747"/>
                </a:solidFill>
                <a:uFill>
                  <a:solidFill>
                    <a:srgbClr val="FFFFFF"/>
                  </a:solidFill>
                </a:uFill>
                <a:latin typeface="Arial"/>
              </a:rPr>
              <a:t>Memory is Critical: Do We need Memory?</a:t>
            </a:r>
            <a:endParaRPr lang="en-US" sz="3300" spc="-1" dirty="0">
              <a:solidFill>
                <a:srgbClr val="000000"/>
              </a:solidFill>
              <a:uFill>
                <a:solidFill>
                  <a:srgbClr val="FFFFFF"/>
                </a:solidFill>
              </a:uFill>
              <a:latin typeface="Arial"/>
            </a:endParaRPr>
          </a:p>
        </p:txBody>
      </p:sp>
      <p:sp>
        <p:nvSpPr>
          <p:cNvPr id="140" name="TextShape 2"/>
          <p:cNvSpPr txBox="1"/>
          <p:nvPr/>
        </p:nvSpPr>
        <p:spPr>
          <a:xfrm>
            <a:off x="533400" y="1244095"/>
            <a:ext cx="8456689" cy="5599222"/>
          </a:xfrm>
          <a:prstGeom prst="rect">
            <a:avLst/>
          </a:prstGeom>
          <a:noFill/>
          <a:ln>
            <a:noFill/>
          </a:ln>
        </p:spPr>
        <p:txBody>
          <a:bodyPr lIns="0" tIns="0" rIns="0" bIns="0" anchor="ctr"/>
          <a:lstStyle/>
          <a:p>
            <a:pPr>
              <a:lnSpc>
                <a:spcPct val="100000"/>
              </a:lnSpc>
            </a:pPr>
            <a:r>
              <a:rPr lang="en-US" sz="2900" spc="-1" dirty="0">
                <a:solidFill>
                  <a:srgbClr val="000000"/>
                </a:solidFill>
                <a:uFill>
                  <a:solidFill>
                    <a:srgbClr val="FFFFFF"/>
                  </a:solidFill>
                </a:uFill>
                <a:latin typeface="Arial"/>
              </a:rPr>
              <a:t> </a:t>
            </a:r>
          </a:p>
          <a:p>
            <a:pPr>
              <a:lnSpc>
                <a:spcPct val="100000"/>
              </a:lnSpc>
            </a:pPr>
            <a:r>
              <a:rPr lang="en-GB" sz="2900" spc="-1" dirty="0">
                <a:solidFill>
                  <a:srgbClr val="000000"/>
                </a:solidFill>
                <a:uFill>
                  <a:solidFill>
                    <a:srgbClr val="FFFFFF"/>
                  </a:solidFill>
                </a:uFill>
                <a:latin typeface="Arial"/>
              </a:rPr>
              <a:t>Who are you?</a:t>
            </a: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Remember your past?</a:t>
            </a: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What do you do?</a:t>
            </a: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Where were you born?</a:t>
            </a: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How old are you?</a:t>
            </a:r>
            <a:endParaRPr lang="en-US" sz="2900" spc="-1" dirty="0">
              <a:solidFill>
                <a:srgbClr val="000000"/>
              </a:solidFill>
              <a:uFill>
                <a:solidFill>
                  <a:srgbClr val="FFFFFF"/>
                </a:solidFill>
              </a:uFill>
              <a:latin typeface="Arial"/>
            </a:endParaRPr>
          </a:p>
          <a:p>
            <a:pPr>
              <a:lnSpc>
                <a:spcPct val="100000"/>
              </a:lnSpc>
            </a:pP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Which beer is better?</a:t>
            </a:r>
            <a:endParaRPr lang="en-US" sz="2900" spc="-1" dirty="0">
              <a:solidFill>
                <a:srgbClr val="000000"/>
              </a:solidFill>
              <a:uFill>
                <a:solidFill>
                  <a:srgbClr val="FFFFFF"/>
                </a:solidFill>
              </a:uFill>
              <a:latin typeface="Arial"/>
            </a:endParaRPr>
          </a:p>
          <a:p>
            <a:pPr>
              <a:lnSpc>
                <a:spcPct val="100000"/>
              </a:lnSpc>
            </a:pP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Problem solving?</a:t>
            </a:r>
            <a:endParaRPr lang="en-US" sz="2900" spc="-1" dirty="0">
              <a:solidFill>
                <a:srgbClr val="000000"/>
              </a:solidFill>
              <a:uFill>
                <a:solidFill>
                  <a:srgbClr val="FFFFFF"/>
                </a:solidFill>
              </a:uFill>
              <a:latin typeface="Arial"/>
            </a:endParaRPr>
          </a:p>
          <a:p>
            <a:pPr>
              <a:lnSpc>
                <a:spcPct val="100000"/>
              </a:lnSpc>
            </a:pPr>
            <a:r>
              <a:rPr lang="en-GB" sz="2900" spc="-1" dirty="0">
                <a:solidFill>
                  <a:srgbClr val="000000"/>
                </a:solidFill>
                <a:uFill>
                  <a:solidFill>
                    <a:srgbClr val="FFFFFF"/>
                  </a:solidFill>
                </a:uFill>
                <a:latin typeface="Arial"/>
              </a:rPr>
              <a:t> Remember situations?</a:t>
            </a:r>
            <a:endParaRPr lang="en-US" sz="2900" spc="-1" dirty="0">
              <a:solidFill>
                <a:srgbClr val="000000"/>
              </a:solidFill>
              <a:uFill>
                <a:solidFill>
                  <a:srgbClr val="FFFFFF"/>
                </a:solidFill>
              </a:uFill>
              <a:latin typeface="Arial"/>
            </a:endParaRPr>
          </a:p>
          <a:p>
            <a:pPr>
              <a:lnSpc>
                <a:spcPct val="100000"/>
              </a:lnSpc>
            </a:pPr>
            <a:endParaRPr lang="en-US" sz="2900" spc="-1" dirty="0">
              <a:solidFill>
                <a:srgbClr val="000000"/>
              </a:solidFill>
              <a:uFill>
                <a:solidFill>
                  <a:srgbClr val="FFFFFF"/>
                </a:solidFill>
              </a:uFill>
              <a:latin typeface="Arial"/>
            </a:endParaRPr>
          </a:p>
          <a:p>
            <a:pPr>
              <a:lnSpc>
                <a:spcPct val="100000"/>
              </a:lnSpc>
            </a:pPr>
            <a:endParaRPr lang="en-US" sz="2900" spc="-1" dirty="0">
              <a:solidFill>
                <a:srgbClr val="000000"/>
              </a:solidFill>
              <a:uFill>
                <a:solidFill>
                  <a:srgbClr val="FFFFFF"/>
                </a:solidFill>
              </a:uFill>
              <a:latin typeface="Arial"/>
            </a:endParaRPr>
          </a:p>
          <a:p>
            <a:pPr>
              <a:lnSpc>
                <a:spcPct val="100000"/>
              </a:lnSpc>
            </a:pPr>
            <a:endParaRPr lang="en-US" sz="2900" spc="-1" dirty="0">
              <a:solidFill>
                <a:srgbClr val="000000"/>
              </a:solidFill>
              <a:uFill>
                <a:solidFill>
                  <a:srgbClr val="FFFFFF"/>
                </a:solidFill>
              </a:uFill>
              <a:latin typeface="Arial"/>
            </a:endParaRPr>
          </a:p>
          <a:p>
            <a:pPr>
              <a:lnSpc>
                <a:spcPct val="95000"/>
              </a:lnSpc>
            </a:pPr>
            <a:endParaRPr lang="en-US" sz="2900" spc="-1" dirty="0">
              <a:solidFill>
                <a:srgbClr val="000000"/>
              </a:solidFill>
              <a:uFill>
                <a:solidFill>
                  <a:srgbClr val="FFFFFF"/>
                </a:solidFill>
              </a:uFill>
              <a:latin typeface="Arial"/>
            </a:endParaRPr>
          </a:p>
        </p:txBody>
      </p:sp>
      <p:pic>
        <p:nvPicPr>
          <p:cNvPr id="141" name="Picture 140"/>
          <p:cNvPicPr/>
          <p:nvPr/>
        </p:nvPicPr>
        <p:blipFill>
          <a:blip r:embed="rId3"/>
          <a:stretch/>
        </p:blipFill>
        <p:spPr>
          <a:xfrm>
            <a:off x="4769150" y="1244095"/>
            <a:ext cx="1658749" cy="5317844"/>
          </a:xfrm>
          <a:prstGeom prst="rect">
            <a:avLst/>
          </a:prstGeom>
          <a:ln>
            <a:noFill/>
          </a:ln>
        </p:spPr>
      </p:pic>
      <p:pic>
        <p:nvPicPr>
          <p:cNvPr id="142" name="Picture 141"/>
          <p:cNvPicPr/>
          <p:nvPr/>
        </p:nvPicPr>
        <p:blipFill>
          <a:blip r:embed="rId4"/>
          <a:stretch/>
        </p:blipFill>
        <p:spPr>
          <a:xfrm>
            <a:off x="6471670" y="1244095"/>
            <a:ext cx="2237254" cy="5184000"/>
          </a:xfrm>
          <a:prstGeom prst="rect">
            <a:avLst/>
          </a:prstGeom>
          <a:ln>
            <a:noFill/>
          </a:ln>
        </p:spPr>
      </p:pic>
    </p:spTree>
    <p:extLst>
      <p:ext uri="{BB962C8B-B14F-4D97-AF65-F5344CB8AC3E}">
        <p14:creationId xmlns:p14="http://schemas.microsoft.com/office/powerpoint/2010/main" val="3267151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NIMH_ME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2043" y="748996"/>
            <a:ext cx="5584580" cy="4821666"/>
          </a:xfrm>
          <a:prstGeom prst="rect">
            <a:avLst/>
          </a:prstGeom>
        </p:spPr>
      </p:pic>
    </p:spTree>
    <p:extLst>
      <p:ext uri="{BB962C8B-B14F-4D97-AF65-F5344CB8AC3E}">
        <p14:creationId xmlns:p14="http://schemas.microsoft.com/office/powerpoint/2010/main" val="787162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1219726" y="207295"/>
            <a:ext cx="7923648" cy="829179"/>
          </a:xfrm>
          <a:prstGeom prst="rect">
            <a:avLst/>
          </a:prstGeom>
          <a:noFill/>
          <a:ln w="9360">
            <a:noFill/>
          </a:ln>
        </p:spPr>
        <p:txBody>
          <a:bodyPr lIns="82945" tIns="41473" rIns="82945" bIns="41473" anchor="ctr"/>
          <a:lstStyle/>
          <a:p>
            <a:pPr>
              <a:lnSpc>
                <a:spcPct val="100000"/>
              </a:lnSpc>
            </a:pPr>
            <a:r>
              <a:rPr lang="en-US" sz="3600" b="1" spc="-1">
                <a:solidFill>
                  <a:srgbClr val="000000"/>
                </a:solidFill>
                <a:uFill>
                  <a:solidFill>
                    <a:srgbClr val="FFFFFF"/>
                  </a:solidFill>
                </a:uFill>
                <a:latin typeface="Cambria"/>
              </a:rPr>
              <a:t>Cognitive Neuroscience Methods</a:t>
            </a:r>
            <a:endParaRPr lang="en-US" sz="3300" spc="-1">
              <a:solidFill>
                <a:srgbClr val="000000"/>
              </a:solidFill>
              <a:uFill>
                <a:solidFill>
                  <a:srgbClr val="FFFFFF"/>
                </a:solidFill>
              </a:uFill>
              <a:latin typeface="Arial"/>
            </a:endParaRPr>
          </a:p>
        </p:txBody>
      </p:sp>
      <p:sp>
        <p:nvSpPr>
          <p:cNvPr id="193" name="TextShape 2"/>
          <p:cNvSpPr txBox="1"/>
          <p:nvPr/>
        </p:nvSpPr>
        <p:spPr>
          <a:xfrm>
            <a:off x="838194" y="970531"/>
            <a:ext cx="8305180" cy="4419131"/>
          </a:xfrm>
          <a:prstGeom prst="rect">
            <a:avLst/>
          </a:prstGeom>
          <a:noFill/>
          <a:ln w="9360">
            <a:noFill/>
          </a:ln>
        </p:spPr>
        <p:txBody>
          <a:bodyPr lIns="82945" tIns="41473" rIns="82945" bIns="41473"/>
          <a:lstStyle/>
          <a:p>
            <a:pPr marL="311208" indent="-310881">
              <a:lnSpc>
                <a:spcPct val="80000"/>
              </a:lnSpc>
              <a:buClr>
                <a:srgbClr val="00007D"/>
              </a:buClr>
              <a:buSzPct val="75000"/>
              <a:buFont typeface="Arial"/>
              <a:buChar char="•"/>
            </a:pPr>
            <a:r>
              <a:rPr lang="en-US" sz="2100" b="1" spc="-1">
                <a:solidFill>
                  <a:srgbClr val="000000"/>
                </a:solidFill>
                <a:uFill>
                  <a:solidFill>
                    <a:srgbClr val="FFFFFF"/>
                  </a:solidFill>
                </a:uFill>
                <a:latin typeface="Times New Roman"/>
              </a:rPr>
              <a:t>Neuroimaging: </a:t>
            </a:r>
            <a:r>
              <a:rPr lang="en-US" sz="2100" spc="-1">
                <a:solidFill>
                  <a:srgbClr val="000000"/>
                </a:solidFill>
                <a:uFill>
                  <a:solidFill>
                    <a:srgbClr val="FFFFFF"/>
                  </a:solidFill>
                </a:uFill>
                <a:latin typeface="Times New Roman"/>
              </a:rPr>
              <a:t>Techniques to make “brain-maps” (visually examine) and assign functions to particular regions of the brain</a:t>
            </a:r>
            <a:r>
              <a:rPr lang="en-US" sz="2100" b="1" spc="-1">
                <a:solidFill>
                  <a:srgbClr val="000000"/>
                </a:solidFill>
                <a:uFill>
                  <a:solidFill>
                    <a:srgbClr val="FFFFFF"/>
                  </a:solidFill>
                </a:uFill>
                <a:latin typeface="Times New Roman"/>
              </a:rPr>
              <a:t> </a:t>
            </a:r>
            <a:r>
              <a:rPr lang="en-US" sz="2100" spc="-1">
                <a:solidFill>
                  <a:srgbClr val="000000"/>
                </a:solidFill>
                <a:uFill>
                  <a:solidFill>
                    <a:srgbClr val="FFFFFF"/>
                  </a:solidFill>
                </a:uFill>
                <a:latin typeface="Times New Roman"/>
              </a:rPr>
              <a:t> </a:t>
            </a:r>
            <a:endParaRPr lang="en-US" sz="2900" spc="-1">
              <a:solidFill>
                <a:srgbClr val="000000"/>
              </a:solidFill>
              <a:uFill>
                <a:solidFill>
                  <a:srgbClr val="FFFFFF"/>
                </a:solidFill>
              </a:uFill>
              <a:latin typeface="Arial"/>
            </a:endParaRPr>
          </a:p>
          <a:p>
            <a:pPr marL="311208" indent="-310881">
              <a:lnSpc>
                <a:spcPct val="80000"/>
              </a:lnSpc>
              <a:buClr>
                <a:srgbClr val="00007D"/>
              </a:buClr>
              <a:buSzPct val="75000"/>
              <a:buFont typeface="Arial"/>
              <a:buChar char="•"/>
            </a:pPr>
            <a:endParaRPr lang="en-US" sz="2900" spc="-1">
              <a:solidFill>
                <a:srgbClr val="000000"/>
              </a:solidFill>
              <a:uFill>
                <a:solidFill>
                  <a:srgbClr val="FFFFFF"/>
                </a:solidFill>
              </a:uFill>
              <a:latin typeface="Arial"/>
            </a:endParaRPr>
          </a:p>
          <a:p>
            <a:pPr marL="311208" indent="-310881">
              <a:lnSpc>
                <a:spcPct val="80000"/>
              </a:lnSpc>
              <a:buClr>
                <a:srgbClr val="00007D"/>
              </a:buClr>
              <a:buSzPct val="75000"/>
              <a:buFont typeface="Arial"/>
              <a:buChar char="•"/>
            </a:pPr>
            <a:r>
              <a:rPr lang="en-US" sz="2100" b="1" spc="-1">
                <a:solidFill>
                  <a:srgbClr val="800000"/>
                </a:solidFill>
                <a:uFill>
                  <a:solidFill>
                    <a:srgbClr val="FFFFFF"/>
                  </a:solidFill>
                </a:uFill>
                <a:latin typeface="Times New Roman"/>
                <a:hlinkClick r:id="rId2"/>
              </a:rPr>
              <a:t>fMRI</a:t>
            </a:r>
            <a:r>
              <a:rPr lang="en-US" sz="2100" spc="-1">
                <a:solidFill>
                  <a:srgbClr val="000000"/>
                </a:solidFill>
                <a:uFill>
                  <a:solidFill>
                    <a:srgbClr val="FFFFFF"/>
                  </a:solidFill>
                </a:uFill>
                <a:latin typeface="Times New Roman"/>
              </a:rPr>
              <a:t> (functional magnetic resonance imagery):</a:t>
            </a:r>
            <a:endParaRPr lang="en-US" sz="2900" spc="-1">
              <a:solidFill>
                <a:srgbClr val="000000"/>
              </a:solidFill>
              <a:uFill>
                <a:solidFill>
                  <a:srgbClr val="FFFFFF"/>
                </a:solidFill>
              </a:uFill>
              <a:latin typeface="Arial"/>
            </a:endParaRPr>
          </a:p>
          <a:p>
            <a:pPr marL="311208" indent="-310881">
              <a:lnSpc>
                <a:spcPct val="80000"/>
              </a:lnSpc>
              <a:buClr>
                <a:srgbClr val="00007D"/>
              </a:buClr>
              <a:buSzPct val="75000"/>
              <a:buFont typeface="Arial"/>
              <a:buChar char="•"/>
            </a:pPr>
            <a:endParaRPr lang="en-US" sz="2900" spc="-1">
              <a:solidFill>
                <a:srgbClr val="000000"/>
              </a:solidFill>
              <a:uFill>
                <a:solidFill>
                  <a:srgbClr val="FFFFFF"/>
                </a:solidFill>
              </a:uFill>
              <a:latin typeface="Arial"/>
            </a:endParaRPr>
          </a:p>
          <a:p>
            <a:pPr marL="311208" indent="-310881">
              <a:lnSpc>
                <a:spcPct val="80000"/>
              </a:lnSpc>
              <a:buClr>
                <a:srgbClr val="00007D"/>
              </a:buClr>
              <a:buSzPct val="75000"/>
              <a:buFont typeface="Arial"/>
              <a:buChar char="•"/>
            </a:pPr>
            <a:r>
              <a:rPr lang="en-US" sz="2100" spc="-1">
                <a:solidFill>
                  <a:srgbClr val="000000"/>
                </a:solidFill>
                <a:uFill>
                  <a:solidFill>
                    <a:srgbClr val="FFFFFF"/>
                  </a:solidFill>
                </a:uFill>
                <a:latin typeface="Times New Roman"/>
              </a:rPr>
              <a:t>Participants place in magnetic fields that align the molecules on the brain. As blood flows into different areas of the brain, the molecule's organization is disrupted </a:t>
            </a:r>
            <a:endParaRPr lang="en-US" sz="2900" spc="-1">
              <a:solidFill>
                <a:srgbClr val="000000"/>
              </a:solidFill>
              <a:uFill>
                <a:solidFill>
                  <a:srgbClr val="FFFFFF"/>
                </a:solidFill>
              </a:uFill>
              <a:latin typeface="Arial"/>
            </a:endParaRPr>
          </a:p>
          <a:p>
            <a:pPr marL="311208" indent="-310881">
              <a:lnSpc>
                <a:spcPct val="80000"/>
              </a:lnSpc>
              <a:buClr>
                <a:srgbClr val="00007D"/>
              </a:buClr>
              <a:buSzPct val="75000"/>
              <a:buFont typeface="Arial"/>
              <a:buChar char="•"/>
            </a:pPr>
            <a:endParaRPr lang="en-US" sz="2900" spc="-1">
              <a:solidFill>
                <a:srgbClr val="000000"/>
              </a:solidFill>
              <a:uFill>
                <a:solidFill>
                  <a:srgbClr val="FFFFFF"/>
                </a:solidFill>
              </a:uFill>
              <a:latin typeface="Arial"/>
            </a:endParaRPr>
          </a:p>
          <a:p>
            <a:pPr marL="311208" indent="-310881">
              <a:lnSpc>
                <a:spcPct val="80000"/>
              </a:lnSpc>
              <a:buClr>
                <a:srgbClr val="00007D"/>
              </a:buClr>
              <a:buSzPct val="75000"/>
              <a:buFont typeface="Arial"/>
              <a:buChar char="•"/>
            </a:pPr>
            <a:r>
              <a:rPr lang="en-US" sz="2100" spc="-1">
                <a:solidFill>
                  <a:srgbClr val="000000"/>
                </a:solidFill>
                <a:uFill>
                  <a:solidFill>
                    <a:srgbClr val="FFFFFF"/>
                  </a:solidFill>
                </a:uFill>
                <a:latin typeface="Times New Roman"/>
              </a:rPr>
              <a:t>FMRI traces oxygen molecule in the blood measuring which  areas are more active. It can take a picture every .5 seconds, it allows to both determine where in the brain a particular memory function is taking place and how it changes over time (It's slower than EEG/MEG)</a:t>
            </a:r>
            <a:endParaRPr lang="en-US" sz="2900" spc="-1">
              <a:solidFill>
                <a:srgbClr val="000000"/>
              </a:solidFill>
              <a:uFill>
                <a:solidFill>
                  <a:srgbClr val="FFFFFF"/>
                </a:solidFill>
              </a:uFill>
              <a:latin typeface="Arial"/>
            </a:endParaRPr>
          </a:p>
        </p:txBody>
      </p:sp>
      <p:pic>
        <p:nvPicPr>
          <p:cNvPr id="194" name="Picture 193"/>
          <p:cNvPicPr/>
          <p:nvPr/>
        </p:nvPicPr>
        <p:blipFill>
          <a:blip r:embed="rId3"/>
          <a:stretch/>
        </p:blipFill>
        <p:spPr>
          <a:xfrm>
            <a:off x="474302" y="4831762"/>
            <a:ext cx="2620419" cy="1961302"/>
          </a:xfrm>
          <a:prstGeom prst="rect">
            <a:avLst/>
          </a:prstGeom>
          <a:ln>
            <a:noFill/>
          </a:ln>
        </p:spPr>
      </p:pic>
      <p:pic>
        <p:nvPicPr>
          <p:cNvPr id="195" name="Picture 194"/>
          <p:cNvPicPr/>
          <p:nvPr/>
        </p:nvPicPr>
        <p:blipFill>
          <a:blip r:embed="rId4"/>
          <a:stretch/>
        </p:blipFill>
        <p:spPr>
          <a:xfrm>
            <a:off x="3733656" y="4767778"/>
            <a:ext cx="3160705" cy="1968810"/>
          </a:xfrm>
          <a:prstGeom prst="rect">
            <a:avLst/>
          </a:prstGeom>
          <a:ln>
            <a:noFill/>
          </a:ln>
        </p:spPr>
      </p:pic>
    </p:spTree>
    <p:extLst>
      <p:ext uri="{BB962C8B-B14F-4D97-AF65-F5344CB8AC3E}">
        <p14:creationId xmlns:p14="http://schemas.microsoft.com/office/powerpoint/2010/main" val="59346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622276" y="2280242"/>
            <a:ext cx="8032750" cy="1036474"/>
          </a:xfrm>
          <a:prstGeom prst="rect">
            <a:avLst/>
          </a:prstGeom>
          <a:noFill/>
          <a:ln>
            <a:noFill/>
          </a:ln>
        </p:spPr>
        <p:txBody>
          <a:bodyPr lIns="0" tIns="0" rIns="0" bIns="0"/>
          <a:lstStyle/>
          <a:p>
            <a:pPr>
              <a:lnSpc>
                <a:spcPct val="100000"/>
              </a:lnSpc>
            </a:pPr>
            <a:r>
              <a:rPr lang="en-US" sz="5600" spc="-1">
                <a:solidFill>
                  <a:srgbClr val="000000"/>
                </a:solidFill>
                <a:uFill>
                  <a:solidFill>
                    <a:srgbClr val="FFFFFF"/>
                  </a:solidFill>
                </a:uFill>
                <a:latin typeface="Times New Roman"/>
                <a:ea typeface="Times New Roman"/>
              </a:rPr>
              <a:t>Cerveza es mejor que beer</a:t>
            </a:r>
            <a:endParaRPr lang="en-US" sz="29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1432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456336" y="273564"/>
            <a:ext cx="8223843" cy="1140611"/>
          </a:xfrm>
          <a:prstGeom prst="rect">
            <a:avLst/>
          </a:prstGeom>
          <a:noFill/>
          <a:ln>
            <a:noFill/>
          </a:ln>
        </p:spPr>
        <p:txBody>
          <a:bodyPr lIns="0" tIns="0" rIns="0" bIns="0" anchor="ctr"/>
          <a:lstStyle/>
          <a:p>
            <a:pPr algn="ctr">
              <a:lnSpc>
                <a:spcPct val="89000"/>
              </a:lnSpc>
            </a:pPr>
            <a:r>
              <a:rPr lang="en-GB" sz="3300" spc="-1">
                <a:solidFill>
                  <a:srgbClr val="B84747"/>
                </a:solidFill>
                <a:uFill>
                  <a:solidFill>
                    <a:srgbClr val="FFFFFF"/>
                  </a:solidFill>
                </a:uFill>
                <a:latin typeface="Arial"/>
              </a:rPr>
              <a:t>Priming (LEARNING!)</a:t>
            </a:r>
            <a:endParaRPr lang="en-US" sz="3300" spc="-1">
              <a:solidFill>
                <a:srgbClr val="000000"/>
              </a:solidFill>
              <a:uFill>
                <a:solidFill>
                  <a:srgbClr val="FFFFFF"/>
                </a:solidFill>
              </a:uFill>
              <a:latin typeface="Arial"/>
            </a:endParaRPr>
          </a:p>
        </p:txBody>
      </p:sp>
      <p:sp>
        <p:nvSpPr>
          <p:cNvPr id="144" name="TextShape 2"/>
          <p:cNvSpPr txBox="1"/>
          <p:nvPr/>
        </p:nvSpPr>
        <p:spPr>
          <a:xfrm>
            <a:off x="415504" y="1074015"/>
            <a:ext cx="8223843" cy="1659011"/>
          </a:xfrm>
          <a:prstGeom prst="rect">
            <a:avLst/>
          </a:prstGeom>
          <a:noFill/>
          <a:ln>
            <a:noFill/>
          </a:ln>
        </p:spPr>
        <p:txBody>
          <a:bodyPr lIns="0" tIns="0" rIns="0" bIns="0" anchor="ctr"/>
          <a:lstStyle/>
          <a:p>
            <a:pPr>
              <a:lnSpc>
                <a:spcPct val="89000"/>
              </a:lnSpc>
            </a:pPr>
            <a:r>
              <a:rPr lang="en-GB" sz="2900" spc="-1">
                <a:solidFill>
                  <a:srgbClr val="000000"/>
                </a:solidFill>
                <a:uFill>
                  <a:solidFill>
                    <a:srgbClr val="FFFFFF"/>
                  </a:solidFill>
                </a:uFill>
                <a:latin typeface="Arial"/>
              </a:rPr>
              <a:t>Exposure to a previous word/concept/picture facilitates its subsequent recognition</a:t>
            </a:r>
            <a:endParaRPr lang="en-US" sz="2900" spc="-1">
              <a:solidFill>
                <a:srgbClr val="000000"/>
              </a:solidFill>
              <a:uFill>
                <a:solidFill>
                  <a:srgbClr val="FFFFFF"/>
                </a:solidFill>
              </a:uFill>
              <a:latin typeface="Arial"/>
            </a:endParaRPr>
          </a:p>
        </p:txBody>
      </p:sp>
      <p:pic>
        <p:nvPicPr>
          <p:cNvPr id="145" name="Picture 144"/>
          <p:cNvPicPr/>
          <p:nvPr/>
        </p:nvPicPr>
        <p:blipFill>
          <a:blip r:embed="rId3"/>
          <a:stretch/>
        </p:blipFill>
        <p:spPr>
          <a:xfrm>
            <a:off x="1656136" y="2902779"/>
            <a:ext cx="6223413" cy="3255996"/>
          </a:xfrm>
          <a:prstGeom prst="rect">
            <a:avLst/>
          </a:prstGeom>
          <a:ln>
            <a:noFill/>
          </a:ln>
        </p:spPr>
      </p:pic>
    </p:spTree>
    <p:extLst>
      <p:ext uri="{BB962C8B-B14F-4D97-AF65-F5344CB8AC3E}">
        <p14:creationId xmlns:p14="http://schemas.microsoft.com/office/powerpoint/2010/main" val="330305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C8465-91D3-B04D-9F80-75158474459E}"/>
              </a:ext>
            </a:extLst>
          </p:cNvPr>
          <p:cNvSpPr>
            <a:spLocks noGrp="1"/>
          </p:cNvSpPr>
          <p:nvPr>
            <p:ph idx="1"/>
          </p:nvPr>
        </p:nvSpPr>
        <p:spPr>
          <a:xfrm>
            <a:off x="0" y="0"/>
            <a:ext cx="9114064" cy="6858000"/>
          </a:xfrm>
        </p:spPr>
        <p:txBody>
          <a:bodyPr/>
          <a:lstStyle/>
          <a:p>
            <a:pPr marL="0" indent="0" algn="just">
              <a:buNone/>
            </a:pPr>
            <a:r>
              <a:rPr lang="en-US" sz="2900" dirty="0"/>
              <a:t>I have broken more Elton John records, he seems to have a lot of records. And I, by the way, I don’t have a musical instrument. I don’t have a guitar or an organ. No organ. Elton has an organ. And lots of other people helping. No we’ve broken a lot of records. We’ve broken virtually every record. Because you know, look I only need this space. They need much more room. For basketball, for hockey and all of the sports, they need a lot of room. We don’t need it. We have people in that space. So we break all of these records. Really we do it without like, the musical instruments. This is the only musical: the mouth. And hopefully the brain attached to the mouth. Right? The brain, more important than the mouth, is the brain. The brain is much more important.</a:t>
            </a:r>
          </a:p>
        </p:txBody>
      </p:sp>
    </p:spTree>
    <p:extLst>
      <p:ext uri="{BB962C8B-B14F-4D97-AF65-F5344CB8AC3E}">
        <p14:creationId xmlns:p14="http://schemas.microsoft.com/office/powerpoint/2010/main" val="10973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914400" y="381000"/>
            <a:ext cx="7239000" cy="990600"/>
          </a:xfrm>
        </p:spPr>
        <p:txBody>
          <a:bodyPr/>
          <a:lstStyle/>
          <a:p>
            <a:pPr algn="ctr" eaLnBrk="1" hangingPunct="1"/>
            <a:r>
              <a:rPr lang="en-US" sz="4400" dirty="0">
                <a:latin typeface="+mn-lt"/>
              </a:rPr>
              <a:t>The science of memory</a:t>
            </a:r>
          </a:p>
        </p:txBody>
      </p:sp>
      <p:sp>
        <p:nvSpPr>
          <p:cNvPr id="16386" name="Content Placeholder 2"/>
          <p:cNvSpPr>
            <a:spLocks noGrp="1"/>
          </p:cNvSpPr>
          <p:nvPr>
            <p:ph idx="4294967295"/>
          </p:nvPr>
        </p:nvSpPr>
        <p:spPr>
          <a:xfrm>
            <a:off x="228600" y="1524000"/>
            <a:ext cx="8686800" cy="4572000"/>
          </a:xfrm>
        </p:spPr>
        <p:txBody>
          <a:bodyPr/>
          <a:lstStyle/>
          <a:p>
            <a:pPr eaLnBrk="1" hangingPunct="1">
              <a:lnSpc>
                <a:spcPct val="90000"/>
              </a:lnSpc>
              <a:buFont typeface="Arial" pitchFamily="34" charset="0"/>
              <a:buChar char="•"/>
            </a:pPr>
            <a:r>
              <a:rPr lang="en-US" sz="3200" b="1" dirty="0">
                <a:latin typeface="+mj-lt"/>
              </a:rPr>
              <a:t>Empirical evidence: </a:t>
            </a:r>
            <a:r>
              <a:rPr lang="en-US" sz="3200" dirty="0">
                <a:latin typeface="+mj-lt"/>
              </a:rPr>
              <a:t> Results of scientific research (process): Experiments!</a:t>
            </a:r>
          </a:p>
          <a:p>
            <a:pPr lvl="1" eaLnBrk="1" hangingPunct="1">
              <a:lnSpc>
                <a:spcPct val="90000"/>
              </a:lnSpc>
            </a:pPr>
            <a:r>
              <a:rPr lang="en-US" sz="3200" dirty="0">
                <a:latin typeface="+mj-lt"/>
              </a:rPr>
              <a:t>Testable questions (Verifiable</a:t>
            </a:r>
            <a:r>
              <a:rPr lang="en-US" sz="3200">
                <a:latin typeface="+mj-lt"/>
              </a:rPr>
              <a:t>; replication</a:t>
            </a:r>
            <a:r>
              <a:rPr lang="en-US" sz="3200" dirty="0">
                <a:latin typeface="+mj-lt"/>
              </a:rPr>
              <a:t>)</a:t>
            </a:r>
          </a:p>
          <a:p>
            <a:pPr lvl="1" eaLnBrk="1" hangingPunct="1">
              <a:lnSpc>
                <a:spcPct val="90000"/>
              </a:lnSpc>
            </a:pPr>
            <a:r>
              <a:rPr lang="en-US" sz="3200" dirty="0">
                <a:latin typeface="+mj-lt"/>
              </a:rPr>
              <a:t>Experiments (Data)</a:t>
            </a:r>
          </a:p>
          <a:p>
            <a:pPr marL="457200" lvl="1" indent="0" eaLnBrk="1" hangingPunct="1">
              <a:lnSpc>
                <a:spcPct val="90000"/>
              </a:lnSpc>
              <a:buNone/>
            </a:pPr>
            <a:endParaRPr lang="en-US" sz="3200" dirty="0">
              <a:latin typeface="+mj-lt"/>
            </a:endParaRPr>
          </a:p>
          <a:p>
            <a:pPr eaLnBrk="1" hangingPunct="1">
              <a:lnSpc>
                <a:spcPct val="90000"/>
              </a:lnSpc>
              <a:buFont typeface="Arial" pitchFamily="34" charset="0"/>
              <a:buChar char="•"/>
            </a:pPr>
            <a:r>
              <a:rPr lang="en-US" sz="3200" dirty="0">
                <a:latin typeface="+mj-lt"/>
              </a:rPr>
              <a:t>Goal of memory science:  generalize about how memory works, BUT under controlled laboratory conditions. </a:t>
            </a:r>
          </a:p>
        </p:txBody>
      </p:sp>
      <p:sp>
        <p:nvSpPr>
          <p:cNvPr id="3" name="Slide Number Placeholder 2"/>
          <p:cNvSpPr>
            <a:spLocks noGrp="1"/>
          </p:cNvSpPr>
          <p:nvPr>
            <p:ph type="sldNum" sz="quarter" idx="11"/>
          </p:nvPr>
        </p:nvSpPr>
        <p:spPr/>
        <p:txBody>
          <a:bodyPr/>
          <a:lstStyle/>
          <a:p>
            <a:pPr>
              <a:defRPr/>
            </a:pPr>
            <a:fld id="{C5B36373-0FBC-4B9F-BDB9-56370CA43AF7}"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2186296" y="228600"/>
            <a:ext cx="5485828" cy="1142569"/>
          </a:xfrm>
          <a:prstGeom prst="rect">
            <a:avLst/>
          </a:prstGeom>
          <a:noFill/>
          <a:ln w="9360">
            <a:noFill/>
          </a:ln>
        </p:spPr>
        <p:txBody>
          <a:bodyPr lIns="82945" tIns="41473" rIns="82945" bIns="41473" anchor="ctr"/>
          <a:lstStyle/>
          <a:p>
            <a:pPr>
              <a:lnSpc>
                <a:spcPct val="100000"/>
              </a:lnSpc>
            </a:pPr>
            <a:r>
              <a:rPr lang="en-US" sz="4000" b="1" spc="-1" dirty="0">
                <a:solidFill>
                  <a:srgbClr val="000000"/>
                </a:solidFill>
                <a:uFill>
                  <a:solidFill>
                    <a:srgbClr val="FFFFFF"/>
                  </a:solidFill>
                </a:uFill>
                <a:latin typeface="Cambria"/>
              </a:rPr>
              <a:t>History of Memory</a:t>
            </a:r>
            <a:endParaRPr lang="en-US" sz="3300" spc="-1" dirty="0">
              <a:solidFill>
                <a:srgbClr val="000000"/>
              </a:solidFill>
              <a:uFill>
                <a:solidFill>
                  <a:srgbClr val="FFFFFF"/>
                </a:solidFill>
              </a:uFill>
              <a:latin typeface="Arial"/>
            </a:endParaRPr>
          </a:p>
        </p:txBody>
      </p:sp>
      <p:sp>
        <p:nvSpPr>
          <p:cNvPr id="150" name="TextShape 2"/>
          <p:cNvSpPr txBox="1"/>
          <p:nvPr/>
        </p:nvSpPr>
        <p:spPr>
          <a:xfrm>
            <a:off x="152400" y="1371169"/>
            <a:ext cx="8762999" cy="4172903"/>
          </a:xfrm>
          <a:prstGeom prst="rect">
            <a:avLst/>
          </a:prstGeom>
          <a:noFill/>
          <a:ln w="9360">
            <a:noFill/>
          </a:ln>
        </p:spPr>
        <p:txBody>
          <a:bodyPr lIns="82945" tIns="41473" rIns="82945" bIns="41473"/>
          <a:lstStyle/>
          <a:p>
            <a:pPr marL="311208" indent="-310881">
              <a:buClr>
                <a:srgbClr val="00007D"/>
              </a:buClr>
              <a:buSzPct val="75000"/>
              <a:buFont typeface="Arial"/>
              <a:buChar char="•"/>
            </a:pPr>
            <a:r>
              <a:rPr lang="en-US" sz="2500" b="1" spc="-1" dirty="0">
                <a:solidFill>
                  <a:srgbClr val="000000"/>
                </a:solidFill>
                <a:uFill>
                  <a:solidFill>
                    <a:srgbClr val="FFFFFF"/>
                  </a:solidFill>
                </a:uFill>
                <a:latin typeface="Calibri"/>
              </a:rPr>
              <a:t>Hermann </a:t>
            </a:r>
            <a:r>
              <a:rPr lang="en-US" sz="2500" b="1" spc="-1" dirty="0" err="1">
                <a:solidFill>
                  <a:srgbClr val="000000"/>
                </a:solidFill>
                <a:uFill>
                  <a:solidFill>
                    <a:srgbClr val="FFFFFF"/>
                  </a:solidFill>
                </a:uFill>
                <a:latin typeface="Calibri"/>
              </a:rPr>
              <a:t>Ebbinghaus</a:t>
            </a:r>
            <a:r>
              <a:rPr lang="en-US" sz="2500" b="1" spc="-1" dirty="0">
                <a:solidFill>
                  <a:srgbClr val="000000"/>
                </a:solidFill>
                <a:uFill>
                  <a:solidFill>
                    <a:srgbClr val="FFFFFF"/>
                  </a:solidFill>
                </a:uFill>
                <a:latin typeface="Calibri"/>
              </a:rPr>
              <a:t> (Father of Memory)</a:t>
            </a:r>
          </a:p>
          <a:p>
            <a:pPr lvl="1" eaLnBrk="1" hangingPunct="1">
              <a:buFont typeface="Arial" pitchFamily="34" charset="0"/>
              <a:buChar char="•"/>
            </a:pPr>
            <a:r>
              <a:rPr lang="en-US" dirty="0"/>
              <a:t>Examined the effect of </a:t>
            </a:r>
            <a:r>
              <a:rPr lang="en-US" dirty="0">
                <a:solidFill>
                  <a:srgbClr val="FF0000"/>
                </a:solidFill>
              </a:rPr>
              <a:t>retention intervals </a:t>
            </a:r>
            <a:r>
              <a:rPr lang="en-US" dirty="0"/>
              <a:t>on memory.</a:t>
            </a:r>
          </a:p>
          <a:p>
            <a:pPr lvl="1" eaLnBrk="1" hangingPunct="1">
              <a:buFont typeface="Arial" pitchFamily="34" charset="0"/>
              <a:buChar char="•"/>
            </a:pPr>
            <a:r>
              <a:rPr lang="en-US" dirty="0"/>
              <a:t>A </a:t>
            </a:r>
            <a:r>
              <a:rPr lang="en-US" b="1" dirty="0"/>
              <a:t>retention interval</a:t>
            </a:r>
            <a:r>
              <a:rPr lang="en-US" dirty="0"/>
              <a:t>: time between learning and retrieving an item</a:t>
            </a:r>
          </a:p>
          <a:p>
            <a:pPr marL="311208" indent="-310881">
              <a:buClr>
                <a:srgbClr val="00007D"/>
              </a:buClr>
              <a:buSzPct val="75000"/>
              <a:buFont typeface="Arial"/>
              <a:buChar char="•"/>
            </a:pPr>
            <a:endParaRPr lang="en-US" sz="2900" spc="-1" dirty="0">
              <a:solidFill>
                <a:srgbClr val="000000"/>
              </a:solidFill>
              <a:uFill>
                <a:solidFill>
                  <a:srgbClr val="FFFFFF"/>
                </a:solidFill>
              </a:uFill>
              <a:latin typeface="Arial"/>
            </a:endParaRPr>
          </a:p>
          <a:p>
            <a:pPr marL="674012" lvl="1" indent="-258959">
              <a:buClr>
                <a:srgbClr val="9999CC"/>
              </a:buClr>
              <a:buSzPct val="80000"/>
              <a:buFont typeface="Arial"/>
              <a:buChar char="•"/>
            </a:pPr>
            <a:r>
              <a:rPr lang="en-US" sz="2500" spc="-1" dirty="0">
                <a:solidFill>
                  <a:srgbClr val="000000"/>
                </a:solidFill>
                <a:uFill>
                  <a:solidFill>
                    <a:srgbClr val="FFFFFF"/>
                  </a:solidFill>
                </a:uFill>
                <a:latin typeface="Calibri"/>
              </a:rPr>
              <a:t>Memory Savings (Method): Reduction in time required to relearn a previously mastered list.</a:t>
            </a:r>
            <a:endParaRPr lang="en-US" sz="2500" spc="-1" dirty="0">
              <a:solidFill>
                <a:srgbClr val="000000"/>
              </a:solidFill>
              <a:uFill>
                <a:solidFill>
                  <a:srgbClr val="FFFFFF"/>
                </a:solidFill>
              </a:uFill>
              <a:latin typeface="Arial"/>
            </a:endParaRPr>
          </a:p>
          <a:p>
            <a:pPr marL="1240934" lvl="2" indent="-261245">
              <a:buClr>
                <a:srgbClr val="9999CC"/>
              </a:buClr>
              <a:buSzPct val="80000"/>
              <a:buFont typeface="Arial"/>
              <a:buChar char="•"/>
            </a:pPr>
            <a:r>
              <a:rPr lang="en-US" sz="2500" spc="-1" dirty="0">
                <a:solidFill>
                  <a:srgbClr val="000000"/>
                </a:solidFill>
                <a:uFill>
                  <a:solidFill>
                    <a:srgbClr val="FFFFFF"/>
                  </a:solidFill>
                </a:uFill>
                <a:latin typeface="Calibri"/>
              </a:rPr>
              <a:t>Study a list of 10 words = 10 minutes to master it.</a:t>
            </a:r>
            <a:endParaRPr lang="en-US" sz="2500" spc="-1" dirty="0">
              <a:solidFill>
                <a:srgbClr val="000000"/>
              </a:solidFill>
              <a:uFill>
                <a:solidFill>
                  <a:srgbClr val="FFFFFF"/>
                </a:solidFill>
              </a:uFill>
              <a:latin typeface="Arial"/>
            </a:endParaRPr>
          </a:p>
          <a:p>
            <a:pPr marL="1240934" lvl="2" indent="-261245">
              <a:buClr>
                <a:srgbClr val="9999CC"/>
              </a:buClr>
              <a:buSzPct val="80000"/>
              <a:buFont typeface="Arial"/>
              <a:buChar char="•"/>
            </a:pPr>
            <a:r>
              <a:rPr lang="en-US" sz="2500" spc="-1" dirty="0">
                <a:solidFill>
                  <a:srgbClr val="000000"/>
                </a:solidFill>
                <a:uFill>
                  <a:solidFill>
                    <a:srgbClr val="FFFFFF"/>
                  </a:solidFill>
                </a:uFill>
                <a:latin typeface="Calibri"/>
              </a:rPr>
              <a:t>Relearn the list of 10 words = 5 minutes to relearn it </a:t>
            </a:r>
            <a:endParaRPr lang="en-US" sz="2500" spc="-1" dirty="0">
              <a:solidFill>
                <a:srgbClr val="000000"/>
              </a:solidFill>
              <a:uFill>
                <a:solidFill>
                  <a:srgbClr val="FFFFFF"/>
                </a:solidFill>
              </a:uFill>
              <a:latin typeface="Arial"/>
            </a:endParaRPr>
          </a:p>
          <a:p>
            <a:pPr marL="1632802" lvl="3" indent="-195934">
              <a:buClr>
                <a:srgbClr val="000000"/>
              </a:buClr>
              <a:buSzPct val="45000"/>
              <a:buFont typeface="Wingdings" charset="2"/>
              <a:buChar char=""/>
            </a:pPr>
            <a:r>
              <a:rPr lang="en-US" sz="2500" spc="-1" dirty="0">
                <a:solidFill>
                  <a:srgbClr val="000000"/>
                </a:solidFill>
                <a:uFill>
                  <a:solidFill>
                    <a:srgbClr val="FFFFFF"/>
                  </a:solidFill>
                </a:uFill>
                <a:latin typeface="Calibri"/>
              </a:rPr>
              <a:t>Savings = 5 minutes</a:t>
            </a:r>
          </a:p>
          <a:p>
            <a:pPr marL="1632802" lvl="3" indent="-195934">
              <a:buClr>
                <a:srgbClr val="000000"/>
              </a:buClr>
              <a:buSzPct val="45000"/>
              <a:buFont typeface="Wingdings" charset="2"/>
              <a:buChar char=""/>
            </a:pPr>
            <a:endParaRPr lang="en-US" sz="2200" spc="-1" dirty="0">
              <a:solidFill>
                <a:srgbClr val="000000"/>
              </a:solidFill>
              <a:uFill>
                <a:solidFill>
                  <a:srgbClr val="FFFFFF"/>
                </a:solidFill>
              </a:uFill>
              <a:latin typeface="Arial"/>
            </a:endParaRPr>
          </a:p>
          <a:p>
            <a:pPr marL="311208" indent="-310881">
              <a:buClr>
                <a:srgbClr val="00007D"/>
              </a:buClr>
              <a:buSzPct val="75000"/>
              <a:buFont typeface="Arial"/>
              <a:buChar char="•"/>
            </a:pPr>
            <a:r>
              <a:rPr lang="en-US" sz="2500" b="1" spc="-1" dirty="0">
                <a:solidFill>
                  <a:srgbClr val="000000"/>
                </a:solidFill>
                <a:uFill>
                  <a:solidFill>
                    <a:srgbClr val="FFFFFF"/>
                  </a:solidFill>
                </a:uFill>
                <a:latin typeface="Calibri"/>
              </a:rPr>
              <a:t>Overlearning: S</a:t>
            </a:r>
            <a:r>
              <a:rPr lang="en-US" sz="2500" spc="-1" dirty="0">
                <a:solidFill>
                  <a:srgbClr val="000000"/>
                </a:solidFill>
                <a:uFill>
                  <a:solidFill>
                    <a:srgbClr val="FFFFFF"/>
                  </a:solidFill>
                </a:uFill>
                <a:latin typeface="Calibri"/>
              </a:rPr>
              <a:t>tudying after material has been learned. </a:t>
            </a:r>
            <a:endParaRPr lang="en-US" sz="2900" spc="-1" dirty="0">
              <a:solidFill>
                <a:srgbClr val="000000"/>
              </a:solidFill>
              <a:uFill>
                <a:solidFill>
                  <a:srgbClr val="FFFFFF"/>
                </a:solidFill>
              </a:uFill>
              <a:latin typeface="Arial"/>
            </a:endParaRPr>
          </a:p>
          <a:p>
            <a:pPr marL="311208" indent="-310881">
              <a:buClr>
                <a:srgbClr val="00007D"/>
              </a:buClr>
              <a:buSzPct val="75000"/>
              <a:buFont typeface="Arial"/>
              <a:buChar char="•"/>
            </a:pPr>
            <a:r>
              <a:rPr lang="en-US" sz="2500" b="1" spc="-1" dirty="0">
                <a:solidFill>
                  <a:srgbClr val="000000"/>
                </a:solidFill>
                <a:uFill>
                  <a:solidFill>
                    <a:srgbClr val="FFFFFF"/>
                  </a:solidFill>
                </a:uFill>
                <a:latin typeface="Calibri"/>
              </a:rPr>
              <a:t>Spacing Effect:</a:t>
            </a:r>
            <a:r>
              <a:rPr lang="en-US" sz="2500" spc="-1" dirty="0">
                <a:solidFill>
                  <a:srgbClr val="000000"/>
                </a:solidFill>
                <a:uFill>
                  <a:solidFill>
                    <a:srgbClr val="FFFFFF"/>
                  </a:solidFill>
                </a:uFill>
                <a:latin typeface="Calibri"/>
              </a:rPr>
              <a:t> Spacing (spreading) your study over time</a:t>
            </a:r>
            <a:endParaRPr lang="en-US" sz="29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24175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2"/>
          <p:cNvPicPr/>
          <p:nvPr/>
        </p:nvPicPr>
        <p:blipFill>
          <a:blip r:embed="rId2"/>
          <a:stretch/>
        </p:blipFill>
        <p:spPr>
          <a:xfrm>
            <a:off x="456009" y="1451389"/>
            <a:ext cx="8231029" cy="4769084"/>
          </a:xfrm>
          <a:prstGeom prst="rect">
            <a:avLst/>
          </a:prstGeom>
          <a:ln>
            <a:noFill/>
          </a:ln>
        </p:spPr>
      </p:pic>
      <p:sp>
        <p:nvSpPr>
          <p:cNvPr id="152" name="TextShape 1"/>
          <p:cNvSpPr txBox="1"/>
          <p:nvPr/>
        </p:nvSpPr>
        <p:spPr>
          <a:xfrm>
            <a:off x="4146873" y="621884"/>
            <a:ext cx="2278412" cy="322531"/>
          </a:xfrm>
          <a:prstGeom prst="rect">
            <a:avLst/>
          </a:prstGeom>
          <a:noFill/>
          <a:ln>
            <a:noFill/>
          </a:ln>
        </p:spPr>
        <p:txBody>
          <a:bodyPr lIns="81639" tIns="40820" rIns="81639" bIns="40820"/>
          <a:lstStyle/>
          <a:p>
            <a:r>
              <a:rPr lang="en-US" sz="1600" spc="-1">
                <a:solidFill>
                  <a:srgbClr val="000000"/>
                </a:solidFill>
                <a:uFill>
                  <a:solidFill>
                    <a:srgbClr val="FFFFFF"/>
                  </a:solidFill>
                </a:uFill>
                <a:latin typeface="DejaVu Sans"/>
              </a:rPr>
              <a:t>FORGETTING CURVE</a:t>
            </a:r>
          </a:p>
        </p:txBody>
      </p:sp>
    </p:spTree>
    <p:extLst>
      <p:ext uri="{BB962C8B-B14F-4D97-AF65-F5344CB8AC3E}">
        <p14:creationId xmlns:p14="http://schemas.microsoft.com/office/powerpoint/2010/main" val="844139675"/>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1117</Words>
  <Application>Microsoft Macintosh PowerPoint</Application>
  <PresentationFormat>On-screen Show (4:3)</PresentationFormat>
  <Paragraphs>136</Paragraphs>
  <Slides>31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Calibri</vt:lpstr>
      <vt:lpstr>Cambria</vt:lpstr>
      <vt:lpstr>DejaVu Sans</vt:lpstr>
      <vt:lpstr>Times New Roman</vt:lpstr>
      <vt:lpstr>Wingdings</vt:lpstr>
      <vt:lpstr>Pixel</vt:lpstr>
      <vt:lpstr>PowerPoint Presentation</vt:lpstr>
      <vt:lpstr>PowerPoint Presentation</vt:lpstr>
      <vt:lpstr>PowerPoint Presentation</vt:lpstr>
      <vt:lpstr>PowerPoint Presentation</vt:lpstr>
      <vt:lpstr>PowerPoint Presentation</vt:lpstr>
      <vt:lpstr>PowerPoint Presentation</vt:lpstr>
      <vt:lpstr>The science of memory</vt:lpstr>
      <vt:lpstr>PowerPoint Presentation</vt:lpstr>
      <vt:lpstr>PowerPoint Presentation</vt:lpstr>
      <vt:lpstr>PowerPoint Presentation</vt:lpstr>
      <vt:lpstr>PowerPoint Presentation</vt:lpstr>
      <vt:lpstr>PowerPoint Presentation</vt:lpstr>
      <vt:lpstr>History of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Memory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International University</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Memory</dc:title>
  <dc:creator>Office 2004 Test Drive User</dc:creator>
  <cp:lastModifiedBy>R.R. Heredia</cp:lastModifiedBy>
  <cp:revision>57</cp:revision>
  <dcterms:created xsi:type="dcterms:W3CDTF">2010-04-21T17:48:12Z</dcterms:created>
  <dcterms:modified xsi:type="dcterms:W3CDTF">2018-07-08T19:16:40Z</dcterms:modified>
</cp:coreProperties>
</file>