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1" r:id="rId1"/>
    <p:sldMasterId id="2147483664" r:id="rId2"/>
  </p:sldMasterIdLst>
  <p:notesMasterIdLst>
    <p:notesMasterId r:id="rId55"/>
  </p:notesMasterIdLst>
  <p:sldIdLst>
    <p:sldId id="290" r:id="rId3"/>
    <p:sldId id="291" r:id="rId4"/>
    <p:sldId id="292" r:id="rId5"/>
    <p:sldId id="293" r:id="rId6"/>
    <p:sldId id="294" r:id="rId7"/>
    <p:sldId id="295" r:id="rId8"/>
    <p:sldId id="296" r:id="rId9"/>
    <p:sldId id="297" r:id="rId10"/>
    <p:sldId id="298" r:id="rId11"/>
    <p:sldId id="299" r:id="rId12"/>
    <p:sldId id="300" r:id="rId13"/>
    <p:sldId id="301" r:id="rId14"/>
    <p:sldId id="302" r:id="rId15"/>
    <p:sldId id="303" r:id="rId16"/>
    <p:sldId id="304" r:id="rId17"/>
    <p:sldId id="305" r:id="rId18"/>
    <p:sldId id="306" r:id="rId19"/>
    <p:sldId id="307" r:id="rId20"/>
    <p:sldId id="308" r:id="rId21"/>
    <p:sldId id="309" r:id="rId22"/>
    <p:sldId id="310" r:id="rId23"/>
    <p:sldId id="311" r:id="rId24"/>
    <p:sldId id="312" r:id="rId25"/>
    <p:sldId id="313" r:id="rId26"/>
    <p:sldId id="314" r:id="rId27"/>
    <p:sldId id="315" r:id="rId28"/>
    <p:sldId id="316" r:id="rId29"/>
    <p:sldId id="317" r:id="rId30"/>
    <p:sldId id="318" r:id="rId31"/>
    <p:sldId id="319" r:id="rId32"/>
    <p:sldId id="320" r:id="rId33"/>
    <p:sldId id="321" r:id="rId34"/>
    <p:sldId id="322" r:id="rId35"/>
    <p:sldId id="323" r:id="rId36"/>
    <p:sldId id="324" r:id="rId37"/>
    <p:sldId id="326" r:id="rId38"/>
    <p:sldId id="327" r:id="rId39"/>
    <p:sldId id="328" r:id="rId40"/>
    <p:sldId id="329" r:id="rId41"/>
    <p:sldId id="330" r:id="rId42"/>
    <p:sldId id="331" r:id="rId43"/>
    <p:sldId id="332" r:id="rId44"/>
    <p:sldId id="285" r:id="rId45"/>
    <p:sldId id="286" r:id="rId46"/>
    <p:sldId id="289" r:id="rId47"/>
    <p:sldId id="287" r:id="rId48"/>
    <p:sldId id="266" r:id="rId49"/>
    <p:sldId id="267" r:id="rId50"/>
    <p:sldId id="268" r:id="rId51"/>
    <p:sldId id="269" r:id="rId52"/>
    <p:sldId id="270" r:id="rId53"/>
    <p:sldId id="271" r:id="rId54"/>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643" autoAdjust="0"/>
    <p:restoredTop sz="86364" autoAdjust="0"/>
  </p:normalViewPr>
  <p:slideViewPr>
    <p:cSldViewPr snapToObjects="1">
      <p:cViewPr varScale="1">
        <p:scale>
          <a:sx n="126" d="100"/>
          <a:sy n="126" d="100"/>
        </p:scale>
        <p:origin x="-1720" y="-112"/>
      </p:cViewPr>
      <p:guideLst>
        <p:guide orient="horz" pos="2160"/>
        <p:guide pos="2880"/>
      </p:guideLst>
    </p:cSldViewPr>
  </p:slideViewPr>
  <p:outlineViewPr>
    <p:cViewPr>
      <p:scale>
        <a:sx n="33" d="100"/>
        <a:sy n="33" d="100"/>
      </p:scale>
      <p:origin x="0" y="571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notesMaster" Target="notesMasters/notesMaster1.xml"/><Relationship Id="rId56" Type="http://schemas.openxmlformats.org/officeDocument/2006/relationships/printerSettings" Target="printerSettings/printerSettings1.bin"/><Relationship Id="rId57" Type="http://schemas.openxmlformats.org/officeDocument/2006/relationships/presProps" Target="presProps.xml"/><Relationship Id="rId58" Type="http://schemas.openxmlformats.org/officeDocument/2006/relationships/viewProps" Target="viewProps.xml"/><Relationship Id="rId59" Type="http://schemas.openxmlformats.org/officeDocument/2006/relationships/theme" Target="theme/theme1.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60"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D4AA9F-6FA6-413D-B993-EBFF3B9D2C3A}" type="datetimeFigureOut">
              <a:rPr lang="en-US" smtClean="0"/>
              <a:pPr/>
              <a:t>7/11/17</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75751C-D25B-4DAF-B730-B3E87CBB1A62}" type="slidenum">
              <a:rPr lang="en-US" smtClean="0"/>
              <a:pPr/>
              <a:t>‹#›</a:t>
            </a:fld>
            <a:endParaRPr lang="en-US" dirty="0"/>
          </a:p>
        </p:txBody>
      </p:sp>
    </p:spTree>
    <p:extLst>
      <p:ext uri="{BB962C8B-B14F-4D97-AF65-F5344CB8AC3E}">
        <p14:creationId xmlns:p14="http://schemas.microsoft.com/office/powerpoint/2010/main" val="1213370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 name="PlaceHolder 1"/>
          <p:cNvSpPr>
            <a:spLocks noGrp="1"/>
          </p:cNvSpPr>
          <p:nvPr>
            <p:ph type="body"/>
          </p:nvPr>
        </p:nvSpPr>
        <p:spPr>
          <a:xfrm>
            <a:off x="685800" y="4343236"/>
            <a:ext cx="5486082" cy="4114800"/>
          </a:xfrm>
          <a:prstGeom prst="rect">
            <a:avLst/>
          </a:prstGeom>
        </p:spPr>
        <p:txBody>
          <a:bodyPr lIns="0" tIns="0" rIns="0" bIns="0"/>
          <a:lstStyle/>
          <a:p>
            <a:r>
              <a:rPr lang="en-US" sz="1800" spc="-1">
                <a:solidFill>
                  <a:srgbClr val="000000"/>
                </a:solidFill>
                <a:uFill>
                  <a:solidFill>
                    <a:srgbClr val="FFFFFF"/>
                  </a:solidFill>
                </a:uFill>
                <a:latin typeface="Arial"/>
              </a:rPr>
              <a:t>Somatosensory Cortex: touch, attention</a:t>
            </a:r>
          </a:p>
          <a:p>
            <a:endParaRPr lang="en-US" sz="1800" spc="-1">
              <a:solidFill>
                <a:srgbClr val="000000"/>
              </a:solidFill>
              <a:uFill>
                <a:solidFill>
                  <a:srgbClr val="FFFFFF"/>
                </a:solidFill>
              </a:uFill>
              <a:latin typeface="Arial"/>
            </a:endParaRPr>
          </a:p>
          <a:p>
            <a:r>
              <a:rPr lang="en-US" sz="1800" spc="-1">
                <a:solidFill>
                  <a:srgbClr val="000000"/>
                </a:solidFill>
                <a:uFill>
                  <a:solidFill>
                    <a:srgbClr val="FFFFFF"/>
                  </a:solidFill>
                </a:uFill>
                <a:latin typeface="Arial"/>
              </a:rPr>
              <a:t>Temporal cortex= auditory, sound processing</a:t>
            </a:r>
          </a:p>
          <a:p>
            <a:endParaRPr lang="en-US" sz="1800" spc="-1">
              <a:solidFill>
                <a:srgbClr val="000000"/>
              </a:solidFill>
              <a:uFill>
                <a:solidFill>
                  <a:srgbClr val="FFFFFF"/>
                </a:solidFill>
              </a:uFill>
              <a:latin typeface="Arial"/>
            </a:endParaRPr>
          </a:p>
          <a:p>
            <a:r>
              <a:rPr lang="en-US" sz="1800" spc="-1">
                <a:solidFill>
                  <a:srgbClr val="000000"/>
                </a:solidFill>
                <a:uFill>
                  <a:solidFill>
                    <a:srgbClr val="FFFFFF"/>
                  </a:solidFill>
                </a:uFill>
                <a:latin typeface="Arial"/>
              </a:rPr>
              <a:t>Prefrontal: Most involved in memories, starting the conscious process of remembering</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 name="PlaceHolder 1"/>
          <p:cNvSpPr>
            <a:spLocks noGrp="1"/>
          </p:cNvSpPr>
          <p:nvPr>
            <p:ph type="body"/>
          </p:nvPr>
        </p:nvSpPr>
        <p:spPr>
          <a:xfrm>
            <a:off x="685800" y="4343236"/>
            <a:ext cx="5486082" cy="4114473"/>
          </a:xfrm>
          <a:prstGeom prst="rect">
            <a:avLst/>
          </a:prstGeom>
        </p:spPr>
        <p:txBody>
          <a:bodyPr lIns="0" tIns="0" rIns="0" bIns="0"/>
          <a:lstStyle/>
          <a:p>
            <a:r>
              <a:rPr lang="en-US" sz="1800" spc="-1">
                <a:solidFill>
                  <a:srgbClr val="000000"/>
                </a:solidFill>
                <a:uFill>
                  <a:solidFill>
                    <a:srgbClr val="FFFFFF"/>
                  </a:solidFill>
                </a:uFill>
                <a:latin typeface="Arial"/>
              </a:rPr>
              <a:t>Notice that this has been a continues issue throughout time..</a:t>
            </a:r>
          </a:p>
          <a:p>
            <a:endParaRPr lang="en-US" sz="1800" spc="-1">
              <a:solidFill>
                <a:srgbClr val="000000"/>
              </a:solidFill>
              <a:uFill>
                <a:solidFill>
                  <a:srgbClr val="FFFFFF"/>
                </a:solidFill>
              </a:uFill>
              <a:latin typeface="Arial"/>
            </a:endParaRPr>
          </a:p>
          <a:p>
            <a:r>
              <a:rPr lang="en-US" sz="1800" spc="-1">
                <a:solidFill>
                  <a:srgbClr val="000000"/>
                </a:solidFill>
                <a:uFill>
                  <a:solidFill>
                    <a:srgbClr val="FFFFFF"/>
                  </a:solidFill>
                </a:uFill>
                <a:latin typeface="Arial"/>
              </a:rPr>
              <a:t>What do you make of Quiroga's et al's? There is actually some other research that one would argue supports their results.. .but often times you have to go back to the methodology and wonder what fMRI studies really show</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 name="PlaceHolder 1"/>
          <p:cNvSpPr>
            <a:spLocks noGrp="1"/>
          </p:cNvSpPr>
          <p:nvPr>
            <p:ph type="body"/>
          </p:nvPr>
        </p:nvSpPr>
        <p:spPr>
          <a:xfrm>
            <a:off x="685800" y="4343236"/>
            <a:ext cx="5486082" cy="4114473"/>
          </a:xfrm>
          <a:prstGeom prst="rect">
            <a:avLst/>
          </a:prstGeom>
        </p:spPr>
        <p:txBody>
          <a:bodyPr lIns="0" tIns="0" rIns="0" bIns="0"/>
          <a:lstStyle/>
          <a:p>
            <a:r>
              <a:rPr lang="en-US" sz="1800" spc="-1">
                <a:solidFill>
                  <a:srgbClr val="000000"/>
                </a:solidFill>
                <a:uFill>
                  <a:solidFill>
                    <a:srgbClr val="FFFFFF"/>
                  </a:solidFill>
                </a:uFill>
                <a:latin typeface="Arial"/>
              </a:rPr>
              <a:t>Cerebral Cortex: frontal</a:t>
            </a:r>
          </a:p>
          <a:p>
            <a:endParaRPr lang="en-US" sz="1800" spc="-1">
              <a:solidFill>
                <a:srgbClr val="000000"/>
              </a:solidFill>
              <a:uFill>
                <a:solidFill>
                  <a:srgbClr val="FFFFFF"/>
                </a:solidFill>
              </a:uFill>
              <a:latin typeface="Arial"/>
            </a:endParaRPr>
          </a:p>
          <a:p>
            <a:r>
              <a:rPr lang="en-US" sz="1800" spc="-1">
                <a:solidFill>
                  <a:srgbClr val="000000"/>
                </a:solidFill>
                <a:uFill>
                  <a:solidFill>
                    <a:srgbClr val="FFFFFF"/>
                  </a:solidFill>
                </a:uFill>
                <a:latin typeface="Arial"/>
              </a:rPr>
              <a:t>Sub-cortex... specialized functions that are not unique to human!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 name="PlaceHolder 1"/>
          <p:cNvSpPr>
            <a:spLocks noGrp="1"/>
          </p:cNvSpPr>
          <p:nvPr>
            <p:ph type="body"/>
          </p:nvPr>
        </p:nvSpPr>
        <p:spPr>
          <a:xfrm>
            <a:off x="685800" y="4343236"/>
            <a:ext cx="5486082" cy="4114473"/>
          </a:xfrm>
          <a:prstGeom prst="rect">
            <a:avLst/>
          </a:prstGeom>
        </p:spPr>
        <p:txBody>
          <a:bodyPr lIns="0" tIns="0" rIns="0" bIns="0"/>
          <a:lstStyle/>
          <a:p>
            <a:r>
              <a:rPr lang="en-US" sz="1800" spc="-1">
                <a:solidFill>
                  <a:srgbClr val="000000"/>
                </a:solidFill>
                <a:uFill>
                  <a:solidFill>
                    <a:srgbClr val="FFFFFF"/>
                  </a:solidFill>
                </a:uFill>
                <a:latin typeface="Arial"/>
              </a:rPr>
              <a:t>Medial temporal cortex:</a:t>
            </a:r>
          </a:p>
          <a:p>
            <a:endParaRPr lang="en-US" sz="1800" spc="-1">
              <a:solidFill>
                <a:srgbClr val="000000"/>
              </a:solidFill>
              <a:uFill>
                <a:solidFill>
                  <a:srgbClr val="FFFFFF"/>
                </a:solidFill>
              </a:uFill>
              <a:latin typeface="Arial"/>
            </a:endParaRPr>
          </a:p>
          <a:p>
            <a:r>
              <a:rPr lang="en-US" sz="1800" spc="-1">
                <a:solidFill>
                  <a:srgbClr val="000000"/>
                </a:solidFill>
                <a:uFill>
                  <a:solidFill>
                    <a:srgbClr val="FFFFFF"/>
                  </a:solidFill>
                </a:uFill>
                <a:latin typeface="Arial"/>
              </a:rPr>
              <a:t>In humans: Left temporal lobe more involved in processing verbal information</a:t>
            </a:r>
          </a:p>
          <a:p>
            <a:endParaRPr lang="en-US" sz="1800" spc="-1">
              <a:solidFill>
                <a:srgbClr val="000000"/>
              </a:solidFill>
              <a:uFill>
                <a:solidFill>
                  <a:srgbClr val="FFFFFF"/>
                </a:solidFill>
              </a:uFill>
              <a:latin typeface="Arial"/>
            </a:endParaRPr>
          </a:p>
          <a:p>
            <a:r>
              <a:rPr lang="en-US" sz="1800" spc="-1">
                <a:solidFill>
                  <a:srgbClr val="000000"/>
                </a:solidFill>
                <a:uFill>
                  <a:solidFill>
                    <a:srgbClr val="FFFFFF"/>
                  </a:solidFill>
                </a:uFill>
                <a:latin typeface="Arial"/>
              </a:rPr>
              <a:t>Right temporal lobe: more involved in processing spatial information...</a:t>
            </a:r>
          </a:p>
          <a:p>
            <a:endParaRPr lang="en-US" sz="1800" spc="-1">
              <a:solidFill>
                <a:srgbClr val="000000"/>
              </a:solidFill>
              <a:uFill>
                <a:solidFill>
                  <a:srgbClr val="FFFFFF"/>
                </a:solidFill>
              </a:uFill>
              <a:latin typeface="Arial"/>
            </a:endParaRPr>
          </a:p>
          <a:p>
            <a:r>
              <a:rPr lang="en-US" sz="1800" spc="-1">
                <a:solidFill>
                  <a:srgbClr val="000000"/>
                </a:solidFill>
                <a:uFill>
                  <a:solidFill>
                    <a:srgbClr val="FFFFFF"/>
                  </a:solidFill>
                </a:uFill>
                <a:latin typeface="Arial"/>
              </a:rPr>
              <a:t>Other areas of the temporal lobe include language and  auditory processing, and interpreting and labeling visual images.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 name="PlaceHolder 1"/>
          <p:cNvSpPr>
            <a:spLocks noGrp="1"/>
          </p:cNvSpPr>
          <p:nvPr>
            <p:ph type="body"/>
          </p:nvPr>
        </p:nvSpPr>
        <p:spPr>
          <a:xfrm>
            <a:off x="685800" y="4343236"/>
            <a:ext cx="5486082" cy="4114800"/>
          </a:xfrm>
          <a:prstGeom prst="rect">
            <a:avLst/>
          </a:prstGeom>
        </p:spPr>
        <p:txBody>
          <a:bodyPr lIns="0" tIns="0" rIns="0" bIns="0"/>
          <a:lstStyle/>
          <a:p>
            <a:r>
              <a:rPr lang="en-US" sz="1800" spc="-1">
                <a:solidFill>
                  <a:srgbClr val="000000"/>
                </a:solidFill>
                <a:uFill>
                  <a:solidFill>
                    <a:srgbClr val="FFFFFF"/>
                  </a:solidFill>
                </a:uFill>
                <a:latin typeface="Arial"/>
              </a:rPr>
              <a:t>Somatosensory Cortex: touch, attention</a:t>
            </a:r>
          </a:p>
          <a:p>
            <a:endParaRPr lang="en-US" sz="1800" spc="-1">
              <a:solidFill>
                <a:srgbClr val="000000"/>
              </a:solidFill>
              <a:uFill>
                <a:solidFill>
                  <a:srgbClr val="FFFFFF"/>
                </a:solidFill>
              </a:uFill>
              <a:latin typeface="Arial"/>
            </a:endParaRPr>
          </a:p>
          <a:p>
            <a:r>
              <a:rPr lang="en-US" sz="1800" spc="-1">
                <a:solidFill>
                  <a:srgbClr val="000000"/>
                </a:solidFill>
                <a:uFill>
                  <a:solidFill>
                    <a:srgbClr val="FFFFFF"/>
                  </a:solidFill>
                </a:uFill>
                <a:latin typeface="Arial"/>
              </a:rPr>
              <a:t>Temporal cortex= auditory, sound processing</a:t>
            </a:r>
          </a:p>
          <a:p>
            <a:endParaRPr lang="en-US" sz="1800" spc="-1">
              <a:solidFill>
                <a:srgbClr val="000000"/>
              </a:solidFill>
              <a:uFill>
                <a:solidFill>
                  <a:srgbClr val="FFFFFF"/>
                </a:solidFill>
              </a:uFill>
              <a:latin typeface="Arial"/>
            </a:endParaRPr>
          </a:p>
          <a:p>
            <a:r>
              <a:rPr lang="en-US" sz="1800" spc="-1">
                <a:solidFill>
                  <a:srgbClr val="000000"/>
                </a:solidFill>
                <a:uFill>
                  <a:solidFill>
                    <a:srgbClr val="FFFFFF"/>
                  </a:solidFill>
                </a:uFill>
                <a:latin typeface="Arial"/>
              </a:rPr>
              <a:t>Prefrontal: Most involved in memories, starting the conscious process of remembering</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 name="PlaceHolder 1"/>
          <p:cNvSpPr>
            <a:spLocks noGrp="1"/>
          </p:cNvSpPr>
          <p:nvPr>
            <p:ph type="body"/>
          </p:nvPr>
        </p:nvSpPr>
        <p:spPr>
          <a:xfrm>
            <a:off x="685800" y="4343236"/>
            <a:ext cx="5486082" cy="4114473"/>
          </a:xfrm>
          <a:prstGeom prst="rect">
            <a:avLst/>
          </a:prstGeom>
        </p:spPr>
        <p:txBody>
          <a:bodyPr lIns="0" tIns="0" rIns="0" bIns="0"/>
          <a:lstStyle/>
          <a:p>
            <a:r>
              <a:rPr lang="en-US" sz="1800" spc="-1">
                <a:solidFill>
                  <a:srgbClr val="000000"/>
                </a:solidFill>
                <a:uFill>
                  <a:solidFill>
                    <a:srgbClr val="FFFFFF"/>
                  </a:solidFill>
                </a:uFill>
                <a:latin typeface="Arial"/>
              </a:rPr>
              <a:t>EEG: Electroencephalography</a:t>
            </a:r>
          </a:p>
          <a:p>
            <a:r>
              <a:rPr lang="en-US" sz="1800" spc="-1">
                <a:solidFill>
                  <a:srgbClr val="000000"/>
                </a:solidFill>
                <a:uFill>
                  <a:solidFill>
                    <a:srgbClr val="FFFFFF"/>
                  </a:solidFill>
                </a:uFill>
                <a:latin typeface="Arial"/>
              </a:rPr>
              <a:t>MEG: Magnetoencephalography</a:t>
            </a:r>
          </a:p>
          <a:p>
            <a:r>
              <a:rPr lang="en-US" sz="1800" spc="-1">
                <a:solidFill>
                  <a:srgbClr val="000000"/>
                </a:solidFill>
                <a:uFill>
                  <a:solidFill>
                    <a:srgbClr val="FFFFFF"/>
                  </a:solidFill>
                </a:uFill>
                <a:latin typeface="Arial"/>
              </a:rPr>
              <a:t>PET: Positron emision tomography</a:t>
            </a:r>
          </a:p>
          <a:p>
            <a:r>
              <a:rPr lang="en-US" sz="1800" spc="-1">
                <a:solidFill>
                  <a:srgbClr val="000000"/>
                </a:solidFill>
                <a:uFill>
                  <a:solidFill>
                    <a:srgbClr val="FFFFFF"/>
                  </a:solidFill>
                </a:uFill>
                <a:latin typeface="Arial"/>
              </a:rPr>
              <a:t>FMRI: functional magnetic resonance imaging</a:t>
            </a:r>
          </a:p>
          <a:p>
            <a:endParaRPr lang="en-US" sz="1800" spc="-1">
              <a:solidFill>
                <a:srgbClr val="000000"/>
              </a:solidFill>
              <a:uFill>
                <a:solidFill>
                  <a:srgbClr val="FFFFFF"/>
                </a:solidFill>
              </a:uFill>
              <a:latin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 name="PlaceHolder 1"/>
          <p:cNvSpPr>
            <a:spLocks noGrp="1"/>
          </p:cNvSpPr>
          <p:nvPr>
            <p:ph type="body"/>
          </p:nvPr>
        </p:nvSpPr>
        <p:spPr>
          <a:xfrm>
            <a:off x="685800" y="4343236"/>
            <a:ext cx="5486082" cy="4114473"/>
          </a:xfrm>
          <a:prstGeom prst="rect">
            <a:avLst/>
          </a:prstGeom>
        </p:spPr>
        <p:txBody>
          <a:bodyPr lIns="0" tIns="0" rIns="0" bIns="0"/>
          <a:lstStyle/>
          <a:p>
            <a:r>
              <a:rPr lang="en-US" sz="1800" spc="-1">
                <a:solidFill>
                  <a:srgbClr val="000000"/>
                </a:solidFill>
                <a:uFill>
                  <a:solidFill>
                    <a:srgbClr val="FFFFFF"/>
                  </a:solidFill>
                </a:uFill>
                <a:latin typeface="Arial"/>
              </a:rPr>
              <a:t>EEG is based on the fact that neurons conduct electricity and this electrical conduction can be measured by electrodes.</a:t>
            </a:r>
          </a:p>
          <a:p>
            <a:endParaRPr lang="en-US" sz="1800" spc="-1">
              <a:solidFill>
                <a:srgbClr val="000000"/>
              </a:solidFill>
              <a:uFill>
                <a:solidFill>
                  <a:srgbClr val="FFFFFF"/>
                </a:solidFill>
              </a:uFill>
              <a:latin typeface="Arial"/>
            </a:endParaRPr>
          </a:p>
          <a:p>
            <a:r>
              <a:rPr lang="en-US" sz="1800" spc="-1">
                <a:solidFill>
                  <a:srgbClr val="000000"/>
                </a:solidFill>
                <a:uFill>
                  <a:solidFill>
                    <a:srgbClr val="FFFFFF"/>
                  </a:solidFill>
                </a:uFill>
                <a:latin typeface="Arial"/>
              </a:rPr>
              <a:t>N400  It is a negative-going deflection that peaks around 400 milliseconds post-stimulus onset, although it can extend from 250-500 ms, and is typically maximal over centro-parietal electrode sites. The N400 is part of the normal brain response to words and other meaningful (or potentially meaningful) stimuli, including visual and auditory words, sign language signs, pictures, faces, environmental sounds, and smells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 name="PlaceHolder 1"/>
          <p:cNvSpPr>
            <a:spLocks noGrp="1"/>
          </p:cNvSpPr>
          <p:nvPr>
            <p:ph type="body"/>
          </p:nvPr>
        </p:nvSpPr>
        <p:spPr>
          <a:xfrm>
            <a:off x="685800" y="4343236"/>
            <a:ext cx="5486082" cy="4114800"/>
          </a:xfrm>
          <a:prstGeom prst="rect">
            <a:avLst/>
          </a:prstGeom>
        </p:spPr>
        <p:txBody>
          <a:bodyPr lIns="0" tIns="0" rIns="0" bIns="0"/>
          <a:lstStyle/>
          <a:p>
            <a:r>
              <a:rPr lang="en-US" sz="1800" spc="-1">
                <a:solidFill>
                  <a:srgbClr val="000000"/>
                </a:solidFill>
                <a:uFill>
                  <a:solidFill>
                    <a:srgbClr val="FFFFFF"/>
                  </a:solidFill>
                </a:uFill>
                <a:latin typeface="Arial"/>
              </a:rPr>
              <a:t>Somatosensory Cortex: touch, attention</a:t>
            </a:r>
          </a:p>
          <a:p>
            <a:endParaRPr lang="en-US" sz="1800" spc="-1">
              <a:solidFill>
                <a:srgbClr val="000000"/>
              </a:solidFill>
              <a:uFill>
                <a:solidFill>
                  <a:srgbClr val="FFFFFF"/>
                </a:solidFill>
              </a:uFill>
              <a:latin typeface="Arial"/>
            </a:endParaRPr>
          </a:p>
          <a:p>
            <a:r>
              <a:rPr lang="en-US" sz="1800" spc="-1">
                <a:solidFill>
                  <a:srgbClr val="000000"/>
                </a:solidFill>
                <a:uFill>
                  <a:solidFill>
                    <a:srgbClr val="FFFFFF"/>
                  </a:solidFill>
                </a:uFill>
                <a:latin typeface="Arial"/>
              </a:rPr>
              <a:t>Temporal cortex= auditory, sound processing</a:t>
            </a:r>
          </a:p>
          <a:p>
            <a:endParaRPr lang="en-US" sz="1800" spc="-1">
              <a:solidFill>
                <a:srgbClr val="000000"/>
              </a:solidFill>
              <a:uFill>
                <a:solidFill>
                  <a:srgbClr val="FFFFFF"/>
                </a:solidFill>
              </a:uFill>
              <a:latin typeface="Arial"/>
            </a:endParaRPr>
          </a:p>
          <a:p>
            <a:r>
              <a:rPr lang="en-US" sz="1800" spc="-1">
                <a:solidFill>
                  <a:srgbClr val="000000"/>
                </a:solidFill>
                <a:uFill>
                  <a:solidFill>
                    <a:srgbClr val="FFFFFF"/>
                  </a:solidFill>
                </a:uFill>
                <a:latin typeface="Arial"/>
              </a:rPr>
              <a:t>Prefrontal: Most involved in memories, starting the conscious process of remembering</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4051" name="Rectangle 19"/>
          <p:cNvSpPr>
            <a:spLocks noGrp="1" noChangeArrowheads="1"/>
          </p:cNvSpPr>
          <p:nvPr>
            <p:ph type="ctrTitle"/>
          </p:nvPr>
        </p:nvSpPr>
        <p:spPr>
          <a:xfrm>
            <a:off x="914400" y="381000"/>
            <a:ext cx="7924800" cy="1524000"/>
          </a:xfrm>
        </p:spPr>
        <p:txBody>
          <a:bodyPr/>
          <a:lstStyle>
            <a:lvl1pPr>
              <a:defRPr sz="3600">
                <a:solidFill>
                  <a:schemeClr val="tx1"/>
                </a:solidFill>
              </a:defRPr>
            </a:lvl1pPr>
          </a:lstStyle>
          <a:p>
            <a:r>
              <a:rPr lang="en-US" dirty="0"/>
              <a:t>Click to edit Master title style</a:t>
            </a:r>
          </a:p>
        </p:txBody>
      </p:sp>
      <p:sp>
        <p:nvSpPr>
          <p:cNvPr id="44052" name="Rectangle 20"/>
          <p:cNvSpPr>
            <a:spLocks noGrp="1" noChangeArrowheads="1"/>
          </p:cNvSpPr>
          <p:nvPr>
            <p:ph type="subTitle" idx="1"/>
          </p:nvPr>
        </p:nvSpPr>
        <p:spPr>
          <a:xfrm>
            <a:off x="898071" y="3200400"/>
            <a:ext cx="6019800" cy="914400"/>
          </a:xfrm>
        </p:spPr>
        <p:txBody>
          <a:bodyPr/>
          <a:lstStyle>
            <a:lvl1pPr marL="0" indent="0">
              <a:buFont typeface="Wingdings" pitchFamily="2" charset="2"/>
              <a:buNone/>
              <a:defRPr sz="2200"/>
            </a:lvl1pPr>
          </a:lstStyle>
          <a:p>
            <a:r>
              <a:rPr lang="en-US" dirty="0"/>
              <a:t>Click to edit Master subtitle style</a:t>
            </a:r>
          </a:p>
        </p:txBody>
      </p:sp>
      <p:sp>
        <p:nvSpPr>
          <p:cNvPr id="18" name="Rectangle 16"/>
          <p:cNvSpPr>
            <a:spLocks noGrp="1" noChangeArrowheads="1"/>
          </p:cNvSpPr>
          <p:nvPr>
            <p:ph type="dt" sz="half" idx="10"/>
          </p:nvPr>
        </p:nvSpPr>
        <p:spPr>
          <a:xfrm>
            <a:off x="914400" y="6150429"/>
            <a:ext cx="2133600" cy="457200"/>
          </a:xfrm>
        </p:spPr>
        <p:txBody>
          <a:bodyPr/>
          <a:lstStyle>
            <a:lvl1pPr>
              <a:defRPr/>
            </a:lvl1pPr>
          </a:lstStyle>
          <a:p>
            <a:pPr>
              <a:defRPr/>
            </a:pPr>
            <a:fld id="{E4784932-9C7E-4E19-8DAC-B9EDA84F0197}" type="datetime1">
              <a:rPr lang="en-US" smtClean="0"/>
              <a:t>7/11/17</a:t>
            </a:fld>
            <a:endParaRPr lang="en-US" dirty="0"/>
          </a:p>
        </p:txBody>
      </p:sp>
      <p:sp>
        <p:nvSpPr>
          <p:cNvPr id="19" name="Rectangle 17"/>
          <p:cNvSpPr>
            <a:spLocks noGrp="1" noChangeArrowheads="1"/>
          </p:cNvSpPr>
          <p:nvPr>
            <p:ph type="ftr" sz="quarter" idx="11"/>
          </p:nvPr>
        </p:nvSpPr>
        <p:spPr/>
        <p:txBody>
          <a:bodyPr/>
          <a:lstStyle>
            <a:lvl1pPr>
              <a:defRPr/>
            </a:lvl1pPr>
          </a:lstStyle>
          <a:p>
            <a:pPr>
              <a:defRPr/>
            </a:pPr>
            <a:r>
              <a:rPr lang="en-US" smtClean="0"/>
              <a:t>Schwartz, Memory 3e. SAGE Publications, 2018.</a:t>
            </a:r>
            <a:endParaRPr lang="en-US" dirty="0"/>
          </a:p>
        </p:txBody>
      </p:sp>
      <p:sp>
        <p:nvSpPr>
          <p:cNvPr id="20" name="Rectangle 18"/>
          <p:cNvSpPr>
            <a:spLocks noGrp="1" noChangeArrowheads="1"/>
          </p:cNvSpPr>
          <p:nvPr>
            <p:ph type="sldNum" sz="quarter" idx="12"/>
          </p:nvPr>
        </p:nvSpPr>
        <p:spPr/>
        <p:txBody>
          <a:bodyPr/>
          <a:lstStyle>
            <a:lvl1pPr>
              <a:defRPr/>
            </a:lvl1pPr>
          </a:lstStyle>
          <a:p>
            <a:pPr>
              <a:defRPr/>
            </a:pPr>
            <a:fld id="{3B41D20F-8FFA-4F80-806A-5FAA43415793}"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a:ln/>
        </p:spPr>
        <p:txBody>
          <a:bodyPr/>
          <a:lstStyle>
            <a:lvl1pPr>
              <a:defRPr/>
            </a:lvl1pPr>
          </a:lstStyle>
          <a:p>
            <a:pPr>
              <a:defRPr/>
            </a:pPr>
            <a:r>
              <a:rPr lang="en-US" smtClean="0"/>
              <a:t>Schwartz, Memory 3e. SAGE Publications, 2018.</a:t>
            </a:r>
            <a:endParaRPr lang="en-US" dirty="0"/>
          </a:p>
        </p:txBody>
      </p:sp>
      <p:sp>
        <p:nvSpPr>
          <p:cNvPr id="5" name="Rectangle 3"/>
          <p:cNvSpPr>
            <a:spLocks noGrp="1" noChangeArrowheads="1"/>
          </p:cNvSpPr>
          <p:nvPr>
            <p:ph type="sldNum" sz="quarter" idx="11"/>
          </p:nvPr>
        </p:nvSpPr>
        <p:spPr>
          <a:ln/>
        </p:spPr>
        <p:txBody>
          <a:bodyPr/>
          <a:lstStyle>
            <a:lvl1pPr>
              <a:defRPr/>
            </a:lvl1pPr>
          </a:lstStyle>
          <a:p>
            <a:pPr>
              <a:defRPr/>
            </a:pPr>
            <a:fld id="{ED429F13-89FB-4B72-924D-386C71AD519F}" type="slidenum">
              <a:rPr lang="en-US"/>
              <a:pPr>
                <a:defRPr/>
              </a:pPr>
              <a:t>‹#›</a:t>
            </a:fld>
            <a:endParaRPr lang="en-US" dirty="0"/>
          </a:p>
        </p:txBody>
      </p:sp>
      <p:sp>
        <p:nvSpPr>
          <p:cNvPr id="6" name="Rectangle 16"/>
          <p:cNvSpPr>
            <a:spLocks noGrp="1" noChangeArrowheads="1"/>
          </p:cNvSpPr>
          <p:nvPr>
            <p:ph type="dt" sz="half" idx="12"/>
          </p:nvPr>
        </p:nvSpPr>
        <p:spPr>
          <a:ln/>
        </p:spPr>
        <p:txBody>
          <a:bodyPr/>
          <a:lstStyle>
            <a:lvl1pPr>
              <a:defRPr/>
            </a:lvl1pPr>
          </a:lstStyle>
          <a:p>
            <a:pPr>
              <a:defRPr/>
            </a:pPr>
            <a:fld id="{6C2A5C95-0C03-4445-B590-D1DB64FD01A4}" type="datetime1">
              <a:rPr lang="en-US" smtClean="0"/>
              <a:t>7/11/17</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a:ln/>
        </p:spPr>
        <p:txBody>
          <a:bodyPr/>
          <a:lstStyle>
            <a:lvl1pPr>
              <a:defRPr/>
            </a:lvl1pPr>
          </a:lstStyle>
          <a:p>
            <a:pPr>
              <a:defRPr/>
            </a:pPr>
            <a:r>
              <a:rPr lang="en-US" smtClean="0"/>
              <a:t>Schwartz, Memory 3e. SAGE Publications, 2018.</a:t>
            </a:r>
            <a:endParaRPr lang="en-US" dirty="0"/>
          </a:p>
        </p:txBody>
      </p:sp>
      <p:sp>
        <p:nvSpPr>
          <p:cNvPr id="5" name="Rectangle 3"/>
          <p:cNvSpPr>
            <a:spLocks noGrp="1" noChangeArrowheads="1"/>
          </p:cNvSpPr>
          <p:nvPr>
            <p:ph type="sldNum" sz="quarter" idx="11"/>
          </p:nvPr>
        </p:nvSpPr>
        <p:spPr>
          <a:ln/>
        </p:spPr>
        <p:txBody>
          <a:bodyPr/>
          <a:lstStyle>
            <a:lvl1pPr>
              <a:defRPr/>
            </a:lvl1pPr>
          </a:lstStyle>
          <a:p>
            <a:pPr>
              <a:defRPr/>
            </a:pPr>
            <a:fld id="{83F29CA0-26CB-418F-8FCD-1223F50F4B7F}" type="slidenum">
              <a:rPr lang="en-US"/>
              <a:pPr>
                <a:defRPr/>
              </a:pPr>
              <a:t>‹#›</a:t>
            </a:fld>
            <a:endParaRPr lang="en-US" dirty="0"/>
          </a:p>
        </p:txBody>
      </p:sp>
      <p:sp>
        <p:nvSpPr>
          <p:cNvPr id="6" name="Rectangle 16"/>
          <p:cNvSpPr>
            <a:spLocks noGrp="1" noChangeArrowheads="1"/>
          </p:cNvSpPr>
          <p:nvPr>
            <p:ph type="dt" sz="half" idx="12"/>
          </p:nvPr>
        </p:nvSpPr>
        <p:spPr>
          <a:ln/>
        </p:spPr>
        <p:txBody>
          <a:bodyPr/>
          <a:lstStyle>
            <a:lvl1pPr>
              <a:defRPr/>
            </a:lvl1pPr>
          </a:lstStyle>
          <a:p>
            <a:pPr>
              <a:defRPr/>
            </a:pPr>
            <a:fld id="{A893270A-1744-47FB-9577-7D0653003BE2}" type="datetime1">
              <a:rPr lang="en-US" smtClean="0"/>
              <a:t>7/11/17</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D9292BF3-445A-46C6-BE35-041636153EE5}" type="datetime1">
              <a:rPr lang="en-US" smtClean="0"/>
              <a:t>7/11/17</a:t>
            </a:fld>
            <a:endParaRPr lang="en-US" dirty="0"/>
          </a:p>
        </p:txBody>
      </p:sp>
      <p:sp>
        <p:nvSpPr>
          <p:cNvPr id="5" name="Footer Placeholder 4"/>
          <p:cNvSpPr>
            <a:spLocks noGrp="1"/>
          </p:cNvSpPr>
          <p:nvPr>
            <p:ph type="ftr" sz="quarter" idx="11"/>
          </p:nvPr>
        </p:nvSpPr>
        <p:spPr/>
        <p:txBody>
          <a:bodyPr/>
          <a:lstStyle/>
          <a:p>
            <a:pPr>
              <a:defRPr/>
            </a:pPr>
            <a:r>
              <a:rPr lang="en-US" smtClean="0"/>
              <a:t>Schwartz, Memory 3e. SAGE Publications, 2018.</a:t>
            </a:r>
            <a:endParaRPr lang="en-US" dirty="0"/>
          </a:p>
        </p:txBody>
      </p:sp>
      <p:sp>
        <p:nvSpPr>
          <p:cNvPr id="6" name="Slide Number Placeholder 5"/>
          <p:cNvSpPr>
            <a:spLocks noGrp="1"/>
          </p:cNvSpPr>
          <p:nvPr>
            <p:ph type="sldNum" sz="quarter" idx="12"/>
          </p:nvPr>
        </p:nvSpPr>
        <p:spPr/>
        <p:txBody>
          <a:bodyPr/>
          <a:lstStyle/>
          <a:p>
            <a:pPr>
              <a:defRPr/>
            </a:pPr>
            <a:fld id="{3B41D20F-8FFA-4F80-806A-5FAA43415793}" type="slidenum">
              <a:rPr lang="en-US" smtClean="0"/>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pPr>
              <a:defRPr/>
            </a:pPr>
            <a:fld id="{40A8E210-4A8D-4B18-B52A-7512B01769F8}" type="datetime1">
              <a:rPr lang="en-US" smtClean="0"/>
              <a:t>7/11/17</a:t>
            </a:fld>
            <a:endParaRPr lang="en-US" dirty="0"/>
          </a:p>
        </p:txBody>
      </p:sp>
      <p:sp>
        <p:nvSpPr>
          <p:cNvPr id="5" name="Footer Placeholder 4"/>
          <p:cNvSpPr>
            <a:spLocks noGrp="1"/>
          </p:cNvSpPr>
          <p:nvPr>
            <p:ph type="ftr" sz="quarter" idx="11"/>
          </p:nvPr>
        </p:nvSpPr>
        <p:spPr/>
        <p:txBody>
          <a:bodyPr/>
          <a:lstStyle/>
          <a:p>
            <a:pPr>
              <a:defRPr/>
            </a:pPr>
            <a:r>
              <a:rPr lang="en-US" smtClean="0"/>
              <a:t>Schwartz, Memory 3e. SAGE Publications, 2018.</a:t>
            </a:r>
            <a:endParaRPr lang="en-US" dirty="0"/>
          </a:p>
        </p:txBody>
      </p:sp>
      <p:sp>
        <p:nvSpPr>
          <p:cNvPr id="6" name="Slide Number Placeholder 5"/>
          <p:cNvSpPr>
            <a:spLocks noGrp="1"/>
          </p:cNvSpPr>
          <p:nvPr>
            <p:ph type="sldNum" sz="quarter" idx="12"/>
          </p:nvPr>
        </p:nvSpPr>
        <p:spPr/>
        <p:txBody>
          <a:bodyPr/>
          <a:lstStyle/>
          <a:p>
            <a:pPr>
              <a:defRPr/>
            </a:pPr>
            <a:fld id="{2E2E1C2D-9412-46B0-AE4C-715CF42494AB}" type="slidenum">
              <a:rPr lang="en-US" smtClean="0"/>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08957" y="3044825"/>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08957" y="60960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pPr>
              <a:defRPr/>
            </a:pPr>
            <a:fld id="{35233A93-99EF-462A-A59C-088B6713E005}" type="datetime1">
              <a:rPr lang="en-US" smtClean="0"/>
              <a:t>7/11/17</a:t>
            </a:fld>
            <a:endParaRPr lang="en-US" dirty="0"/>
          </a:p>
        </p:txBody>
      </p:sp>
      <p:sp>
        <p:nvSpPr>
          <p:cNvPr id="5" name="Footer Placeholder 4"/>
          <p:cNvSpPr>
            <a:spLocks noGrp="1"/>
          </p:cNvSpPr>
          <p:nvPr>
            <p:ph type="ftr" sz="quarter" idx="11"/>
          </p:nvPr>
        </p:nvSpPr>
        <p:spPr/>
        <p:txBody>
          <a:bodyPr/>
          <a:lstStyle/>
          <a:p>
            <a:pPr>
              <a:defRPr/>
            </a:pPr>
            <a:r>
              <a:rPr lang="en-US" smtClean="0"/>
              <a:t>Schwartz, Memory 3e. SAGE Publications, 2018.</a:t>
            </a:r>
            <a:endParaRPr lang="en-US" dirty="0"/>
          </a:p>
        </p:txBody>
      </p:sp>
      <p:sp>
        <p:nvSpPr>
          <p:cNvPr id="6" name="Slide Number Placeholder 5"/>
          <p:cNvSpPr>
            <a:spLocks noGrp="1"/>
          </p:cNvSpPr>
          <p:nvPr>
            <p:ph type="sldNum" sz="quarter" idx="12"/>
          </p:nvPr>
        </p:nvSpPr>
        <p:spPr/>
        <p:txBody>
          <a:bodyPr/>
          <a:lstStyle/>
          <a:p>
            <a:pPr>
              <a:defRPr/>
            </a:pPr>
            <a:fld id="{F80FA38B-1AA8-4223-BD5C-657114FDC4B9}" type="slidenum">
              <a:rPr lang="en-US" smtClean="0"/>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50345D1A-214B-4AE8-8F95-B7FBACD7B5D5}" type="datetime1">
              <a:rPr lang="en-US" smtClean="0"/>
              <a:t>7/11/17</a:t>
            </a:fld>
            <a:endParaRPr lang="en-US" dirty="0"/>
          </a:p>
        </p:txBody>
      </p:sp>
      <p:sp>
        <p:nvSpPr>
          <p:cNvPr id="6" name="Footer Placeholder 5"/>
          <p:cNvSpPr>
            <a:spLocks noGrp="1"/>
          </p:cNvSpPr>
          <p:nvPr>
            <p:ph type="ftr" sz="quarter" idx="11"/>
          </p:nvPr>
        </p:nvSpPr>
        <p:spPr/>
        <p:txBody>
          <a:bodyPr/>
          <a:lstStyle/>
          <a:p>
            <a:pPr>
              <a:defRPr/>
            </a:pPr>
            <a:r>
              <a:rPr lang="en-US" smtClean="0"/>
              <a:t>Schwartz, Memory 3e. SAGE Publications, 2018.</a:t>
            </a:r>
            <a:endParaRPr lang="en-US" dirty="0"/>
          </a:p>
        </p:txBody>
      </p:sp>
      <p:sp>
        <p:nvSpPr>
          <p:cNvPr id="7" name="Slide Number Placeholder 6"/>
          <p:cNvSpPr>
            <a:spLocks noGrp="1"/>
          </p:cNvSpPr>
          <p:nvPr>
            <p:ph type="sldNum" sz="quarter" idx="12"/>
          </p:nvPr>
        </p:nvSpPr>
        <p:spPr/>
        <p:txBody>
          <a:bodyPr/>
          <a:lstStyle/>
          <a:p>
            <a:pPr>
              <a:defRPr/>
            </a:pPr>
            <a:fld id="{476060AB-97DF-458A-B99A-A2E1EEE742B1}" type="slidenum">
              <a:rPr lang="en-US" smtClean="0"/>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4DA97E33-4F9F-4D10-8E85-AB3D3D3A6008}" type="datetime1">
              <a:rPr lang="en-US" smtClean="0"/>
              <a:t>7/11/17</a:t>
            </a:fld>
            <a:endParaRPr lang="en-US" dirty="0"/>
          </a:p>
        </p:txBody>
      </p:sp>
      <p:sp>
        <p:nvSpPr>
          <p:cNvPr id="8" name="Footer Placeholder 7"/>
          <p:cNvSpPr>
            <a:spLocks noGrp="1"/>
          </p:cNvSpPr>
          <p:nvPr>
            <p:ph type="ftr" sz="quarter" idx="11"/>
          </p:nvPr>
        </p:nvSpPr>
        <p:spPr/>
        <p:txBody>
          <a:bodyPr/>
          <a:lstStyle/>
          <a:p>
            <a:pPr>
              <a:defRPr/>
            </a:pPr>
            <a:r>
              <a:rPr lang="en-US" smtClean="0"/>
              <a:t>Schwartz, Memory 3e. SAGE Publications, 2018.</a:t>
            </a:r>
            <a:endParaRPr lang="en-US" dirty="0"/>
          </a:p>
        </p:txBody>
      </p:sp>
      <p:sp>
        <p:nvSpPr>
          <p:cNvPr id="9" name="Slide Number Placeholder 8"/>
          <p:cNvSpPr>
            <a:spLocks noGrp="1"/>
          </p:cNvSpPr>
          <p:nvPr>
            <p:ph type="sldNum" sz="quarter" idx="12"/>
          </p:nvPr>
        </p:nvSpPr>
        <p:spPr/>
        <p:txBody>
          <a:bodyPr/>
          <a:lstStyle/>
          <a:p>
            <a:pPr>
              <a:defRPr/>
            </a:pPr>
            <a:fld id="{6BD70F4A-B06D-4F2F-AF08-3DC7F3E29D5C}" type="slidenum">
              <a:rPr lang="en-US" smtClean="0"/>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72E826F6-271F-46F5-8A72-983C8CC3304F}" type="datetime1">
              <a:rPr lang="en-US" smtClean="0"/>
              <a:t>7/11/17</a:t>
            </a:fld>
            <a:endParaRPr lang="en-US" dirty="0"/>
          </a:p>
        </p:txBody>
      </p:sp>
      <p:sp>
        <p:nvSpPr>
          <p:cNvPr id="4" name="Footer Placeholder 3"/>
          <p:cNvSpPr>
            <a:spLocks noGrp="1"/>
          </p:cNvSpPr>
          <p:nvPr>
            <p:ph type="ftr" sz="quarter" idx="11"/>
          </p:nvPr>
        </p:nvSpPr>
        <p:spPr/>
        <p:txBody>
          <a:bodyPr/>
          <a:lstStyle/>
          <a:p>
            <a:pPr>
              <a:defRPr/>
            </a:pPr>
            <a:r>
              <a:rPr lang="en-US" smtClean="0"/>
              <a:t>Schwartz, Memory 3e. SAGE Publications, 2018.</a:t>
            </a:r>
            <a:endParaRPr lang="en-US" dirty="0"/>
          </a:p>
        </p:txBody>
      </p:sp>
      <p:sp>
        <p:nvSpPr>
          <p:cNvPr id="5" name="Slide Number Placeholder 4"/>
          <p:cNvSpPr>
            <a:spLocks noGrp="1"/>
          </p:cNvSpPr>
          <p:nvPr>
            <p:ph type="sldNum" sz="quarter" idx="12"/>
          </p:nvPr>
        </p:nvSpPr>
        <p:spPr/>
        <p:txBody>
          <a:bodyPr/>
          <a:lstStyle/>
          <a:p>
            <a:pPr>
              <a:defRPr/>
            </a:pPr>
            <a:fld id="{F22A29C7-C3CA-4A78-A908-5CA2C6DD82A2}" type="slidenum">
              <a:rPr lang="en-US" smtClean="0"/>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02FEE6E-2B0E-41F1-8C03-2E273F841BF8}" type="datetime1">
              <a:rPr lang="en-US" smtClean="0"/>
              <a:t>7/11/17</a:t>
            </a:fld>
            <a:endParaRPr lang="en-US" dirty="0"/>
          </a:p>
        </p:txBody>
      </p:sp>
      <p:sp>
        <p:nvSpPr>
          <p:cNvPr id="3" name="Footer Placeholder 2"/>
          <p:cNvSpPr>
            <a:spLocks noGrp="1"/>
          </p:cNvSpPr>
          <p:nvPr>
            <p:ph type="ftr" sz="quarter" idx="11"/>
          </p:nvPr>
        </p:nvSpPr>
        <p:spPr/>
        <p:txBody>
          <a:bodyPr/>
          <a:lstStyle/>
          <a:p>
            <a:pPr>
              <a:defRPr/>
            </a:pPr>
            <a:r>
              <a:rPr lang="en-US" smtClean="0"/>
              <a:t>Schwartz, Memory 3e. SAGE Publications, 2018.</a:t>
            </a:r>
            <a:endParaRPr lang="en-US" dirty="0"/>
          </a:p>
        </p:txBody>
      </p:sp>
      <p:sp>
        <p:nvSpPr>
          <p:cNvPr id="4" name="Slide Number Placeholder 3"/>
          <p:cNvSpPr>
            <a:spLocks noGrp="1"/>
          </p:cNvSpPr>
          <p:nvPr>
            <p:ph type="sldNum" sz="quarter" idx="12"/>
          </p:nvPr>
        </p:nvSpPr>
        <p:spPr/>
        <p:txBody>
          <a:bodyPr/>
          <a:lstStyle/>
          <a:p>
            <a:pPr>
              <a:defRPr/>
            </a:pPr>
            <a:fld id="{AD0B5FB2-181D-4152-B9D1-98AC60C6AC11}" type="slidenum">
              <a:rPr lang="en-US" smtClean="0"/>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02DA0FD7-C84A-4693-B24A-33B0DFE344AB}" type="datetime1">
              <a:rPr lang="en-US" smtClean="0"/>
              <a:t>7/11/17</a:t>
            </a:fld>
            <a:endParaRPr lang="en-US" dirty="0"/>
          </a:p>
        </p:txBody>
      </p:sp>
      <p:sp>
        <p:nvSpPr>
          <p:cNvPr id="6" name="Footer Placeholder 5"/>
          <p:cNvSpPr>
            <a:spLocks noGrp="1"/>
          </p:cNvSpPr>
          <p:nvPr>
            <p:ph type="ftr" sz="quarter" idx="11"/>
          </p:nvPr>
        </p:nvSpPr>
        <p:spPr/>
        <p:txBody>
          <a:bodyPr/>
          <a:lstStyle/>
          <a:p>
            <a:pPr>
              <a:defRPr/>
            </a:pPr>
            <a:r>
              <a:rPr lang="en-US" smtClean="0"/>
              <a:t>Schwartz, Memory 3e. SAGE Publications, 2018.</a:t>
            </a:r>
            <a:endParaRPr lang="en-US" dirty="0"/>
          </a:p>
        </p:txBody>
      </p:sp>
      <p:sp>
        <p:nvSpPr>
          <p:cNvPr id="7" name="Slide Number Placeholder 6"/>
          <p:cNvSpPr>
            <a:spLocks noGrp="1"/>
          </p:cNvSpPr>
          <p:nvPr>
            <p:ph type="sldNum" sz="quarter" idx="12"/>
          </p:nvPr>
        </p:nvSpPr>
        <p:spPr/>
        <p:txBody>
          <a:bodyPr/>
          <a:lstStyle/>
          <a:p>
            <a:pPr>
              <a:defRPr/>
            </a:pPr>
            <a:fld id="{A7660E44-58F1-40FB-AF34-5F292308C9A5}"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2"/>
          <p:cNvSpPr>
            <a:spLocks noGrp="1" noChangeArrowheads="1"/>
          </p:cNvSpPr>
          <p:nvPr>
            <p:ph type="ftr" sz="quarter" idx="10"/>
          </p:nvPr>
        </p:nvSpPr>
        <p:spPr>
          <a:ln/>
        </p:spPr>
        <p:txBody>
          <a:bodyPr/>
          <a:lstStyle>
            <a:lvl1pPr>
              <a:defRPr/>
            </a:lvl1pPr>
          </a:lstStyle>
          <a:p>
            <a:pPr>
              <a:defRPr/>
            </a:pPr>
            <a:r>
              <a:rPr lang="en-US" smtClean="0"/>
              <a:t>Schwartz, Memory 3e. SAGE Publications, 2018.</a:t>
            </a:r>
            <a:endParaRPr lang="en-US" dirty="0"/>
          </a:p>
        </p:txBody>
      </p:sp>
      <p:sp>
        <p:nvSpPr>
          <p:cNvPr id="5" name="Rectangle 3"/>
          <p:cNvSpPr>
            <a:spLocks noGrp="1" noChangeArrowheads="1"/>
          </p:cNvSpPr>
          <p:nvPr>
            <p:ph type="sldNum" sz="quarter" idx="11"/>
          </p:nvPr>
        </p:nvSpPr>
        <p:spPr>
          <a:ln/>
        </p:spPr>
        <p:txBody>
          <a:bodyPr/>
          <a:lstStyle>
            <a:lvl1pPr>
              <a:defRPr/>
            </a:lvl1pPr>
          </a:lstStyle>
          <a:p>
            <a:pPr>
              <a:defRPr/>
            </a:pPr>
            <a:fld id="{2E2E1C2D-9412-46B0-AE4C-715CF42494AB}" type="slidenum">
              <a:rPr lang="en-US"/>
              <a:pPr>
                <a:defRPr/>
              </a:pPr>
              <a:t>‹#›</a:t>
            </a:fld>
            <a:endParaRPr lang="en-US" dirty="0"/>
          </a:p>
        </p:txBody>
      </p:sp>
      <p:sp>
        <p:nvSpPr>
          <p:cNvPr id="6" name="Rectangle 16"/>
          <p:cNvSpPr>
            <a:spLocks noGrp="1" noChangeArrowheads="1"/>
          </p:cNvSpPr>
          <p:nvPr>
            <p:ph type="dt" sz="half" idx="12"/>
          </p:nvPr>
        </p:nvSpPr>
        <p:spPr>
          <a:ln/>
        </p:spPr>
        <p:txBody>
          <a:bodyPr/>
          <a:lstStyle>
            <a:lvl1pPr>
              <a:defRPr/>
            </a:lvl1pPr>
          </a:lstStyle>
          <a:p>
            <a:pPr>
              <a:defRPr/>
            </a:pPr>
            <a:fld id="{618FC32A-3FBD-40E3-9744-183EFFBDE381}" type="datetime1">
              <a:rPr lang="en-US" smtClean="0"/>
              <a:t>7/11/17</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7D814803-B00A-41D8-958A-6C7C9A0A3A93}" type="datetime1">
              <a:rPr lang="en-US" smtClean="0"/>
              <a:t>7/11/17</a:t>
            </a:fld>
            <a:endParaRPr lang="en-US" dirty="0"/>
          </a:p>
        </p:txBody>
      </p:sp>
      <p:sp>
        <p:nvSpPr>
          <p:cNvPr id="6" name="Footer Placeholder 5"/>
          <p:cNvSpPr>
            <a:spLocks noGrp="1"/>
          </p:cNvSpPr>
          <p:nvPr>
            <p:ph type="ftr" sz="quarter" idx="11"/>
          </p:nvPr>
        </p:nvSpPr>
        <p:spPr/>
        <p:txBody>
          <a:bodyPr/>
          <a:lstStyle/>
          <a:p>
            <a:pPr>
              <a:defRPr/>
            </a:pPr>
            <a:r>
              <a:rPr lang="en-US" smtClean="0"/>
              <a:t>Schwartz, Memory 3e. SAGE Publications, 2018.</a:t>
            </a:r>
            <a:endParaRPr lang="en-US" dirty="0"/>
          </a:p>
        </p:txBody>
      </p:sp>
      <p:sp>
        <p:nvSpPr>
          <p:cNvPr id="7" name="Slide Number Placeholder 6"/>
          <p:cNvSpPr>
            <a:spLocks noGrp="1"/>
          </p:cNvSpPr>
          <p:nvPr>
            <p:ph type="sldNum" sz="quarter" idx="12"/>
          </p:nvPr>
        </p:nvSpPr>
        <p:spPr/>
        <p:txBody>
          <a:bodyPr/>
          <a:lstStyle/>
          <a:p>
            <a:pPr>
              <a:defRPr/>
            </a:pPr>
            <a:fld id="{F6D706F9-F9B4-442E-9DF6-90DBC198C2F3}" type="slidenum">
              <a:rPr lang="en-US" smtClean="0"/>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41BE40AF-B8FE-4EC1-8EED-F7E1923A8582}" type="datetime1">
              <a:rPr lang="en-US" smtClean="0"/>
              <a:t>7/11/17</a:t>
            </a:fld>
            <a:endParaRPr lang="en-US" dirty="0"/>
          </a:p>
        </p:txBody>
      </p:sp>
      <p:sp>
        <p:nvSpPr>
          <p:cNvPr id="5" name="Footer Placeholder 4"/>
          <p:cNvSpPr>
            <a:spLocks noGrp="1"/>
          </p:cNvSpPr>
          <p:nvPr>
            <p:ph type="ftr" sz="quarter" idx="11"/>
          </p:nvPr>
        </p:nvSpPr>
        <p:spPr/>
        <p:txBody>
          <a:bodyPr/>
          <a:lstStyle/>
          <a:p>
            <a:pPr>
              <a:defRPr/>
            </a:pPr>
            <a:r>
              <a:rPr lang="en-US" smtClean="0"/>
              <a:t>Schwartz, Memory 3e. SAGE Publications, 2018.</a:t>
            </a:r>
            <a:endParaRPr lang="en-US" dirty="0"/>
          </a:p>
        </p:txBody>
      </p:sp>
      <p:sp>
        <p:nvSpPr>
          <p:cNvPr id="6" name="Slide Number Placeholder 5"/>
          <p:cNvSpPr>
            <a:spLocks noGrp="1"/>
          </p:cNvSpPr>
          <p:nvPr>
            <p:ph type="sldNum" sz="quarter" idx="12"/>
          </p:nvPr>
        </p:nvSpPr>
        <p:spPr/>
        <p:txBody>
          <a:bodyPr/>
          <a:lstStyle/>
          <a:p>
            <a:pPr>
              <a:defRPr/>
            </a:pPr>
            <a:fld id="{ED429F13-89FB-4B72-924D-386C71AD519F}" type="slidenum">
              <a:rPr lang="en-US" smtClean="0"/>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DA643286-37E5-40F3-8FE8-BD84BB2AFE62}" type="datetime1">
              <a:rPr lang="en-US" smtClean="0"/>
              <a:t>7/11/17</a:t>
            </a:fld>
            <a:endParaRPr lang="en-US" dirty="0"/>
          </a:p>
        </p:txBody>
      </p:sp>
      <p:sp>
        <p:nvSpPr>
          <p:cNvPr id="5" name="Footer Placeholder 4"/>
          <p:cNvSpPr>
            <a:spLocks noGrp="1"/>
          </p:cNvSpPr>
          <p:nvPr>
            <p:ph type="ftr" sz="quarter" idx="11"/>
          </p:nvPr>
        </p:nvSpPr>
        <p:spPr/>
        <p:txBody>
          <a:bodyPr/>
          <a:lstStyle/>
          <a:p>
            <a:pPr>
              <a:defRPr/>
            </a:pPr>
            <a:r>
              <a:rPr lang="en-US" smtClean="0"/>
              <a:t>Schwartz, Memory 3e. SAGE Publications, 2018.</a:t>
            </a:r>
            <a:endParaRPr lang="en-US" dirty="0"/>
          </a:p>
        </p:txBody>
      </p:sp>
      <p:sp>
        <p:nvSpPr>
          <p:cNvPr id="6" name="Slide Number Placeholder 5"/>
          <p:cNvSpPr>
            <a:spLocks noGrp="1"/>
          </p:cNvSpPr>
          <p:nvPr>
            <p:ph type="sldNum" sz="quarter" idx="12"/>
          </p:nvPr>
        </p:nvSpPr>
        <p:spPr/>
        <p:txBody>
          <a:bodyPr/>
          <a:lstStyle/>
          <a:p>
            <a:pPr>
              <a:defRPr/>
            </a:pPr>
            <a:fld id="{83F29CA0-26CB-418F-8FCD-1223F50F4B7F}"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r>
              <a:rPr lang="en-US" smtClean="0"/>
              <a:t>Schwartz, Memory 3e. SAGE Publications, 2018.</a:t>
            </a:r>
            <a:endParaRPr lang="en-US" dirty="0"/>
          </a:p>
        </p:txBody>
      </p:sp>
      <p:sp>
        <p:nvSpPr>
          <p:cNvPr id="5" name="Rectangle 3"/>
          <p:cNvSpPr>
            <a:spLocks noGrp="1" noChangeArrowheads="1"/>
          </p:cNvSpPr>
          <p:nvPr>
            <p:ph type="sldNum" sz="quarter" idx="11"/>
          </p:nvPr>
        </p:nvSpPr>
        <p:spPr>
          <a:ln/>
        </p:spPr>
        <p:txBody>
          <a:bodyPr/>
          <a:lstStyle>
            <a:lvl1pPr>
              <a:defRPr/>
            </a:lvl1pPr>
          </a:lstStyle>
          <a:p>
            <a:pPr>
              <a:defRPr/>
            </a:pPr>
            <a:fld id="{F80FA38B-1AA8-4223-BD5C-657114FDC4B9}" type="slidenum">
              <a:rPr lang="en-US"/>
              <a:pPr>
                <a:defRPr/>
              </a:pPr>
              <a:t>‹#›</a:t>
            </a:fld>
            <a:endParaRPr lang="en-US" dirty="0"/>
          </a:p>
        </p:txBody>
      </p:sp>
      <p:sp>
        <p:nvSpPr>
          <p:cNvPr id="6" name="Rectangle 16"/>
          <p:cNvSpPr>
            <a:spLocks noGrp="1" noChangeArrowheads="1"/>
          </p:cNvSpPr>
          <p:nvPr>
            <p:ph type="dt" sz="half" idx="12"/>
          </p:nvPr>
        </p:nvSpPr>
        <p:spPr>
          <a:ln/>
        </p:spPr>
        <p:txBody>
          <a:bodyPr/>
          <a:lstStyle>
            <a:lvl1pPr>
              <a:defRPr/>
            </a:lvl1pPr>
          </a:lstStyle>
          <a:p>
            <a:pPr>
              <a:defRPr/>
            </a:pPr>
            <a:fld id="{8BFFA668-CC5D-4EC1-B9C5-5818D85D9E00}" type="datetime1">
              <a:rPr lang="en-US" smtClean="0"/>
              <a:t>7/11/17</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ftr" sz="quarter" idx="10"/>
          </p:nvPr>
        </p:nvSpPr>
        <p:spPr>
          <a:ln/>
        </p:spPr>
        <p:txBody>
          <a:bodyPr/>
          <a:lstStyle>
            <a:lvl1pPr>
              <a:defRPr/>
            </a:lvl1pPr>
          </a:lstStyle>
          <a:p>
            <a:pPr>
              <a:defRPr/>
            </a:pPr>
            <a:r>
              <a:rPr lang="en-US" smtClean="0"/>
              <a:t>Schwartz, Memory 3e. SAGE Publications, 2018.</a:t>
            </a:r>
            <a:endParaRPr lang="en-US" dirty="0"/>
          </a:p>
        </p:txBody>
      </p:sp>
      <p:sp>
        <p:nvSpPr>
          <p:cNvPr id="6" name="Rectangle 3"/>
          <p:cNvSpPr>
            <a:spLocks noGrp="1" noChangeArrowheads="1"/>
          </p:cNvSpPr>
          <p:nvPr>
            <p:ph type="sldNum" sz="quarter" idx="11"/>
          </p:nvPr>
        </p:nvSpPr>
        <p:spPr>
          <a:ln/>
        </p:spPr>
        <p:txBody>
          <a:bodyPr/>
          <a:lstStyle>
            <a:lvl1pPr>
              <a:defRPr/>
            </a:lvl1pPr>
          </a:lstStyle>
          <a:p>
            <a:pPr>
              <a:defRPr/>
            </a:pPr>
            <a:fld id="{476060AB-97DF-458A-B99A-A2E1EEE742B1}" type="slidenum">
              <a:rPr lang="en-US"/>
              <a:pPr>
                <a:defRPr/>
              </a:pPr>
              <a:t>‹#›</a:t>
            </a:fld>
            <a:endParaRPr lang="en-US" dirty="0"/>
          </a:p>
        </p:txBody>
      </p:sp>
      <p:sp>
        <p:nvSpPr>
          <p:cNvPr id="7" name="Rectangle 16"/>
          <p:cNvSpPr>
            <a:spLocks noGrp="1" noChangeArrowheads="1"/>
          </p:cNvSpPr>
          <p:nvPr>
            <p:ph type="dt" sz="half" idx="12"/>
          </p:nvPr>
        </p:nvSpPr>
        <p:spPr>
          <a:ln/>
        </p:spPr>
        <p:txBody>
          <a:bodyPr/>
          <a:lstStyle>
            <a:lvl1pPr>
              <a:defRPr/>
            </a:lvl1pPr>
          </a:lstStyle>
          <a:p>
            <a:pPr>
              <a:defRPr/>
            </a:pPr>
            <a:fld id="{8AB7C636-6C91-4BEF-8EEF-018564ACCC8C}" type="datetime1">
              <a:rPr lang="en-US" smtClean="0"/>
              <a:t>7/11/17</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ftr" sz="quarter" idx="10"/>
          </p:nvPr>
        </p:nvSpPr>
        <p:spPr>
          <a:ln/>
        </p:spPr>
        <p:txBody>
          <a:bodyPr/>
          <a:lstStyle>
            <a:lvl1pPr>
              <a:defRPr/>
            </a:lvl1pPr>
          </a:lstStyle>
          <a:p>
            <a:pPr>
              <a:defRPr/>
            </a:pPr>
            <a:r>
              <a:rPr lang="en-US" smtClean="0"/>
              <a:t>Schwartz, Memory 3e. SAGE Publications, 2018.</a:t>
            </a:r>
            <a:endParaRPr lang="en-US" dirty="0"/>
          </a:p>
        </p:txBody>
      </p:sp>
      <p:sp>
        <p:nvSpPr>
          <p:cNvPr id="8" name="Rectangle 3"/>
          <p:cNvSpPr>
            <a:spLocks noGrp="1" noChangeArrowheads="1"/>
          </p:cNvSpPr>
          <p:nvPr>
            <p:ph type="sldNum" sz="quarter" idx="11"/>
          </p:nvPr>
        </p:nvSpPr>
        <p:spPr>
          <a:ln/>
        </p:spPr>
        <p:txBody>
          <a:bodyPr/>
          <a:lstStyle>
            <a:lvl1pPr>
              <a:defRPr/>
            </a:lvl1pPr>
          </a:lstStyle>
          <a:p>
            <a:pPr>
              <a:defRPr/>
            </a:pPr>
            <a:fld id="{6BD70F4A-B06D-4F2F-AF08-3DC7F3E29D5C}" type="slidenum">
              <a:rPr lang="en-US"/>
              <a:pPr>
                <a:defRPr/>
              </a:pPr>
              <a:t>‹#›</a:t>
            </a:fld>
            <a:endParaRPr lang="en-US" dirty="0"/>
          </a:p>
        </p:txBody>
      </p:sp>
      <p:sp>
        <p:nvSpPr>
          <p:cNvPr id="9" name="Rectangle 16"/>
          <p:cNvSpPr>
            <a:spLocks noGrp="1" noChangeArrowheads="1"/>
          </p:cNvSpPr>
          <p:nvPr>
            <p:ph type="dt" sz="half" idx="12"/>
          </p:nvPr>
        </p:nvSpPr>
        <p:spPr>
          <a:ln/>
        </p:spPr>
        <p:txBody>
          <a:bodyPr/>
          <a:lstStyle>
            <a:lvl1pPr>
              <a:defRPr/>
            </a:lvl1pPr>
          </a:lstStyle>
          <a:p>
            <a:pPr>
              <a:defRPr/>
            </a:pPr>
            <a:fld id="{EE12B6A1-89E2-4331-82F8-EA2DA2444CCA}" type="datetime1">
              <a:rPr lang="en-US" smtClean="0"/>
              <a:t>7/11/17</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ftr" sz="quarter" idx="10"/>
          </p:nvPr>
        </p:nvSpPr>
        <p:spPr>
          <a:ln/>
        </p:spPr>
        <p:txBody>
          <a:bodyPr/>
          <a:lstStyle>
            <a:lvl1pPr>
              <a:defRPr/>
            </a:lvl1pPr>
          </a:lstStyle>
          <a:p>
            <a:pPr>
              <a:defRPr/>
            </a:pPr>
            <a:r>
              <a:rPr lang="en-US" smtClean="0"/>
              <a:t>Schwartz, Memory 3e. SAGE Publications, 2018.</a:t>
            </a:r>
            <a:endParaRPr lang="en-US" dirty="0"/>
          </a:p>
        </p:txBody>
      </p:sp>
      <p:sp>
        <p:nvSpPr>
          <p:cNvPr id="4" name="Rectangle 3"/>
          <p:cNvSpPr>
            <a:spLocks noGrp="1" noChangeArrowheads="1"/>
          </p:cNvSpPr>
          <p:nvPr>
            <p:ph type="sldNum" sz="quarter" idx="11"/>
          </p:nvPr>
        </p:nvSpPr>
        <p:spPr>
          <a:ln/>
        </p:spPr>
        <p:txBody>
          <a:bodyPr/>
          <a:lstStyle>
            <a:lvl1pPr>
              <a:defRPr/>
            </a:lvl1pPr>
          </a:lstStyle>
          <a:p>
            <a:pPr>
              <a:defRPr/>
            </a:pPr>
            <a:fld id="{F22A29C7-C3CA-4A78-A908-5CA2C6DD82A2}" type="slidenum">
              <a:rPr lang="en-US"/>
              <a:pPr>
                <a:defRPr/>
              </a:pPr>
              <a:t>‹#›</a:t>
            </a:fld>
            <a:endParaRPr lang="en-US" dirty="0"/>
          </a:p>
        </p:txBody>
      </p:sp>
      <p:sp>
        <p:nvSpPr>
          <p:cNvPr id="5" name="Rectangle 16"/>
          <p:cNvSpPr>
            <a:spLocks noGrp="1" noChangeArrowheads="1"/>
          </p:cNvSpPr>
          <p:nvPr>
            <p:ph type="dt" sz="half" idx="12"/>
          </p:nvPr>
        </p:nvSpPr>
        <p:spPr>
          <a:ln/>
        </p:spPr>
        <p:txBody>
          <a:bodyPr/>
          <a:lstStyle>
            <a:lvl1pPr>
              <a:defRPr/>
            </a:lvl1pPr>
          </a:lstStyle>
          <a:p>
            <a:pPr>
              <a:defRPr/>
            </a:pPr>
            <a:fld id="{20A54C54-DF2B-4593-A497-0ABDBB885106}" type="datetime1">
              <a:rPr lang="en-US" smtClean="0"/>
              <a:t>7/11/17</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r>
              <a:rPr lang="en-US" smtClean="0"/>
              <a:t>Schwartz, Memory 3e. SAGE Publications, 2018.</a:t>
            </a:r>
            <a:endParaRPr lang="en-US" dirty="0"/>
          </a:p>
        </p:txBody>
      </p:sp>
      <p:sp>
        <p:nvSpPr>
          <p:cNvPr id="3" name="Rectangle 3"/>
          <p:cNvSpPr>
            <a:spLocks noGrp="1" noChangeArrowheads="1"/>
          </p:cNvSpPr>
          <p:nvPr>
            <p:ph type="sldNum" sz="quarter" idx="11"/>
          </p:nvPr>
        </p:nvSpPr>
        <p:spPr>
          <a:ln/>
        </p:spPr>
        <p:txBody>
          <a:bodyPr/>
          <a:lstStyle>
            <a:lvl1pPr>
              <a:defRPr/>
            </a:lvl1pPr>
          </a:lstStyle>
          <a:p>
            <a:pPr>
              <a:defRPr/>
            </a:pPr>
            <a:fld id="{AD0B5FB2-181D-4152-B9D1-98AC60C6AC11}" type="slidenum">
              <a:rPr lang="en-US"/>
              <a:pPr>
                <a:defRPr/>
              </a:pPr>
              <a:t>‹#›</a:t>
            </a:fld>
            <a:endParaRPr lang="en-US" dirty="0"/>
          </a:p>
        </p:txBody>
      </p:sp>
      <p:sp>
        <p:nvSpPr>
          <p:cNvPr id="4" name="Rectangle 16"/>
          <p:cNvSpPr>
            <a:spLocks noGrp="1" noChangeArrowheads="1"/>
          </p:cNvSpPr>
          <p:nvPr>
            <p:ph type="dt" sz="half" idx="12"/>
          </p:nvPr>
        </p:nvSpPr>
        <p:spPr>
          <a:ln/>
        </p:spPr>
        <p:txBody>
          <a:bodyPr/>
          <a:lstStyle>
            <a:lvl1pPr>
              <a:defRPr/>
            </a:lvl1pPr>
          </a:lstStyle>
          <a:p>
            <a:pPr>
              <a:defRPr/>
            </a:pPr>
            <a:fld id="{FAF3EA6F-8494-4FA1-81AF-2DEC009BBED7}" type="datetime1">
              <a:rPr lang="en-US" smtClean="0"/>
              <a:t>7/11/17</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r>
              <a:rPr lang="en-US" smtClean="0"/>
              <a:t>Schwartz, Memory 3e. SAGE Publications, 2018.</a:t>
            </a:r>
            <a:endParaRPr lang="en-US" dirty="0"/>
          </a:p>
        </p:txBody>
      </p:sp>
      <p:sp>
        <p:nvSpPr>
          <p:cNvPr id="6" name="Rectangle 3"/>
          <p:cNvSpPr>
            <a:spLocks noGrp="1" noChangeArrowheads="1"/>
          </p:cNvSpPr>
          <p:nvPr>
            <p:ph type="sldNum" sz="quarter" idx="11"/>
          </p:nvPr>
        </p:nvSpPr>
        <p:spPr>
          <a:ln/>
        </p:spPr>
        <p:txBody>
          <a:bodyPr/>
          <a:lstStyle>
            <a:lvl1pPr>
              <a:defRPr/>
            </a:lvl1pPr>
          </a:lstStyle>
          <a:p>
            <a:pPr>
              <a:defRPr/>
            </a:pPr>
            <a:fld id="{A7660E44-58F1-40FB-AF34-5F292308C9A5}" type="slidenum">
              <a:rPr lang="en-US"/>
              <a:pPr>
                <a:defRPr/>
              </a:pPr>
              <a:t>‹#›</a:t>
            </a:fld>
            <a:endParaRPr lang="en-US" dirty="0"/>
          </a:p>
        </p:txBody>
      </p:sp>
      <p:sp>
        <p:nvSpPr>
          <p:cNvPr id="7" name="Rectangle 16"/>
          <p:cNvSpPr>
            <a:spLocks noGrp="1" noChangeArrowheads="1"/>
          </p:cNvSpPr>
          <p:nvPr>
            <p:ph type="dt" sz="half" idx="12"/>
          </p:nvPr>
        </p:nvSpPr>
        <p:spPr>
          <a:ln/>
        </p:spPr>
        <p:txBody>
          <a:bodyPr/>
          <a:lstStyle>
            <a:lvl1pPr>
              <a:defRPr/>
            </a:lvl1pPr>
          </a:lstStyle>
          <a:p>
            <a:pPr>
              <a:defRPr/>
            </a:pPr>
            <a:fld id="{999E8155-3BB5-42B3-914C-BE6788C13A8C}" type="datetime1">
              <a:rPr lang="en-US" smtClean="0"/>
              <a:t>7/11/17</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r>
              <a:rPr lang="en-US" smtClean="0"/>
              <a:t>Schwartz, Memory 3e. SAGE Publications, 2018.</a:t>
            </a:r>
            <a:endParaRPr lang="en-US" dirty="0"/>
          </a:p>
        </p:txBody>
      </p:sp>
      <p:sp>
        <p:nvSpPr>
          <p:cNvPr id="6" name="Rectangle 3"/>
          <p:cNvSpPr>
            <a:spLocks noGrp="1" noChangeArrowheads="1"/>
          </p:cNvSpPr>
          <p:nvPr>
            <p:ph type="sldNum" sz="quarter" idx="11"/>
          </p:nvPr>
        </p:nvSpPr>
        <p:spPr>
          <a:ln/>
        </p:spPr>
        <p:txBody>
          <a:bodyPr/>
          <a:lstStyle>
            <a:lvl1pPr>
              <a:defRPr/>
            </a:lvl1pPr>
          </a:lstStyle>
          <a:p>
            <a:pPr>
              <a:defRPr/>
            </a:pPr>
            <a:fld id="{F6D706F9-F9B4-442E-9DF6-90DBC198C2F3}" type="slidenum">
              <a:rPr lang="en-US"/>
              <a:pPr>
                <a:defRPr/>
              </a:pPr>
              <a:t>‹#›</a:t>
            </a:fld>
            <a:endParaRPr lang="en-US" dirty="0"/>
          </a:p>
        </p:txBody>
      </p:sp>
      <p:sp>
        <p:nvSpPr>
          <p:cNvPr id="7" name="Rectangle 16"/>
          <p:cNvSpPr>
            <a:spLocks noGrp="1" noChangeArrowheads="1"/>
          </p:cNvSpPr>
          <p:nvPr>
            <p:ph type="dt" sz="half" idx="12"/>
          </p:nvPr>
        </p:nvSpPr>
        <p:spPr>
          <a:ln/>
        </p:spPr>
        <p:txBody>
          <a:bodyPr/>
          <a:lstStyle>
            <a:lvl1pPr>
              <a:defRPr/>
            </a:lvl1pPr>
          </a:lstStyle>
          <a:p>
            <a:pPr>
              <a:defRPr/>
            </a:pPr>
            <a:fld id="{D8873123-466E-4397-ACD3-57C45436503D}" type="datetime1">
              <a:rPr lang="en-US" smtClean="0"/>
              <a:t>7/11/17</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ftr" sz="quarter" idx="3"/>
          </p:nvPr>
        </p:nvSpPr>
        <p:spPr bwMode="auto">
          <a:xfrm>
            <a:off x="3581400" y="61722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vl1pPr>
          </a:lstStyle>
          <a:p>
            <a:pPr>
              <a:defRPr/>
            </a:pPr>
            <a:r>
              <a:rPr lang="en-US" smtClean="0"/>
              <a:t>Schwartz, Memory 3e. SAGE Publications, 2018.</a:t>
            </a:r>
            <a:endParaRPr lang="en-US" dirty="0"/>
          </a:p>
        </p:txBody>
      </p:sp>
      <p:sp>
        <p:nvSpPr>
          <p:cNvPr id="43011" name="Rectangle 3"/>
          <p:cNvSpPr>
            <a:spLocks noGrp="1" noChangeArrowheads="1"/>
          </p:cNvSpPr>
          <p:nvPr>
            <p:ph type="sldNum" sz="quarter" idx="4"/>
          </p:nvPr>
        </p:nvSpPr>
        <p:spPr bwMode="auto">
          <a:xfrm>
            <a:off x="7010400" y="61722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762AF457-BE57-4B39-B51B-1DAF737B7CE0}" type="slidenum">
              <a:rPr lang="en-US"/>
              <a:pPr>
                <a:defRPr/>
              </a:pPr>
              <a:t>‹#›</a:t>
            </a:fld>
            <a:endParaRPr lang="en-US" dirty="0"/>
          </a:p>
        </p:txBody>
      </p:sp>
      <p:sp>
        <p:nvSpPr>
          <p:cNvPr id="1029" name="Rectangle 14"/>
          <p:cNvSpPr>
            <a:spLocks noGrp="1" noChangeArrowheads="1"/>
          </p:cNvSpPr>
          <p:nvPr>
            <p:ph type="title"/>
          </p:nvPr>
        </p:nvSpPr>
        <p:spPr bwMode="auto">
          <a:xfrm>
            <a:off x="914400" y="3810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30" name="Rectangle 15"/>
          <p:cNvSpPr>
            <a:spLocks noGrp="1" noChangeArrowheads="1"/>
          </p:cNvSpPr>
          <p:nvPr>
            <p:ph type="body" idx="1"/>
          </p:nvPr>
        </p:nvSpPr>
        <p:spPr bwMode="auto">
          <a:xfrm>
            <a:off x="914400" y="19050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3024" name="Rectangle 16"/>
          <p:cNvSpPr>
            <a:spLocks noGrp="1" noChangeArrowheads="1"/>
          </p:cNvSpPr>
          <p:nvPr>
            <p:ph type="dt" sz="half" idx="2"/>
          </p:nvPr>
        </p:nvSpPr>
        <p:spPr bwMode="auto">
          <a:xfrm>
            <a:off x="914400" y="61690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fld id="{C07CE2A2-FDAF-473F-9EAE-50C384584A99}" type="datetime1">
              <a:rPr lang="en-US" smtClean="0"/>
              <a:t>7/11/17</a:t>
            </a:fld>
            <a:endParaRPr lang="en-US" dirty="0"/>
          </a:p>
        </p:txBody>
      </p:sp>
    </p:spTree>
  </p:cSld>
  <p:clrMap bg1="lt1" tx1="dk1" bg2="lt2" tx2="dk2" accent1="accent1" accent2="accent2" accent3="accent3" accent4="accent4" accent5="accent5" accent6="accent6" hlink="hlink" folHlink="folHlink"/>
  <p:sldLayoutIdLst>
    <p:sldLayoutId id="2147483663" r:id="rId1"/>
    <p:sldLayoutId id="2147483662" r:id="rId2"/>
    <p:sldLayoutId id="2147483661" r:id="rId3"/>
    <p:sldLayoutId id="2147483660" r:id="rId4"/>
    <p:sldLayoutId id="2147483659" r:id="rId5"/>
    <p:sldLayoutId id="2147483658" r:id="rId6"/>
    <p:sldLayoutId id="2147483657" r:id="rId7"/>
    <p:sldLayoutId id="2147483656" r:id="rId8"/>
    <p:sldLayoutId id="2147483655" r:id="rId9"/>
    <p:sldLayoutId id="2147483654" r:id="rId10"/>
    <p:sldLayoutId id="2147483653" r:id="rId11"/>
  </p:sldLayoutIdLst>
  <p:hf hdr="0" dt="0"/>
  <p:txStyles>
    <p:titleStyle>
      <a:lvl1pPr algn="l" rtl="0" eaLnBrk="0" fontAlgn="base" hangingPunct="0">
        <a:spcBef>
          <a:spcPct val="0"/>
        </a:spcBef>
        <a:spcAft>
          <a:spcPct val="0"/>
        </a:spcAft>
        <a:defRPr sz="36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Tx/>
        <a:buSzPct val="75000"/>
        <a:buFont typeface="Arial" panose="020B0604020202020204" pitchFamily="34" charset="0"/>
        <a:buChar char="•"/>
        <a:defRPr sz="2200">
          <a:solidFill>
            <a:schemeClr val="tx1"/>
          </a:solidFill>
          <a:latin typeface="+mn-lt"/>
          <a:ea typeface="+mn-ea"/>
          <a:cs typeface="+mn-cs"/>
        </a:defRPr>
      </a:lvl1pPr>
      <a:lvl2pPr marL="742950" indent="-285750" algn="l" rtl="0" eaLnBrk="0" fontAlgn="base" hangingPunct="0">
        <a:spcBef>
          <a:spcPct val="20000"/>
        </a:spcBef>
        <a:spcAft>
          <a:spcPct val="0"/>
        </a:spcAft>
        <a:buClrTx/>
        <a:buSzPct val="80000"/>
        <a:buFont typeface="Arial" panose="020B0604020202020204" pitchFamily="34" charset="0"/>
        <a:buChar char="•"/>
        <a:defRPr sz="2200">
          <a:solidFill>
            <a:schemeClr val="tx1"/>
          </a:solidFill>
          <a:latin typeface="+mn-lt"/>
        </a:defRPr>
      </a:lvl2pPr>
      <a:lvl3pPr marL="1143000" indent="-228600" algn="l" rtl="0" eaLnBrk="0" fontAlgn="base" hangingPunct="0">
        <a:spcBef>
          <a:spcPct val="20000"/>
        </a:spcBef>
        <a:spcAft>
          <a:spcPct val="0"/>
        </a:spcAft>
        <a:buClrTx/>
        <a:buSzPct val="65000"/>
        <a:buFont typeface="Arial" panose="020B0604020202020204" pitchFamily="34" charset="0"/>
        <a:buChar char="•"/>
        <a:defRPr sz="2200">
          <a:solidFill>
            <a:schemeClr val="tx1"/>
          </a:solidFill>
          <a:latin typeface="+mn-lt"/>
        </a:defRPr>
      </a:lvl3pPr>
      <a:lvl4pPr marL="1600200" indent="-228600" algn="l" rtl="0" eaLnBrk="0" fontAlgn="base" hangingPunct="0">
        <a:spcBef>
          <a:spcPct val="20000"/>
        </a:spcBef>
        <a:spcAft>
          <a:spcPct val="0"/>
        </a:spcAft>
        <a:buClrTx/>
        <a:buSzPct val="70000"/>
        <a:buFont typeface="Arial" panose="020B0604020202020204" pitchFamily="34" charset="0"/>
        <a:buChar char="•"/>
        <a:defRPr sz="2200">
          <a:solidFill>
            <a:schemeClr val="tx1"/>
          </a:solidFill>
          <a:latin typeface="+mn-lt"/>
        </a:defRPr>
      </a:lvl4pPr>
      <a:lvl5pPr marL="2057400" indent="-228600" algn="l" rtl="0" eaLnBrk="0" fontAlgn="base" hangingPunct="0">
        <a:spcBef>
          <a:spcPct val="20000"/>
        </a:spcBef>
        <a:spcAft>
          <a:spcPct val="0"/>
        </a:spcAft>
        <a:buClrTx/>
        <a:buFont typeface="Arial" panose="020B0604020202020204" pitchFamily="34" charset="0"/>
        <a:buChar char="•"/>
        <a:defRPr sz="22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1743" y="152400"/>
            <a:ext cx="7805057"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87186" y="1600200"/>
            <a:ext cx="7799614"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87186"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607213DB-2538-416C-8102-3C7766E2968E}" type="datetime1">
              <a:rPr lang="en-US" smtClean="0"/>
              <a:t>7/11/17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smtClean="0"/>
              <a:t>Schwartz, Memory 3e. SAGE Publications, 2018.</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762AF457-BE57-4B39-B51B-1DAF737B7CE0}"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hf hdr="0" dt="0"/>
  <p:txStyles>
    <p:titleStyle>
      <a:lvl1pPr algn="l" defTabSz="9144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jpeg"/><Relationship Id="rId3" Type="http://schemas.openxmlformats.org/officeDocument/2006/relationships/image" Target="../media/image6.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1.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hyperlink" Target="https://www.physionet.org/physiobank/charts/chbmit.png" TargetMode="External"/><Relationship Id="rId4" Type="http://schemas.openxmlformats.org/officeDocument/2006/relationships/hyperlink" Target="https://www.cnsforum.com/upload/imagebank/download/placement_EEG_leads.png" TargetMode="External"/><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http://www.sharonlbegley.com/the-human-brain-marvel-or-mess"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9.gi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3.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4.jpeg"/></Relationships>
</file>

<file path=ppt/slides/_rels/slide26.xml.rels><?xml version="1.0" encoding="UTF-8" standalone="yes"?>
<Relationships xmlns="http://schemas.openxmlformats.org/package/2006/relationships"><Relationship Id="rId3" Type="http://schemas.openxmlformats.org/officeDocument/2006/relationships/hyperlink" Target="http://www.pnas.org/content/97/16/9226/F3.large.jpg" TargetMode="External"/><Relationship Id="rId4" Type="http://schemas.openxmlformats.org/officeDocument/2006/relationships/image" Target="../media/image15.jpeg"/><Relationship Id="rId5" Type="http://schemas.openxmlformats.org/officeDocument/2006/relationships/image" Target="../media/image16.jpeg"/><Relationship Id="rId1" Type="http://schemas.openxmlformats.org/officeDocument/2006/relationships/slideLayout" Target="../slideLayouts/slideLayout13.xml"/><Relationship Id="rId2" Type="http://schemas.openxmlformats.org/officeDocument/2006/relationships/hyperlink" Target="https://upload.wikimedia.org/wikipedia/commons/c/c4/16slicePETCT.jpg"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hyperlink" Target="http://www.trueimpact.ca/wp-content/uploads/2013/03/GE-fmri-machine.jpg"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8.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9.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0.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http://www.ranker.com/list/personality-changes-from-brain-damage/cassie-muniz?utm_source=facebook&amp;utm_medium=post&amp;utm_campaign=brain_damage_stories&amp;asid=6061018408874"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1.jpeg"/><Relationship Id="rId3" Type="http://schemas.openxmlformats.org/officeDocument/2006/relationships/image" Target="../media/image22.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https://jigsaw.vitalsource.com/books/9781483323268/epub/OEBPS/glossary.xlink.html%23glo17" TargetMode="External"/><Relationship Id="rId3" Type="http://schemas.openxmlformats.org/officeDocument/2006/relationships/hyperlink" Target="https://jigsaw.vitalsource.com/books/9781483323268/epub/OEBPS/glossary.xlink.html%23glo249"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2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1.w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4.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25.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 name="TextShape 1"/>
          <p:cNvSpPr txBox="1"/>
          <p:nvPr/>
        </p:nvSpPr>
        <p:spPr>
          <a:xfrm>
            <a:off x="457200" y="273600"/>
            <a:ext cx="8229240" cy="1144800"/>
          </a:xfrm>
          <a:prstGeom prst="rect">
            <a:avLst/>
          </a:prstGeom>
          <a:noFill/>
          <a:ln>
            <a:noFill/>
          </a:ln>
        </p:spPr>
        <p:txBody>
          <a:bodyPr lIns="0" tIns="0" rIns="0" bIns="0" anchor="ctr"/>
          <a:lstStyle/>
          <a:p>
            <a:endParaRPr lang="en-US" sz="4400" b="0" strike="noStrike" spc="-1">
              <a:solidFill>
                <a:srgbClr val="000000"/>
              </a:solidFill>
              <a:uFill>
                <a:solidFill>
                  <a:srgbClr val="FFFFFF"/>
                </a:solidFill>
              </a:uFill>
              <a:latin typeface="Arial"/>
            </a:endParaRPr>
          </a:p>
        </p:txBody>
      </p:sp>
      <p:sp>
        <p:nvSpPr>
          <p:cNvPr id="290" name="TextShape 2"/>
          <p:cNvSpPr txBox="1"/>
          <p:nvPr/>
        </p:nvSpPr>
        <p:spPr>
          <a:xfrm>
            <a:off x="457200" y="1072223"/>
            <a:ext cx="8229240" cy="3977280"/>
          </a:xfrm>
          <a:prstGeom prst="rect">
            <a:avLst/>
          </a:prstGeom>
          <a:noFill/>
          <a:ln>
            <a:noFill/>
          </a:ln>
        </p:spPr>
        <p:txBody>
          <a:bodyPr lIns="0" tIns="0" rIns="0" bIns="0" anchor="ctr"/>
          <a:lstStyle/>
          <a:p>
            <a:pPr algn="ctr">
              <a:lnSpc>
                <a:spcPct val="100000"/>
              </a:lnSpc>
            </a:pPr>
            <a:r>
              <a:rPr lang="en-US" sz="5400" b="1" strike="noStrike" spc="-1" dirty="0">
                <a:solidFill>
                  <a:srgbClr val="000000"/>
                </a:solidFill>
                <a:uFill>
                  <a:solidFill>
                    <a:srgbClr val="FFFFFF"/>
                  </a:solidFill>
                </a:uFill>
                <a:latin typeface="Cambria"/>
              </a:rPr>
              <a:t>Chapter </a:t>
            </a:r>
            <a:r>
              <a:rPr lang="en-US" sz="5400" b="1" strike="noStrike" spc="-1" dirty="0" smtClean="0">
                <a:solidFill>
                  <a:srgbClr val="000000"/>
                </a:solidFill>
                <a:uFill>
                  <a:solidFill>
                    <a:srgbClr val="FFFFFF"/>
                  </a:solidFill>
                </a:uFill>
                <a:latin typeface="Cambria"/>
              </a:rPr>
              <a:t>2</a:t>
            </a:r>
          </a:p>
          <a:p>
            <a:pPr algn="ctr">
              <a:lnSpc>
                <a:spcPct val="100000"/>
              </a:lnSpc>
            </a:pPr>
            <a:r>
              <a:rPr lang="en-US" sz="5400" b="1" strike="noStrike" spc="-1" dirty="0" smtClean="0">
                <a:solidFill>
                  <a:srgbClr val="000000"/>
                </a:solidFill>
                <a:uFill>
                  <a:solidFill>
                    <a:srgbClr val="FFFFFF"/>
                  </a:solidFill>
                </a:uFill>
                <a:latin typeface="Cambria"/>
              </a:rPr>
              <a:t>Memory </a:t>
            </a:r>
            <a:r>
              <a:rPr lang="en-US" sz="5400" b="1" strike="noStrike" spc="-1" dirty="0">
                <a:solidFill>
                  <a:srgbClr val="000000"/>
                </a:solidFill>
                <a:uFill>
                  <a:solidFill>
                    <a:srgbClr val="FFFFFF"/>
                  </a:solidFill>
                </a:uFill>
                <a:latin typeface="Cambria"/>
              </a:rPr>
              <a:t>and the Brain</a:t>
            </a:r>
            <a:endParaRPr lang="en-US" sz="3200" b="0" strike="noStrike" spc="-1" dirty="0">
              <a:solidFill>
                <a:srgbClr val="000000"/>
              </a:solidFill>
              <a:uFill>
                <a:solidFill>
                  <a:srgbClr val="FFFFFF"/>
                </a:solidFill>
              </a:uFill>
              <a:latin typeface="Arial"/>
            </a:endParaRPr>
          </a:p>
        </p:txBody>
      </p:sp>
    </p:spTree>
    <p:extLst>
      <p:ext uri="{BB962C8B-B14F-4D97-AF65-F5344CB8AC3E}">
        <p14:creationId xmlns:p14="http://schemas.microsoft.com/office/powerpoint/2010/main" val="40288155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1" name="Picture 310"/>
          <p:cNvPicPr/>
          <p:nvPr/>
        </p:nvPicPr>
        <p:blipFill>
          <a:blip r:embed="rId2"/>
          <a:stretch/>
        </p:blipFill>
        <p:spPr>
          <a:xfrm>
            <a:off x="2194560" y="141480"/>
            <a:ext cx="5143320" cy="3790440"/>
          </a:xfrm>
          <a:prstGeom prst="rect">
            <a:avLst/>
          </a:prstGeom>
          <a:ln>
            <a:noFill/>
          </a:ln>
        </p:spPr>
      </p:pic>
      <p:sp>
        <p:nvSpPr>
          <p:cNvPr id="312" name="CustomShape 1"/>
          <p:cNvSpPr/>
          <p:nvPr/>
        </p:nvSpPr>
        <p:spPr>
          <a:xfrm>
            <a:off x="274320" y="3291840"/>
            <a:ext cx="2011680" cy="1188720"/>
          </a:xfrm>
          <a:prstGeom prst="wedgeRoundRectCallout">
            <a:avLst>
              <a:gd name="adj1" fmla="val 85601"/>
              <a:gd name="adj2" fmla="val -36287"/>
              <a:gd name="adj3" fmla="val 16667"/>
            </a:avLst>
          </a:prstGeom>
          <a:solidFill>
            <a:srgbClr val="729FCF"/>
          </a:solidFill>
          <a:ln>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lstStyle/>
          <a:p>
            <a:r>
              <a:rPr lang="en-US" sz="1800" b="0" strike="noStrike" spc="-1">
                <a:solidFill>
                  <a:srgbClr val="000000"/>
                </a:solidFill>
                <a:uFill>
                  <a:solidFill>
                    <a:srgbClr val="FFFFFF"/>
                  </a:solidFill>
                </a:uFill>
                <a:latin typeface="Calibri"/>
              </a:rPr>
              <a:t>Connects Features</a:t>
            </a:r>
            <a:endParaRPr lang="en-US" sz="1800" b="0" strike="noStrike" spc="-1">
              <a:solidFill>
                <a:srgbClr val="000000"/>
              </a:solidFill>
              <a:uFill>
                <a:solidFill>
                  <a:srgbClr val="FFFFFF"/>
                </a:solidFill>
              </a:uFill>
              <a:latin typeface="Arial"/>
            </a:endParaRPr>
          </a:p>
          <a:p>
            <a:r>
              <a:rPr lang="en-US" sz="1800" b="0" strike="noStrike" spc="-1">
                <a:solidFill>
                  <a:srgbClr val="000000"/>
                </a:solidFill>
                <a:uFill>
                  <a:solidFill>
                    <a:srgbClr val="FFFFFF"/>
                  </a:solidFill>
                </a:uFill>
                <a:latin typeface="Calibri"/>
              </a:rPr>
              <a:t>of memory with</a:t>
            </a:r>
            <a:endParaRPr lang="en-US" sz="1800" b="0" strike="noStrike" spc="-1">
              <a:solidFill>
                <a:srgbClr val="000000"/>
              </a:solidFill>
              <a:uFill>
                <a:solidFill>
                  <a:srgbClr val="FFFFFF"/>
                </a:solidFill>
              </a:uFill>
              <a:latin typeface="Arial"/>
            </a:endParaRPr>
          </a:p>
          <a:p>
            <a:r>
              <a:rPr lang="en-US" sz="1800" b="0" strike="noStrike" spc="-1">
                <a:solidFill>
                  <a:srgbClr val="000000"/>
                </a:solidFill>
                <a:uFill>
                  <a:solidFill>
                    <a:srgbClr val="FFFFFF"/>
                  </a:solidFill>
                </a:uFill>
                <a:latin typeface="Calibri"/>
              </a:rPr>
              <a:t> Aspects of emotion</a:t>
            </a:r>
            <a:endParaRPr lang="en-US" sz="1800" b="0" strike="noStrike" spc="-1">
              <a:solidFill>
                <a:srgbClr val="000000"/>
              </a:solidFill>
              <a:uFill>
                <a:solidFill>
                  <a:srgbClr val="FFFFFF"/>
                </a:solidFill>
              </a:uFill>
              <a:latin typeface="Arial"/>
            </a:endParaRPr>
          </a:p>
          <a:p>
            <a:r>
              <a:rPr lang="en-US" sz="1800" b="0" strike="noStrike" spc="-1">
                <a:solidFill>
                  <a:srgbClr val="000000"/>
                </a:solidFill>
                <a:uFill>
                  <a:solidFill>
                    <a:srgbClr val="FFFFFF"/>
                  </a:solidFill>
                </a:uFill>
                <a:latin typeface="Calibri"/>
              </a:rPr>
              <a:t>(e.g., fear)</a:t>
            </a:r>
            <a:endParaRPr lang="en-US" sz="1800" b="0" strike="noStrike" spc="-1">
              <a:solidFill>
                <a:srgbClr val="000000"/>
              </a:solidFill>
              <a:uFill>
                <a:solidFill>
                  <a:srgbClr val="FFFFFF"/>
                </a:solidFill>
              </a:uFill>
              <a:latin typeface="Arial"/>
            </a:endParaRPr>
          </a:p>
        </p:txBody>
      </p:sp>
      <p:sp>
        <p:nvSpPr>
          <p:cNvPr id="313" name="CustomShape 2"/>
          <p:cNvSpPr/>
          <p:nvPr/>
        </p:nvSpPr>
        <p:spPr>
          <a:xfrm>
            <a:off x="2194560" y="4297680"/>
            <a:ext cx="2011680" cy="1188720"/>
          </a:xfrm>
          <a:prstGeom prst="wedgeRoundRectCallout">
            <a:avLst>
              <a:gd name="adj1" fmla="val 47384"/>
              <a:gd name="adj2" fmla="val -103583"/>
              <a:gd name="adj3" fmla="val 16667"/>
            </a:avLst>
          </a:prstGeom>
          <a:solidFill>
            <a:srgbClr val="729FCF"/>
          </a:solidFill>
          <a:ln>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lstStyle/>
          <a:p>
            <a:r>
              <a:rPr lang="en-US" sz="1700" b="0" strike="noStrike" spc="-1">
                <a:solidFill>
                  <a:srgbClr val="000000"/>
                </a:solidFill>
                <a:uFill>
                  <a:solidFill>
                    <a:srgbClr val="FFFFFF"/>
                  </a:solidFill>
                </a:uFill>
                <a:latin typeface="Calibri"/>
              </a:rPr>
              <a:t>encodes new </a:t>
            </a:r>
            <a:endParaRPr lang="en-US" sz="1800" b="0" strike="noStrike" spc="-1">
              <a:solidFill>
                <a:srgbClr val="000000"/>
              </a:solidFill>
              <a:uFill>
                <a:solidFill>
                  <a:srgbClr val="FFFFFF"/>
                </a:solidFill>
              </a:uFill>
              <a:latin typeface="Arial"/>
            </a:endParaRPr>
          </a:p>
          <a:p>
            <a:r>
              <a:rPr lang="en-US" sz="1700" b="0" strike="noStrike" spc="-1">
                <a:solidFill>
                  <a:srgbClr val="000000"/>
                </a:solidFill>
                <a:uFill>
                  <a:solidFill>
                    <a:srgbClr val="FFFFFF"/>
                  </a:solidFill>
                </a:uFill>
                <a:latin typeface="Calibri"/>
              </a:rPr>
              <a:t>memories</a:t>
            </a:r>
            <a:endParaRPr lang="en-US" sz="1800" b="0" strike="noStrike" spc="-1">
              <a:solidFill>
                <a:srgbClr val="000000"/>
              </a:solidFill>
              <a:uFill>
                <a:solidFill>
                  <a:srgbClr val="FFFFFF"/>
                </a:solidFill>
              </a:uFill>
              <a:latin typeface="Arial"/>
            </a:endParaRPr>
          </a:p>
          <a:p>
            <a:r>
              <a:rPr lang="en-US" sz="1700" b="0" strike="noStrike" spc="-1">
                <a:solidFill>
                  <a:srgbClr val="000000"/>
                </a:solidFill>
                <a:uFill>
                  <a:solidFill>
                    <a:srgbClr val="FFFFFF"/>
                  </a:solidFill>
                </a:uFill>
                <a:latin typeface="Calibri"/>
              </a:rPr>
              <a:t> both conscious &amp;</a:t>
            </a:r>
            <a:endParaRPr lang="en-US" sz="1800" b="0" strike="noStrike" spc="-1">
              <a:solidFill>
                <a:srgbClr val="000000"/>
              </a:solidFill>
              <a:uFill>
                <a:solidFill>
                  <a:srgbClr val="FFFFFF"/>
                </a:solidFill>
              </a:uFill>
              <a:latin typeface="Arial"/>
            </a:endParaRPr>
          </a:p>
          <a:p>
            <a:r>
              <a:rPr lang="en-US" sz="1700" b="0" strike="noStrike" spc="-1">
                <a:solidFill>
                  <a:srgbClr val="000000"/>
                </a:solidFill>
                <a:uFill>
                  <a:solidFill>
                    <a:srgbClr val="FFFFFF"/>
                  </a:solidFill>
                </a:uFill>
                <a:latin typeface="Calibri"/>
              </a:rPr>
              <a:t>Unconscious</a:t>
            </a:r>
            <a:endParaRPr lang="en-US" sz="1800" b="0" strike="noStrike" spc="-1">
              <a:solidFill>
                <a:srgbClr val="000000"/>
              </a:solidFill>
              <a:uFill>
                <a:solidFill>
                  <a:srgbClr val="FFFFFF"/>
                </a:solidFill>
              </a:uFill>
              <a:latin typeface="Arial"/>
            </a:endParaRPr>
          </a:p>
        </p:txBody>
      </p:sp>
      <p:sp>
        <p:nvSpPr>
          <p:cNvPr id="314" name="CustomShape 3"/>
          <p:cNvSpPr/>
          <p:nvPr/>
        </p:nvSpPr>
        <p:spPr>
          <a:xfrm>
            <a:off x="4754880" y="4389120"/>
            <a:ext cx="2011680" cy="1188720"/>
          </a:xfrm>
          <a:prstGeom prst="wedgeRoundRectCallout">
            <a:avLst>
              <a:gd name="adj1" fmla="val -24416"/>
              <a:gd name="adj2" fmla="val -101587"/>
              <a:gd name="adj3" fmla="val 16667"/>
            </a:avLst>
          </a:prstGeom>
          <a:solidFill>
            <a:srgbClr val="729FCF"/>
          </a:solidFill>
          <a:ln>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lstStyle/>
          <a:p>
            <a:r>
              <a:rPr lang="en-US" sz="1700" b="0" strike="noStrike" spc="-1">
                <a:solidFill>
                  <a:srgbClr val="000000"/>
                </a:solidFill>
                <a:uFill>
                  <a:solidFill>
                    <a:srgbClr val="FFFFFF"/>
                  </a:solidFill>
                </a:uFill>
                <a:latin typeface="Calibri"/>
              </a:rPr>
              <a:t>Associated with Basic</a:t>
            </a:r>
            <a:endParaRPr lang="en-US" sz="1800" b="0" strike="noStrike" spc="-1">
              <a:solidFill>
                <a:srgbClr val="000000"/>
              </a:solidFill>
              <a:uFill>
                <a:solidFill>
                  <a:srgbClr val="FFFFFF"/>
                </a:solidFill>
              </a:uFill>
              <a:latin typeface="Arial"/>
            </a:endParaRPr>
          </a:p>
          <a:p>
            <a:r>
              <a:rPr lang="en-US" sz="1700" b="0" strike="noStrike" spc="-1">
                <a:solidFill>
                  <a:srgbClr val="000000"/>
                </a:solidFill>
                <a:uFill>
                  <a:solidFill>
                    <a:srgbClr val="FFFFFF"/>
                  </a:solidFill>
                </a:uFill>
                <a:latin typeface="Calibri"/>
              </a:rPr>
              <a:t>Emotions</a:t>
            </a:r>
            <a:endParaRPr lang="en-US" sz="1800" b="0" strike="noStrike" spc="-1">
              <a:solidFill>
                <a:srgbClr val="000000"/>
              </a:solidFill>
              <a:uFill>
                <a:solidFill>
                  <a:srgbClr val="FFFFFF"/>
                </a:solidFill>
              </a:uFill>
              <a:latin typeface="Arial"/>
            </a:endParaRPr>
          </a:p>
        </p:txBody>
      </p:sp>
      <p:sp>
        <p:nvSpPr>
          <p:cNvPr id="315" name="TextShape 4"/>
          <p:cNvSpPr txBox="1"/>
          <p:nvPr/>
        </p:nvSpPr>
        <p:spPr>
          <a:xfrm>
            <a:off x="91440" y="5443200"/>
            <a:ext cx="9235440" cy="1780560"/>
          </a:xfrm>
          <a:prstGeom prst="rect">
            <a:avLst/>
          </a:prstGeom>
          <a:noFill/>
          <a:ln>
            <a:noFill/>
          </a:ln>
        </p:spPr>
        <p:txBody>
          <a:bodyPr lIns="90000" tIns="45000" rIns="90000" bIns="45000"/>
          <a:lstStyle/>
          <a:p>
            <a:pPr marL="216000" indent="-216000">
              <a:buClr>
                <a:srgbClr val="000000"/>
              </a:buClr>
              <a:buSzPct val="45000"/>
              <a:buFont typeface="Wingdings" charset="2"/>
              <a:buChar char=""/>
            </a:pPr>
            <a:r>
              <a:rPr lang="en-US" sz="2800" b="0" strike="noStrike" spc="-1">
                <a:solidFill>
                  <a:srgbClr val="000000"/>
                </a:solidFill>
                <a:uFill>
                  <a:solidFill>
                    <a:srgbClr val="FFFFFF"/>
                  </a:solidFill>
                </a:uFill>
                <a:latin typeface="Times New Roman"/>
              </a:rPr>
              <a:t>The Limbic System: Brain structures, located beneath the cerebral cortex: </a:t>
            </a:r>
            <a:r>
              <a:rPr lang="en-US" sz="2800" b="0" strike="noStrike" spc="-1">
                <a:solidFill>
                  <a:srgbClr val="C5000B"/>
                </a:solidFill>
                <a:uFill>
                  <a:solidFill>
                    <a:srgbClr val="FFFFFF"/>
                  </a:solidFill>
                </a:uFill>
                <a:latin typeface="Times New Roman"/>
              </a:rPr>
              <a:t>Hypothalamus</a:t>
            </a:r>
            <a:r>
              <a:rPr lang="en-US" sz="2800" b="0" strike="noStrike" spc="-1">
                <a:solidFill>
                  <a:srgbClr val="000000"/>
                </a:solidFill>
                <a:uFill>
                  <a:solidFill>
                    <a:srgbClr val="FFFFFF"/>
                  </a:solidFill>
                </a:uFill>
                <a:latin typeface="Times New Roman"/>
              </a:rPr>
              <a:t>, </a:t>
            </a:r>
            <a:r>
              <a:rPr lang="en-US" sz="2800" b="0" strike="noStrike" spc="-1">
                <a:solidFill>
                  <a:srgbClr val="C5000B"/>
                </a:solidFill>
                <a:uFill>
                  <a:solidFill>
                    <a:srgbClr val="FFFFFF"/>
                  </a:solidFill>
                </a:uFill>
                <a:latin typeface="Times New Roman"/>
              </a:rPr>
              <a:t>Hippocampus</a:t>
            </a:r>
            <a:r>
              <a:rPr lang="en-US" sz="2800" b="0" strike="noStrike" spc="-1">
                <a:solidFill>
                  <a:srgbClr val="000000"/>
                </a:solidFill>
                <a:uFill>
                  <a:solidFill>
                    <a:srgbClr val="FFFFFF"/>
                  </a:solidFill>
                </a:uFill>
                <a:latin typeface="Times New Roman"/>
              </a:rPr>
              <a:t>, </a:t>
            </a:r>
            <a:r>
              <a:rPr lang="en-US" sz="2800" b="0" strike="noStrike" spc="-1">
                <a:solidFill>
                  <a:srgbClr val="C5000B"/>
                </a:solidFill>
                <a:uFill>
                  <a:solidFill>
                    <a:srgbClr val="FFFFFF"/>
                  </a:solidFill>
                </a:uFill>
                <a:latin typeface="Times New Roman"/>
              </a:rPr>
              <a:t>Amygdala</a:t>
            </a:r>
            <a:r>
              <a:rPr lang="en-US" sz="2800" b="0" strike="noStrike" spc="-1">
                <a:solidFill>
                  <a:srgbClr val="000000"/>
                </a:solidFill>
                <a:uFill>
                  <a:solidFill>
                    <a:srgbClr val="FFFFFF"/>
                  </a:solidFill>
                </a:uFill>
                <a:latin typeface="Times New Roman"/>
              </a:rPr>
              <a:t>. Functions as an important area for both memory and emotion.</a:t>
            </a:r>
            <a:endParaRPr lang="en-US" sz="1800" b="0" strike="noStrike" spc="-1">
              <a:solidFill>
                <a:srgbClr val="000000"/>
              </a:solidFill>
              <a:uFill>
                <a:solidFill>
                  <a:srgbClr val="FFFFFF"/>
                </a:solidFill>
              </a:uFill>
              <a:latin typeface="Arial"/>
            </a:endParaRPr>
          </a:p>
        </p:txBody>
      </p:sp>
      <p:sp>
        <p:nvSpPr>
          <p:cNvPr id="316" name="TextShape 5"/>
          <p:cNvSpPr txBox="1"/>
          <p:nvPr/>
        </p:nvSpPr>
        <p:spPr>
          <a:xfrm>
            <a:off x="91440" y="19440"/>
            <a:ext cx="6675120" cy="602280"/>
          </a:xfrm>
          <a:prstGeom prst="rect">
            <a:avLst/>
          </a:prstGeom>
          <a:noFill/>
          <a:ln>
            <a:noFill/>
          </a:ln>
        </p:spPr>
        <p:txBody>
          <a:bodyPr lIns="90000" tIns="45000" rIns="90000" bIns="45000"/>
          <a:lstStyle/>
          <a:p>
            <a:r>
              <a:rPr lang="en-US" sz="1500" b="0" strike="noStrike" spc="-1">
                <a:solidFill>
                  <a:srgbClr val="000000"/>
                </a:solidFill>
                <a:uFill>
                  <a:solidFill>
                    <a:srgbClr val="FFFFFF"/>
                  </a:solidFill>
                </a:uFill>
                <a:latin typeface="Arial"/>
              </a:rPr>
              <a:t>http://www.marketoracle.co.uk/images/dorn_4_11_07c.jpg</a:t>
            </a:r>
            <a:endParaRPr lang="en-US"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1273170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 name="Picture 316"/>
          <p:cNvPicPr/>
          <p:nvPr/>
        </p:nvPicPr>
        <p:blipFill>
          <a:blip r:embed="rId2"/>
          <a:stretch/>
        </p:blipFill>
        <p:spPr>
          <a:xfrm>
            <a:off x="2194560" y="141480"/>
            <a:ext cx="5143320" cy="3790440"/>
          </a:xfrm>
          <a:prstGeom prst="rect">
            <a:avLst/>
          </a:prstGeom>
          <a:ln>
            <a:noFill/>
          </a:ln>
        </p:spPr>
      </p:pic>
      <p:sp>
        <p:nvSpPr>
          <p:cNvPr id="318" name="CustomShape 1"/>
          <p:cNvSpPr/>
          <p:nvPr/>
        </p:nvSpPr>
        <p:spPr>
          <a:xfrm>
            <a:off x="6949440" y="548640"/>
            <a:ext cx="2286000" cy="1097280"/>
          </a:xfrm>
          <a:prstGeom prst="wedgeRoundRectCallout">
            <a:avLst>
              <a:gd name="adj1" fmla="val -55884"/>
              <a:gd name="adj2" fmla="val 190865"/>
              <a:gd name="adj3" fmla="val 16667"/>
            </a:avLst>
          </a:prstGeom>
          <a:solidFill>
            <a:srgbClr val="729FCF"/>
          </a:solidFill>
          <a:ln>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lstStyle/>
          <a:p>
            <a:pPr algn="ctr"/>
            <a:r>
              <a:rPr lang="en-US" sz="1800" b="0" strike="noStrike" spc="-1">
                <a:solidFill>
                  <a:srgbClr val="000000"/>
                </a:solidFill>
                <a:uFill>
                  <a:solidFill>
                    <a:srgbClr val="FFFFFF"/>
                  </a:solidFill>
                </a:uFill>
                <a:latin typeface="Arial"/>
              </a:rPr>
              <a:t>Serves as a routing </a:t>
            </a:r>
          </a:p>
          <a:p>
            <a:pPr algn="ctr"/>
            <a:r>
              <a:rPr lang="en-US" sz="1800" b="0" strike="noStrike" spc="-1">
                <a:solidFill>
                  <a:srgbClr val="000000"/>
                </a:solidFill>
                <a:uFill>
                  <a:solidFill>
                    <a:srgbClr val="FFFFFF"/>
                  </a:solidFill>
                </a:uFill>
                <a:latin typeface="Arial"/>
              </a:rPr>
              <a:t>Center connecting</a:t>
            </a:r>
          </a:p>
          <a:p>
            <a:pPr algn="ctr"/>
            <a:r>
              <a:rPr lang="en-US" sz="1800" b="0" strike="noStrike" spc="-1">
                <a:solidFill>
                  <a:srgbClr val="000000"/>
                </a:solidFill>
                <a:uFill>
                  <a:solidFill>
                    <a:srgbClr val="FFFFFF"/>
                  </a:solidFill>
                </a:uFill>
                <a:latin typeface="Arial"/>
              </a:rPr>
              <a:t>Disparate parts of the</a:t>
            </a:r>
          </a:p>
          <a:p>
            <a:pPr algn="ctr"/>
            <a:r>
              <a:rPr lang="en-US" sz="1800" b="0" strike="noStrike" spc="-1">
                <a:solidFill>
                  <a:srgbClr val="000000"/>
                </a:solidFill>
                <a:uFill>
                  <a:solidFill>
                    <a:srgbClr val="FFFFFF"/>
                  </a:solidFill>
                </a:uFill>
                <a:latin typeface="Arial"/>
              </a:rPr>
              <a:t>Brain</a:t>
            </a:r>
          </a:p>
        </p:txBody>
      </p:sp>
      <p:sp>
        <p:nvSpPr>
          <p:cNvPr id="319" name="CustomShape 2"/>
          <p:cNvSpPr/>
          <p:nvPr/>
        </p:nvSpPr>
        <p:spPr>
          <a:xfrm>
            <a:off x="4754880" y="4389120"/>
            <a:ext cx="2011680" cy="1188720"/>
          </a:xfrm>
          <a:prstGeom prst="wedgeRoundRectCallout">
            <a:avLst>
              <a:gd name="adj1" fmla="val -24416"/>
              <a:gd name="adj2" fmla="val -101587"/>
              <a:gd name="adj3" fmla="val 16667"/>
            </a:avLst>
          </a:prstGeom>
          <a:solidFill>
            <a:srgbClr val="729FCF"/>
          </a:solidFill>
          <a:ln>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lstStyle/>
          <a:p>
            <a:r>
              <a:rPr lang="en-US" sz="1700" b="0" strike="noStrike" spc="-1">
                <a:solidFill>
                  <a:srgbClr val="000000"/>
                </a:solidFill>
                <a:uFill>
                  <a:solidFill>
                    <a:srgbClr val="FFFFFF"/>
                  </a:solidFill>
                </a:uFill>
                <a:latin typeface="Calibri"/>
              </a:rPr>
              <a:t>Associated with Basic</a:t>
            </a:r>
            <a:endParaRPr lang="en-US" sz="1800" b="0" strike="noStrike" spc="-1">
              <a:solidFill>
                <a:srgbClr val="000000"/>
              </a:solidFill>
              <a:uFill>
                <a:solidFill>
                  <a:srgbClr val="FFFFFF"/>
                </a:solidFill>
              </a:uFill>
              <a:latin typeface="Arial"/>
            </a:endParaRPr>
          </a:p>
          <a:p>
            <a:r>
              <a:rPr lang="en-US" sz="1700" b="0" strike="noStrike" spc="-1">
                <a:solidFill>
                  <a:srgbClr val="000000"/>
                </a:solidFill>
                <a:uFill>
                  <a:solidFill>
                    <a:srgbClr val="FFFFFF"/>
                  </a:solidFill>
                </a:uFill>
                <a:latin typeface="Calibri"/>
              </a:rPr>
              <a:t>Emotions</a:t>
            </a:r>
            <a:endParaRPr lang="en-US" sz="1800" b="0" strike="noStrike" spc="-1">
              <a:solidFill>
                <a:srgbClr val="000000"/>
              </a:solidFill>
              <a:uFill>
                <a:solidFill>
                  <a:srgbClr val="FFFFFF"/>
                </a:solidFill>
              </a:uFill>
              <a:latin typeface="Arial"/>
            </a:endParaRPr>
          </a:p>
        </p:txBody>
      </p:sp>
      <p:sp>
        <p:nvSpPr>
          <p:cNvPr id="320" name="TextShape 3"/>
          <p:cNvSpPr txBox="1"/>
          <p:nvPr/>
        </p:nvSpPr>
        <p:spPr>
          <a:xfrm>
            <a:off x="-15120" y="5480640"/>
            <a:ext cx="9235440" cy="1780560"/>
          </a:xfrm>
          <a:prstGeom prst="rect">
            <a:avLst/>
          </a:prstGeom>
          <a:noFill/>
          <a:ln>
            <a:noFill/>
          </a:ln>
        </p:spPr>
        <p:txBody>
          <a:bodyPr lIns="90000" tIns="45000" rIns="90000" bIns="45000"/>
          <a:lstStyle/>
          <a:p>
            <a:pPr marL="216000" indent="-216000">
              <a:buClr>
                <a:srgbClr val="000000"/>
              </a:buClr>
              <a:buSzPct val="45000"/>
              <a:buFont typeface="Wingdings" charset="2"/>
              <a:buChar char=""/>
            </a:pPr>
            <a:r>
              <a:rPr lang="en-US" sz="2600" b="0" strike="noStrike" spc="-1">
                <a:solidFill>
                  <a:srgbClr val="000000"/>
                </a:solidFill>
                <a:uFill>
                  <a:solidFill>
                    <a:srgbClr val="FFFFFF"/>
                  </a:solidFill>
                </a:uFill>
                <a:latin typeface="Times New Roman"/>
              </a:rPr>
              <a:t>The Diencephalon</a:t>
            </a:r>
            <a:r>
              <a:rPr lang="en-US" sz="2600" b="0" strike="noStrike" spc="-1">
                <a:solidFill>
                  <a:srgbClr val="000000"/>
                </a:solidFill>
                <a:uFill>
                  <a:solidFill>
                    <a:srgbClr val="FFFFFF"/>
                  </a:solidFill>
                </a:uFill>
                <a:latin typeface="Calibri"/>
              </a:rPr>
              <a:t>: Includes the structure known as the </a:t>
            </a:r>
            <a:r>
              <a:rPr lang="en-US" sz="2600" b="0" strike="noStrike" spc="-1">
                <a:solidFill>
                  <a:srgbClr val="C5000B"/>
                </a:solidFill>
                <a:uFill>
                  <a:solidFill>
                    <a:srgbClr val="FFFFFF"/>
                  </a:solidFill>
                </a:uFill>
                <a:latin typeface="Calibri"/>
              </a:rPr>
              <a:t>thalamus</a:t>
            </a:r>
            <a:r>
              <a:rPr lang="en-US" sz="2600" b="0" strike="noStrike" spc="-1">
                <a:solidFill>
                  <a:srgbClr val="000000"/>
                </a:solidFill>
                <a:uFill>
                  <a:solidFill>
                    <a:srgbClr val="FFFFFF"/>
                  </a:solidFill>
                </a:uFill>
                <a:latin typeface="Calibri"/>
              </a:rPr>
              <a:t> and the</a:t>
            </a:r>
            <a:r>
              <a:rPr lang="en-US" sz="2600" b="0" strike="noStrike" spc="-1">
                <a:solidFill>
                  <a:srgbClr val="C5000B"/>
                </a:solidFill>
                <a:uFill>
                  <a:solidFill>
                    <a:srgbClr val="FFFFFF"/>
                  </a:solidFill>
                </a:uFill>
                <a:latin typeface="Calibri"/>
              </a:rPr>
              <a:t> hypothalamus</a:t>
            </a:r>
            <a:r>
              <a:rPr lang="en-US" sz="2600" b="0" strike="noStrike" spc="-1">
                <a:solidFill>
                  <a:srgbClr val="000000"/>
                </a:solidFill>
                <a:uFill>
                  <a:solidFill>
                    <a:srgbClr val="FFFFFF"/>
                  </a:solidFill>
                </a:uFill>
                <a:latin typeface="Calibri"/>
              </a:rPr>
              <a:t>. Includes connections between the medial temporal lobes and the hippocampus with the prefrontal lobes.</a:t>
            </a:r>
            <a:endParaRPr lang="en-US" sz="1800" b="0" strike="noStrike" spc="-1">
              <a:solidFill>
                <a:srgbClr val="000000"/>
              </a:solidFill>
              <a:uFill>
                <a:solidFill>
                  <a:srgbClr val="FFFFFF"/>
                </a:solidFill>
              </a:uFill>
              <a:latin typeface="Arial"/>
            </a:endParaRPr>
          </a:p>
        </p:txBody>
      </p:sp>
      <p:sp>
        <p:nvSpPr>
          <p:cNvPr id="321" name="TextShape 4"/>
          <p:cNvSpPr txBox="1"/>
          <p:nvPr/>
        </p:nvSpPr>
        <p:spPr>
          <a:xfrm>
            <a:off x="91440" y="19800"/>
            <a:ext cx="6675120" cy="602280"/>
          </a:xfrm>
          <a:prstGeom prst="rect">
            <a:avLst/>
          </a:prstGeom>
          <a:noFill/>
          <a:ln>
            <a:noFill/>
          </a:ln>
        </p:spPr>
        <p:txBody>
          <a:bodyPr lIns="90000" tIns="45000" rIns="90000" bIns="45000"/>
          <a:lstStyle/>
          <a:p>
            <a:r>
              <a:rPr lang="en-US" sz="1500" b="0" strike="noStrike" spc="-1">
                <a:solidFill>
                  <a:srgbClr val="000000"/>
                </a:solidFill>
                <a:uFill>
                  <a:solidFill>
                    <a:srgbClr val="FFFFFF"/>
                  </a:solidFill>
                </a:uFill>
                <a:latin typeface="Arial"/>
              </a:rPr>
              <a:t>http://www.marketoracle.co.uk/images/dorn_4_11_07c.jpg</a:t>
            </a:r>
            <a:endParaRPr lang="en-US"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2424384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 name="TextShape 1"/>
          <p:cNvSpPr txBox="1"/>
          <p:nvPr/>
        </p:nvSpPr>
        <p:spPr>
          <a:xfrm>
            <a:off x="457200" y="273600"/>
            <a:ext cx="8229240" cy="1144800"/>
          </a:xfrm>
          <a:prstGeom prst="rect">
            <a:avLst/>
          </a:prstGeom>
          <a:noFill/>
          <a:ln>
            <a:noFill/>
          </a:ln>
        </p:spPr>
        <p:txBody>
          <a:bodyPr lIns="0" tIns="0" rIns="0" bIns="0" anchor="ctr"/>
          <a:lstStyle/>
          <a:p>
            <a:r>
              <a:rPr lang="en-US" sz="4400" b="0" strike="noStrike" spc="-1">
                <a:solidFill>
                  <a:srgbClr val="000000"/>
                </a:solidFill>
                <a:uFill>
                  <a:solidFill>
                    <a:srgbClr val="FFFFFF"/>
                  </a:solidFill>
                </a:uFill>
                <a:latin typeface="Arial"/>
              </a:rPr>
              <a:t>Structure of the Human Brain</a:t>
            </a:r>
          </a:p>
        </p:txBody>
      </p:sp>
      <p:sp>
        <p:nvSpPr>
          <p:cNvPr id="323" name="TextShape 2"/>
          <p:cNvSpPr txBox="1"/>
          <p:nvPr/>
        </p:nvSpPr>
        <p:spPr>
          <a:xfrm>
            <a:off x="40680" y="1155600"/>
            <a:ext cx="9119160" cy="5671800"/>
          </a:xfrm>
          <a:prstGeom prst="rect">
            <a:avLst/>
          </a:prstGeom>
          <a:noFill/>
          <a:ln>
            <a:noFill/>
          </a:ln>
        </p:spPr>
        <p:txBody>
          <a:bodyPr lIns="90000" tIns="45000" rIns="90000" bIns="45000"/>
          <a:lstStyle/>
          <a:p>
            <a:pPr>
              <a:lnSpc>
                <a:spcPct val="100000"/>
              </a:lnSpc>
            </a:pPr>
            <a:r>
              <a:rPr lang="en-US" sz="3000" b="1" strike="noStrike" spc="-1">
                <a:solidFill>
                  <a:srgbClr val="000000"/>
                </a:solidFill>
                <a:uFill>
                  <a:solidFill>
                    <a:srgbClr val="FFFFFF"/>
                  </a:solidFill>
                </a:uFill>
                <a:latin typeface="Calibri"/>
              </a:rPr>
              <a:t>Medial temporal cortex: </a:t>
            </a:r>
            <a:endParaRPr lang="en-US" sz="1800" b="0" strike="noStrike" spc="-1">
              <a:solidFill>
                <a:srgbClr val="000000"/>
              </a:solidFill>
              <a:uFill>
                <a:solidFill>
                  <a:srgbClr val="FFFFFF"/>
                </a:solidFill>
              </a:uFill>
              <a:latin typeface="Arial"/>
            </a:endParaRPr>
          </a:p>
          <a:p>
            <a:pPr>
              <a:lnSpc>
                <a:spcPct val="100000"/>
              </a:lnSpc>
            </a:pPr>
            <a:r>
              <a:rPr lang="en-US" sz="3000" b="0" strike="noStrike" spc="-1">
                <a:solidFill>
                  <a:srgbClr val="000000"/>
                </a:solidFill>
                <a:uFill>
                  <a:solidFill>
                    <a:srgbClr val="FFFFFF"/>
                  </a:solidFill>
                </a:uFill>
                <a:latin typeface="Calibri"/>
              </a:rPr>
              <a:t>Like the hippocampus, </a:t>
            </a:r>
            <a:endParaRPr lang="en-US" sz="1800" b="0" strike="noStrike" spc="-1">
              <a:solidFill>
                <a:srgbClr val="000000"/>
              </a:solidFill>
              <a:uFill>
                <a:solidFill>
                  <a:srgbClr val="FFFFFF"/>
                </a:solidFill>
              </a:uFill>
              <a:latin typeface="Arial"/>
            </a:endParaRPr>
          </a:p>
          <a:p>
            <a:pPr>
              <a:lnSpc>
                <a:spcPct val="100000"/>
              </a:lnSpc>
            </a:pPr>
            <a:r>
              <a:rPr lang="en-US" sz="3000" b="0" strike="noStrike" spc="-1">
                <a:solidFill>
                  <a:srgbClr val="000000"/>
                </a:solidFill>
                <a:uFill>
                  <a:solidFill>
                    <a:srgbClr val="FFFFFF"/>
                  </a:solidFill>
                </a:uFill>
                <a:latin typeface="Calibri"/>
              </a:rPr>
              <a:t>involved in the </a:t>
            </a:r>
            <a:r>
              <a:rPr lang="en-US" sz="3000" b="0" strike="noStrike" spc="-1">
                <a:solidFill>
                  <a:srgbClr val="800000"/>
                </a:solidFill>
                <a:uFill>
                  <a:solidFill>
                    <a:srgbClr val="FFFFFF"/>
                  </a:solidFill>
                </a:uFill>
                <a:latin typeface="Calibri"/>
              </a:rPr>
              <a:t>encoding</a:t>
            </a:r>
            <a:r>
              <a:rPr lang="en-US" sz="3000" b="0" strike="noStrike" spc="-1">
                <a:solidFill>
                  <a:srgbClr val="000000"/>
                </a:solidFill>
                <a:uFill>
                  <a:solidFill>
                    <a:srgbClr val="FFFFFF"/>
                  </a:solidFill>
                </a:uFill>
                <a:latin typeface="Calibri"/>
              </a:rPr>
              <a:t> of</a:t>
            </a:r>
            <a:endParaRPr lang="en-US" sz="1800" b="0" strike="noStrike" spc="-1">
              <a:solidFill>
                <a:srgbClr val="000000"/>
              </a:solidFill>
              <a:uFill>
                <a:solidFill>
                  <a:srgbClr val="FFFFFF"/>
                </a:solidFill>
              </a:uFill>
              <a:latin typeface="Arial"/>
            </a:endParaRPr>
          </a:p>
          <a:p>
            <a:pPr>
              <a:lnSpc>
                <a:spcPct val="100000"/>
              </a:lnSpc>
            </a:pPr>
            <a:r>
              <a:rPr lang="en-US" sz="3000" b="0" strike="noStrike" spc="-1">
                <a:solidFill>
                  <a:srgbClr val="000000"/>
                </a:solidFill>
                <a:uFill>
                  <a:solidFill>
                    <a:srgbClr val="FFFFFF"/>
                  </a:solidFill>
                </a:uFill>
                <a:latin typeface="Calibri"/>
              </a:rPr>
              <a:t>Information into memory</a:t>
            </a:r>
            <a:endParaRPr lang="en-US" sz="1800" b="0" strike="noStrike" spc="-1">
              <a:solidFill>
                <a:srgbClr val="000000"/>
              </a:solidFill>
              <a:uFill>
                <a:solidFill>
                  <a:srgbClr val="FFFFFF"/>
                </a:solidFill>
              </a:uFill>
              <a:latin typeface="Arial"/>
            </a:endParaRPr>
          </a:p>
          <a:p>
            <a:pPr>
              <a:lnSpc>
                <a:spcPct val="100000"/>
              </a:lnSpc>
            </a:pPr>
            <a:r>
              <a:rPr lang="en-US" sz="3000" b="0" strike="noStrike" spc="-1">
                <a:solidFill>
                  <a:srgbClr val="000000"/>
                </a:solidFill>
                <a:uFill>
                  <a:solidFill>
                    <a:srgbClr val="FFFFFF"/>
                  </a:solidFill>
                </a:uFill>
                <a:latin typeface="Calibri"/>
              </a:rPr>
              <a:t>But not in the actual storage</a:t>
            </a:r>
            <a:endParaRPr lang="en-US" sz="1800" b="0" strike="noStrike" spc="-1">
              <a:solidFill>
                <a:srgbClr val="000000"/>
              </a:solidFill>
              <a:uFill>
                <a:solidFill>
                  <a:srgbClr val="FFFFFF"/>
                </a:solidFill>
              </a:uFill>
              <a:latin typeface="Arial"/>
            </a:endParaRPr>
          </a:p>
          <a:p>
            <a:pPr>
              <a:lnSpc>
                <a:spcPct val="100000"/>
              </a:lnSpc>
            </a:pPr>
            <a:r>
              <a:rPr lang="en-US" sz="3000" b="0" strike="noStrike" spc="-1">
                <a:solidFill>
                  <a:srgbClr val="000000"/>
                </a:solidFill>
                <a:uFill>
                  <a:solidFill>
                    <a:srgbClr val="FFFFFF"/>
                  </a:solidFill>
                </a:uFill>
                <a:latin typeface="Calibri"/>
              </a:rPr>
              <a:t>or representation of that </a:t>
            </a:r>
            <a:endParaRPr lang="en-US" sz="1800" b="0" strike="noStrike" spc="-1">
              <a:solidFill>
                <a:srgbClr val="000000"/>
              </a:solidFill>
              <a:uFill>
                <a:solidFill>
                  <a:srgbClr val="FFFFFF"/>
                </a:solidFill>
              </a:uFill>
              <a:latin typeface="Arial"/>
            </a:endParaRPr>
          </a:p>
          <a:p>
            <a:pPr>
              <a:lnSpc>
                <a:spcPct val="100000"/>
              </a:lnSpc>
            </a:pPr>
            <a:r>
              <a:rPr lang="en-US" sz="3000" b="0" strike="noStrike" spc="-1">
                <a:solidFill>
                  <a:srgbClr val="000000"/>
                </a:solidFill>
                <a:uFill>
                  <a:solidFill>
                    <a:srgbClr val="FFFFFF"/>
                  </a:solidFill>
                </a:uFill>
                <a:latin typeface="Calibri"/>
              </a:rPr>
              <a:t>information.</a:t>
            </a:r>
            <a:endParaRPr lang="en-US" sz="1800" b="0" strike="noStrike" spc="-1">
              <a:solidFill>
                <a:srgbClr val="000000"/>
              </a:solidFill>
              <a:uFill>
                <a:solidFill>
                  <a:srgbClr val="FFFFFF"/>
                </a:solidFill>
              </a:uFill>
              <a:latin typeface="Arial"/>
            </a:endParaRPr>
          </a:p>
          <a:p>
            <a:pPr>
              <a:lnSpc>
                <a:spcPct val="100000"/>
              </a:lnSpc>
            </a:pPr>
            <a:endParaRPr lang="en-US" sz="1800" b="0" strike="noStrike" spc="-1">
              <a:solidFill>
                <a:srgbClr val="000000"/>
              </a:solidFill>
              <a:uFill>
                <a:solidFill>
                  <a:srgbClr val="FFFFFF"/>
                </a:solidFill>
              </a:uFill>
              <a:latin typeface="Arial"/>
            </a:endParaRPr>
          </a:p>
          <a:p>
            <a:pPr>
              <a:lnSpc>
                <a:spcPct val="100000"/>
              </a:lnSpc>
            </a:pPr>
            <a:r>
              <a:rPr lang="en-US" sz="3000" b="1" strike="noStrike" spc="-1">
                <a:solidFill>
                  <a:srgbClr val="000000"/>
                </a:solidFill>
                <a:uFill>
                  <a:solidFill>
                    <a:srgbClr val="FFFFFF"/>
                  </a:solidFill>
                </a:uFill>
                <a:latin typeface="Calibri"/>
              </a:rPr>
              <a:t>Pre-frontal areas of the frontal lobe: </a:t>
            </a:r>
            <a:r>
              <a:rPr lang="en-US" sz="3000" b="0" strike="noStrike" spc="-1">
                <a:solidFill>
                  <a:srgbClr val="000000"/>
                </a:solidFill>
                <a:uFill>
                  <a:solidFill>
                    <a:srgbClr val="FFFFFF"/>
                  </a:solidFill>
                </a:uFill>
                <a:latin typeface="Calibri"/>
              </a:rPr>
              <a:t>Involved in the regulation of memory; initiating retrieval, source monitoring, and metamemory (</a:t>
            </a:r>
            <a:r>
              <a:rPr lang="en-US" sz="3000" b="0" strike="noStrike" spc="-1">
                <a:solidFill>
                  <a:srgbClr val="800000"/>
                </a:solidFill>
                <a:uFill>
                  <a:solidFill>
                    <a:srgbClr val="FFFFFF"/>
                  </a:solidFill>
                </a:uFill>
                <a:latin typeface="Calibri"/>
              </a:rPr>
              <a:t>awareness of our own memory</a:t>
            </a:r>
            <a:r>
              <a:rPr lang="en-US" sz="3000" b="0" strike="noStrike" spc="-1">
                <a:solidFill>
                  <a:srgbClr val="000000"/>
                </a:solidFill>
                <a:uFill>
                  <a:solidFill>
                    <a:srgbClr val="FFFFFF"/>
                  </a:solidFill>
                </a:uFill>
                <a:latin typeface="Calibri"/>
              </a:rPr>
              <a:t>) are functions of pre-frontal lobes.</a:t>
            </a:r>
            <a:r>
              <a:rPr lang="en-US" sz="3000" b="1" strike="noStrike" spc="-1">
                <a:solidFill>
                  <a:srgbClr val="000000"/>
                </a:solidFill>
                <a:uFill>
                  <a:solidFill>
                    <a:srgbClr val="FFFFFF"/>
                  </a:solidFill>
                </a:uFill>
                <a:latin typeface="Calibri"/>
              </a:rPr>
              <a:t>  </a:t>
            </a:r>
            <a:r>
              <a:rPr lang="en-US" sz="3000" b="0" strike="noStrike" spc="-1">
                <a:solidFill>
                  <a:srgbClr val="000000"/>
                </a:solidFill>
                <a:uFill>
                  <a:solidFill>
                    <a:srgbClr val="FFFFFF"/>
                  </a:solidFill>
                </a:uFill>
                <a:latin typeface="Calibri"/>
              </a:rPr>
              <a:t> </a:t>
            </a:r>
            <a:endParaRPr lang="en-US" sz="1800" b="0" strike="noStrike" spc="-1">
              <a:solidFill>
                <a:srgbClr val="000000"/>
              </a:solidFill>
              <a:uFill>
                <a:solidFill>
                  <a:srgbClr val="FFFFFF"/>
                </a:solidFill>
              </a:uFill>
              <a:latin typeface="Arial"/>
            </a:endParaRPr>
          </a:p>
        </p:txBody>
      </p:sp>
      <p:pic>
        <p:nvPicPr>
          <p:cNvPr id="324" name="Picture 323"/>
          <p:cNvPicPr/>
          <p:nvPr/>
        </p:nvPicPr>
        <p:blipFill>
          <a:blip r:embed="rId3"/>
          <a:stretch/>
        </p:blipFill>
        <p:spPr>
          <a:xfrm>
            <a:off x="4771440" y="1195560"/>
            <a:ext cx="4281120" cy="3010680"/>
          </a:xfrm>
          <a:prstGeom prst="rect">
            <a:avLst/>
          </a:prstGeom>
          <a:ln>
            <a:noFill/>
          </a:ln>
        </p:spPr>
      </p:pic>
      <p:sp>
        <p:nvSpPr>
          <p:cNvPr id="325" name="TextShape 3"/>
          <p:cNvSpPr txBox="1"/>
          <p:nvPr/>
        </p:nvSpPr>
        <p:spPr>
          <a:xfrm>
            <a:off x="471600" y="146880"/>
            <a:ext cx="8306640" cy="858240"/>
          </a:xfrm>
          <a:prstGeom prst="rect">
            <a:avLst/>
          </a:prstGeom>
          <a:noFill/>
          <a:ln>
            <a:noFill/>
          </a:ln>
        </p:spPr>
        <p:txBody>
          <a:bodyPr lIns="90000" tIns="45000" rIns="90000" bIns="45000"/>
          <a:lstStyle/>
          <a:p>
            <a:r>
              <a:rPr lang="en-US" sz="1400" b="0" strike="noStrike" spc="-1">
                <a:solidFill>
                  <a:srgbClr val="000000"/>
                </a:solidFill>
                <a:uFill>
                  <a:solidFill>
                    <a:srgbClr val="FFFFFF"/>
                  </a:solidFill>
                </a:uFill>
                <a:latin typeface="Arial"/>
              </a:rPr>
              <a:t>http://neuro.questionsthatmatter.info/placebo_depression/hippocampus&amp;%20medial%20temporal.png</a:t>
            </a:r>
            <a:endParaRPr lang="en-US"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685973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6" name="Picture 325"/>
          <p:cNvPicPr/>
          <p:nvPr/>
        </p:nvPicPr>
        <p:blipFill>
          <a:blip r:embed="rId2"/>
          <a:stretch/>
        </p:blipFill>
        <p:spPr>
          <a:xfrm rot="21588600">
            <a:off x="4083480" y="768960"/>
            <a:ext cx="5002560" cy="3703320"/>
          </a:xfrm>
          <a:prstGeom prst="rect">
            <a:avLst/>
          </a:prstGeom>
          <a:ln>
            <a:noFill/>
          </a:ln>
        </p:spPr>
      </p:pic>
      <p:sp>
        <p:nvSpPr>
          <p:cNvPr id="327" name="TextShape 1"/>
          <p:cNvSpPr txBox="1"/>
          <p:nvPr/>
        </p:nvSpPr>
        <p:spPr>
          <a:xfrm>
            <a:off x="328320" y="762480"/>
            <a:ext cx="3877920" cy="3352320"/>
          </a:xfrm>
          <a:prstGeom prst="rect">
            <a:avLst/>
          </a:prstGeom>
          <a:noFill/>
          <a:ln>
            <a:noFill/>
          </a:ln>
        </p:spPr>
        <p:txBody>
          <a:bodyPr/>
          <a:lstStyle/>
          <a:p>
            <a:pPr>
              <a:lnSpc>
                <a:spcPct val="100000"/>
              </a:lnSpc>
            </a:pPr>
            <a:r>
              <a:rPr lang="en-US" sz="2400" b="1" strike="noStrike" spc="-1">
                <a:solidFill>
                  <a:srgbClr val="000000"/>
                </a:solidFill>
                <a:uFill>
                  <a:solidFill>
                    <a:srgbClr val="FFFFFF"/>
                  </a:solidFill>
                </a:uFill>
                <a:latin typeface="Times New Roman"/>
              </a:rPr>
              <a:t>Lobes  of Cerebral Cortex</a:t>
            </a:r>
            <a:r>
              <a:rPr lang="en-US" sz="2600" b="0" strike="noStrike" spc="-1">
                <a:solidFill>
                  <a:srgbClr val="000000"/>
                </a:solidFill>
                <a:uFill>
                  <a:solidFill>
                    <a:srgbClr val="FFFFFF"/>
                  </a:solidFill>
                </a:uFill>
                <a:latin typeface="Times New Roman"/>
              </a:rPr>
              <a:t>:</a:t>
            </a:r>
            <a:endParaRPr lang="en-US" sz="3200" b="0" strike="noStrike" spc="-1">
              <a:solidFill>
                <a:srgbClr val="000000"/>
              </a:solidFill>
              <a:uFill>
                <a:solidFill>
                  <a:srgbClr val="FFFFFF"/>
                </a:solidFill>
              </a:uFill>
              <a:latin typeface="Calibri"/>
            </a:endParaRPr>
          </a:p>
          <a:p>
            <a:r>
              <a:rPr lang="en-US" sz="2400" b="0" strike="noStrike" spc="-1">
                <a:solidFill>
                  <a:srgbClr val="C5000B"/>
                </a:solidFill>
                <a:uFill>
                  <a:solidFill>
                    <a:srgbClr val="FFFFFF"/>
                  </a:solidFill>
                </a:uFill>
                <a:latin typeface="Times New Roman"/>
              </a:rPr>
              <a:t>Occipital: </a:t>
            </a:r>
            <a:r>
              <a:rPr lang="en-US" sz="2400" b="0" strike="noStrike" spc="-1">
                <a:solidFill>
                  <a:srgbClr val="000000"/>
                </a:solidFill>
                <a:uFill>
                  <a:solidFill>
                    <a:srgbClr val="FFFFFF"/>
                  </a:solidFill>
                </a:uFill>
                <a:latin typeface="Times New Roman"/>
              </a:rPr>
              <a:t>Vision, visual image</a:t>
            </a:r>
            <a:endParaRPr lang="en-US" sz="3200" b="0" strike="noStrike" spc="-1">
              <a:solidFill>
                <a:srgbClr val="000000"/>
              </a:solidFill>
              <a:uFill>
                <a:solidFill>
                  <a:srgbClr val="FFFFFF"/>
                </a:solidFill>
              </a:uFill>
              <a:latin typeface="Calibri"/>
            </a:endParaRPr>
          </a:p>
          <a:p>
            <a:r>
              <a:rPr lang="en-US" sz="2400" b="0" strike="noStrike" spc="-1">
                <a:solidFill>
                  <a:srgbClr val="C5000B"/>
                </a:solidFill>
                <a:uFill>
                  <a:solidFill>
                    <a:srgbClr val="FFFFFF"/>
                  </a:solidFill>
                </a:uFill>
                <a:latin typeface="Times New Roman"/>
              </a:rPr>
              <a:t>Parietal: </a:t>
            </a:r>
            <a:r>
              <a:rPr lang="en-US" sz="2400" b="0" strike="noStrike" spc="-1">
                <a:solidFill>
                  <a:srgbClr val="000000"/>
                </a:solidFill>
                <a:uFill>
                  <a:solidFill>
                    <a:srgbClr val="FFFFFF"/>
                  </a:solidFill>
                </a:uFill>
                <a:latin typeface="Times New Roman"/>
              </a:rPr>
              <a:t>Somatosensory perception (senses of touch: touch, pain, heat, cold, pressure), attention</a:t>
            </a:r>
            <a:endParaRPr lang="en-US" sz="3200" b="0" strike="noStrike" spc="-1">
              <a:solidFill>
                <a:srgbClr val="000000"/>
              </a:solidFill>
              <a:uFill>
                <a:solidFill>
                  <a:srgbClr val="FFFFFF"/>
                </a:solidFill>
              </a:uFill>
              <a:latin typeface="Calibri"/>
            </a:endParaRPr>
          </a:p>
          <a:p>
            <a:r>
              <a:rPr lang="en-US" sz="2400" b="0" strike="noStrike" spc="-1">
                <a:solidFill>
                  <a:srgbClr val="C5000B"/>
                </a:solidFill>
                <a:uFill>
                  <a:solidFill>
                    <a:srgbClr val="FFFFFF"/>
                  </a:solidFill>
                </a:uFill>
                <a:latin typeface="Times New Roman"/>
              </a:rPr>
              <a:t>Temporal:</a:t>
            </a:r>
            <a:r>
              <a:rPr lang="en-US" sz="2400" b="0" strike="noStrike" spc="-1">
                <a:solidFill>
                  <a:srgbClr val="000000"/>
                </a:solidFill>
                <a:uFill>
                  <a:solidFill>
                    <a:srgbClr val="FFFFFF"/>
                  </a:solidFill>
                </a:uFill>
                <a:latin typeface="Times New Roman"/>
              </a:rPr>
              <a:t>Audition, language, memory</a:t>
            </a:r>
            <a:endParaRPr lang="en-US" sz="3200" b="0" strike="noStrike" spc="-1">
              <a:solidFill>
                <a:srgbClr val="000000"/>
              </a:solidFill>
              <a:uFill>
                <a:solidFill>
                  <a:srgbClr val="FFFFFF"/>
                </a:solidFill>
              </a:uFill>
              <a:latin typeface="Calibri"/>
            </a:endParaRPr>
          </a:p>
          <a:p>
            <a:r>
              <a:rPr lang="en-US" sz="2400" b="0" strike="noStrike" spc="-1">
                <a:solidFill>
                  <a:srgbClr val="C5000B"/>
                </a:solidFill>
                <a:uFill>
                  <a:solidFill>
                    <a:srgbClr val="FFFFFF"/>
                  </a:solidFill>
                </a:uFill>
                <a:latin typeface="Times New Roman"/>
              </a:rPr>
              <a:t>Frontal: </a:t>
            </a:r>
            <a:r>
              <a:rPr lang="en-US" sz="2400" b="0" strike="noStrike" spc="-1">
                <a:solidFill>
                  <a:srgbClr val="000000"/>
                </a:solidFill>
                <a:uFill>
                  <a:solidFill>
                    <a:srgbClr val="FFFFFF"/>
                  </a:solidFill>
                </a:uFill>
                <a:latin typeface="Times New Roman"/>
              </a:rPr>
              <a:t>Higher emotion, decision-making, metacognition, memory (initiate conscious retrieval), source monitoring</a:t>
            </a:r>
            <a:endParaRPr lang="en-US" sz="3200" b="0" strike="noStrike" spc="-1">
              <a:solidFill>
                <a:srgbClr val="000000"/>
              </a:solidFill>
              <a:uFill>
                <a:solidFill>
                  <a:srgbClr val="FFFFFF"/>
                </a:solidFill>
              </a:uFill>
              <a:latin typeface="Calibri"/>
            </a:endParaRPr>
          </a:p>
        </p:txBody>
      </p:sp>
      <p:sp>
        <p:nvSpPr>
          <p:cNvPr id="328" name="TextShape 2"/>
          <p:cNvSpPr txBox="1"/>
          <p:nvPr/>
        </p:nvSpPr>
        <p:spPr>
          <a:xfrm>
            <a:off x="700200" y="102960"/>
            <a:ext cx="7986600" cy="654480"/>
          </a:xfrm>
          <a:prstGeom prst="rect">
            <a:avLst/>
          </a:prstGeom>
          <a:noFill/>
          <a:ln>
            <a:noFill/>
          </a:ln>
        </p:spPr>
        <p:txBody>
          <a:bodyPr lIns="0" tIns="0" rIns="0" bIns="0" anchor="ctr"/>
          <a:lstStyle/>
          <a:p>
            <a:pPr>
              <a:lnSpc>
                <a:spcPct val="100000"/>
              </a:lnSpc>
            </a:pPr>
            <a:r>
              <a:rPr lang="en-US" sz="4400" b="1" strike="noStrike" spc="-1">
                <a:solidFill>
                  <a:srgbClr val="000000"/>
                </a:solidFill>
                <a:uFill>
                  <a:solidFill>
                    <a:srgbClr val="FFFFFF"/>
                  </a:solidFill>
                </a:uFill>
                <a:latin typeface="Cambria"/>
              </a:rPr>
              <a:t>Structures of the Human Brain</a:t>
            </a:r>
            <a:endParaRPr lang="en-US" sz="4400" b="0" strike="noStrike" spc="-1">
              <a:solidFill>
                <a:srgbClr val="000000"/>
              </a:solidFill>
              <a:uFill>
                <a:solidFill>
                  <a:srgbClr val="FFFFFF"/>
                </a:solidFill>
              </a:uFill>
              <a:latin typeface="Arial"/>
            </a:endParaRPr>
          </a:p>
        </p:txBody>
      </p:sp>
      <p:pic>
        <p:nvPicPr>
          <p:cNvPr id="329" name="Picture 328"/>
          <p:cNvPicPr/>
          <p:nvPr/>
        </p:nvPicPr>
        <p:blipFill>
          <a:blip r:embed="rId3"/>
          <a:stretch/>
        </p:blipFill>
        <p:spPr>
          <a:xfrm>
            <a:off x="4297680" y="4023360"/>
            <a:ext cx="4389120" cy="2651760"/>
          </a:xfrm>
          <a:prstGeom prst="rect">
            <a:avLst/>
          </a:prstGeom>
          <a:ln>
            <a:noFill/>
          </a:ln>
        </p:spPr>
      </p:pic>
    </p:spTree>
    <p:extLst>
      <p:ext uri="{BB962C8B-B14F-4D97-AF65-F5344CB8AC3E}">
        <p14:creationId xmlns:p14="http://schemas.microsoft.com/office/powerpoint/2010/main" val="38630222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0" name="Picture 329"/>
          <p:cNvPicPr/>
          <p:nvPr/>
        </p:nvPicPr>
        <p:blipFill>
          <a:blip r:embed="rId2"/>
          <a:stretch/>
        </p:blipFill>
        <p:spPr>
          <a:xfrm>
            <a:off x="2286000" y="984960"/>
            <a:ext cx="4272840" cy="4684320"/>
          </a:xfrm>
          <a:prstGeom prst="rect">
            <a:avLst/>
          </a:prstGeom>
          <a:ln>
            <a:noFill/>
          </a:ln>
        </p:spPr>
      </p:pic>
      <p:sp>
        <p:nvSpPr>
          <p:cNvPr id="331" name="TextShape 1"/>
          <p:cNvSpPr txBox="1"/>
          <p:nvPr/>
        </p:nvSpPr>
        <p:spPr>
          <a:xfrm>
            <a:off x="2194560" y="293400"/>
            <a:ext cx="4557600" cy="346680"/>
          </a:xfrm>
          <a:prstGeom prst="rect">
            <a:avLst/>
          </a:prstGeom>
          <a:noFill/>
          <a:ln>
            <a:noFill/>
          </a:ln>
        </p:spPr>
        <p:txBody>
          <a:bodyPr lIns="90000" tIns="45000" rIns="90000" bIns="45000"/>
          <a:lstStyle/>
          <a:p>
            <a:r>
              <a:rPr lang="en-US" sz="1800" b="0" strike="noStrike" spc="-1">
                <a:solidFill>
                  <a:srgbClr val="000000"/>
                </a:solidFill>
                <a:uFill>
                  <a:solidFill>
                    <a:srgbClr val="FFFFFF"/>
                  </a:solidFill>
                </a:uFill>
                <a:latin typeface="Arial"/>
              </a:rPr>
              <a:t>http://www.nada.kth.se/~asa/bilder/MTL.jpg</a:t>
            </a:r>
          </a:p>
        </p:txBody>
      </p:sp>
    </p:spTree>
    <p:extLst>
      <p:ext uri="{BB962C8B-B14F-4D97-AF65-F5344CB8AC3E}">
        <p14:creationId xmlns:p14="http://schemas.microsoft.com/office/powerpoint/2010/main" val="27097464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TextShape 1"/>
          <p:cNvSpPr txBox="1"/>
          <p:nvPr/>
        </p:nvSpPr>
        <p:spPr>
          <a:xfrm>
            <a:off x="457200" y="273600"/>
            <a:ext cx="8229240" cy="1144800"/>
          </a:xfrm>
          <a:prstGeom prst="rect">
            <a:avLst/>
          </a:prstGeom>
          <a:noFill/>
          <a:ln>
            <a:noFill/>
          </a:ln>
        </p:spPr>
        <p:txBody>
          <a:bodyPr anchor="ctr"/>
          <a:lstStyle/>
          <a:p>
            <a:pPr algn="ctr">
              <a:lnSpc>
                <a:spcPct val="100000"/>
              </a:lnSpc>
            </a:pPr>
            <a:r>
              <a:rPr lang="en-US" sz="4400" b="1" strike="noStrike" spc="-1">
                <a:solidFill>
                  <a:srgbClr val="000000"/>
                </a:solidFill>
                <a:uFill>
                  <a:solidFill>
                    <a:srgbClr val="FFFFFF"/>
                  </a:solidFill>
                </a:uFill>
                <a:latin typeface="Cambria"/>
              </a:rPr>
              <a:t>Structures of the Human Brain</a:t>
            </a:r>
            <a:endParaRPr lang="en-US" sz="4400" b="0" strike="noStrike" spc="-1">
              <a:solidFill>
                <a:srgbClr val="000000"/>
              </a:solidFill>
              <a:uFill>
                <a:solidFill>
                  <a:srgbClr val="FFFFFF"/>
                </a:solidFill>
              </a:uFill>
              <a:latin typeface="Arial"/>
            </a:endParaRPr>
          </a:p>
        </p:txBody>
      </p:sp>
      <p:pic>
        <p:nvPicPr>
          <p:cNvPr id="333" name="Picture 4"/>
          <p:cNvPicPr/>
          <p:nvPr/>
        </p:nvPicPr>
        <p:blipFill>
          <a:blip r:embed="rId3"/>
          <a:stretch/>
        </p:blipFill>
        <p:spPr>
          <a:xfrm>
            <a:off x="365760" y="1280160"/>
            <a:ext cx="8320680" cy="5196600"/>
          </a:xfrm>
          <a:prstGeom prst="rect">
            <a:avLst/>
          </a:prstGeom>
          <a:ln w="9360">
            <a:noFill/>
          </a:ln>
        </p:spPr>
      </p:pic>
      <p:sp>
        <p:nvSpPr>
          <p:cNvPr id="334" name="TextShape 2"/>
          <p:cNvSpPr txBox="1"/>
          <p:nvPr/>
        </p:nvSpPr>
        <p:spPr>
          <a:xfrm>
            <a:off x="457200" y="1604520"/>
            <a:ext cx="8229240" cy="3977280"/>
          </a:xfrm>
          <a:prstGeom prst="rect">
            <a:avLst/>
          </a:prstGeom>
          <a:noFill/>
          <a:ln>
            <a:noFill/>
          </a:ln>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40018675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 name="TextShape 1"/>
          <p:cNvSpPr txBox="1"/>
          <p:nvPr/>
        </p:nvSpPr>
        <p:spPr>
          <a:xfrm>
            <a:off x="457200" y="457200"/>
            <a:ext cx="8229240" cy="842040"/>
          </a:xfrm>
          <a:prstGeom prst="rect">
            <a:avLst/>
          </a:prstGeom>
          <a:noFill/>
          <a:ln>
            <a:noFill/>
          </a:ln>
        </p:spPr>
        <p:txBody>
          <a:bodyPr anchor="ctr"/>
          <a:lstStyle/>
          <a:p>
            <a:pPr algn="ctr">
              <a:lnSpc>
                <a:spcPct val="100000"/>
              </a:lnSpc>
            </a:pPr>
            <a:r>
              <a:rPr lang="en-US" sz="4000" b="1" strike="noStrike" spc="-1">
                <a:solidFill>
                  <a:srgbClr val="000000"/>
                </a:solidFill>
                <a:uFill>
                  <a:solidFill>
                    <a:srgbClr val="FFFFFF"/>
                  </a:solidFill>
                </a:uFill>
                <a:latin typeface="Cambria"/>
              </a:rPr>
              <a:t>Neuroimaging</a:t>
            </a:r>
            <a:endParaRPr lang="en-US" sz="4400" b="0" strike="noStrike" spc="-1">
              <a:solidFill>
                <a:srgbClr val="000000"/>
              </a:solidFill>
              <a:uFill>
                <a:solidFill>
                  <a:srgbClr val="FFFFFF"/>
                </a:solidFill>
              </a:uFill>
              <a:latin typeface="Arial"/>
            </a:endParaRPr>
          </a:p>
        </p:txBody>
      </p:sp>
      <p:sp>
        <p:nvSpPr>
          <p:cNvPr id="336" name="TextShape 2"/>
          <p:cNvSpPr txBox="1"/>
          <p:nvPr/>
        </p:nvSpPr>
        <p:spPr>
          <a:xfrm>
            <a:off x="351720" y="1010880"/>
            <a:ext cx="8229240" cy="5572800"/>
          </a:xfrm>
          <a:prstGeom prst="rect">
            <a:avLst/>
          </a:prstGeom>
          <a:noFill/>
          <a:ln>
            <a:noFill/>
          </a:ln>
        </p:spPr>
        <p:txBody>
          <a:bodyPr lIns="0" tIns="0" rIns="0" bIns="0" anchor="ctr"/>
          <a:lstStyle/>
          <a:p>
            <a:pPr marL="343080" indent="-342720">
              <a:lnSpc>
                <a:spcPct val="100000"/>
              </a:lnSpc>
              <a:buClr>
                <a:srgbClr val="000000"/>
              </a:buClr>
              <a:buFont typeface="Arial"/>
              <a:buChar char="•"/>
            </a:pPr>
            <a:r>
              <a:rPr lang="en-US" sz="3500" b="0" strike="noStrike" spc="-1">
                <a:solidFill>
                  <a:srgbClr val="000000"/>
                </a:solidFill>
                <a:uFill>
                  <a:solidFill>
                    <a:srgbClr val="FFFFFF"/>
                  </a:solidFill>
                </a:uFill>
                <a:latin typeface="Times New Roman"/>
              </a:rPr>
              <a:t>Neuroimaging: Techniques to make “brain-maps” (</a:t>
            </a:r>
            <a:r>
              <a:rPr lang="en-US" sz="3500" b="0" strike="noStrike" spc="-1">
                <a:solidFill>
                  <a:srgbClr val="800000"/>
                </a:solidFill>
                <a:uFill>
                  <a:solidFill>
                    <a:srgbClr val="FFFFFF"/>
                  </a:solidFill>
                </a:uFill>
                <a:latin typeface="Times New Roman"/>
              </a:rPr>
              <a:t>visually examine</a:t>
            </a:r>
            <a:r>
              <a:rPr lang="en-US" sz="3500" b="0" strike="noStrike" spc="-1">
                <a:solidFill>
                  <a:srgbClr val="000000"/>
                </a:solidFill>
                <a:uFill>
                  <a:solidFill>
                    <a:srgbClr val="FFFFFF"/>
                  </a:solidFill>
                </a:uFill>
                <a:latin typeface="Times New Roman"/>
              </a:rPr>
              <a:t>) and assign functions to particular regions of the brain </a:t>
            </a:r>
            <a:endParaRPr lang="en-US" sz="3200" b="0" strike="noStrike" spc="-1">
              <a:solidFill>
                <a:srgbClr val="000000"/>
              </a:solidFill>
              <a:uFill>
                <a:solidFill>
                  <a:srgbClr val="FFFFFF"/>
                </a:solidFill>
              </a:uFill>
              <a:latin typeface="Arial"/>
            </a:endParaRPr>
          </a:p>
          <a:p>
            <a:pPr marL="343080" indent="-342720">
              <a:lnSpc>
                <a:spcPct val="100000"/>
              </a:lnSpc>
              <a:buClr>
                <a:srgbClr val="000000"/>
              </a:buClr>
              <a:buFont typeface="Arial"/>
              <a:buChar char="•"/>
            </a:pPr>
            <a:endParaRPr lang="en-US" sz="3200" b="0" strike="noStrike" spc="-1">
              <a:solidFill>
                <a:srgbClr val="000000"/>
              </a:solidFill>
              <a:uFill>
                <a:solidFill>
                  <a:srgbClr val="FFFFFF"/>
                </a:solidFill>
              </a:uFill>
              <a:latin typeface="Arial"/>
            </a:endParaRPr>
          </a:p>
          <a:p>
            <a:pPr marL="343080" indent="-342720">
              <a:lnSpc>
                <a:spcPct val="100000"/>
              </a:lnSpc>
              <a:buClr>
                <a:srgbClr val="000000"/>
              </a:buClr>
              <a:buFont typeface="Arial"/>
              <a:buChar char="•"/>
            </a:pPr>
            <a:r>
              <a:rPr lang="en-US" sz="3500" b="0" strike="noStrike" spc="-1">
                <a:solidFill>
                  <a:srgbClr val="000000"/>
                </a:solidFill>
                <a:uFill>
                  <a:solidFill>
                    <a:srgbClr val="FFFFFF"/>
                  </a:solidFill>
                </a:uFill>
                <a:latin typeface="Times New Roman"/>
              </a:rPr>
              <a:t>Demonstrate which regions of the brain are working (</a:t>
            </a:r>
            <a:r>
              <a:rPr lang="en-US" sz="3500" b="0" strike="noStrike" spc="-1">
                <a:solidFill>
                  <a:srgbClr val="800000"/>
                </a:solidFill>
                <a:uFill>
                  <a:solidFill>
                    <a:srgbClr val="FFFFFF"/>
                  </a:solidFill>
                </a:uFill>
                <a:latin typeface="Times New Roman"/>
              </a:rPr>
              <a:t>more active</a:t>
            </a:r>
            <a:r>
              <a:rPr lang="en-US" sz="3500" b="0" strike="noStrike" spc="-1">
                <a:solidFill>
                  <a:srgbClr val="000000"/>
                </a:solidFill>
                <a:uFill>
                  <a:solidFill>
                    <a:srgbClr val="FFFFFF"/>
                  </a:solidFill>
                </a:uFill>
                <a:latin typeface="Times New Roman"/>
              </a:rPr>
              <a:t>) during a particular memory or cognitive task (Correlate cognition and behavior to active brain).</a:t>
            </a:r>
            <a:endParaRPr lang="en-US" sz="32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26508437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 name="TextShape 1"/>
          <p:cNvSpPr txBox="1"/>
          <p:nvPr/>
        </p:nvSpPr>
        <p:spPr>
          <a:xfrm>
            <a:off x="457200" y="91440"/>
            <a:ext cx="8229240" cy="1144800"/>
          </a:xfrm>
          <a:prstGeom prst="rect">
            <a:avLst/>
          </a:prstGeom>
          <a:noFill/>
          <a:ln>
            <a:noFill/>
          </a:ln>
        </p:spPr>
        <p:txBody>
          <a:bodyPr anchor="ctr"/>
          <a:lstStyle/>
          <a:p>
            <a:pPr algn="ctr">
              <a:lnSpc>
                <a:spcPct val="100000"/>
              </a:lnSpc>
            </a:pPr>
            <a:r>
              <a:rPr lang="en-US" sz="4400" b="1" strike="noStrike" spc="-1">
                <a:solidFill>
                  <a:srgbClr val="000000"/>
                </a:solidFill>
                <a:uFill>
                  <a:solidFill>
                    <a:srgbClr val="FFFFFF"/>
                  </a:solidFill>
                </a:uFill>
                <a:latin typeface="Cambria"/>
              </a:rPr>
              <a:t>Neuroimaging</a:t>
            </a:r>
            <a:endParaRPr lang="en-US" sz="4400" b="0" strike="noStrike" spc="-1">
              <a:solidFill>
                <a:srgbClr val="000000"/>
              </a:solidFill>
              <a:uFill>
                <a:solidFill>
                  <a:srgbClr val="FFFFFF"/>
                </a:solidFill>
              </a:uFill>
              <a:latin typeface="Arial"/>
            </a:endParaRPr>
          </a:p>
        </p:txBody>
      </p:sp>
      <p:sp>
        <p:nvSpPr>
          <p:cNvPr id="338" name="TextShape 2"/>
          <p:cNvSpPr txBox="1"/>
          <p:nvPr/>
        </p:nvSpPr>
        <p:spPr>
          <a:xfrm>
            <a:off x="185217" y="1082880"/>
            <a:ext cx="8687572" cy="5186880"/>
          </a:xfrm>
          <a:prstGeom prst="rect">
            <a:avLst/>
          </a:prstGeom>
          <a:noFill/>
          <a:ln>
            <a:noFill/>
          </a:ln>
        </p:spPr>
        <p:txBody>
          <a:bodyPr lIns="0" tIns="0" rIns="0" bIns="0" anchor="ctr"/>
          <a:lstStyle/>
          <a:p>
            <a:pPr marL="343080" indent="-342720">
              <a:lnSpc>
                <a:spcPct val="100000"/>
              </a:lnSpc>
              <a:buClr>
                <a:srgbClr val="000000"/>
              </a:buClr>
              <a:buFont typeface="Arial"/>
              <a:buChar char="•"/>
            </a:pPr>
            <a:r>
              <a:rPr lang="en-US" sz="2800" b="0" strike="noStrike" spc="-1" dirty="0">
                <a:solidFill>
                  <a:srgbClr val="0000FF"/>
                </a:solidFill>
                <a:uFill>
                  <a:solidFill>
                    <a:srgbClr val="FFFFFF"/>
                  </a:solidFill>
                </a:uFill>
                <a:latin typeface="Times New Roman"/>
              </a:rPr>
              <a:t>Goals of Neuroimaging</a:t>
            </a:r>
            <a:r>
              <a:rPr lang="en-US" sz="2800" b="0" strike="noStrike" spc="-1" dirty="0">
                <a:solidFill>
                  <a:srgbClr val="000000"/>
                </a:solidFill>
                <a:uFill>
                  <a:solidFill>
                    <a:srgbClr val="FFFFFF"/>
                  </a:solidFill>
                </a:uFill>
                <a:latin typeface="Times New Roman"/>
              </a:rPr>
              <a:t>:</a:t>
            </a:r>
            <a:endParaRPr lang="en-US" sz="3200" b="0" strike="noStrike" spc="-1" dirty="0">
              <a:solidFill>
                <a:srgbClr val="000000"/>
              </a:solidFill>
              <a:uFill>
                <a:solidFill>
                  <a:srgbClr val="FFFFFF"/>
                </a:solidFill>
              </a:uFill>
              <a:latin typeface="Arial"/>
            </a:endParaRPr>
          </a:p>
          <a:p>
            <a:pPr marL="800280" lvl="1" indent="-342720">
              <a:buClr>
                <a:srgbClr val="000000"/>
              </a:buClr>
              <a:buFont typeface="Arial"/>
              <a:buChar char="•"/>
            </a:pPr>
            <a:r>
              <a:rPr lang="en-US" sz="2800" b="0" strike="noStrike" spc="-1" dirty="0" smtClean="0">
                <a:solidFill>
                  <a:srgbClr val="000000"/>
                </a:solidFill>
                <a:uFill>
                  <a:solidFill>
                    <a:srgbClr val="FFFFFF"/>
                  </a:solidFill>
                </a:uFill>
                <a:latin typeface="Times New Roman"/>
              </a:rPr>
              <a:t>Determine </a:t>
            </a:r>
            <a:r>
              <a:rPr lang="en-US" sz="2800" b="0" strike="noStrike" spc="-1" dirty="0">
                <a:solidFill>
                  <a:srgbClr val="000000"/>
                </a:solidFill>
                <a:uFill>
                  <a:solidFill>
                    <a:srgbClr val="FFFFFF"/>
                  </a:solidFill>
                </a:uFill>
                <a:latin typeface="Times New Roman"/>
              </a:rPr>
              <a:t>where in the brain a particular process is occurring, and create a map or localize the particular process in the brain</a:t>
            </a:r>
            <a:endParaRPr lang="en-US" sz="3200" b="0" strike="noStrike" spc="-1" dirty="0">
              <a:solidFill>
                <a:srgbClr val="000000"/>
              </a:solidFill>
              <a:uFill>
                <a:solidFill>
                  <a:srgbClr val="FFFFFF"/>
                </a:solidFill>
              </a:uFill>
              <a:latin typeface="Arial"/>
            </a:endParaRPr>
          </a:p>
          <a:p>
            <a:pPr marL="343080" indent="-342720">
              <a:lnSpc>
                <a:spcPct val="100000"/>
              </a:lnSpc>
              <a:buClr>
                <a:srgbClr val="000000"/>
              </a:buClr>
              <a:buFont typeface="Arial"/>
              <a:buChar char="•"/>
            </a:pPr>
            <a:endParaRPr lang="en-US" sz="3200" b="0" strike="noStrike" spc="-1" dirty="0">
              <a:solidFill>
                <a:srgbClr val="000000"/>
              </a:solidFill>
              <a:uFill>
                <a:solidFill>
                  <a:srgbClr val="FFFFFF"/>
                </a:solidFill>
              </a:uFill>
              <a:latin typeface="Arial"/>
            </a:endParaRPr>
          </a:p>
          <a:p>
            <a:pPr marL="800280" lvl="1" indent="-342720">
              <a:buClr>
                <a:srgbClr val="000000"/>
              </a:buClr>
              <a:buFont typeface="Arial"/>
              <a:buChar char="•"/>
            </a:pPr>
            <a:r>
              <a:rPr lang="en-US" sz="2800" b="0" strike="noStrike" spc="-1" dirty="0" smtClean="0">
                <a:solidFill>
                  <a:srgbClr val="000000"/>
                </a:solidFill>
                <a:uFill>
                  <a:solidFill>
                    <a:srgbClr val="FFFFFF"/>
                  </a:solidFill>
                </a:uFill>
                <a:latin typeface="Times New Roman"/>
              </a:rPr>
              <a:t>To </a:t>
            </a:r>
            <a:r>
              <a:rPr lang="en-US" sz="2800" b="0" strike="noStrike" spc="-1" dirty="0">
                <a:solidFill>
                  <a:srgbClr val="000000"/>
                </a:solidFill>
                <a:uFill>
                  <a:solidFill>
                    <a:srgbClr val="FFFFFF"/>
                  </a:solidFill>
                </a:uFill>
                <a:latin typeface="Times New Roman"/>
              </a:rPr>
              <a:t>determine the flow of activity in the brain over time (e.g., ERP). Very accurate timing </a:t>
            </a:r>
            <a:endParaRPr lang="en-US" sz="3200" b="0" strike="noStrike" spc="-1" dirty="0">
              <a:solidFill>
                <a:srgbClr val="000000"/>
              </a:solidFill>
              <a:uFill>
                <a:solidFill>
                  <a:srgbClr val="FFFFFF"/>
                </a:solidFill>
              </a:uFill>
              <a:latin typeface="Arial"/>
            </a:endParaRPr>
          </a:p>
          <a:p>
            <a:pPr marL="1321200" lvl="2" indent="-324000">
              <a:buClr>
                <a:srgbClr val="000000"/>
              </a:buClr>
              <a:buSzPct val="75000"/>
              <a:buFont typeface="Symbol" charset="2"/>
              <a:buChar char=""/>
            </a:pPr>
            <a:r>
              <a:rPr lang="en-US" sz="2800" b="0" strike="noStrike" spc="-1" dirty="0">
                <a:solidFill>
                  <a:srgbClr val="000000"/>
                </a:solidFill>
                <a:uFill>
                  <a:solidFill>
                    <a:srgbClr val="FFFFFF"/>
                  </a:solidFill>
                </a:uFill>
                <a:latin typeface="Times New Roman"/>
              </a:rPr>
              <a:t>Take pictures of the brain in quick succession to determine the time course of a language or memory process as it unfolds!</a:t>
            </a:r>
            <a:endParaRPr lang="en-US" sz="3200" b="0" strike="noStrike" spc="-1" dirty="0">
              <a:solidFill>
                <a:srgbClr val="000000"/>
              </a:solidFill>
              <a:uFill>
                <a:solidFill>
                  <a:srgbClr val="FFFFFF"/>
                </a:solidFill>
              </a:uFill>
              <a:latin typeface="Arial"/>
            </a:endParaRPr>
          </a:p>
          <a:p>
            <a:pPr marL="1321200" lvl="2" indent="-324000">
              <a:buClr>
                <a:srgbClr val="000000"/>
              </a:buClr>
              <a:buSzPct val="75000"/>
              <a:buFont typeface="Symbol" charset="2"/>
              <a:buChar char=""/>
            </a:pPr>
            <a:r>
              <a:rPr lang="en-US" sz="2800" b="0" strike="noStrike" spc="-1" dirty="0">
                <a:solidFill>
                  <a:srgbClr val="000000"/>
                </a:solidFill>
                <a:uFill>
                  <a:solidFill>
                    <a:srgbClr val="FFFFFF"/>
                  </a:solidFill>
                </a:uFill>
                <a:latin typeface="Times New Roman"/>
              </a:rPr>
              <a:t>Need Psychological science.... to interpret!</a:t>
            </a:r>
            <a:endParaRPr lang="en-US" sz="3200" b="0" strike="noStrike" spc="-1" dirty="0">
              <a:solidFill>
                <a:srgbClr val="000000"/>
              </a:solidFill>
              <a:uFill>
                <a:solidFill>
                  <a:srgbClr val="FFFFFF"/>
                </a:solidFill>
              </a:uFill>
              <a:latin typeface="Arial"/>
            </a:endParaRPr>
          </a:p>
        </p:txBody>
      </p:sp>
    </p:spTree>
    <p:extLst>
      <p:ext uri="{BB962C8B-B14F-4D97-AF65-F5344CB8AC3E}">
        <p14:creationId xmlns:p14="http://schemas.microsoft.com/office/powerpoint/2010/main" val="9738223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 name="TextShape 1"/>
          <p:cNvSpPr txBox="1"/>
          <p:nvPr/>
        </p:nvSpPr>
        <p:spPr>
          <a:xfrm>
            <a:off x="457200" y="273600"/>
            <a:ext cx="8229240" cy="573039"/>
          </a:xfrm>
          <a:prstGeom prst="rect">
            <a:avLst/>
          </a:prstGeom>
          <a:noFill/>
          <a:ln>
            <a:noFill/>
          </a:ln>
        </p:spPr>
        <p:txBody>
          <a:bodyPr anchor="ctr"/>
          <a:lstStyle/>
          <a:p>
            <a:pPr algn="ctr">
              <a:lnSpc>
                <a:spcPct val="100000"/>
              </a:lnSpc>
            </a:pPr>
            <a:r>
              <a:rPr lang="en-US" sz="4400" b="1" strike="noStrike" spc="-1" dirty="0">
                <a:solidFill>
                  <a:srgbClr val="000000"/>
                </a:solidFill>
                <a:uFill>
                  <a:solidFill>
                    <a:srgbClr val="FFFFFF"/>
                  </a:solidFill>
                </a:uFill>
                <a:latin typeface="Cambria"/>
              </a:rPr>
              <a:t>Neuroimaging</a:t>
            </a:r>
            <a:endParaRPr lang="en-US" sz="4400" b="0" strike="noStrike" spc="-1" dirty="0">
              <a:solidFill>
                <a:srgbClr val="000000"/>
              </a:solidFill>
              <a:uFill>
                <a:solidFill>
                  <a:srgbClr val="FFFFFF"/>
                </a:solidFill>
              </a:uFill>
              <a:latin typeface="Arial"/>
            </a:endParaRPr>
          </a:p>
        </p:txBody>
      </p:sp>
      <p:sp>
        <p:nvSpPr>
          <p:cNvPr id="340" name="TextShape 2"/>
          <p:cNvSpPr txBox="1"/>
          <p:nvPr/>
        </p:nvSpPr>
        <p:spPr>
          <a:xfrm>
            <a:off x="299876" y="961289"/>
            <a:ext cx="8416804" cy="5938111"/>
          </a:xfrm>
          <a:prstGeom prst="rect">
            <a:avLst/>
          </a:prstGeom>
          <a:noFill/>
          <a:ln>
            <a:noFill/>
          </a:ln>
        </p:spPr>
        <p:txBody>
          <a:bodyPr lIns="0" tIns="0" rIns="0" bIns="0" anchor="ctr"/>
          <a:lstStyle/>
          <a:p>
            <a:pPr marL="343080" indent="-342720">
              <a:lnSpc>
                <a:spcPct val="90000"/>
              </a:lnSpc>
              <a:buClr>
                <a:srgbClr val="000000"/>
              </a:buClr>
              <a:buFont typeface="Arial"/>
              <a:buChar char="•"/>
            </a:pPr>
            <a:r>
              <a:rPr lang="en-US" sz="2400" b="0" strike="noStrike" spc="-1" dirty="0">
                <a:solidFill>
                  <a:srgbClr val="000000"/>
                </a:solidFill>
                <a:uFill>
                  <a:solidFill>
                    <a:srgbClr val="FFFFFF"/>
                  </a:solidFill>
                </a:uFill>
                <a:latin typeface="Times New Roman"/>
                <a:hlinkClick r:id="rId3"/>
              </a:rPr>
              <a:t>Electroencephalography</a:t>
            </a:r>
            <a:r>
              <a:rPr lang="en-US" sz="2400" b="0" strike="noStrike" spc="-1" dirty="0">
                <a:solidFill>
                  <a:srgbClr val="000000"/>
                </a:solidFill>
                <a:uFill>
                  <a:solidFill>
                    <a:srgbClr val="FFFFFF"/>
                  </a:solidFill>
                </a:uFill>
                <a:latin typeface="Times New Roman"/>
              </a:rPr>
              <a:t> (</a:t>
            </a:r>
            <a:r>
              <a:rPr lang="en-US" sz="2400" b="1" strike="noStrike" spc="-1" dirty="0">
                <a:solidFill>
                  <a:srgbClr val="000000"/>
                </a:solidFill>
                <a:uFill>
                  <a:solidFill>
                    <a:srgbClr val="FFFFFF"/>
                  </a:solidFill>
                </a:uFill>
                <a:latin typeface="Times New Roman"/>
                <a:hlinkClick r:id="rId4"/>
              </a:rPr>
              <a:t>EEG</a:t>
            </a:r>
            <a:r>
              <a:rPr lang="en-US" sz="2400" b="1" strike="noStrike" spc="-1" dirty="0">
                <a:solidFill>
                  <a:srgbClr val="000000"/>
                </a:solidFill>
                <a:uFill>
                  <a:solidFill>
                    <a:srgbClr val="FFFFFF"/>
                  </a:solidFill>
                </a:uFill>
                <a:latin typeface="Times New Roman"/>
              </a:rPr>
              <a:t>)</a:t>
            </a:r>
            <a:r>
              <a:rPr lang="en-US" sz="2400" b="0" strike="noStrike" spc="-1" dirty="0">
                <a:solidFill>
                  <a:srgbClr val="000000"/>
                </a:solidFill>
                <a:uFill>
                  <a:solidFill>
                    <a:srgbClr val="FFFFFF"/>
                  </a:solidFill>
                </a:uFill>
                <a:latin typeface="Times New Roman"/>
              </a:rPr>
              <a:t>:  As electrical activity moves from one area of the brain to another, it can be measured as distinct “waves” of electrical activity (Ag Electrodes).</a:t>
            </a:r>
            <a:endParaRPr lang="en-US" sz="3200" b="0" strike="noStrike" spc="-1" dirty="0">
              <a:solidFill>
                <a:srgbClr val="000000"/>
              </a:solidFill>
              <a:uFill>
                <a:solidFill>
                  <a:srgbClr val="FFFFFF"/>
                </a:solidFill>
              </a:uFill>
              <a:latin typeface="Arial"/>
            </a:endParaRPr>
          </a:p>
          <a:p>
            <a:pPr marL="343080" indent="-342720">
              <a:lnSpc>
                <a:spcPct val="90000"/>
              </a:lnSpc>
              <a:buClr>
                <a:srgbClr val="000000"/>
              </a:buClr>
              <a:buFont typeface="Arial"/>
              <a:buChar char="•"/>
            </a:pPr>
            <a:endParaRPr lang="en-US" sz="3200" b="0" strike="noStrike" spc="-1" dirty="0">
              <a:solidFill>
                <a:srgbClr val="000000"/>
              </a:solidFill>
              <a:uFill>
                <a:solidFill>
                  <a:srgbClr val="FFFFFF"/>
                </a:solidFill>
              </a:uFill>
              <a:latin typeface="Arial"/>
            </a:endParaRPr>
          </a:p>
          <a:p>
            <a:pPr marL="343080" indent="-342720">
              <a:lnSpc>
                <a:spcPct val="90000"/>
              </a:lnSpc>
              <a:buClr>
                <a:srgbClr val="000000"/>
              </a:buClr>
              <a:buFont typeface="Arial"/>
              <a:buChar char="•"/>
            </a:pPr>
            <a:r>
              <a:rPr lang="en-US" sz="2400" b="0" strike="noStrike" spc="-1" dirty="0">
                <a:solidFill>
                  <a:srgbClr val="000000"/>
                </a:solidFill>
                <a:uFill>
                  <a:solidFill>
                    <a:srgbClr val="FFFFFF"/>
                  </a:solidFill>
                </a:uFill>
                <a:latin typeface="Times New Roman"/>
              </a:rPr>
              <a:t>Measures the electrical output of the brain and provides an excellent way of measuring the changes at the </a:t>
            </a:r>
            <a:r>
              <a:rPr lang="en-US" sz="2400" b="0" strike="noStrike" spc="-1" dirty="0" smtClean="0">
                <a:solidFill>
                  <a:srgbClr val="000000"/>
                </a:solidFill>
                <a:uFill>
                  <a:solidFill>
                    <a:srgbClr val="FFFFFF"/>
                  </a:solidFill>
                </a:uFill>
                <a:latin typeface="Times New Roman"/>
              </a:rPr>
              <a:t>millisecond </a:t>
            </a:r>
            <a:r>
              <a:rPr lang="en-US" sz="2400" b="0" strike="noStrike" spc="-1" dirty="0">
                <a:solidFill>
                  <a:srgbClr val="000000"/>
                </a:solidFill>
                <a:uFill>
                  <a:solidFill>
                    <a:srgbClr val="FFFFFF"/>
                  </a:solidFill>
                </a:uFill>
                <a:latin typeface="Times New Roman"/>
              </a:rPr>
              <a:t>level that happen in the brain as a person engages in a memory task.  </a:t>
            </a:r>
            <a:endParaRPr lang="en-US" sz="3200" b="0" strike="noStrike" spc="-1" dirty="0">
              <a:solidFill>
                <a:srgbClr val="000000"/>
              </a:solidFill>
              <a:uFill>
                <a:solidFill>
                  <a:srgbClr val="FFFFFF"/>
                </a:solidFill>
              </a:uFill>
              <a:latin typeface="Arial"/>
            </a:endParaRPr>
          </a:p>
          <a:p>
            <a:pPr marL="743040" lvl="1" indent="-285480">
              <a:lnSpc>
                <a:spcPct val="90000"/>
              </a:lnSpc>
              <a:buClr>
                <a:srgbClr val="000000"/>
              </a:buClr>
              <a:buFont typeface="Arial"/>
              <a:buChar char="–"/>
            </a:pPr>
            <a:endParaRPr lang="en-US" sz="3200" b="0" strike="noStrike" spc="-1" dirty="0">
              <a:solidFill>
                <a:srgbClr val="000000"/>
              </a:solidFill>
              <a:uFill>
                <a:solidFill>
                  <a:srgbClr val="FFFFFF"/>
                </a:solidFill>
              </a:uFill>
              <a:latin typeface="Arial"/>
            </a:endParaRPr>
          </a:p>
          <a:p>
            <a:pPr marL="343080" indent="-342720">
              <a:lnSpc>
                <a:spcPct val="90000"/>
              </a:lnSpc>
              <a:buClr>
                <a:srgbClr val="000000"/>
              </a:buClr>
              <a:buFont typeface="Arial"/>
              <a:buChar char="•"/>
            </a:pPr>
            <a:r>
              <a:rPr lang="en-US" sz="2400" b="1" strike="noStrike" spc="-1" dirty="0">
                <a:solidFill>
                  <a:srgbClr val="000000"/>
                </a:solidFill>
                <a:uFill>
                  <a:solidFill>
                    <a:srgbClr val="FFFFFF"/>
                  </a:solidFill>
                </a:uFill>
                <a:latin typeface="Times New Roman"/>
              </a:rPr>
              <a:t>Event-Related Potential (ERP)</a:t>
            </a:r>
            <a:endParaRPr lang="en-US" sz="3200" b="0" strike="noStrike" spc="-1" dirty="0">
              <a:solidFill>
                <a:srgbClr val="000000"/>
              </a:solidFill>
              <a:uFill>
                <a:solidFill>
                  <a:srgbClr val="FFFFFF"/>
                </a:solidFill>
              </a:uFill>
              <a:latin typeface="Arial"/>
            </a:endParaRPr>
          </a:p>
          <a:p>
            <a:pPr marL="743040" lvl="1" indent="-285480">
              <a:lnSpc>
                <a:spcPct val="90000"/>
              </a:lnSpc>
              <a:buClr>
                <a:srgbClr val="000000"/>
              </a:buClr>
              <a:buFont typeface="Arial"/>
              <a:buChar char="–"/>
            </a:pPr>
            <a:r>
              <a:rPr lang="en-US" sz="2400" b="1" strike="noStrike" spc="-1" dirty="0">
                <a:solidFill>
                  <a:srgbClr val="000000"/>
                </a:solidFill>
                <a:uFill>
                  <a:solidFill>
                    <a:srgbClr val="FFFFFF"/>
                  </a:solidFill>
                </a:uFill>
                <a:latin typeface="Times New Roman"/>
              </a:rPr>
              <a:t> </a:t>
            </a:r>
            <a:r>
              <a:rPr lang="en-US" sz="2400" b="0" strike="noStrike" spc="-1" dirty="0">
                <a:solidFill>
                  <a:srgbClr val="000000"/>
                </a:solidFill>
                <a:uFill>
                  <a:solidFill>
                    <a:srgbClr val="FFFFFF"/>
                  </a:solidFill>
                </a:uFill>
                <a:latin typeface="Times New Roman"/>
              </a:rPr>
              <a:t>Averages EEG waves in response to the onset of a stimulus.  Distinct items produce a specific positive spike in the ERP </a:t>
            </a:r>
            <a:r>
              <a:rPr lang="en-US" sz="2400" b="0" strike="noStrike" spc="-1" dirty="0" smtClean="0">
                <a:solidFill>
                  <a:srgbClr val="000000"/>
                </a:solidFill>
                <a:uFill>
                  <a:solidFill>
                    <a:srgbClr val="FFFFFF"/>
                  </a:solidFill>
                </a:uFill>
                <a:latin typeface="Times New Roman"/>
              </a:rPr>
              <a:t>at </a:t>
            </a:r>
          </a:p>
          <a:p>
            <a:pPr marL="457560" lvl="1">
              <a:lnSpc>
                <a:spcPct val="90000"/>
              </a:lnSpc>
              <a:buClr>
                <a:srgbClr val="000000"/>
              </a:buClr>
            </a:pPr>
            <a:r>
              <a:rPr lang="en-US" sz="2400" spc="-1" dirty="0">
                <a:solidFill>
                  <a:srgbClr val="000000"/>
                </a:solidFill>
                <a:uFill>
                  <a:solidFill>
                    <a:srgbClr val="FFFFFF"/>
                  </a:solidFill>
                </a:uFill>
                <a:latin typeface="Times New Roman"/>
              </a:rPr>
              <a:t>	</a:t>
            </a:r>
            <a:r>
              <a:rPr lang="en-US" sz="2400" b="0" strike="noStrike" spc="-1" dirty="0" smtClean="0">
                <a:solidFill>
                  <a:srgbClr val="000000"/>
                </a:solidFill>
                <a:uFill>
                  <a:solidFill>
                    <a:srgbClr val="FFFFFF"/>
                  </a:solidFill>
                </a:uFill>
                <a:latin typeface="Times New Roman"/>
              </a:rPr>
              <a:t>.</a:t>
            </a:r>
            <a:r>
              <a:rPr lang="en-US" sz="2400" b="0" strike="noStrike" spc="-1" dirty="0">
                <a:solidFill>
                  <a:srgbClr val="000000"/>
                </a:solidFill>
                <a:uFill>
                  <a:solidFill>
                    <a:srgbClr val="FFFFFF"/>
                  </a:solidFill>
                </a:uFill>
                <a:latin typeface="Times New Roman"/>
              </a:rPr>
              <a:t>3 sec (</a:t>
            </a:r>
            <a:r>
              <a:rPr lang="en-US" sz="2400" b="0" strike="noStrike" spc="-1" dirty="0" smtClean="0">
                <a:solidFill>
                  <a:srgbClr val="000000"/>
                </a:solidFill>
                <a:uFill>
                  <a:solidFill>
                    <a:srgbClr val="FFFFFF"/>
                  </a:solidFill>
                </a:uFill>
                <a:latin typeface="Times New Roman"/>
              </a:rPr>
              <a:t>300 milliseconds) </a:t>
            </a:r>
            <a:r>
              <a:rPr lang="en-US" sz="2400" b="0" strike="noStrike" spc="-1" dirty="0">
                <a:solidFill>
                  <a:srgbClr val="000000"/>
                </a:solidFill>
                <a:uFill>
                  <a:solidFill>
                    <a:srgbClr val="FFFFFF"/>
                  </a:solidFill>
                </a:uFill>
                <a:latin typeface="Times New Roman"/>
              </a:rPr>
              <a:t>after the stimulus is presented.</a:t>
            </a:r>
            <a:r>
              <a:rPr lang="en-US" sz="2400" b="1" strike="noStrike" spc="-1" dirty="0">
                <a:solidFill>
                  <a:srgbClr val="000000"/>
                </a:solidFill>
                <a:uFill>
                  <a:solidFill>
                    <a:srgbClr val="FFFFFF"/>
                  </a:solidFill>
                </a:uFill>
                <a:latin typeface="Times New Roman"/>
              </a:rPr>
              <a:t>  </a:t>
            </a:r>
            <a:r>
              <a:rPr lang="en-US" sz="2400" b="0" strike="noStrike" spc="-1" dirty="0">
                <a:solidFill>
                  <a:srgbClr val="000000"/>
                </a:solidFill>
                <a:uFill>
                  <a:solidFill>
                    <a:srgbClr val="FFFFFF"/>
                  </a:solidFill>
                </a:uFill>
                <a:latin typeface="Times New Roman"/>
              </a:rPr>
              <a:t> </a:t>
            </a:r>
            <a:endParaRPr lang="en-US" sz="3200" b="0" strike="noStrike" spc="-1" dirty="0">
              <a:solidFill>
                <a:srgbClr val="000000"/>
              </a:solidFill>
              <a:uFill>
                <a:solidFill>
                  <a:srgbClr val="FFFFFF"/>
                </a:solidFill>
              </a:uFill>
              <a:latin typeface="Arial"/>
            </a:endParaRPr>
          </a:p>
          <a:p>
            <a:pPr marL="743040" lvl="1" indent="-285480">
              <a:lnSpc>
                <a:spcPct val="90000"/>
              </a:lnSpc>
              <a:buClr>
                <a:srgbClr val="000000"/>
              </a:buClr>
              <a:buFont typeface="Arial"/>
              <a:buChar char="–"/>
            </a:pPr>
            <a:r>
              <a:rPr lang="en-US" sz="2400" b="0" strike="noStrike" spc="-1" dirty="0">
                <a:solidFill>
                  <a:srgbClr val="000000"/>
                </a:solidFill>
                <a:uFill>
                  <a:solidFill>
                    <a:srgbClr val="FFFFFF"/>
                  </a:solidFill>
                </a:uFill>
                <a:latin typeface="Times New Roman"/>
              </a:rPr>
              <a:t>N400 component associated with meaning</a:t>
            </a:r>
            <a:endParaRPr lang="en-US" sz="3200" b="0" strike="noStrike" spc="-1" dirty="0">
              <a:solidFill>
                <a:srgbClr val="000000"/>
              </a:solidFill>
              <a:uFill>
                <a:solidFill>
                  <a:srgbClr val="FFFFFF"/>
                </a:solidFill>
              </a:uFill>
              <a:latin typeface="Arial"/>
            </a:endParaRPr>
          </a:p>
          <a:p>
            <a:pPr marL="743040" lvl="1" indent="-285480">
              <a:lnSpc>
                <a:spcPct val="90000"/>
              </a:lnSpc>
              <a:buClr>
                <a:srgbClr val="000000"/>
              </a:buClr>
              <a:buFont typeface="Arial"/>
              <a:buChar char="–"/>
            </a:pPr>
            <a:r>
              <a:rPr lang="en-US" sz="2400" b="0" strike="noStrike" spc="-1" dirty="0">
                <a:solidFill>
                  <a:srgbClr val="000000"/>
                </a:solidFill>
                <a:uFill>
                  <a:solidFill>
                    <a:srgbClr val="FFFFFF"/>
                  </a:solidFill>
                </a:uFill>
                <a:latin typeface="Times New Roman"/>
              </a:rPr>
              <a:t>P300: ERP Component elicited in the process of  decision making. Reflects processes involved in stimulus evaluation or categorization.</a:t>
            </a:r>
            <a:endParaRPr lang="en-US" sz="3200" b="0" strike="noStrike" spc="-1" dirty="0">
              <a:solidFill>
                <a:srgbClr val="000000"/>
              </a:solidFill>
              <a:uFill>
                <a:solidFill>
                  <a:srgbClr val="FFFFFF"/>
                </a:solidFill>
              </a:uFill>
              <a:latin typeface="Arial"/>
            </a:endParaRPr>
          </a:p>
        </p:txBody>
      </p:sp>
    </p:spTree>
    <p:extLst>
      <p:ext uri="{BB962C8B-B14F-4D97-AF65-F5344CB8AC3E}">
        <p14:creationId xmlns:p14="http://schemas.microsoft.com/office/powerpoint/2010/main" val="33450977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 name="TextShape 1"/>
          <p:cNvSpPr txBox="1"/>
          <p:nvPr/>
        </p:nvSpPr>
        <p:spPr>
          <a:xfrm>
            <a:off x="457200" y="273600"/>
            <a:ext cx="8229240" cy="1144800"/>
          </a:xfrm>
          <a:prstGeom prst="rect">
            <a:avLst/>
          </a:prstGeom>
          <a:noFill/>
          <a:ln>
            <a:noFill/>
          </a:ln>
        </p:spPr>
        <p:txBody>
          <a:bodyPr lIns="0" tIns="0" rIns="0" bIns="0" anchor="ctr"/>
          <a:lstStyle/>
          <a:p>
            <a:endParaRPr lang="en-US" sz="4400" b="0" strike="noStrike" spc="-1">
              <a:solidFill>
                <a:srgbClr val="000000"/>
              </a:solidFill>
              <a:uFill>
                <a:solidFill>
                  <a:srgbClr val="FFFFFF"/>
                </a:solidFill>
              </a:uFill>
              <a:latin typeface="Arial"/>
            </a:endParaRPr>
          </a:p>
        </p:txBody>
      </p:sp>
      <p:pic>
        <p:nvPicPr>
          <p:cNvPr id="342" name="Picture 341"/>
          <p:cNvPicPr/>
          <p:nvPr/>
        </p:nvPicPr>
        <p:blipFill>
          <a:blip r:embed="rId2"/>
          <a:stretch/>
        </p:blipFill>
        <p:spPr>
          <a:xfrm>
            <a:off x="-1080" y="495360"/>
            <a:ext cx="9143640" cy="5356800"/>
          </a:xfrm>
          <a:prstGeom prst="rect">
            <a:avLst/>
          </a:prstGeom>
          <a:ln>
            <a:noFill/>
          </a:ln>
        </p:spPr>
      </p:pic>
    </p:spTree>
    <p:extLst>
      <p:ext uri="{BB962C8B-B14F-4D97-AF65-F5344CB8AC3E}">
        <p14:creationId xmlns:p14="http://schemas.microsoft.com/office/powerpoint/2010/main" val="3079577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 name="TextShape 1"/>
          <p:cNvSpPr txBox="1"/>
          <p:nvPr/>
        </p:nvSpPr>
        <p:spPr>
          <a:xfrm>
            <a:off x="457200" y="274680"/>
            <a:ext cx="8229240" cy="864623"/>
          </a:xfrm>
          <a:prstGeom prst="rect">
            <a:avLst/>
          </a:prstGeom>
          <a:noFill/>
          <a:ln>
            <a:noFill/>
          </a:ln>
        </p:spPr>
        <p:txBody>
          <a:bodyPr anchor="ctr"/>
          <a:lstStyle/>
          <a:p>
            <a:pPr algn="ctr">
              <a:lnSpc>
                <a:spcPct val="100000"/>
              </a:lnSpc>
            </a:pPr>
            <a:r>
              <a:rPr lang="en-US" sz="4400" b="1" strike="noStrike" spc="-1" dirty="0">
                <a:solidFill>
                  <a:srgbClr val="000000"/>
                </a:solidFill>
                <a:uFill>
                  <a:solidFill>
                    <a:srgbClr val="FFFFFF"/>
                  </a:solidFill>
                </a:uFill>
                <a:latin typeface="Cambria"/>
                <a:hlinkClick r:id="rId2"/>
              </a:rPr>
              <a:t>What’s a Brain</a:t>
            </a:r>
            <a:r>
              <a:rPr lang="en-US" sz="4400" b="1" strike="noStrike" spc="-1" dirty="0">
                <a:solidFill>
                  <a:srgbClr val="000000"/>
                </a:solidFill>
                <a:uFill>
                  <a:solidFill>
                    <a:srgbClr val="FFFFFF"/>
                  </a:solidFill>
                </a:uFill>
                <a:latin typeface="Cambria"/>
              </a:rPr>
              <a:t>?</a:t>
            </a:r>
            <a:endParaRPr lang="en-US" sz="4400" b="0" strike="noStrike" spc="-1" dirty="0">
              <a:solidFill>
                <a:srgbClr val="000000"/>
              </a:solidFill>
              <a:uFill>
                <a:solidFill>
                  <a:srgbClr val="FFFFFF"/>
                </a:solidFill>
              </a:uFill>
              <a:latin typeface="Arial"/>
            </a:endParaRPr>
          </a:p>
        </p:txBody>
      </p:sp>
      <p:sp>
        <p:nvSpPr>
          <p:cNvPr id="292" name="TextShape 2"/>
          <p:cNvSpPr txBox="1"/>
          <p:nvPr/>
        </p:nvSpPr>
        <p:spPr>
          <a:xfrm>
            <a:off x="261457" y="1139303"/>
            <a:ext cx="8562725" cy="5627257"/>
          </a:xfrm>
          <a:prstGeom prst="rect">
            <a:avLst/>
          </a:prstGeom>
          <a:noFill/>
          <a:ln>
            <a:noFill/>
          </a:ln>
        </p:spPr>
        <p:txBody>
          <a:bodyPr lIns="0" tIns="0" rIns="0" bIns="0" anchor="ctr"/>
          <a:lstStyle/>
          <a:p>
            <a:pPr marL="343080" indent="-342720">
              <a:lnSpc>
                <a:spcPct val="100000"/>
              </a:lnSpc>
              <a:buClr>
                <a:srgbClr val="000000"/>
              </a:buClr>
              <a:buFont typeface="Arial"/>
              <a:buChar char="•"/>
            </a:pPr>
            <a:r>
              <a:rPr lang="en-US" sz="3200" b="0" strike="noStrike" spc="-1" dirty="0">
                <a:solidFill>
                  <a:srgbClr val="000000"/>
                </a:solidFill>
                <a:uFill>
                  <a:solidFill>
                    <a:srgbClr val="FFFFFF"/>
                  </a:solidFill>
                </a:uFill>
                <a:latin typeface="Times New Roman"/>
              </a:rPr>
              <a:t>A complex assortment of separate areas and regions, each of which has its own unique function:</a:t>
            </a:r>
            <a:endParaRPr lang="en-US" sz="3200" b="0" strike="noStrike" spc="-1" dirty="0">
              <a:solidFill>
                <a:srgbClr val="000000"/>
              </a:solidFill>
              <a:uFill>
                <a:solidFill>
                  <a:srgbClr val="FFFFFF"/>
                </a:solidFill>
              </a:uFill>
              <a:latin typeface="Arial"/>
            </a:endParaRPr>
          </a:p>
          <a:p>
            <a:pPr marL="864000" lvl="1" indent="-324000">
              <a:lnSpc>
                <a:spcPct val="100000"/>
              </a:lnSpc>
              <a:buClr>
                <a:srgbClr val="000000"/>
              </a:buClr>
              <a:buSzPct val="75000"/>
              <a:buFont typeface="Symbol" charset="2"/>
              <a:buChar char=""/>
            </a:pPr>
            <a:r>
              <a:rPr lang="en-US" sz="3200" b="0" i="1" strike="noStrike" spc="-1" dirty="0">
                <a:solidFill>
                  <a:srgbClr val="000000"/>
                </a:solidFill>
                <a:uFill>
                  <a:solidFill>
                    <a:srgbClr val="FFFFFF"/>
                  </a:solidFill>
                </a:uFill>
                <a:latin typeface="Times New Roman"/>
              </a:rPr>
              <a:t>The Accidental Mind  (Linden, 2008): </a:t>
            </a:r>
            <a:r>
              <a:rPr lang="en-US" sz="3200" b="0" strike="noStrike" spc="-1" dirty="0">
                <a:solidFill>
                  <a:srgbClr val="000000"/>
                </a:solidFill>
                <a:uFill>
                  <a:solidFill>
                    <a:srgbClr val="FFFFFF"/>
                  </a:solidFill>
                </a:uFill>
                <a:latin typeface="Times New Roman"/>
              </a:rPr>
              <a:t> The brain is a "cobbled (</a:t>
            </a:r>
            <a:r>
              <a:rPr lang="en-US" sz="3200" b="0" strike="noStrike" spc="-1" dirty="0">
                <a:solidFill>
                  <a:srgbClr val="800000"/>
                </a:solidFill>
                <a:uFill>
                  <a:solidFill>
                    <a:srgbClr val="FFFFFF"/>
                  </a:solidFill>
                </a:uFill>
                <a:latin typeface="Times New Roman"/>
              </a:rPr>
              <a:t>Patched</a:t>
            </a:r>
            <a:r>
              <a:rPr lang="en-US" sz="3200" b="0" strike="noStrike" spc="-1" dirty="0">
                <a:solidFill>
                  <a:srgbClr val="000000"/>
                </a:solidFill>
                <a:uFill>
                  <a:solidFill>
                    <a:srgbClr val="FFFFFF"/>
                  </a:solidFill>
                </a:uFill>
                <a:latin typeface="Times New Roman"/>
              </a:rPr>
              <a:t>)-</a:t>
            </a:r>
            <a:r>
              <a:rPr lang="en-US" sz="3200" b="0" strike="noStrike" spc="-1" dirty="0">
                <a:solidFill>
                  <a:srgbClr val="FF0000"/>
                </a:solidFill>
                <a:uFill>
                  <a:solidFill>
                    <a:srgbClr val="FFFFFF"/>
                  </a:solidFill>
                </a:uFill>
                <a:latin typeface="Times New Roman"/>
              </a:rPr>
              <a:t>together mess." Impressive in function, sure. But in its design the brain is "quirky, inefficient and bizarre ... a weird agglomeration of </a:t>
            </a:r>
            <a:r>
              <a:rPr lang="en-US" sz="3200" b="0" strike="noStrike" spc="-1" dirty="0">
                <a:solidFill>
                  <a:srgbClr val="800000"/>
                </a:solidFill>
                <a:uFill>
                  <a:solidFill>
                    <a:srgbClr val="FFFFFF"/>
                  </a:solidFill>
                </a:uFill>
                <a:latin typeface="Times New Roman"/>
              </a:rPr>
              <a:t>ad hoc solutions</a:t>
            </a:r>
            <a:r>
              <a:rPr lang="en-US" sz="3200" b="0" strike="noStrike" spc="-1" dirty="0">
                <a:solidFill>
                  <a:srgbClr val="000000"/>
                </a:solidFill>
                <a:uFill>
                  <a:solidFill>
                    <a:srgbClr val="FFFFFF"/>
                  </a:solidFill>
                </a:uFill>
                <a:latin typeface="Times New Roman"/>
              </a:rPr>
              <a:t> that have accumulated throughout millions of years of evolutionary history," he argues in his new </a:t>
            </a:r>
            <a:r>
              <a:rPr lang="en-US" sz="3200" b="0" strike="noStrike" spc="-1" dirty="0" smtClean="0">
                <a:solidFill>
                  <a:srgbClr val="000000"/>
                </a:solidFill>
                <a:uFill>
                  <a:solidFill>
                    <a:srgbClr val="FFFFFF"/>
                  </a:solidFill>
                </a:uFill>
                <a:latin typeface="Times New Roman"/>
              </a:rPr>
              <a:t>book: </a:t>
            </a:r>
            <a:endParaRPr lang="en-US" sz="3200" b="0" strike="noStrike" spc="-1" dirty="0">
              <a:solidFill>
                <a:srgbClr val="000000"/>
              </a:solidFill>
              <a:uFill>
                <a:solidFill>
                  <a:srgbClr val="FFFFFF"/>
                </a:solidFill>
              </a:uFill>
              <a:latin typeface="Arial"/>
            </a:endParaRPr>
          </a:p>
        </p:txBody>
      </p:sp>
      <p:sp>
        <p:nvSpPr>
          <p:cNvPr id="293" name="TextShape 3"/>
          <p:cNvSpPr txBox="1"/>
          <p:nvPr/>
        </p:nvSpPr>
        <p:spPr>
          <a:xfrm>
            <a:off x="2081880" y="6226911"/>
            <a:ext cx="6604560" cy="346680"/>
          </a:xfrm>
          <a:prstGeom prst="rect">
            <a:avLst/>
          </a:prstGeom>
          <a:noFill/>
          <a:ln>
            <a:noFill/>
          </a:ln>
        </p:spPr>
        <p:txBody>
          <a:bodyPr lIns="90000" tIns="45000" rIns="90000" bIns="45000"/>
          <a:lstStyle/>
          <a:p>
            <a:r>
              <a:rPr lang="en-US" sz="1800" b="0" strike="noStrike" spc="-1" dirty="0">
                <a:solidFill>
                  <a:srgbClr val="000000"/>
                </a:solidFill>
                <a:uFill>
                  <a:solidFill>
                    <a:srgbClr val="FFFFFF"/>
                  </a:solidFill>
                </a:uFill>
                <a:latin typeface="Arial"/>
              </a:rPr>
              <a:t>http://</a:t>
            </a:r>
            <a:r>
              <a:rPr lang="en-US" sz="1800" b="0" strike="noStrike" spc="-1" dirty="0" err="1">
                <a:solidFill>
                  <a:srgbClr val="000000"/>
                </a:solidFill>
                <a:uFill>
                  <a:solidFill>
                    <a:srgbClr val="FFFFFF"/>
                  </a:solidFill>
                </a:uFill>
                <a:latin typeface="Arial"/>
              </a:rPr>
              <a:t>www.sharonlbegley.com</a:t>
            </a:r>
            <a:r>
              <a:rPr lang="en-US" sz="1800" b="0" strike="noStrike" spc="-1" dirty="0">
                <a:solidFill>
                  <a:srgbClr val="000000"/>
                </a:solidFill>
                <a:uFill>
                  <a:solidFill>
                    <a:srgbClr val="FFFFFF"/>
                  </a:solidFill>
                </a:uFill>
                <a:latin typeface="Arial"/>
              </a:rPr>
              <a:t>/the-human-brain-marvel-or-mess</a:t>
            </a:r>
          </a:p>
        </p:txBody>
      </p:sp>
    </p:spTree>
    <p:extLst>
      <p:ext uri="{BB962C8B-B14F-4D97-AF65-F5344CB8AC3E}">
        <p14:creationId xmlns:p14="http://schemas.microsoft.com/office/powerpoint/2010/main" val="27894718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 name="TextShape 1"/>
          <p:cNvSpPr txBox="1"/>
          <p:nvPr/>
        </p:nvSpPr>
        <p:spPr>
          <a:xfrm>
            <a:off x="457200" y="273600"/>
            <a:ext cx="8229240" cy="1144800"/>
          </a:xfrm>
          <a:prstGeom prst="rect">
            <a:avLst/>
          </a:prstGeom>
          <a:noFill/>
          <a:ln>
            <a:noFill/>
          </a:ln>
        </p:spPr>
        <p:txBody>
          <a:bodyPr lIns="0" tIns="0" rIns="0" bIns="0" anchor="ctr"/>
          <a:lstStyle/>
          <a:p>
            <a:endParaRPr lang="en-US" sz="4400" b="0" strike="noStrike" spc="-1">
              <a:solidFill>
                <a:srgbClr val="000000"/>
              </a:solidFill>
              <a:uFill>
                <a:solidFill>
                  <a:srgbClr val="FFFFFF"/>
                </a:solidFill>
              </a:uFill>
              <a:latin typeface="Arial"/>
            </a:endParaRPr>
          </a:p>
        </p:txBody>
      </p:sp>
      <p:pic>
        <p:nvPicPr>
          <p:cNvPr id="344" name="Picture 343"/>
          <p:cNvPicPr/>
          <p:nvPr/>
        </p:nvPicPr>
        <p:blipFill>
          <a:blip r:embed="rId2"/>
          <a:stretch/>
        </p:blipFill>
        <p:spPr>
          <a:xfrm>
            <a:off x="201240" y="562320"/>
            <a:ext cx="8028360" cy="6021360"/>
          </a:xfrm>
          <a:prstGeom prst="rect">
            <a:avLst/>
          </a:prstGeom>
          <a:ln>
            <a:noFill/>
          </a:ln>
        </p:spPr>
      </p:pic>
    </p:spTree>
    <p:extLst>
      <p:ext uri="{BB962C8B-B14F-4D97-AF65-F5344CB8AC3E}">
        <p14:creationId xmlns:p14="http://schemas.microsoft.com/office/powerpoint/2010/main" val="19420858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 name="TextShape 1"/>
          <p:cNvSpPr txBox="1"/>
          <p:nvPr/>
        </p:nvSpPr>
        <p:spPr>
          <a:xfrm>
            <a:off x="457200" y="273600"/>
            <a:ext cx="8229240" cy="1144800"/>
          </a:xfrm>
          <a:prstGeom prst="rect">
            <a:avLst/>
          </a:prstGeom>
          <a:noFill/>
          <a:ln>
            <a:noFill/>
          </a:ln>
        </p:spPr>
        <p:txBody>
          <a:bodyPr lIns="0" tIns="0" rIns="0" bIns="0" anchor="ctr"/>
          <a:lstStyle/>
          <a:p>
            <a:endParaRPr lang="en-US" sz="4400" b="0" strike="noStrike" spc="-1">
              <a:solidFill>
                <a:srgbClr val="000000"/>
              </a:solidFill>
              <a:uFill>
                <a:solidFill>
                  <a:srgbClr val="FFFFFF"/>
                </a:solidFill>
              </a:uFill>
              <a:latin typeface="Arial"/>
            </a:endParaRPr>
          </a:p>
        </p:txBody>
      </p:sp>
      <p:pic>
        <p:nvPicPr>
          <p:cNvPr id="346" name="Picture 345"/>
          <p:cNvPicPr/>
          <p:nvPr/>
        </p:nvPicPr>
        <p:blipFill>
          <a:blip r:embed="rId2"/>
          <a:stretch/>
        </p:blipFill>
        <p:spPr>
          <a:xfrm>
            <a:off x="914400" y="1554480"/>
            <a:ext cx="7091640" cy="4304160"/>
          </a:xfrm>
          <a:prstGeom prst="rect">
            <a:avLst/>
          </a:prstGeom>
          <a:ln>
            <a:noFill/>
          </a:ln>
        </p:spPr>
      </p:pic>
    </p:spTree>
    <p:extLst>
      <p:ext uri="{BB962C8B-B14F-4D97-AF65-F5344CB8AC3E}">
        <p14:creationId xmlns:p14="http://schemas.microsoft.com/office/powerpoint/2010/main" val="24580174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 name="TextShape 1"/>
          <p:cNvSpPr txBox="1"/>
          <p:nvPr/>
        </p:nvSpPr>
        <p:spPr>
          <a:xfrm>
            <a:off x="457200" y="273600"/>
            <a:ext cx="8229240" cy="1144800"/>
          </a:xfrm>
          <a:prstGeom prst="rect">
            <a:avLst/>
          </a:prstGeom>
          <a:noFill/>
          <a:ln>
            <a:noFill/>
          </a:ln>
        </p:spPr>
        <p:txBody>
          <a:bodyPr lIns="0" tIns="0" rIns="0" bIns="0" anchor="ctr"/>
          <a:lstStyle/>
          <a:p>
            <a:endParaRPr lang="en-US" sz="4400" b="0" strike="noStrike" spc="-1">
              <a:solidFill>
                <a:srgbClr val="000000"/>
              </a:solidFill>
              <a:uFill>
                <a:solidFill>
                  <a:srgbClr val="FFFFFF"/>
                </a:solidFill>
              </a:uFill>
              <a:latin typeface="Arial"/>
            </a:endParaRPr>
          </a:p>
        </p:txBody>
      </p:sp>
      <p:pic>
        <p:nvPicPr>
          <p:cNvPr id="348" name="Picture 347"/>
          <p:cNvPicPr/>
          <p:nvPr/>
        </p:nvPicPr>
        <p:blipFill>
          <a:blip r:embed="rId2"/>
          <a:stretch/>
        </p:blipFill>
        <p:spPr>
          <a:xfrm>
            <a:off x="731520" y="1687320"/>
            <a:ext cx="7498080" cy="3433320"/>
          </a:xfrm>
          <a:prstGeom prst="rect">
            <a:avLst/>
          </a:prstGeom>
          <a:ln>
            <a:noFill/>
          </a:ln>
        </p:spPr>
      </p:pic>
    </p:spTree>
    <p:extLst>
      <p:ext uri="{BB962C8B-B14F-4D97-AF65-F5344CB8AC3E}">
        <p14:creationId xmlns:p14="http://schemas.microsoft.com/office/powerpoint/2010/main" val="26841274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 name="TextShape 1"/>
          <p:cNvSpPr txBox="1"/>
          <p:nvPr/>
        </p:nvSpPr>
        <p:spPr>
          <a:xfrm>
            <a:off x="457200" y="273600"/>
            <a:ext cx="8229240" cy="1144800"/>
          </a:xfrm>
          <a:prstGeom prst="rect">
            <a:avLst/>
          </a:prstGeom>
          <a:noFill/>
          <a:ln>
            <a:noFill/>
          </a:ln>
        </p:spPr>
        <p:txBody>
          <a:bodyPr lIns="0" tIns="0" rIns="0" bIns="0" anchor="ctr"/>
          <a:lstStyle/>
          <a:p>
            <a:endParaRPr lang="en-US" sz="4400" b="0" strike="noStrike" spc="-1">
              <a:solidFill>
                <a:srgbClr val="000000"/>
              </a:solidFill>
              <a:uFill>
                <a:solidFill>
                  <a:srgbClr val="FFFFFF"/>
                </a:solidFill>
              </a:uFill>
              <a:latin typeface="Arial"/>
            </a:endParaRPr>
          </a:p>
        </p:txBody>
      </p:sp>
      <p:pic>
        <p:nvPicPr>
          <p:cNvPr id="350" name="Picture 349"/>
          <p:cNvPicPr/>
          <p:nvPr/>
        </p:nvPicPr>
        <p:blipFill>
          <a:blip r:embed="rId2"/>
          <a:stretch/>
        </p:blipFill>
        <p:spPr>
          <a:xfrm>
            <a:off x="1920240" y="1604520"/>
            <a:ext cx="5302800" cy="3977280"/>
          </a:xfrm>
          <a:prstGeom prst="rect">
            <a:avLst/>
          </a:prstGeom>
          <a:ln>
            <a:noFill/>
          </a:ln>
        </p:spPr>
      </p:pic>
    </p:spTree>
    <p:extLst>
      <p:ext uri="{BB962C8B-B14F-4D97-AF65-F5344CB8AC3E}">
        <p14:creationId xmlns:p14="http://schemas.microsoft.com/office/powerpoint/2010/main" val="42149285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 name="TextShape 1"/>
          <p:cNvSpPr txBox="1"/>
          <p:nvPr/>
        </p:nvSpPr>
        <p:spPr>
          <a:xfrm>
            <a:off x="457200" y="273600"/>
            <a:ext cx="8229240" cy="1144800"/>
          </a:xfrm>
          <a:prstGeom prst="rect">
            <a:avLst/>
          </a:prstGeom>
          <a:noFill/>
          <a:ln>
            <a:noFill/>
          </a:ln>
        </p:spPr>
        <p:txBody>
          <a:bodyPr lIns="0" tIns="0" rIns="0" bIns="0" anchor="ctr"/>
          <a:lstStyle/>
          <a:p>
            <a:endParaRPr lang="en-US" sz="4400" b="0" strike="noStrike" spc="-1">
              <a:solidFill>
                <a:srgbClr val="000000"/>
              </a:solidFill>
              <a:uFill>
                <a:solidFill>
                  <a:srgbClr val="FFFFFF"/>
                </a:solidFill>
              </a:uFill>
              <a:latin typeface="Arial"/>
            </a:endParaRPr>
          </a:p>
        </p:txBody>
      </p:sp>
      <p:pic>
        <p:nvPicPr>
          <p:cNvPr id="352" name="Picture 351"/>
          <p:cNvPicPr/>
          <p:nvPr/>
        </p:nvPicPr>
        <p:blipFill>
          <a:blip r:embed="rId2"/>
          <a:stretch/>
        </p:blipFill>
        <p:spPr>
          <a:xfrm>
            <a:off x="1920240" y="1604520"/>
            <a:ext cx="5302800" cy="3977280"/>
          </a:xfrm>
          <a:prstGeom prst="rect">
            <a:avLst/>
          </a:prstGeom>
          <a:ln>
            <a:noFill/>
          </a:ln>
        </p:spPr>
      </p:pic>
    </p:spTree>
    <p:extLst>
      <p:ext uri="{BB962C8B-B14F-4D97-AF65-F5344CB8AC3E}">
        <p14:creationId xmlns:p14="http://schemas.microsoft.com/office/powerpoint/2010/main" val="21654520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 name="TextShape 1"/>
          <p:cNvSpPr txBox="1"/>
          <p:nvPr/>
        </p:nvSpPr>
        <p:spPr>
          <a:xfrm>
            <a:off x="457200" y="273600"/>
            <a:ext cx="8229240" cy="1144800"/>
          </a:xfrm>
          <a:prstGeom prst="rect">
            <a:avLst/>
          </a:prstGeom>
          <a:noFill/>
          <a:ln>
            <a:noFill/>
          </a:ln>
        </p:spPr>
        <p:txBody>
          <a:bodyPr lIns="0" tIns="0" rIns="0" bIns="0" anchor="ctr"/>
          <a:lstStyle/>
          <a:p>
            <a:endParaRPr lang="en-US" sz="4400" b="0" strike="noStrike" spc="-1">
              <a:solidFill>
                <a:srgbClr val="000000"/>
              </a:solidFill>
              <a:uFill>
                <a:solidFill>
                  <a:srgbClr val="FFFFFF"/>
                </a:solidFill>
              </a:uFill>
              <a:latin typeface="Arial"/>
            </a:endParaRPr>
          </a:p>
        </p:txBody>
      </p:sp>
      <p:pic>
        <p:nvPicPr>
          <p:cNvPr id="354" name="Picture 353"/>
          <p:cNvPicPr/>
          <p:nvPr/>
        </p:nvPicPr>
        <p:blipFill>
          <a:blip r:embed="rId2"/>
          <a:stretch/>
        </p:blipFill>
        <p:spPr>
          <a:xfrm>
            <a:off x="1920240" y="1604520"/>
            <a:ext cx="5302800" cy="3977280"/>
          </a:xfrm>
          <a:prstGeom prst="rect">
            <a:avLst/>
          </a:prstGeom>
          <a:ln>
            <a:noFill/>
          </a:ln>
        </p:spPr>
      </p:pic>
    </p:spTree>
    <p:extLst>
      <p:ext uri="{BB962C8B-B14F-4D97-AF65-F5344CB8AC3E}">
        <p14:creationId xmlns:p14="http://schemas.microsoft.com/office/powerpoint/2010/main" val="39207201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 name="TextShape 1"/>
          <p:cNvSpPr txBox="1"/>
          <p:nvPr/>
        </p:nvSpPr>
        <p:spPr>
          <a:xfrm>
            <a:off x="91440" y="182880"/>
            <a:ext cx="8913600" cy="4416120"/>
          </a:xfrm>
          <a:prstGeom prst="rect">
            <a:avLst/>
          </a:prstGeom>
          <a:noFill/>
          <a:ln>
            <a:noFill/>
          </a:ln>
        </p:spPr>
        <p:txBody>
          <a:bodyPr lIns="90000" tIns="45000" rIns="90000" bIns="45000"/>
          <a:lstStyle/>
          <a:p>
            <a:pPr marL="343080" indent="-342720">
              <a:lnSpc>
                <a:spcPct val="80000"/>
              </a:lnSpc>
              <a:buClr>
                <a:srgbClr val="00007D"/>
              </a:buClr>
              <a:buSzPct val="75000"/>
              <a:buFont typeface="Arial"/>
              <a:buChar char="•"/>
            </a:pPr>
            <a:r>
              <a:rPr lang="en-US" sz="2900" b="1" strike="noStrike" spc="-1" dirty="0">
                <a:solidFill>
                  <a:srgbClr val="800000"/>
                </a:solidFill>
                <a:uFill>
                  <a:solidFill>
                    <a:srgbClr val="FFFFFF"/>
                  </a:solidFill>
                </a:uFill>
                <a:latin typeface="Times New Roman"/>
                <a:hlinkClick r:id="rId2"/>
              </a:rPr>
              <a:t>PET</a:t>
            </a:r>
            <a:r>
              <a:rPr lang="en-US" sz="2900" b="0" strike="noStrike" spc="-1" dirty="0">
                <a:solidFill>
                  <a:srgbClr val="000000"/>
                </a:solidFill>
                <a:uFill>
                  <a:solidFill>
                    <a:srgbClr val="FFFFFF"/>
                  </a:solidFill>
                </a:uFill>
                <a:latin typeface="Times New Roman"/>
              </a:rPr>
              <a:t> (</a:t>
            </a:r>
            <a:r>
              <a:rPr lang="en-US" sz="2900" b="0" strike="noStrike" spc="-1" dirty="0">
                <a:solidFill>
                  <a:srgbClr val="000000"/>
                </a:solidFill>
                <a:uFill>
                  <a:solidFill>
                    <a:srgbClr val="FFFFFF"/>
                  </a:solidFill>
                </a:uFill>
                <a:latin typeface="Times New Roman"/>
                <a:hlinkClick r:id="rId3"/>
              </a:rPr>
              <a:t>Positron emission tomography</a:t>
            </a:r>
            <a:r>
              <a:rPr lang="en-US" sz="2900" b="0" strike="noStrike" spc="-1" dirty="0">
                <a:solidFill>
                  <a:srgbClr val="000000"/>
                </a:solidFill>
                <a:uFill>
                  <a:solidFill>
                    <a:srgbClr val="FFFFFF"/>
                  </a:solidFill>
                </a:uFill>
                <a:latin typeface="Times New Roman"/>
              </a:rPr>
              <a:t>):</a:t>
            </a:r>
            <a:endParaRPr lang="en-US" sz="1800" b="0" strike="noStrike" spc="-1" dirty="0">
              <a:solidFill>
                <a:srgbClr val="000000"/>
              </a:solidFill>
              <a:uFill>
                <a:solidFill>
                  <a:srgbClr val="FFFFFF"/>
                </a:solidFill>
              </a:uFill>
              <a:latin typeface="Arial"/>
            </a:endParaRPr>
          </a:p>
          <a:p>
            <a:pPr marL="864000" lvl="1" indent="-324000">
              <a:lnSpc>
                <a:spcPct val="80000"/>
              </a:lnSpc>
              <a:buClr>
                <a:srgbClr val="000000"/>
              </a:buClr>
              <a:buSzPct val="75000"/>
              <a:buFont typeface="Symbol" charset="2"/>
              <a:buChar char=""/>
            </a:pPr>
            <a:r>
              <a:rPr lang="en-US" sz="2900" b="0" strike="noStrike" spc="-1" dirty="0">
                <a:solidFill>
                  <a:srgbClr val="000000"/>
                </a:solidFill>
                <a:uFill>
                  <a:solidFill>
                    <a:srgbClr val="FFFFFF"/>
                  </a:solidFill>
                </a:uFill>
                <a:latin typeface="Times New Roman"/>
              </a:rPr>
              <a:t>Measures blood flow in the brain using radioactive (injected) </a:t>
            </a:r>
            <a:r>
              <a:rPr lang="en-US" sz="2900" b="0" strike="noStrike" spc="-1" dirty="0" smtClean="0">
                <a:solidFill>
                  <a:srgbClr val="000000"/>
                </a:solidFill>
                <a:uFill>
                  <a:solidFill>
                    <a:srgbClr val="FFFFFF"/>
                  </a:solidFill>
                </a:uFill>
                <a:latin typeface="Times New Roman"/>
              </a:rPr>
              <a:t>chemicals (</a:t>
            </a:r>
            <a:r>
              <a:rPr lang="en-US" sz="2900" b="0" strike="noStrike" spc="-1" dirty="0" smtClean="0">
                <a:solidFill>
                  <a:srgbClr val="FF0000"/>
                </a:solidFill>
                <a:uFill>
                  <a:solidFill>
                    <a:srgbClr val="FFFFFF"/>
                  </a:solidFill>
                </a:uFill>
                <a:latin typeface="Times New Roman"/>
              </a:rPr>
              <a:t>tracer</a:t>
            </a:r>
            <a:r>
              <a:rPr lang="en-US" sz="2900" b="0" strike="noStrike" spc="-1" dirty="0" smtClean="0">
                <a:solidFill>
                  <a:srgbClr val="000000"/>
                </a:solidFill>
                <a:uFill>
                  <a:solidFill>
                    <a:srgbClr val="FFFFFF"/>
                  </a:solidFill>
                </a:uFill>
                <a:latin typeface="Times New Roman"/>
              </a:rPr>
              <a:t>).</a:t>
            </a:r>
            <a:endParaRPr lang="en-US" sz="1800" b="0" strike="noStrike" spc="-1" dirty="0">
              <a:solidFill>
                <a:srgbClr val="000000"/>
              </a:solidFill>
              <a:uFill>
                <a:solidFill>
                  <a:srgbClr val="FFFFFF"/>
                </a:solidFill>
              </a:uFill>
              <a:latin typeface="Arial"/>
            </a:endParaRPr>
          </a:p>
          <a:p>
            <a:pPr marL="864000" lvl="1" indent="-324000">
              <a:lnSpc>
                <a:spcPct val="80000"/>
              </a:lnSpc>
              <a:buClr>
                <a:srgbClr val="000000"/>
              </a:buClr>
              <a:buSzPct val="75000"/>
              <a:buFont typeface="Symbol" charset="2"/>
              <a:buChar char=""/>
            </a:pPr>
            <a:r>
              <a:rPr lang="en-US" sz="2900" b="0" strike="noStrike" spc="-1" dirty="0">
                <a:solidFill>
                  <a:srgbClr val="000000"/>
                </a:solidFill>
                <a:uFill>
                  <a:solidFill>
                    <a:srgbClr val="FFFFFF"/>
                  </a:solidFill>
                </a:uFill>
                <a:latin typeface="Times New Roman"/>
              </a:rPr>
              <a:t>Radioactive chemical carried by blood stream. </a:t>
            </a:r>
            <a:endParaRPr lang="en-US" sz="1800" b="0" strike="noStrike" spc="-1" dirty="0">
              <a:solidFill>
                <a:srgbClr val="000000"/>
              </a:solidFill>
              <a:uFill>
                <a:solidFill>
                  <a:srgbClr val="FFFFFF"/>
                </a:solidFill>
              </a:uFill>
              <a:latin typeface="Arial"/>
            </a:endParaRPr>
          </a:p>
          <a:p>
            <a:pPr marL="864000" lvl="1" indent="-324000">
              <a:lnSpc>
                <a:spcPct val="80000"/>
              </a:lnSpc>
              <a:buClr>
                <a:srgbClr val="000000"/>
              </a:buClr>
              <a:buSzPct val="75000"/>
              <a:buFont typeface="Symbol" charset="2"/>
              <a:buChar char=""/>
            </a:pPr>
            <a:r>
              <a:rPr lang="en-US" sz="2900" b="0" strike="noStrike" spc="-1" dirty="0">
                <a:solidFill>
                  <a:srgbClr val="000000"/>
                </a:solidFill>
                <a:uFill>
                  <a:solidFill>
                    <a:srgbClr val="FFFFFF"/>
                  </a:solidFill>
                </a:uFill>
                <a:latin typeface="Times New Roman"/>
              </a:rPr>
              <a:t>Areas where there is more blood more cognitive activity. X-ray like cameral measures radioactivity. </a:t>
            </a:r>
            <a:endParaRPr lang="en-US" sz="1800" b="0" strike="noStrike" spc="-1" dirty="0">
              <a:solidFill>
                <a:srgbClr val="000000"/>
              </a:solidFill>
              <a:uFill>
                <a:solidFill>
                  <a:srgbClr val="FFFFFF"/>
                </a:solidFill>
              </a:uFill>
              <a:latin typeface="Arial"/>
            </a:endParaRPr>
          </a:p>
          <a:p>
            <a:pPr marL="864000" lvl="1" indent="-288000">
              <a:lnSpc>
                <a:spcPct val="80000"/>
              </a:lnSpc>
              <a:buClr>
                <a:srgbClr val="000000"/>
              </a:buClr>
              <a:buSzPct val="75000"/>
              <a:buFont typeface="Symbol" charset="2"/>
              <a:buChar char=""/>
            </a:pPr>
            <a:r>
              <a:rPr lang="en-US" sz="2900" b="0" strike="noStrike" spc="-1" dirty="0">
                <a:solidFill>
                  <a:srgbClr val="000000"/>
                </a:solidFill>
                <a:uFill>
                  <a:solidFill>
                    <a:srgbClr val="FFFFFF"/>
                  </a:solidFill>
                </a:uFill>
                <a:latin typeface="Times New Roman"/>
              </a:rPr>
              <a:t>Very good at making spatial maps of the brain and pinpointing where in the brain activity is taking place.</a:t>
            </a:r>
            <a:endParaRPr lang="en-US" sz="1800" b="0" strike="noStrike" spc="-1" dirty="0">
              <a:solidFill>
                <a:srgbClr val="000000"/>
              </a:solidFill>
              <a:uFill>
                <a:solidFill>
                  <a:srgbClr val="FFFFFF"/>
                </a:solidFill>
              </a:uFill>
              <a:latin typeface="Arial"/>
            </a:endParaRPr>
          </a:p>
          <a:p>
            <a:pPr marL="432000" lvl="1" indent="-216000">
              <a:buClr>
                <a:srgbClr val="000000"/>
              </a:buClr>
              <a:buSzPct val="45000"/>
              <a:buFont typeface="Wingdings" charset="2"/>
              <a:buChar char=""/>
            </a:pPr>
            <a:r>
              <a:rPr lang="en-US" sz="2900" b="0" strike="noStrike" spc="-1" dirty="0">
                <a:solidFill>
                  <a:srgbClr val="000000"/>
                </a:solidFill>
                <a:uFill>
                  <a:solidFill>
                    <a:srgbClr val="FFFFFF"/>
                  </a:solidFill>
                </a:uFill>
                <a:latin typeface="Times New Roman"/>
              </a:rPr>
              <a:t>PET is based on a simple assumption that areas of the brain that are being used will require more blood. </a:t>
            </a:r>
            <a:r>
              <a:rPr lang="en-US" sz="2600" b="0" strike="noStrike" spc="-1" dirty="0">
                <a:solidFill>
                  <a:srgbClr val="000000"/>
                </a:solidFill>
                <a:uFill>
                  <a:solidFill>
                    <a:srgbClr val="FFFFFF"/>
                  </a:solidFill>
                </a:uFill>
                <a:latin typeface="Times New Roman"/>
              </a:rPr>
              <a:t> </a:t>
            </a:r>
            <a:r>
              <a:rPr lang="en-US" sz="2400" b="0" strike="noStrike" spc="-1" dirty="0">
                <a:solidFill>
                  <a:srgbClr val="000000"/>
                </a:solidFill>
                <a:uFill>
                  <a:solidFill>
                    <a:srgbClr val="FFFFFF"/>
                  </a:solidFill>
                </a:uFill>
                <a:latin typeface="Times New Roman"/>
              </a:rPr>
              <a:t> </a:t>
            </a:r>
            <a:endParaRPr lang="en-US" sz="1800" b="0" strike="noStrike" spc="-1" dirty="0">
              <a:solidFill>
                <a:srgbClr val="000000"/>
              </a:solidFill>
              <a:uFill>
                <a:solidFill>
                  <a:srgbClr val="FFFFFF"/>
                </a:solidFill>
              </a:uFill>
              <a:latin typeface="Arial"/>
            </a:endParaRPr>
          </a:p>
          <a:p>
            <a:pPr marL="343080" indent="-342720">
              <a:lnSpc>
                <a:spcPct val="80000"/>
              </a:lnSpc>
              <a:buClr>
                <a:srgbClr val="00007D"/>
              </a:buClr>
              <a:buSzPct val="75000"/>
              <a:buFont typeface="Arial"/>
              <a:buChar char="•"/>
            </a:pPr>
            <a:endParaRPr lang="en-US" sz="1800" b="0" strike="noStrike" spc="-1" dirty="0">
              <a:solidFill>
                <a:srgbClr val="000000"/>
              </a:solidFill>
              <a:uFill>
                <a:solidFill>
                  <a:srgbClr val="FFFFFF"/>
                </a:solidFill>
              </a:uFill>
              <a:latin typeface="Arial"/>
            </a:endParaRPr>
          </a:p>
        </p:txBody>
      </p:sp>
      <p:pic>
        <p:nvPicPr>
          <p:cNvPr id="356" name="Picture 355"/>
          <p:cNvPicPr/>
          <p:nvPr/>
        </p:nvPicPr>
        <p:blipFill>
          <a:blip r:embed="rId4"/>
          <a:stretch/>
        </p:blipFill>
        <p:spPr>
          <a:xfrm>
            <a:off x="91440" y="5335920"/>
            <a:ext cx="3677040" cy="1339200"/>
          </a:xfrm>
          <a:prstGeom prst="rect">
            <a:avLst/>
          </a:prstGeom>
          <a:ln>
            <a:noFill/>
          </a:ln>
        </p:spPr>
      </p:pic>
      <p:pic>
        <p:nvPicPr>
          <p:cNvPr id="357" name="Picture 356"/>
          <p:cNvPicPr/>
          <p:nvPr/>
        </p:nvPicPr>
        <p:blipFill>
          <a:blip r:embed="rId5"/>
          <a:stretch/>
        </p:blipFill>
        <p:spPr>
          <a:xfrm>
            <a:off x="3931920" y="4297680"/>
            <a:ext cx="5202000" cy="2468880"/>
          </a:xfrm>
          <a:prstGeom prst="rect">
            <a:avLst/>
          </a:prstGeom>
          <a:ln>
            <a:noFill/>
          </a:ln>
        </p:spPr>
      </p:pic>
    </p:spTree>
    <p:extLst>
      <p:ext uri="{BB962C8B-B14F-4D97-AF65-F5344CB8AC3E}">
        <p14:creationId xmlns:p14="http://schemas.microsoft.com/office/powerpoint/2010/main" val="34619496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 name="TextShape 1"/>
          <p:cNvSpPr txBox="1"/>
          <p:nvPr/>
        </p:nvSpPr>
        <p:spPr>
          <a:xfrm>
            <a:off x="822960" y="365760"/>
            <a:ext cx="7924320" cy="829080"/>
          </a:xfrm>
          <a:prstGeom prst="rect">
            <a:avLst/>
          </a:prstGeom>
          <a:noFill/>
          <a:ln w="9360">
            <a:noFill/>
          </a:ln>
        </p:spPr>
        <p:txBody>
          <a:bodyPr anchor="ctr"/>
          <a:lstStyle/>
          <a:p>
            <a:pPr>
              <a:lnSpc>
                <a:spcPct val="100000"/>
              </a:lnSpc>
            </a:pPr>
            <a:r>
              <a:rPr lang="en-US" sz="3200" b="1" strike="noStrike" spc="-1">
                <a:solidFill>
                  <a:srgbClr val="000000"/>
                </a:solidFill>
                <a:uFill>
                  <a:solidFill>
                    <a:srgbClr val="FFFFFF"/>
                  </a:solidFill>
                </a:uFill>
                <a:latin typeface="Cambria"/>
              </a:rPr>
              <a:t>Cognitive Neuroscience Methods</a:t>
            </a:r>
            <a:endParaRPr lang="en-US" sz="3320" b="0" strike="noStrike" spc="-1">
              <a:solidFill>
                <a:srgbClr val="000000"/>
              </a:solidFill>
              <a:uFill>
                <a:solidFill>
                  <a:srgbClr val="FFFFFF"/>
                </a:solidFill>
              </a:uFill>
              <a:latin typeface="Arial"/>
            </a:endParaRPr>
          </a:p>
        </p:txBody>
      </p:sp>
      <p:sp>
        <p:nvSpPr>
          <p:cNvPr id="359" name="TextShape 2"/>
          <p:cNvSpPr txBox="1"/>
          <p:nvPr/>
        </p:nvSpPr>
        <p:spPr>
          <a:xfrm>
            <a:off x="221400" y="1273320"/>
            <a:ext cx="8556840" cy="5310360"/>
          </a:xfrm>
          <a:prstGeom prst="rect">
            <a:avLst/>
          </a:prstGeom>
          <a:noFill/>
          <a:ln>
            <a:noFill/>
          </a:ln>
        </p:spPr>
        <p:txBody>
          <a:bodyPr lIns="90000" tIns="45000" rIns="90000" bIns="45000"/>
          <a:lstStyle/>
          <a:p>
            <a:pPr marL="343080" indent="-342720">
              <a:lnSpc>
                <a:spcPct val="80000"/>
              </a:lnSpc>
              <a:buClr>
                <a:srgbClr val="00007D"/>
              </a:buClr>
              <a:buSzPct val="75000"/>
              <a:buFont typeface="Arial"/>
              <a:buChar char="•"/>
            </a:pPr>
            <a:r>
              <a:rPr lang="en-US" sz="2400" b="1" strike="noStrike" spc="-1">
                <a:solidFill>
                  <a:srgbClr val="000000"/>
                </a:solidFill>
                <a:uFill>
                  <a:solidFill>
                    <a:srgbClr val="FFFFFF"/>
                  </a:solidFill>
                </a:uFill>
                <a:latin typeface="Times New Roman"/>
                <a:ea typeface="Arial Unicode MS"/>
              </a:rPr>
              <a:t>(functional)Magnetic Resonance Imaging (MRI/</a:t>
            </a:r>
            <a:r>
              <a:rPr lang="en-US" sz="2400" b="1" strike="noStrike" spc="-1">
                <a:solidFill>
                  <a:srgbClr val="800000"/>
                </a:solidFill>
                <a:uFill>
                  <a:solidFill>
                    <a:srgbClr val="FFFFFF"/>
                  </a:solidFill>
                </a:uFill>
                <a:latin typeface="Times New Roman"/>
                <a:ea typeface="Arial Unicode MS"/>
                <a:hlinkClick r:id="rId2"/>
              </a:rPr>
              <a:t>fMRI</a:t>
            </a:r>
            <a:r>
              <a:rPr lang="en-US" sz="2400" b="1" strike="noStrike" spc="-1">
                <a:solidFill>
                  <a:srgbClr val="000000"/>
                </a:solidFill>
                <a:uFill>
                  <a:solidFill>
                    <a:srgbClr val="FFFFFF"/>
                  </a:solidFill>
                </a:uFill>
                <a:latin typeface="Times New Roman"/>
                <a:ea typeface="Arial Unicode MS"/>
              </a:rPr>
              <a:t> )</a:t>
            </a:r>
            <a:endParaRPr lang="en-US" sz="1800" b="0" strike="noStrike" spc="-1">
              <a:solidFill>
                <a:srgbClr val="000000"/>
              </a:solidFill>
              <a:uFill>
                <a:solidFill>
                  <a:srgbClr val="FFFFFF"/>
                </a:solidFill>
              </a:uFill>
              <a:latin typeface="Arial"/>
            </a:endParaRPr>
          </a:p>
          <a:p>
            <a:pPr marL="864000" lvl="1" indent="-324000">
              <a:lnSpc>
                <a:spcPct val="80000"/>
              </a:lnSpc>
              <a:buClr>
                <a:srgbClr val="000000"/>
              </a:buClr>
              <a:buSzPct val="75000"/>
              <a:buFont typeface="Symbol" charset="2"/>
              <a:buChar char=""/>
            </a:pPr>
            <a:r>
              <a:rPr lang="en-US" sz="2300" b="0" strike="noStrike" spc="-1">
                <a:solidFill>
                  <a:srgbClr val="000000"/>
                </a:solidFill>
                <a:uFill>
                  <a:solidFill>
                    <a:srgbClr val="FFFFFF"/>
                  </a:solidFill>
                </a:uFill>
                <a:latin typeface="Times New Roman"/>
                <a:ea typeface="Arial Unicode MS"/>
              </a:rPr>
              <a:t>Participants place in magnetic fields that align the molecules on the brain. </a:t>
            </a:r>
            <a:endParaRPr lang="en-US" sz="1800" b="0" strike="noStrike" spc="-1">
              <a:solidFill>
                <a:srgbClr val="000000"/>
              </a:solidFill>
              <a:uFill>
                <a:solidFill>
                  <a:srgbClr val="FFFFFF"/>
                </a:solidFill>
              </a:uFill>
              <a:latin typeface="Arial"/>
            </a:endParaRPr>
          </a:p>
          <a:p>
            <a:pPr marL="864000" lvl="1" indent="-324000">
              <a:lnSpc>
                <a:spcPct val="80000"/>
              </a:lnSpc>
              <a:buClr>
                <a:srgbClr val="000000"/>
              </a:buClr>
              <a:buSzPct val="75000"/>
              <a:buFont typeface="Symbol" charset="2"/>
              <a:buChar char=""/>
            </a:pPr>
            <a:r>
              <a:rPr lang="en-US" sz="2300" b="0" strike="noStrike" spc="-1">
                <a:solidFill>
                  <a:srgbClr val="000000"/>
                </a:solidFill>
                <a:uFill>
                  <a:solidFill>
                    <a:srgbClr val="FFFFFF"/>
                  </a:solidFill>
                </a:uFill>
                <a:latin typeface="Times New Roman"/>
                <a:ea typeface="Arial Unicode MS"/>
              </a:rPr>
              <a:t>As blood flows into different areas of the brain, the molecule's organization is disrupted</a:t>
            </a:r>
            <a:endParaRPr lang="en-US" sz="1800" b="0" strike="noStrike" spc="-1">
              <a:solidFill>
                <a:srgbClr val="000000"/>
              </a:solidFill>
              <a:uFill>
                <a:solidFill>
                  <a:srgbClr val="FFFFFF"/>
                </a:solidFill>
              </a:uFill>
              <a:latin typeface="Arial"/>
            </a:endParaRPr>
          </a:p>
          <a:p>
            <a:pPr marL="864000" lvl="1" indent="-324000">
              <a:lnSpc>
                <a:spcPct val="80000"/>
              </a:lnSpc>
              <a:buClr>
                <a:srgbClr val="000000"/>
              </a:buClr>
              <a:buSzPct val="75000"/>
              <a:buFont typeface="Symbol" charset="2"/>
              <a:buChar char=""/>
            </a:pPr>
            <a:endParaRPr lang="en-US" sz="1800" b="0" strike="noStrike" spc="-1">
              <a:solidFill>
                <a:srgbClr val="000000"/>
              </a:solidFill>
              <a:uFill>
                <a:solidFill>
                  <a:srgbClr val="FFFFFF"/>
                </a:solidFill>
              </a:uFill>
              <a:latin typeface="Arial"/>
            </a:endParaRPr>
          </a:p>
          <a:p>
            <a:pPr marL="864000" lvl="1" indent="-324000">
              <a:lnSpc>
                <a:spcPct val="80000"/>
              </a:lnSpc>
              <a:buClr>
                <a:srgbClr val="000000"/>
              </a:buClr>
              <a:buSzPct val="75000"/>
              <a:buFont typeface="Symbol" charset="2"/>
              <a:buChar char=""/>
            </a:pPr>
            <a:r>
              <a:rPr lang="en-US" sz="2300" b="1" strike="noStrike" spc="-1">
                <a:solidFill>
                  <a:srgbClr val="000000"/>
                </a:solidFill>
                <a:uFill>
                  <a:solidFill>
                    <a:srgbClr val="FFFFFF"/>
                  </a:solidFill>
                </a:uFill>
                <a:latin typeface="Times New Roman"/>
                <a:ea typeface="Arial Unicode MS"/>
              </a:rPr>
              <a:t>Works because</a:t>
            </a:r>
            <a:r>
              <a:rPr lang="en-US" sz="2300" b="0" strike="noStrike" spc="-1">
                <a:solidFill>
                  <a:srgbClr val="000000"/>
                </a:solidFill>
                <a:uFill>
                  <a:solidFill>
                    <a:srgbClr val="FFFFFF"/>
                  </a:solidFill>
                </a:uFill>
                <a:latin typeface="Times New Roman"/>
                <a:ea typeface="Arial Unicode MS"/>
              </a:rPr>
              <a:t> different molecules in the brain react differently when placed in an extremely strong magnetic field</a:t>
            </a:r>
            <a:endParaRPr lang="en-US" sz="1800" b="0" strike="noStrike" spc="-1">
              <a:solidFill>
                <a:srgbClr val="000000"/>
              </a:solidFill>
              <a:uFill>
                <a:solidFill>
                  <a:srgbClr val="FFFFFF"/>
                </a:solidFill>
              </a:uFill>
              <a:latin typeface="Arial"/>
            </a:endParaRPr>
          </a:p>
          <a:p>
            <a:pPr marL="864000" lvl="1" indent="-324000">
              <a:lnSpc>
                <a:spcPct val="80000"/>
              </a:lnSpc>
              <a:buClr>
                <a:srgbClr val="000000"/>
              </a:buClr>
              <a:buSzPct val="75000"/>
              <a:buFont typeface="Symbol" charset="2"/>
              <a:buChar char=""/>
            </a:pPr>
            <a:endParaRPr lang="en-US" sz="1800" b="0" strike="noStrike" spc="-1">
              <a:solidFill>
                <a:srgbClr val="000000"/>
              </a:solidFill>
              <a:uFill>
                <a:solidFill>
                  <a:srgbClr val="FFFFFF"/>
                </a:solidFill>
              </a:uFill>
              <a:latin typeface="Arial"/>
            </a:endParaRPr>
          </a:p>
          <a:p>
            <a:pPr marL="864000" lvl="1" indent="-324000">
              <a:lnSpc>
                <a:spcPct val="80000"/>
              </a:lnSpc>
              <a:buClr>
                <a:srgbClr val="000000"/>
              </a:buClr>
              <a:buSzPct val="75000"/>
              <a:buFont typeface="Symbol" charset="2"/>
              <a:buChar char=""/>
            </a:pPr>
            <a:r>
              <a:rPr lang="en-US" sz="2300" b="0" strike="noStrike" spc="-1">
                <a:solidFill>
                  <a:srgbClr val="000000"/>
                </a:solidFill>
                <a:uFill>
                  <a:solidFill>
                    <a:srgbClr val="FFFFFF"/>
                  </a:solidFill>
                </a:uFill>
                <a:latin typeface="Times New Roman"/>
                <a:ea typeface="Arial Unicode MS"/>
              </a:rPr>
              <a:t>fMRI traces oxygen molecule in the blood measuring which  areas are more active. It allows to both determine where in the brain a particular memory function is taking place and how it changes over time (It's slower than EEG/MEG)</a:t>
            </a:r>
            <a:endParaRPr lang="en-US" sz="1800" b="0" strike="noStrike" spc="-1">
              <a:solidFill>
                <a:srgbClr val="000000"/>
              </a:solidFill>
              <a:uFill>
                <a:solidFill>
                  <a:srgbClr val="FFFFFF"/>
                </a:solidFill>
              </a:uFill>
              <a:latin typeface="Arial"/>
            </a:endParaRPr>
          </a:p>
          <a:p>
            <a:pPr marL="864000" lvl="1" indent="-324000">
              <a:lnSpc>
                <a:spcPct val="80000"/>
              </a:lnSpc>
              <a:buClr>
                <a:srgbClr val="000000"/>
              </a:buClr>
              <a:buSzPct val="75000"/>
              <a:buFont typeface="Symbol" charset="2"/>
              <a:buChar char=""/>
            </a:pPr>
            <a:endParaRPr lang="en-US" sz="1800" b="0" strike="noStrike" spc="-1">
              <a:solidFill>
                <a:srgbClr val="000000"/>
              </a:solidFill>
              <a:uFill>
                <a:solidFill>
                  <a:srgbClr val="FFFFFF"/>
                </a:solidFill>
              </a:uFill>
              <a:latin typeface="Arial"/>
            </a:endParaRPr>
          </a:p>
          <a:p>
            <a:pPr marL="864000" lvl="1" indent="-324000">
              <a:lnSpc>
                <a:spcPct val="80000"/>
              </a:lnSpc>
              <a:buClr>
                <a:srgbClr val="000000"/>
              </a:buClr>
              <a:buSzPct val="75000"/>
              <a:buFont typeface="Symbol" charset="2"/>
              <a:buChar char=""/>
            </a:pPr>
            <a:r>
              <a:rPr lang="en-US" sz="2300" b="0" strike="noStrike" spc="-1">
                <a:solidFill>
                  <a:srgbClr val="000000"/>
                </a:solidFill>
                <a:uFill>
                  <a:solidFill>
                    <a:srgbClr val="FFFFFF"/>
                  </a:solidFill>
                </a:uFill>
                <a:latin typeface="Times New Roman"/>
                <a:ea typeface="Arial Unicode MS"/>
              </a:rPr>
              <a:t>fMRIs offer much great spatial resolution of where events take place in the brain than any other neuroimaging technique.  fMRI can rescan the brain every .3 second.  </a:t>
            </a:r>
            <a:endParaRPr lang="en-US"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38759879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 name="TextShape 1"/>
          <p:cNvSpPr txBox="1"/>
          <p:nvPr/>
        </p:nvSpPr>
        <p:spPr>
          <a:xfrm>
            <a:off x="457200" y="273600"/>
            <a:ext cx="8229240" cy="1144800"/>
          </a:xfrm>
          <a:prstGeom prst="rect">
            <a:avLst/>
          </a:prstGeom>
          <a:noFill/>
          <a:ln>
            <a:noFill/>
          </a:ln>
        </p:spPr>
        <p:txBody>
          <a:bodyPr anchor="ctr"/>
          <a:lstStyle/>
          <a:p>
            <a:pPr algn="ctr">
              <a:lnSpc>
                <a:spcPct val="100000"/>
              </a:lnSpc>
            </a:pPr>
            <a:r>
              <a:rPr lang="en-US" sz="4400" b="1" strike="noStrike" spc="-1">
                <a:solidFill>
                  <a:srgbClr val="000000"/>
                </a:solidFill>
                <a:uFill>
                  <a:solidFill>
                    <a:srgbClr val="FFFFFF"/>
                  </a:solidFill>
                </a:uFill>
                <a:latin typeface="Cambria"/>
              </a:rPr>
              <a:t>Neuroimaging</a:t>
            </a:r>
            <a:endParaRPr lang="en-US" sz="4400" b="0" strike="noStrike" spc="-1">
              <a:solidFill>
                <a:srgbClr val="000000"/>
              </a:solidFill>
              <a:uFill>
                <a:solidFill>
                  <a:srgbClr val="FFFFFF"/>
                </a:solidFill>
              </a:uFill>
              <a:latin typeface="Arial"/>
            </a:endParaRPr>
          </a:p>
        </p:txBody>
      </p:sp>
      <p:pic>
        <p:nvPicPr>
          <p:cNvPr id="361" name="Picture 4"/>
          <p:cNvPicPr/>
          <p:nvPr/>
        </p:nvPicPr>
        <p:blipFill>
          <a:blip r:embed="rId2"/>
          <a:srcRect l="18750" t="3586" r="18750" b="2612"/>
          <a:stretch/>
        </p:blipFill>
        <p:spPr>
          <a:xfrm>
            <a:off x="2438280" y="1828800"/>
            <a:ext cx="4571640" cy="4723920"/>
          </a:xfrm>
          <a:prstGeom prst="rect">
            <a:avLst/>
          </a:prstGeom>
          <a:ln w="9360">
            <a:noFill/>
          </a:ln>
        </p:spPr>
      </p:pic>
      <p:sp>
        <p:nvSpPr>
          <p:cNvPr id="362" name="TextShape 2"/>
          <p:cNvSpPr txBox="1"/>
          <p:nvPr/>
        </p:nvSpPr>
        <p:spPr>
          <a:xfrm>
            <a:off x="457200" y="1604520"/>
            <a:ext cx="8229240" cy="3977280"/>
          </a:xfrm>
          <a:prstGeom prst="rect">
            <a:avLst/>
          </a:prstGeom>
          <a:noFill/>
          <a:ln>
            <a:noFill/>
          </a:ln>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32959087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 name="TextShape 1"/>
          <p:cNvSpPr txBox="1"/>
          <p:nvPr/>
        </p:nvSpPr>
        <p:spPr>
          <a:xfrm>
            <a:off x="457200" y="273600"/>
            <a:ext cx="8229240" cy="1144800"/>
          </a:xfrm>
          <a:prstGeom prst="rect">
            <a:avLst/>
          </a:prstGeom>
          <a:noFill/>
          <a:ln>
            <a:noFill/>
          </a:ln>
        </p:spPr>
        <p:txBody>
          <a:bodyPr lIns="0" tIns="0" rIns="0" bIns="0" anchor="ctr"/>
          <a:lstStyle/>
          <a:p>
            <a:endParaRPr lang="en-US" sz="4400" b="0" strike="noStrike" spc="-1">
              <a:solidFill>
                <a:srgbClr val="000000"/>
              </a:solidFill>
              <a:uFill>
                <a:solidFill>
                  <a:srgbClr val="FFFFFF"/>
                </a:solidFill>
              </a:uFill>
              <a:latin typeface="Arial"/>
            </a:endParaRPr>
          </a:p>
        </p:txBody>
      </p:sp>
      <p:pic>
        <p:nvPicPr>
          <p:cNvPr id="364" name="Picture 363"/>
          <p:cNvPicPr/>
          <p:nvPr/>
        </p:nvPicPr>
        <p:blipFill>
          <a:blip r:embed="rId2"/>
          <a:stretch/>
        </p:blipFill>
        <p:spPr>
          <a:xfrm>
            <a:off x="793800" y="-3240"/>
            <a:ext cx="7553880" cy="6857640"/>
          </a:xfrm>
          <a:prstGeom prst="rect">
            <a:avLst/>
          </a:prstGeom>
          <a:ln>
            <a:noFill/>
          </a:ln>
        </p:spPr>
      </p:pic>
    </p:spTree>
    <p:extLst>
      <p:ext uri="{BB962C8B-B14F-4D97-AF65-F5344CB8AC3E}">
        <p14:creationId xmlns:p14="http://schemas.microsoft.com/office/powerpoint/2010/main" val="12827022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 name="TextShape 1"/>
          <p:cNvSpPr txBox="1"/>
          <p:nvPr/>
        </p:nvSpPr>
        <p:spPr>
          <a:xfrm>
            <a:off x="457200" y="274680"/>
            <a:ext cx="8229240" cy="1142640"/>
          </a:xfrm>
          <a:prstGeom prst="rect">
            <a:avLst/>
          </a:prstGeom>
          <a:noFill/>
          <a:ln>
            <a:noFill/>
          </a:ln>
        </p:spPr>
        <p:txBody>
          <a:bodyPr anchor="ctr"/>
          <a:lstStyle/>
          <a:p>
            <a:pPr algn="ctr">
              <a:lnSpc>
                <a:spcPct val="100000"/>
              </a:lnSpc>
            </a:pPr>
            <a:r>
              <a:rPr lang="en-US" sz="4400" b="1" strike="noStrike" spc="-1">
                <a:solidFill>
                  <a:srgbClr val="000000"/>
                </a:solidFill>
                <a:uFill>
                  <a:solidFill>
                    <a:srgbClr val="FFFFFF"/>
                  </a:solidFill>
                </a:uFill>
                <a:latin typeface="Cambria"/>
              </a:rPr>
              <a:t>What’s a Brain?</a:t>
            </a:r>
            <a:endParaRPr lang="en-US" sz="4400" b="0" strike="noStrike" spc="-1">
              <a:solidFill>
                <a:srgbClr val="000000"/>
              </a:solidFill>
              <a:uFill>
                <a:solidFill>
                  <a:srgbClr val="FFFFFF"/>
                </a:solidFill>
              </a:uFill>
              <a:latin typeface="Arial"/>
            </a:endParaRPr>
          </a:p>
        </p:txBody>
      </p:sp>
      <p:sp>
        <p:nvSpPr>
          <p:cNvPr id="295" name="TextShape 2"/>
          <p:cNvSpPr txBox="1"/>
          <p:nvPr/>
        </p:nvSpPr>
        <p:spPr>
          <a:xfrm>
            <a:off x="457200" y="1224000"/>
            <a:ext cx="8229240" cy="5359680"/>
          </a:xfrm>
          <a:prstGeom prst="rect">
            <a:avLst/>
          </a:prstGeom>
          <a:noFill/>
          <a:ln>
            <a:noFill/>
          </a:ln>
        </p:spPr>
        <p:txBody>
          <a:bodyPr lIns="0" tIns="0" rIns="0" bIns="0" anchor="ctr"/>
          <a:lstStyle/>
          <a:p>
            <a:pPr marL="343080" indent="-342720">
              <a:lnSpc>
                <a:spcPct val="100000"/>
              </a:lnSpc>
              <a:buClr>
                <a:srgbClr val="000000"/>
              </a:buClr>
              <a:buFont typeface="Arial"/>
              <a:buChar char="•"/>
            </a:pPr>
            <a:r>
              <a:rPr lang="en-US" sz="2800" b="0" strike="noStrike" spc="-1" dirty="0">
                <a:solidFill>
                  <a:srgbClr val="FF0000"/>
                </a:solidFill>
                <a:uFill>
                  <a:solidFill>
                    <a:srgbClr val="FFFFFF"/>
                  </a:solidFill>
                </a:uFill>
                <a:latin typeface="Times New Roman"/>
              </a:rPr>
              <a:t>Just as the mouse brain is a lizard brain "with some extra stuff thrown on top,"  </a:t>
            </a:r>
            <a:r>
              <a:rPr lang="en-US" sz="2800" b="0" strike="noStrike" spc="-1" dirty="0">
                <a:solidFill>
                  <a:srgbClr val="0000FF"/>
                </a:solidFill>
                <a:uFill>
                  <a:solidFill>
                    <a:srgbClr val="FFFFFF"/>
                  </a:solidFill>
                </a:uFill>
                <a:latin typeface="Times New Roman"/>
              </a:rPr>
              <a:t>the human brain is essentially a mouse brain with extra toppings</a:t>
            </a:r>
            <a:r>
              <a:rPr lang="en-US" sz="2800" b="0" strike="noStrike" spc="-1" dirty="0">
                <a:solidFill>
                  <a:srgbClr val="000000"/>
                </a:solidFill>
                <a:uFill>
                  <a:solidFill>
                    <a:srgbClr val="FFFFFF"/>
                  </a:solidFill>
                </a:uFill>
                <a:latin typeface="Times New Roman"/>
              </a:rPr>
              <a:t>. </a:t>
            </a:r>
            <a:endParaRPr lang="en-US" sz="3200" b="0" strike="noStrike" spc="-1" dirty="0">
              <a:solidFill>
                <a:srgbClr val="000000"/>
              </a:solidFill>
              <a:uFill>
                <a:solidFill>
                  <a:srgbClr val="FFFFFF"/>
                </a:solidFill>
              </a:uFill>
              <a:latin typeface="Arial"/>
            </a:endParaRPr>
          </a:p>
          <a:p>
            <a:pPr marL="343080" indent="-342720">
              <a:lnSpc>
                <a:spcPct val="100000"/>
              </a:lnSpc>
              <a:buClr>
                <a:srgbClr val="000000"/>
              </a:buClr>
              <a:buFont typeface="Arial"/>
              <a:buChar char="•"/>
            </a:pPr>
            <a:r>
              <a:rPr lang="en-US" sz="2800" b="0" strike="noStrike" spc="-1" dirty="0">
                <a:solidFill>
                  <a:srgbClr val="000000"/>
                </a:solidFill>
                <a:uFill>
                  <a:solidFill>
                    <a:srgbClr val="FFFFFF"/>
                  </a:solidFill>
                </a:uFill>
                <a:latin typeface="Times New Roman"/>
              </a:rPr>
              <a:t>Neurons have hardly changed from those of prehistoric jellyfish. "Slow, leaky, unreliable," …. </a:t>
            </a:r>
            <a:r>
              <a:rPr lang="en-US" sz="2800" b="0" strike="noStrike" spc="-1" dirty="0">
                <a:solidFill>
                  <a:srgbClr val="3366FF"/>
                </a:solidFill>
                <a:uFill>
                  <a:solidFill>
                    <a:srgbClr val="FFFFFF"/>
                  </a:solidFill>
                </a:uFill>
                <a:latin typeface="Times New Roman"/>
              </a:rPr>
              <a:t>they tend to drop the ball: at connections between neurons, signals have a 70 percent chance of sputtering out. To make sure enough signals do get through, the brain needs to be massively interconnected, its 100 billion neurons forming an estimated 500 trillion synapses</a:t>
            </a:r>
            <a:r>
              <a:rPr lang="en-US" sz="2800" b="0" strike="noStrike" spc="-1" dirty="0">
                <a:solidFill>
                  <a:srgbClr val="000000"/>
                </a:solidFill>
                <a:uFill>
                  <a:solidFill>
                    <a:srgbClr val="FFFFFF"/>
                  </a:solidFill>
                </a:uFill>
                <a:latin typeface="Times New Roman"/>
              </a:rPr>
              <a:t>.</a:t>
            </a:r>
            <a:endParaRPr lang="en-US" sz="3200" b="0" strike="noStrike" spc="-1" dirty="0">
              <a:solidFill>
                <a:srgbClr val="000000"/>
              </a:solidFill>
              <a:uFill>
                <a:solidFill>
                  <a:srgbClr val="FFFFFF"/>
                </a:solidFill>
              </a:uFill>
              <a:latin typeface="Arial"/>
            </a:endParaRPr>
          </a:p>
          <a:p>
            <a:pPr marL="343080" indent="-342720">
              <a:lnSpc>
                <a:spcPct val="100000"/>
              </a:lnSpc>
              <a:buClr>
                <a:srgbClr val="000000"/>
              </a:buClr>
              <a:buFont typeface="Arial"/>
              <a:buChar char="•"/>
            </a:pPr>
            <a:r>
              <a:rPr lang="en-US" sz="2800" b="0" strike="noStrike" spc="-1" dirty="0">
                <a:solidFill>
                  <a:srgbClr val="FF0000"/>
                </a:solidFill>
                <a:uFill>
                  <a:solidFill>
                    <a:srgbClr val="FFFFFF"/>
                  </a:solidFill>
                </a:uFill>
                <a:latin typeface="Times New Roman"/>
              </a:rPr>
              <a:t>The brain is like an iPod built around an eight-track cassette player</a:t>
            </a:r>
            <a:r>
              <a:rPr lang="en-US" sz="2800" b="0" strike="noStrike" spc="-1" dirty="0">
                <a:solidFill>
                  <a:srgbClr val="000000"/>
                </a:solidFill>
                <a:uFill>
                  <a:solidFill>
                    <a:srgbClr val="FFFFFF"/>
                  </a:solidFill>
                </a:uFill>
                <a:latin typeface="Times New Roman"/>
              </a:rPr>
              <a:t>. </a:t>
            </a:r>
            <a:r>
              <a:rPr lang="en-US" sz="2800" b="0" strike="noStrike" spc="-1" dirty="0" smtClean="0">
                <a:solidFill>
                  <a:srgbClr val="000000"/>
                </a:solidFill>
                <a:uFill>
                  <a:solidFill>
                    <a:srgbClr val="FFFFFF"/>
                  </a:solidFill>
                </a:uFill>
                <a:latin typeface="Times New Roman"/>
              </a:rPr>
              <a:t> </a:t>
            </a:r>
            <a:endParaRPr lang="en-US" sz="3200" b="0" strike="noStrike" spc="-1" dirty="0">
              <a:solidFill>
                <a:srgbClr val="000000"/>
              </a:solidFill>
              <a:uFill>
                <a:solidFill>
                  <a:srgbClr val="FFFFFF"/>
                </a:solidFill>
              </a:uFill>
              <a:latin typeface="Arial"/>
            </a:endParaRPr>
          </a:p>
        </p:txBody>
      </p:sp>
    </p:spTree>
    <p:extLst>
      <p:ext uri="{BB962C8B-B14F-4D97-AF65-F5344CB8AC3E}">
        <p14:creationId xmlns:p14="http://schemas.microsoft.com/office/powerpoint/2010/main" val="12500675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 name="TextShape 1"/>
          <p:cNvSpPr txBox="1"/>
          <p:nvPr/>
        </p:nvSpPr>
        <p:spPr>
          <a:xfrm>
            <a:off x="457200" y="273600"/>
            <a:ext cx="8229240" cy="1144800"/>
          </a:xfrm>
          <a:prstGeom prst="rect">
            <a:avLst/>
          </a:prstGeom>
          <a:noFill/>
          <a:ln>
            <a:noFill/>
          </a:ln>
        </p:spPr>
        <p:txBody>
          <a:bodyPr lIns="0" tIns="0" rIns="0" bIns="0" anchor="ctr"/>
          <a:lstStyle/>
          <a:p>
            <a:endParaRPr lang="en-US" sz="4400" b="0" strike="noStrike" spc="-1">
              <a:solidFill>
                <a:srgbClr val="000000"/>
              </a:solidFill>
              <a:uFill>
                <a:solidFill>
                  <a:srgbClr val="FFFFFF"/>
                </a:solidFill>
              </a:uFill>
              <a:latin typeface="Arial"/>
            </a:endParaRPr>
          </a:p>
        </p:txBody>
      </p:sp>
      <p:pic>
        <p:nvPicPr>
          <p:cNvPr id="366" name="Picture 365"/>
          <p:cNvPicPr/>
          <p:nvPr/>
        </p:nvPicPr>
        <p:blipFill>
          <a:blip r:embed="rId2"/>
          <a:stretch/>
        </p:blipFill>
        <p:spPr>
          <a:xfrm>
            <a:off x="2206440" y="1604520"/>
            <a:ext cx="4730040" cy="3977280"/>
          </a:xfrm>
          <a:prstGeom prst="rect">
            <a:avLst/>
          </a:prstGeom>
          <a:ln>
            <a:noFill/>
          </a:ln>
        </p:spPr>
      </p:pic>
    </p:spTree>
    <p:extLst>
      <p:ext uri="{BB962C8B-B14F-4D97-AF65-F5344CB8AC3E}">
        <p14:creationId xmlns:p14="http://schemas.microsoft.com/office/powerpoint/2010/main" val="18031045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 name="TextShape 1"/>
          <p:cNvSpPr txBox="1"/>
          <p:nvPr/>
        </p:nvSpPr>
        <p:spPr>
          <a:xfrm>
            <a:off x="457200" y="273600"/>
            <a:ext cx="8229240" cy="1144800"/>
          </a:xfrm>
          <a:prstGeom prst="rect">
            <a:avLst/>
          </a:prstGeom>
          <a:noFill/>
          <a:ln>
            <a:noFill/>
          </a:ln>
        </p:spPr>
        <p:txBody>
          <a:bodyPr lIns="0" tIns="0" rIns="0" bIns="0" anchor="ctr"/>
          <a:lstStyle/>
          <a:p>
            <a:endParaRPr lang="en-US" sz="4400" b="0" strike="noStrike" spc="-1">
              <a:solidFill>
                <a:srgbClr val="000000"/>
              </a:solidFill>
              <a:uFill>
                <a:solidFill>
                  <a:srgbClr val="FFFFFF"/>
                </a:solidFill>
              </a:uFill>
              <a:latin typeface="Arial"/>
            </a:endParaRPr>
          </a:p>
        </p:txBody>
      </p:sp>
      <p:pic>
        <p:nvPicPr>
          <p:cNvPr id="368" name="Picture 367"/>
          <p:cNvPicPr/>
          <p:nvPr/>
        </p:nvPicPr>
        <p:blipFill>
          <a:blip r:embed="rId2"/>
          <a:stretch/>
        </p:blipFill>
        <p:spPr>
          <a:xfrm>
            <a:off x="2943360" y="1604520"/>
            <a:ext cx="3256200" cy="3977280"/>
          </a:xfrm>
          <a:prstGeom prst="rect">
            <a:avLst/>
          </a:prstGeom>
          <a:ln>
            <a:noFill/>
          </a:ln>
        </p:spPr>
      </p:pic>
    </p:spTree>
    <p:extLst>
      <p:ext uri="{BB962C8B-B14F-4D97-AF65-F5344CB8AC3E}">
        <p14:creationId xmlns:p14="http://schemas.microsoft.com/office/powerpoint/2010/main" val="41429368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 name="TextShape 1"/>
          <p:cNvSpPr txBox="1"/>
          <p:nvPr/>
        </p:nvSpPr>
        <p:spPr>
          <a:xfrm>
            <a:off x="457200" y="273600"/>
            <a:ext cx="8229240" cy="1144800"/>
          </a:xfrm>
          <a:prstGeom prst="rect">
            <a:avLst/>
          </a:prstGeom>
          <a:noFill/>
          <a:ln>
            <a:noFill/>
          </a:ln>
        </p:spPr>
        <p:txBody>
          <a:bodyPr anchor="ctr"/>
          <a:lstStyle/>
          <a:p>
            <a:pPr algn="ctr">
              <a:lnSpc>
                <a:spcPct val="100000"/>
              </a:lnSpc>
            </a:pPr>
            <a:r>
              <a:rPr lang="en-US" sz="4400" b="1" strike="noStrike" spc="-1">
                <a:solidFill>
                  <a:srgbClr val="000000"/>
                </a:solidFill>
                <a:uFill>
                  <a:solidFill>
                    <a:srgbClr val="FFFFFF"/>
                  </a:solidFill>
                </a:uFill>
                <a:latin typeface="Cambria"/>
              </a:rPr>
              <a:t>Neuroimaging</a:t>
            </a:r>
            <a:endParaRPr lang="en-US" sz="4400" b="0" strike="noStrike" spc="-1">
              <a:solidFill>
                <a:srgbClr val="000000"/>
              </a:solidFill>
              <a:uFill>
                <a:solidFill>
                  <a:srgbClr val="FFFFFF"/>
                </a:solidFill>
              </a:uFill>
              <a:latin typeface="Arial"/>
            </a:endParaRPr>
          </a:p>
        </p:txBody>
      </p:sp>
      <p:sp>
        <p:nvSpPr>
          <p:cNvPr id="370" name="TextShape 2"/>
          <p:cNvSpPr txBox="1"/>
          <p:nvPr/>
        </p:nvSpPr>
        <p:spPr>
          <a:xfrm>
            <a:off x="304800" y="1294199"/>
            <a:ext cx="8534400" cy="5126149"/>
          </a:xfrm>
          <a:prstGeom prst="rect">
            <a:avLst/>
          </a:prstGeom>
          <a:noFill/>
          <a:ln>
            <a:noFill/>
          </a:ln>
        </p:spPr>
        <p:txBody>
          <a:bodyPr lIns="0" tIns="0" rIns="0" bIns="0" anchor="ctr"/>
          <a:lstStyle/>
          <a:p>
            <a:pPr marL="343080" indent="-342720">
              <a:lnSpc>
                <a:spcPct val="100000"/>
              </a:lnSpc>
              <a:buClr>
                <a:srgbClr val="000000"/>
              </a:buClr>
              <a:buFont typeface="Arial"/>
              <a:buChar char="•"/>
            </a:pPr>
            <a:r>
              <a:rPr lang="en-US" sz="3200" b="0" strike="noStrike" spc="-1" dirty="0" err="1">
                <a:solidFill>
                  <a:srgbClr val="000000"/>
                </a:solidFill>
                <a:uFill>
                  <a:solidFill>
                    <a:srgbClr val="FFFFFF"/>
                  </a:solidFill>
                </a:uFill>
                <a:latin typeface="Times New Roman"/>
              </a:rPr>
              <a:t>Koshino</a:t>
            </a:r>
            <a:r>
              <a:rPr lang="en-US" sz="3200" b="0" strike="noStrike" spc="-1" dirty="0">
                <a:solidFill>
                  <a:srgbClr val="000000"/>
                </a:solidFill>
                <a:uFill>
                  <a:solidFill>
                    <a:srgbClr val="FFFFFF"/>
                  </a:solidFill>
                </a:uFill>
                <a:latin typeface="Times New Roman"/>
              </a:rPr>
              <a:t> et al. (2008</a:t>
            </a:r>
            <a:r>
              <a:rPr lang="en-US" sz="3200" b="0" strike="noStrike" spc="-1" dirty="0" smtClean="0">
                <a:solidFill>
                  <a:srgbClr val="000000"/>
                </a:solidFill>
                <a:uFill>
                  <a:solidFill>
                    <a:srgbClr val="FFFFFF"/>
                  </a:solidFill>
                </a:uFill>
                <a:latin typeface="Times New Roman"/>
              </a:rPr>
              <a:t>) interested </a:t>
            </a:r>
            <a:r>
              <a:rPr lang="en-US" sz="3200" b="0" strike="noStrike" spc="-1" dirty="0">
                <a:solidFill>
                  <a:srgbClr val="000000"/>
                </a:solidFill>
                <a:uFill>
                  <a:solidFill>
                    <a:srgbClr val="FFFFFF"/>
                  </a:solidFill>
                </a:uFill>
                <a:latin typeface="Times New Roman"/>
              </a:rPr>
              <a:t>in </a:t>
            </a:r>
            <a:r>
              <a:rPr lang="en-US" sz="3200" b="0" strike="noStrike" spc="-1" dirty="0" smtClean="0">
                <a:solidFill>
                  <a:srgbClr val="000000"/>
                </a:solidFill>
                <a:uFill>
                  <a:solidFill>
                    <a:srgbClr val="FFFFFF"/>
                  </a:solidFill>
                </a:uFill>
                <a:latin typeface="Times New Roman"/>
              </a:rPr>
              <a:t>differences </a:t>
            </a:r>
            <a:r>
              <a:rPr lang="en-US" sz="3200" b="0" strike="noStrike" spc="-1" dirty="0">
                <a:solidFill>
                  <a:srgbClr val="000000"/>
                </a:solidFill>
                <a:uFill>
                  <a:solidFill>
                    <a:srgbClr val="FFFFFF"/>
                  </a:solidFill>
                </a:uFill>
                <a:latin typeface="Times New Roman"/>
              </a:rPr>
              <a:t>in </a:t>
            </a:r>
            <a:r>
              <a:rPr lang="en-US" sz="3200" b="0" strike="noStrike" spc="-1" dirty="0" smtClean="0">
                <a:solidFill>
                  <a:srgbClr val="000000"/>
                </a:solidFill>
                <a:uFill>
                  <a:solidFill>
                    <a:srgbClr val="FFFFFF"/>
                  </a:solidFill>
                </a:uFill>
                <a:latin typeface="Times New Roman"/>
              </a:rPr>
              <a:t>working memory (WM) </a:t>
            </a:r>
            <a:r>
              <a:rPr lang="en-US" sz="3200" b="0" strike="noStrike" spc="-1" dirty="0">
                <a:solidFill>
                  <a:srgbClr val="000000"/>
                </a:solidFill>
                <a:uFill>
                  <a:solidFill>
                    <a:srgbClr val="FFFFFF"/>
                  </a:solidFill>
                </a:uFill>
                <a:latin typeface="Times New Roman"/>
              </a:rPr>
              <a:t>for faces in autistic </a:t>
            </a:r>
            <a:r>
              <a:rPr lang="en-US" sz="3200" b="0" strike="noStrike" spc="-1" dirty="0" smtClean="0">
                <a:solidFill>
                  <a:srgbClr val="000000"/>
                </a:solidFill>
                <a:uFill>
                  <a:solidFill>
                    <a:srgbClr val="FFFFFF"/>
                  </a:solidFill>
                </a:uFill>
                <a:latin typeface="Times New Roman"/>
              </a:rPr>
              <a:t>individuals (deficits remembering faces): Visual or WM?</a:t>
            </a:r>
            <a:endParaRPr lang="en-US" sz="3200" spc="-1" dirty="0">
              <a:solidFill>
                <a:srgbClr val="000000"/>
              </a:solidFill>
              <a:uFill>
                <a:solidFill>
                  <a:srgbClr val="FFFFFF"/>
                </a:solidFill>
              </a:uFill>
              <a:latin typeface="Times New Roman"/>
            </a:endParaRPr>
          </a:p>
          <a:p>
            <a:pPr marL="360">
              <a:lnSpc>
                <a:spcPct val="100000"/>
              </a:lnSpc>
              <a:buClr>
                <a:srgbClr val="000000"/>
              </a:buClr>
            </a:pPr>
            <a:r>
              <a:rPr lang="en-US" sz="3200" b="0" strike="noStrike" spc="-1" dirty="0" smtClean="0">
                <a:solidFill>
                  <a:srgbClr val="000000"/>
                </a:solidFill>
                <a:uFill>
                  <a:solidFill>
                    <a:srgbClr val="FFFFFF"/>
                  </a:solidFill>
                </a:uFill>
                <a:latin typeface="Times New Roman"/>
              </a:rPr>
              <a:t> Perceptual </a:t>
            </a:r>
            <a:r>
              <a:rPr lang="en-US" sz="3200" b="0" strike="noStrike" spc="-1" dirty="0">
                <a:solidFill>
                  <a:srgbClr val="000000"/>
                </a:solidFill>
                <a:uFill>
                  <a:solidFill>
                    <a:srgbClr val="FFFFFF"/>
                  </a:solidFill>
                </a:uFill>
                <a:latin typeface="Times New Roman"/>
              </a:rPr>
              <a:t>(difficult seeing faces) vs. </a:t>
            </a:r>
            <a:r>
              <a:rPr lang="en-US" sz="3200" b="0" strike="noStrike" spc="-1" dirty="0" smtClean="0">
                <a:solidFill>
                  <a:srgbClr val="000000"/>
                </a:solidFill>
                <a:uFill>
                  <a:solidFill>
                    <a:srgbClr val="FFFFFF"/>
                  </a:solidFill>
                </a:uFill>
                <a:latin typeface="Times New Roman"/>
              </a:rPr>
              <a:t>WM?</a:t>
            </a:r>
            <a:endParaRPr lang="en-US" sz="3200" b="0" strike="noStrike" spc="-1" dirty="0">
              <a:solidFill>
                <a:srgbClr val="000000"/>
              </a:solidFill>
              <a:uFill>
                <a:solidFill>
                  <a:srgbClr val="FFFFFF"/>
                </a:solidFill>
              </a:uFill>
              <a:latin typeface="Arial"/>
            </a:endParaRPr>
          </a:p>
          <a:p>
            <a:pPr marL="1296000" lvl="2" indent="-288000">
              <a:lnSpc>
                <a:spcPct val="100000"/>
              </a:lnSpc>
              <a:buClr>
                <a:srgbClr val="000000"/>
              </a:buClr>
              <a:buSzPct val="45000"/>
              <a:buFont typeface="Wingdings" charset="2"/>
              <a:buChar char=""/>
            </a:pPr>
            <a:r>
              <a:rPr lang="en-US" sz="3200" b="0" strike="noStrike" spc="-1" dirty="0">
                <a:solidFill>
                  <a:srgbClr val="000000"/>
                </a:solidFill>
                <a:uFill>
                  <a:solidFill>
                    <a:srgbClr val="FFFFFF"/>
                  </a:solidFill>
                </a:uFill>
                <a:latin typeface="Times New Roman"/>
              </a:rPr>
              <a:t>If </a:t>
            </a:r>
            <a:r>
              <a:rPr lang="en-US" sz="3200" b="0" strike="noStrike" spc="-1" dirty="0" smtClean="0">
                <a:solidFill>
                  <a:srgbClr val="000000"/>
                </a:solidFill>
                <a:uFill>
                  <a:solidFill>
                    <a:srgbClr val="FFFFFF"/>
                  </a:solidFill>
                </a:uFill>
                <a:latin typeface="Times New Roman"/>
              </a:rPr>
              <a:t>perceptual</a:t>
            </a:r>
            <a:r>
              <a:rPr lang="en-US" sz="3200" spc="-1" dirty="0">
                <a:solidFill>
                  <a:srgbClr val="000000"/>
                </a:solidFill>
                <a:uFill>
                  <a:solidFill>
                    <a:srgbClr val="FFFFFF"/>
                  </a:solidFill>
                </a:uFill>
                <a:latin typeface="Times New Roman"/>
              </a:rPr>
              <a:t>:</a:t>
            </a:r>
            <a:r>
              <a:rPr lang="en-US" sz="3200" b="0" strike="noStrike" spc="-1" dirty="0" smtClean="0">
                <a:solidFill>
                  <a:srgbClr val="000000"/>
                </a:solidFill>
                <a:uFill>
                  <a:solidFill>
                    <a:srgbClr val="FFFFFF"/>
                  </a:solidFill>
                </a:uFill>
                <a:latin typeface="Times New Roman"/>
              </a:rPr>
              <a:t> </a:t>
            </a:r>
            <a:r>
              <a:rPr lang="en-US" sz="3200" b="0" strike="noStrike" spc="-1" dirty="0">
                <a:solidFill>
                  <a:srgbClr val="000000"/>
                </a:solidFill>
                <a:uFill>
                  <a:solidFill>
                    <a:srgbClr val="FFFFFF"/>
                  </a:solidFill>
                </a:uFill>
                <a:latin typeface="Times New Roman"/>
              </a:rPr>
              <a:t>less activation in occipital</a:t>
            </a:r>
            <a:endParaRPr lang="en-US" sz="3200" b="0" strike="noStrike" spc="-1" dirty="0">
              <a:solidFill>
                <a:srgbClr val="000000"/>
              </a:solidFill>
              <a:uFill>
                <a:solidFill>
                  <a:srgbClr val="FFFFFF"/>
                </a:solidFill>
              </a:uFill>
              <a:latin typeface="Arial"/>
            </a:endParaRPr>
          </a:p>
          <a:p>
            <a:pPr marL="1296000" lvl="2" indent="-288000">
              <a:lnSpc>
                <a:spcPct val="100000"/>
              </a:lnSpc>
              <a:buClr>
                <a:srgbClr val="000000"/>
              </a:buClr>
              <a:buSzPct val="45000"/>
              <a:buFont typeface="Wingdings" charset="2"/>
              <a:buChar char=""/>
            </a:pPr>
            <a:r>
              <a:rPr lang="en-US" sz="3200" b="0" strike="noStrike" spc="-1" dirty="0">
                <a:solidFill>
                  <a:srgbClr val="000000"/>
                </a:solidFill>
                <a:uFill>
                  <a:solidFill>
                    <a:srgbClr val="FFFFFF"/>
                  </a:solidFill>
                </a:uFill>
                <a:latin typeface="Times New Roman"/>
              </a:rPr>
              <a:t>If </a:t>
            </a:r>
            <a:r>
              <a:rPr lang="en-US" sz="3200" b="0" strike="noStrike" spc="-1" dirty="0" smtClean="0">
                <a:solidFill>
                  <a:srgbClr val="000000"/>
                </a:solidFill>
                <a:uFill>
                  <a:solidFill>
                    <a:srgbClr val="FFFFFF"/>
                  </a:solidFill>
                </a:uFill>
                <a:latin typeface="Times New Roman"/>
              </a:rPr>
              <a:t>memory</a:t>
            </a:r>
            <a:r>
              <a:rPr lang="en-US" sz="3200" spc="-1" dirty="0">
                <a:solidFill>
                  <a:srgbClr val="000000"/>
                </a:solidFill>
                <a:uFill>
                  <a:solidFill>
                    <a:srgbClr val="FFFFFF"/>
                  </a:solidFill>
                </a:uFill>
                <a:latin typeface="Times New Roman"/>
              </a:rPr>
              <a:t>:</a:t>
            </a:r>
            <a:r>
              <a:rPr lang="en-US" sz="3200" b="0" strike="noStrike" spc="-1" dirty="0" smtClean="0">
                <a:solidFill>
                  <a:srgbClr val="000000"/>
                </a:solidFill>
                <a:uFill>
                  <a:solidFill>
                    <a:srgbClr val="FFFFFF"/>
                  </a:solidFill>
                </a:uFill>
                <a:latin typeface="Times New Roman"/>
              </a:rPr>
              <a:t> </a:t>
            </a:r>
            <a:r>
              <a:rPr lang="en-US" sz="3200" b="0" strike="noStrike" spc="-1" dirty="0">
                <a:solidFill>
                  <a:srgbClr val="3366FF"/>
                </a:solidFill>
                <a:uFill>
                  <a:solidFill>
                    <a:srgbClr val="FFFFFF"/>
                  </a:solidFill>
                </a:uFill>
                <a:latin typeface="Times New Roman"/>
              </a:rPr>
              <a:t>less activation in pre-frontal </a:t>
            </a:r>
            <a:endParaRPr lang="en-US" sz="3200" b="0" strike="noStrike" spc="-1" dirty="0">
              <a:solidFill>
                <a:srgbClr val="3366FF"/>
              </a:solidFill>
              <a:uFill>
                <a:solidFill>
                  <a:srgbClr val="FFFFFF"/>
                </a:solidFill>
              </a:uFill>
              <a:latin typeface="Arial"/>
            </a:endParaRPr>
          </a:p>
          <a:p>
            <a:pPr marL="743040" lvl="1" indent="-285480">
              <a:lnSpc>
                <a:spcPct val="100000"/>
              </a:lnSpc>
              <a:buClr>
                <a:srgbClr val="000000"/>
              </a:buClr>
              <a:buFont typeface="Arial"/>
              <a:buChar char="–"/>
            </a:pPr>
            <a:r>
              <a:rPr lang="en-US" sz="2800" b="0" strike="noStrike" spc="-1" dirty="0">
                <a:solidFill>
                  <a:srgbClr val="000000"/>
                </a:solidFill>
                <a:uFill>
                  <a:solidFill>
                    <a:srgbClr val="FFFFFF"/>
                  </a:solidFill>
                </a:uFill>
                <a:latin typeface="Times New Roman"/>
              </a:rPr>
              <a:t>Using </a:t>
            </a:r>
            <a:r>
              <a:rPr lang="en-US" sz="2800" b="0" strike="noStrike" spc="-1" dirty="0" smtClean="0">
                <a:solidFill>
                  <a:srgbClr val="000000"/>
                </a:solidFill>
                <a:uFill>
                  <a:solidFill>
                    <a:srgbClr val="FFFFFF"/>
                  </a:solidFill>
                </a:uFill>
                <a:latin typeface="Times New Roman"/>
              </a:rPr>
              <a:t>fMRI</a:t>
            </a:r>
            <a:r>
              <a:rPr lang="en-US" sz="2800" spc="-1" dirty="0">
                <a:solidFill>
                  <a:srgbClr val="000000"/>
                </a:solidFill>
                <a:uFill>
                  <a:solidFill>
                    <a:srgbClr val="FFFFFF"/>
                  </a:solidFill>
                </a:uFill>
                <a:latin typeface="Times New Roman"/>
              </a:rPr>
              <a:t>,</a:t>
            </a:r>
            <a:r>
              <a:rPr lang="en-US" sz="2800" b="0" strike="noStrike" spc="-1" dirty="0" smtClean="0">
                <a:solidFill>
                  <a:srgbClr val="000000"/>
                </a:solidFill>
                <a:uFill>
                  <a:solidFill>
                    <a:srgbClr val="FFFFFF"/>
                  </a:solidFill>
                </a:uFill>
                <a:latin typeface="Times New Roman"/>
              </a:rPr>
              <a:t> Results:</a:t>
            </a:r>
          </a:p>
          <a:p>
            <a:pPr marL="1200240" lvl="2" indent="-285480">
              <a:buClr>
                <a:srgbClr val="000000"/>
              </a:buClr>
              <a:buFont typeface="Arial"/>
              <a:buChar char="–"/>
            </a:pPr>
            <a:r>
              <a:rPr lang="en-US" sz="2800" b="0" strike="noStrike" spc="-1" dirty="0" smtClean="0">
                <a:solidFill>
                  <a:srgbClr val="FF0000"/>
                </a:solidFill>
                <a:uFill>
                  <a:solidFill>
                    <a:srgbClr val="FFFFFF"/>
                  </a:solidFill>
                </a:uFill>
                <a:latin typeface="Times New Roman"/>
              </a:rPr>
              <a:t>autistic </a:t>
            </a:r>
            <a:r>
              <a:rPr lang="en-US" sz="2800" b="0" strike="noStrike" spc="-1" dirty="0">
                <a:solidFill>
                  <a:srgbClr val="FF0000"/>
                </a:solidFill>
                <a:uFill>
                  <a:solidFill>
                    <a:srgbClr val="FFFFFF"/>
                  </a:solidFill>
                </a:uFill>
                <a:latin typeface="Times New Roman"/>
              </a:rPr>
              <a:t>individuals showed lower levels of activation in areas of the left prefrontal </a:t>
            </a:r>
            <a:r>
              <a:rPr lang="en-US" sz="2800" b="0" strike="noStrike" spc="-1" dirty="0" smtClean="0">
                <a:solidFill>
                  <a:srgbClr val="FF0000"/>
                </a:solidFill>
                <a:uFill>
                  <a:solidFill>
                    <a:srgbClr val="FFFFFF"/>
                  </a:solidFill>
                </a:uFill>
                <a:latin typeface="Times New Roman"/>
              </a:rPr>
              <a:t>lobe (</a:t>
            </a:r>
            <a:r>
              <a:rPr lang="en-US" sz="2800" b="0" strike="noStrike" spc="-1" dirty="0" smtClean="0">
                <a:solidFill>
                  <a:srgbClr val="000000"/>
                </a:solidFill>
                <a:uFill>
                  <a:solidFill>
                    <a:srgbClr val="FFFFFF"/>
                  </a:solidFill>
                </a:uFill>
                <a:latin typeface="Times New Roman"/>
              </a:rPr>
              <a:t>known to be involved </a:t>
            </a:r>
            <a:r>
              <a:rPr lang="en-US" sz="2800" b="0" strike="noStrike" spc="-1" smtClean="0">
                <a:solidFill>
                  <a:srgbClr val="000000"/>
                </a:solidFill>
                <a:uFill>
                  <a:solidFill>
                    <a:srgbClr val="FFFFFF"/>
                  </a:solidFill>
                </a:uFill>
                <a:latin typeface="Times New Roman"/>
              </a:rPr>
              <a:t>in WM)</a:t>
            </a:r>
            <a:r>
              <a:rPr lang="en-US" sz="2800" b="0" strike="noStrike" spc="-1" dirty="0" smtClean="0">
                <a:solidFill>
                  <a:srgbClr val="000000"/>
                </a:solidFill>
                <a:uFill>
                  <a:solidFill>
                    <a:srgbClr val="FFFFFF"/>
                  </a:solidFill>
                </a:uFill>
                <a:latin typeface="Times New Roman"/>
              </a:rPr>
              <a:t>. </a:t>
            </a:r>
            <a:endParaRPr lang="en-US" sz="3200" b="0" strike="noStrike" spc="-1" dirty="0">
              <a:solidFill>
                <a:srgbClr val="000000"/>
              </a:solidFill>
              <a:uFill>
                <a:solidFill>
                  <a:srgbClr val="FFFFFF"/>
                </a:solidFill>
              </a:uFill>
              <a:latin typeface="Arial"/>
            </a:endParaRPr>
          </a:p>
        </p:txBody>
      </p:sp>
    </p:spTree>
    <p:extLst>
      <p:ext uri="{BB962C8B-B14F-4D97-AF65-F5344CB8AC3E}">
        <p14:creationId xmlns:p14="http://schemas.microsoft.com/office/powerpoint/2010/main" val="8377416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 name="TextShape 1"/>
          <p:cNvSpPr txBox="1"/>
          <p:nvPr/>
        </p:nvSpPr>
        <p:spPr>
          <a:xfrm>
            <a:off x="457200" y="182880"/>
            <a:ext cx="8198280" cy="584387"/>
          </a:xfrm>
          <a:prstGeom prst="rect">
            <a:avLst/>
          </a:prstGeom>
          <a:noFill/>
          <a:ln>
            <a:noFill/>
          </a:ln>
        </p:spPr>
        <p:txBody>
          <a:bodyPr lIns="0" tIns="0" rIns="0" bIns="0" anchor="ctr"/>
          <a:lstStyle/>
          <a:p>
            <a:pPr algn="ctr"/>
            <a:r>
              <a:rPr lang="en-US" sz="4400" b="0" strike="noStrike" spc="-1" dirty="0">
                <a:solidFill>
                  <a:srgbClr val="B84747"/>
                </a:solidFill>
                <a:uFill>
                  <a:solidFill>
                    <a:srgbClr val="FFFFFF"/>
                  </a:solidFill>
                </a:uFill>
                <a:latin typeface="Arial"/>
              </a:rPr>
              <a:t>Amnesia</a:t>
            </a:r>
            <a:endParaRPr lang="en-US" sz="4400" b="0" strike="noStrike" spc="-1" dirty="0">
              <a:solidFill>
                <a:srgbClr val="000000"/>
              </a:solidFill>
              <a:uFill>
                <a:solidFill>
                  <a:srgbClr val="FFFFFF"/>
                </a:solidFill>
              </a:uFill>
              <a:latin typeface="Arial"/>
            </a:endParaRPr>
          </a:p>
        </p:txBody>
      </p:sp>
      <p:sp>
        <p:nvSpPr>
          <p:cNvPr id="372" name="TextShape 2"/>
          <p:cNvSpPr txBox="1"/>
          <p:nvPr/>
        </p:nvSpPr>
        <p:spPr>
          <a:xfrm>
            <a:off x="305639" y="1499258"/>
            <a:ext cx="8681807" cy="3871612"/>
          </a:xfrm>
          <a:prstGeom prst="rect">
            <a:avLst/>
          </a:prstGeom>
          <a:noFill/>
          <a:ln>
            <a:noFill/>
          </a:ln>
        </p:spPr>
        <p:txBody>
          <a:bodyPr lIns="90000" tIns="45000" rIns="90000" bIns="45000"/>
          <a:lstStyle/>
          <a:p>
            <a:pPr>
              <a:lnSpc>
                <a:spcPct val="100000"/>
              </a:lnSpc>
            </a:pPr>
            <a:r>
              <a:rPr lang="en-US" sz="2400" b="0" strike="noStrike" spc="-1" dirty="0">
                <a:solidFill>
                  <a:srgbClr val="000000"/>
                </a:solidFill>
                <a:uFill>
                  <a:solidFill>
                    <a:srgbClr val="FFFFFF"/>
                  </a:solidFill>
                </a:uFill>
                <a:latin typeface="Times New Roman"/>
              </a:rPr>
              <a:t>Memory Deficits and Amnesia</a:t>
            </a:r>
            <a:endParaRPr lang="en-US" sz="1800" b="0" strike="noStrike" spc="-1" dirty="0">
              <a:solidFill>
                <a:srgbClr val="000000"/>
              </a:solidFill>
              <a:uFill>
                <a:solidFill>
                  <a:srgbClr val="FFFFFF"/>
                </a:solidFill>
              </a:uFill>
              <a:latin typeface="Arial"/>
            </a:endParaRPr>
          </a:p>
          <a:p>
            <a:pPr>
              <a:lnSpc>
                <a:spcPct val="100000"/>
              </a:lnSpc>
            </a:pPr>
            <a:r>
              <a:rPr lang="en-US" sz="2400" b="0" strike="noStrike" spc="-1" dirty="0">
                <a:solidFill>
                  <a:srgbClr val="000000"/>
                </a:solidFill>
                <a:uFill>
                  <a:solidFill>
                    <a:srgbClr val="FFFFFF"/>
                  </a:solidFill>
                </a:uFill>
                <a:latin typeface="Times New Roman"/>
              </a:rPr>
              <a:t>	-Oldest methodology</a:t>
            </a:r>
            <a:endParaRPr lang="en-US" sz="1800" b="0" strike="noStrike" spc="-1" dirty="0">
              <a:solidFill>
                <a:srgbClr val="000000"/>
              </a:solidFill>
              <a:uFill>
                <a:solidFill>
                  <a:srgbClr val="FFFFFF"/>
                </a:solidFill>
              </a:uFill>
              <a:latin typeface="Arial"/>
            </a:endParaRPr>
          </a:p>
          <a:p>
            <a:pPr>
              <a:lnSpc>
                <a:spcPct val="100000"/>
              </a:lnSpc>
            </a:pPr>
            <a:r>
              <a:rPr lang="en-US" sz="2400" b="0" strike="noStrike" spc="-1" dirty="0">
                <a:solidFill>
                  <a:srgbClr val="000000"/>
                </a:solidFill>
                <a:uFill>
                  <a:solidFill>
                    <a:srgbClr val="FFFFFF"/>
                  </a:solidFill>
                </a:uFill>
                <a:latin typeface="Times New Roman"/>
              </a:rPr>
              <a:t>		Establish connection between memory and brain</a:t>
            </a:r>
            <a:endParaRPr lang="en-US" sz="1800" b="0" strike="noStrike" spc="-1" dirty="0">
              <a:solidFill>
                <a:srgbClr val="000000"/>
              </a:solidFill>
              <a:uFill>
                <a:solidFill>
                  <a:srgbClr val="FFFFFF"/>
                </a:solidFill>
              </a:uFill>
              <a:latin typeface="Arial"/>
            </a:endParaRPr>
          </a:p>
          <a:p>
            <a:pPr>
              <a:lnSpc>
                <a:spcPct val="100000"/>
              </a:lnSpc>
            </a:pPr>
            <a:r>
              <a:rPr lang="en-US" sz="2400" b="0" strike="noStrike" spc="-1" dirty="0">
                <a:solidFill>
                  <a:srgbClr val="000000"/>
                </a:solidFill>
                <a:uFill>
                  <a:solidFill>
                    <a:srgbClr val="FFFFFF"/>
                  </a:solidFill>
                </a:uFill>
                <a:latin typeface="Times New Roman"/>
              </a:rPr>
              <a:t>		Examine the relationship of deficits in cognition &amp; behavior 			behavior with the locus of damage </a:t>
            </a:r>
            <a:r>
              <a:rPr lang="en-US" sz="2400" b="0" strike="noStrike" spc="-1" dirty="0" smtClean="0">
                <a:solidFill>
                  <a:srgbClr val="000000"/>
                </a:solidFill>
                <a:uFill>
                  <a:solidFill>
                    <a:srgbClr val="FFFFFF"/>
                  </a:solidFill>
                </a:uFill>
                <a:latin typeface="Times New Roman"/>
              </a:rPr>
              <a:t>with </a:t>
            </a:r>
            <a:r>
              <a:rPr lang="en-US" sz="2400" b="0" strike="noStrike" spc="-1" dirty="0">
                <a:solidFill>
                  <a:srgbClr val="000000"/>
                </a:solidFill>
                <a:uFill>
                  <a:solidFill>
                    <a:srgbClr val="FFFFFF"/>
                  </a:solidFill>
                </a:uFill>
                <a:latin typeface="Times New Roman"/>
              </a:rPr>
              <a:t>the person's brain</a:t>
            </a:r>
            <a:endParaRPr lang="en-US" sz="1800" b="0" strike="noStrike" spc="-1" dirty="0">
              <a:solidFill>
                <a:srgbClr val="000000"/>
              </a:solidFill>
              <a:uFill>
                <a:solidFill>
                  <a:srgbClr val="FFFFFF"/>
                </a:solidFill>
              </a:uFill>
              <a:latin typeface="Arial"/>
            </a:endParaRPr>
          </a:p>
          <a:p>
            <a:pPr>
              <a:lnSpc>
                <a:spcPct val="100000"/>
              </a:lnSpc>
            </a:pPr>
            <a:r>
              <a:rPr lang="en-US" sz="2400" b="0" strike="noStrike" spc="-1" dirty="0">
                <a:solidFill>
                  <a:srgbClr val="000000"/>
                </a:solidFill>
                <a:uFill>
                  <a:solidFill>
                    <a:srgbClr val="FFFFFF"/>
                  </a:solidFill>
                </a:uFill>
                <a:latin typeface="Times New Roman"/>
              </a:rPr>
              <a:t>  		Localize functions of 	different areas of brain  (Milner 1966) </a:t>
            </a:r>
            <a:endParaRPr lang="en-US" sz="1800" b="0" strike="noStrike" spc="-1" dirty="0">
              <a:solidFill>
                <a:srgbClr val="000000"/>
              </a:solidFill>
              <a:uFill>
                <a:solidFill>
                  <a:srgbClr val="FFFFFF"/>
                </a:solidFill>
              </a:uFill>
              <a:latin typeface="Arial"/>
            </a:endParaRPr>
          </a:p>
          <a:p>
            <a:pPr>
              <a:lnSpc>
                <a:spcPct val="100000"/>
              </a:lnSpc>
            </a:pPr>
            <a:r>
              <a:rPr lang="en-US" sz="2400" b="0" strike="noStrike" spc="-1" dirty="0">
                <a:solidFill>
                  <a:srgbClr val="000000"/>
                </a:solidFill>
                <a:uFill>
                  <a:solidFill>
                    <a:srgbClr val="FFFFFF"/>
                  </a:solidFill>
                </a:uFill>
                <a:latin typeface="Times New Roman"/>
              </a:rPr>
              <a:t>  	</a:t>
            </a:r>
            <a:endParaRPr lang="en-US" sz="1800" b="0" strike="noStrike" spc="-1" dirty="0">
              <a:solidFill>
                <a:srgbClr val="000000"/>
              </a:solidFill>
              <a:uFill>
                <a:solidFill>
                  <a:srgbClr val="FFFFFF"/>
                </a:solidFill>
              </a:uFill>
              <a:latin typeface="Arial"/>
            </a:endParaRPr>
          </a:p>
          <a:p>
            <a:pPr>
              <a:lnSpc>
                <a:spcPct val="100000"/>
              </a:lnSpc>
            </a:pPr>
            <a:r>
              <a:rPr lang="en-US" sz="2400" b="0" strike="noStrike" spc="-1" dirty="0">
                <a:solidFill>
                  <a:srgbClr val="000000"/>
                </a:solidFill>
                <a:uFill>
                  <a:solidFill>
                    <a:srgbClr val="FFFFFF"/>
                  </a:solidFill>
                </a:uFill>
                <a:latin typeface="Times New Roman"/>
              </a:rPr>
              <a:t>	-Psychological interest</a:t>
            </a:r>
            <a:endParaRPr lang="en-US" sz="1800" b="0" strike="noStrike" spc="-1" dirty="0">
              <a:solidFill>
                <a:srgbClr val="000000"/>
              </a:solidFill>
              <a:uFill>
                <a:solidFill>
                  <a:srgbClr val="FFFFFF"/>
                </a:solidFill>
              </a:uFill>
              <a:latin typeface="Arial"/>
            </a:endParaRPr>
          </a:p>
          <a:p>
            <a:pPr>
              <a:lnSpc>
                <a:spcPct val="100000"/>
              </a:lnSpc>
            </a:pPr>
            <a:r>
              <a:rPr lang="en-US" sz="2400" b="0" strike="noStrike" spc="-1" dirty="0">
                <a:solidFill>
                  <a:srgbClr val="000000"/>
                </a:solidFill>
                <a:uFill>
                  <a:solidFill>
                    <a:srgbClr val="FFFFFF"/>
                  </a:solidFill>
                </a:uFill>
                <a:latin typeface="Times New Roman"/>
              </a:rPr>
              <a:t>  		What it can tell us about structures (</a:t>
            </a:r>
            <a:r>
              <a:rPr lang="en-US" sz="2400" b="0" strike="noStrike" spc="-1" dirty="0" smtClean="0">
                <a:solidFill>
                  <a:srgbClr val="000000"/>
                </a:solidFill>
                <a:uFill>
                  <a:solidFill>
                    <a:srgbClr val="FFFFFF"/>
                  </a:solidFill>
                </a:uFill>
                <a:latin typeface="Times New Roman"/>
              </a:rPr>
              <a:t>LTM, </a:t>
            </a:r>
            <a:r>
              <a:rPr lang="en-US" sz="2400" b="0" strike="noStrike" spc="-1" dirty="0">
                <a:solidFill>
                  <a:srgbClr val="000000"/>
                </a:solidFill>
                <a:uFill>
                  <a:solidFill>
                    <a:srgbClr val="FFFFFF"/>
                  </a:solidFill>
                </a:uFill>
                <a:latin typeface="Times New Roman"/>
              </a:rPr>
              <a:t>STM) &amp; processes</a:t>
            </a:r>
            <a:endParaRPr lang="en-US" sz="1800" b="0" strike="noStrike" spc="-1" dirty="0">
              <a:solidFill>
                <a:srgbClr val="000000"/>
              </a:solidFill>
              <a:uFill>
                <a:solidFill>
                  <a:srgbClr val="FFFFFF"/>
                </a:solidFill>
              </a:uFill>
              <a:latin typeface="Arial"/>
            </a:endParaRPr>
          </a:p>
          <a:p>
            <a:pPr>
              <a:lnSpc>
                <a:spcPct val="100000"/>
              </a:lnSpc>
            </a:pPr>
            <a:r>
              <a:rPr lang="en-US" sz="2400" b="0" strike="noStrike" spc="-1" dirty="0">
                <a:solidFill>
                  <a:srgbClr val="000000"/>
                </a:solidFill>
                <a:uFill>
                  <a:solidFill>
                    <a:srgbClr val="FFFFFF"/>
                  </a:solidFill>
                </a:uFill>
                <a:latin typeface="Times New Roman"/>
              </a:rPr>
              <a:t>  		Support Psychological theories</a:t>
            </a:r>
            <a:endParaRPr lang="en-US" sz="1800" b="0" strike="noStrike" spc="-1" dirty="0">
              <a:solidFill>
                <a:srgbClr val="000000"/>
              </a:solidFill>
              <a:uFill>
                <a:solidFill>
                  <a:srgbClr val="FFFFFF"/>
                </a:solidFill>
              </a:uFill>
              <a:latin typeface="Arial"/>
            </a:endParaRPr>
          </a:p>
          <a:p>
            <a:pPr>
              <a:lnSpc>
                <a:spcPct val="100000"/>
              </a:lnSpc>
            </a:pPr>
            <a:endParaRPr lang="en-US" sz="1800" b="0" strike="noStrike" spc="-1" dirty="0">
              <a:solidFill>
                <a:srgbClr val="000000"/>
              </a:solidFill>
              <a:uFill>
                <a:solidFill>
                  <a:srgbClr val="FFFFFF"/>
                </a:solidFill>
              </a:uFill>
              <a:latin typeface="Arial"/>
            </a:endParaRPr>
          </a:p>
          <a:p>
            <a:r>
              <a:rPr lang="en-US" dirty="0">
                <a:hlinkClick r:id="rId2"/>
              </a:rPr>
              <a:t>Craziest True Stories of How Brain Damage Changed People</a:t>
            </a:r>
            <a:endParaRPr lang="en-US" dirty="0"/>
          </a:p>
          <a:p>
            <a:pPr>
              <a:lnSpc>
                <a:spcPct val="100000"/>
              </a:lnSpc>
            </a:pPr>
            <a:endParaRPr lang="en-US" sz="1800" b="0" strike="noStrike" spc="-1" dirty="0">
              <a:solidFill>
                <a:srgbClr val="000000"/>
              </a:solidFill>
              <a:uFill>
                <a:solidFill>
                  <a:srgbClr val="FFFFFF"/>
                </a:solidFill>
              </a:uFill>
              <a:latin typeface="Arial"/>
            </a:endParaRPr>
          </a:p>
        </p:txBody>
      </p:sp>
    </p:spTree>
    <p:extLst>
      <p:ext uri="{BB962C8B-B14F-4D97-AF65-F5344CB8AC3E}">
        <p14:creationId xmlns:p14="http://schemas.microsoft.com/office/powerpoint/2010/main" val="29748560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 name="TextShape 1"/>
          <p:cNvSpPr txBox="1"/>
          <p:nvPr/>
        </p:nvSpPr>
        <p:spPr>
          <a:xfrm>
            <a:off x="457200" y="182880"/>
            <a:ext cx="8198280" cy="1138320"/>
          </a:xfrm>
          <a:prstGeom prst="rect">
            <a:avLst/>
          </a:prstGeom>
          <a:noFill/>
          <a:ln>
            <a:noFill/>
          </a:ln>
        </p:spPr>
        <p:txBody>
          <a:bodyPr lIns="0" tIns="0" rIns="0" bIns="0" anchor="ctr"/>
          <a:lstStyle/>
          <a:p>
            <a:pPr algn="ctr"/>
            <a:r>
              <a:rPr lang="en-US" sz="4400" b="0" strike="noStrike" spc="-1">
                <a:solidFill>
                  <a:srgbClr val="B84747"/>
                </a:solidFill>
                <a:uFill>
                  <a:solidFill>
                    <a:srgbClr val="FFFFFF"/>
                  </a:solidFill>
                </a:uFill>
                <a:latin typeface="Arial"/>
              </a:rPr>
              <a:t>Amnesia</a:t>
            </a:r>
            <a:endParaRPr lang="en-US" sz="4400" b="0" strike="noStrike" spc="-1">
              <a:solidFill>
                <a:srgbClr val="000000"/>
              </a:solidFill>
              <a:uFill>
                <a:solidFill>
                  <a:srgbClr val="FFFFFF"/>
                </a:solidFill>
              </a:uFill>
              <a:latin typeface="Arial"/>
            </a:endParaRPr>
          </a:p>
        </p:txBody>
      </p:sp>
      <p:sp>
        <p:nvSpPr>
          <p:cNvPr id="374" name="TextShape 2"/>
          <p:cNvSpPr txBox="1"/>
          <p:nvPr/>
        </p:nvSpPr>
        <p:spPr>
          <a:xfrm>
            <a:off x="305640" y="1097280"/>
            <a:ext cx="8564040" cy="2677321"/>
          </a:xfrm>
          <a:prstGeom prst="rect">
            <a:avLst/>
          </a:prstGeom>
          <a:noFill/>
          <a:ln>
            <a:noFill/>
          </a:ln>
        </p:spPr>
        <p:txBody>
          <a:bodyPr lIns="90000" tIns="45000" rIns="90000" bIns="45000"/>
          <a:lstStyle/>
          <a:p>
            <a:pPr>
              <a:lnSpc>
                <a:spcPct val="100000"/>
              </a:lnSpc>
            </a:pPr>
            <a:r>
              <a:rPr lang="en-US" sz="2400" b="0" strike="noStrike" spc="-1" dirty="0">
                <a:solidFill>
                  <a:srgbClr val="000000"/>
                </a:solidFill>
                <a:uFill>
                  <a:solidFill>
                    <a:srgbClr val="FFFFFF"/>
                  </a:solidFill>
                </a:uFill>
                <a:latin typeface="Times New Roman"/>
              </a:rPr>
              <a:t>Memory Deficits and Amnesia</a:t>
            </a:r>
            <a:endParaRPr lang="en-US" sz="1800" b="0" strike="noStrike" spc="-1" dirty="0">
              <a:solidFill>
                <a:srgbClr val="000000"/>
              </a:solidFill>
              <a:uFill>
                <a:solidFill>
                  <a:srgbClr val="FFFFFF"/>
                </a:solidFill>
              </a:uFill>
              <a:latin typeface="Arial"/>
            </a:endParaRPr>
          </a:p>
          <a:p>
            <a:pPr>
              <a:lnSpc>
                <a:spcPct val="100000"/>
              </a:lnSpc>
            </a:pPr>
            <a:r>
              <a:rPr lang="en-US" sz="2400" b="0" strike="noStrike" spc="-1" dirty="0">
                <a:solidFill>
                  <a:srgbClr val="000000"/>
                </a:solidFill>
                <a:uFill>
                  <a:solidFill>
                    <a:srgbClr val="FFFFFF"/>
                  </a:solidFill>
                </a:uFill>
                <a:latin typeface="Times New Roman"/>
              </a:rPr>
              <a:t>	--Phineas Gage (1848): Railroad worker</a:t>
            </a:r>
            <a:endParaRPr lang="en-US" sz="1800" b="0" strike="noStrike" spc="-1" dirty="0">
              <a:solidFill>
                <a:srgbClr val="000000"/>
              </a:solidFill>
              <a:uFill>
                <a:solidFill>
                  <a:srgbClr val="FFFFFF"/>
                </a:solidFill>
              </a:uFill>
              <a:latin typeface="Arial"/>
            </a:endParaRPr>
          </a:p>
          <a:p>
            <a:pPr>
              <a:lnSpc>
                <a:spcPct val="100000"/>
              </a:lnSpc>
            </a:pPr>
            <a:r>
              <a:rPr lang="en-US" sz="2400" b="0" strike="noStrike" spc="-1" dirty="0">
                <a:solidFill>
                  <a:srgbClr val="000000"/>
                </a:solidFill>
                <a:uFill>
                  <a:solidFill>
                    <a:srgbClr val="FFFFFF"/>
                  </a:solidFill>
                </a:uFill>
                <a:latin typeface="Times New Roman"/>
              </a:rPr>
              <a:t>		Dynamite blast shot metal rod through frontal lobe</a:t>
            </a:r>
            <a:endParaRPr lang="en-US" sz="1800" b="0" strike="noStrike" spc="-1" dirty="0">
              <a:solidFill>
                <a:srgbClr val="000000"/>
              </a:solidFill>
              <a:uFill>
                <a:solidFill>
                  <a:srgbClr val="FFFFFF"/>
                </a:solidFill>
              </a:uFill>
              <a:latin typeface="Arial"/>
            </a:endParaRPr>
          </a:p>
          <a:p>
            <a:pPr>
              <a:lnSpc>
                <a:spcPct val="100000"/>
              </a:lnSpc>
            </a:pPr>
            <a:r>
              <a:rPr lang="en-US" sz="2400" b="0" strike="noStrike" spc="-1" dirty="0">
                <a:solidFill>
                  <a:srgbClr val="000000"/>
                </a:solidFill>
                <a:uFill>
                  <a:solidFill>
                    <a:srgbClr val="FFFFFF"/>
                  </a:solidFill>
                </a:uFill>
                <a:latin typeface="Times New Roman"/>
              </a:rPr>
              <a:t>		Accident changed his cognitive and emotional abilities</a:t>
            </a:r>
            <a:endParaRPr lang="en-US" sz="1800" b="0" strike="noStrike" spc="-1" dirty="0">
              <a:solidFill>
                <a:srgbClr val="000000"/>
              </a:solidFill>
              <a:uFill>
                <a:solidFill>
                  <a:srgbClr val="FFFFFF"/>
                </a:solidFill>
              </a:uFill>
              <a:latin typeface="Arial"/>
            </a:endParaRPr>
          </a:p>
          <a:p>
            <a:pPr>
              <a:lnSpc>
                <a:spcPct val="100000"/>
              </a:lnSpc>
            </a:pPr>
            <a:r>
              <a:rPr lang="en-US" sz="2400" b="0" strike="noStrike" spc="-1" dirty="0">
                <a:solidFill>
                  <a:srgbClr val="000000"/>
                </a:solidFill>
                <a:uFill>
                  <a:solidFill>
                    <a:srgbClr val="FFFFFF"/>
                  </a:solidFill>
                </a:uFill>
                <a:latin typeface="Times New Roman"/>
              </a:rPr>
              <a:t>			-Personality changes, </a:t>
            </a:r>
            <a:endParaRPr lang="en-US" sz="1800" b="0" strike="noStrike" spc="-1" dirty="0">
              <a:solidFill>
                <a:srgbClr val="000000"/>
              </a:solidFill>
              <a:uFill>
                <a:solidFill>
                  <a:srgbClr val="FFFFFF"/>
                </a:solidFill>
              </a:uFill>
              <a:latin typeface="Arial"/>
            </a:endParaRPr>
          </a:p>
          <a:p>
            <a:pPr>
              <a:lnSpc>
                <a:spcPct val="100000"/>
              </a:lnSpc>
            </a:pPr>
            <a:r>
              <a:rPr lang="en-US" sz="2400" b="0" strike="noStrike" spc="-1" dirty="0">
                <a:solidFill>
                  <a:srgbClr val="000000"/>
                </a:solidFill>
                <a:uFill>
                  <a:solidFill>
                    <a:srgbClr val="FFFFFF"/>
                  </a:solidFill>
                </a:uFill>
                <a:latin typeface="Times New Roman"/>
              </a:rPr>
              <a:t>		Significant because it set stage for Neuropsychology</a:t>
            </a:r>
            <a:endParaRPr lang="en-US" sz="1800" b="0" strike="noStrike" spc="-1" dirty="0">
              <a:solidFill>
                <a:srgbClr val="000000"/>
              </a:solidFill>
              <a:uFill>
                <a:solidFill>
                  <a:srgbClr val="FFFFFF"/>
                </a:solidFill>
              </a:uFill>
              <a:latin typeface="Arial"/>
            </a:endParaRPr>
          </a:p>
          <a:p>
            <a:pPr>
              <a:lnSpc>
                <a:spcPct val="100000"/>
              </a:lnSpc>
            </a:pPr>
            <a:endParaRPr lang="en-US" sz="1800" b="0" strike="noStrike" spc="-1" dirty="0">
              <a:solidFill>
                <a:srgbClr val="000000"/>
              </a:solidFill>
              <a:uFill>
                <a:solidFill>
                  <a:srgbClr val="FFFFFF"/>
                </a:solidFill>
              </a:uFill>
              <a:latin typeface="Arial"/>
            </a:endParaRPr>
          </a:p>
          <a:p>
            <a:pPr>
              <a:lnSpc>
                <a:spcPct val="100000"/>
              </a:lnSpc>
            </a:pPr>
            <a:r>
              <a:rPr lang="en-US" sz="2400" b="0" strike="noStrike" spc="-1" dirty="0">
                <a:solidFill>
                  <a:srgbClr val="000000"/>
                </a:solidFill>
                <a:uFill>
                  <a:solidFill>
                    <a:srgbClr val="FFFFFF"/>
                  </a:solidFill>
                </a:uFill>
                <a:latin typeface="Times New Roman"/>
              </a:rPr>
              <a:t>	</a:t>
            </a:r>
            <a:endParaRPr lang="en-US" sz="1800" b="0" strike="noStrike" spc="-1" dirty="0">
              <a:solidFill>
                <a:srgbClr val="000000"/>
              </a:solidFill>
              <a:uFill>
                <a:solidFill>
                  <a:srgbClr val="FFFFFF"/>
                </a:solidFill>
              </a:uFill>
              <a:latin typeface="Arial"/>
            </a:endParaRPr>
          </a:p>
        </p:txBody>
      </p:sp>
      <p:pic>
        <p:nvPicPr>
          <p:cNvPr id="375" name="Picture 374"/>
          <p:cNvPicPr/>
          <p:nvPr/>
        </p:nvPicPr>
        <p:blipFill>
          <a:blip r:embed="rId2"/>
          <a:stretch/>
        </p:blipFill>
        <p:spPr>
          <a:xfrm>
            <a:off x="365760" y="3439472"/>
            <a:ext cx="4127760" cy="3204688"/>
          </a:xfrm>
          <a:prstGeom prst="rect">
            <a:avLst/>
          </a:prstGeom>
          <a:ln>
            <a:noFill/>
          </a:ln>
        </p:spPr>
      </p:pic>
      <p:pic>
        <p:nvPicPr>
          <p:cNvPr id="376" name="Picture 375"/>
          <p:cNvPicPr/>
          <p:nvPr/>
        </p:nvPicPr>
        <p:blipFill>
          <a:blip r:embed="rId3"/>
          <a:stretch/>
        </p:blipFill>
        <p:spPr>
          <a:xfrm>
            <a:off x="4572000" y="3439472"/>
            <a:ext cx="4480560" cy="3169407"/>
          </a:xfrm>
          <a:prstGeom prst="rect">
            <a:avLst/>
          </a:prstGeom>
          <a:ln>
            <a:noFill/>
          </a:ln>
        </p:spPr>
      </p:pic>
    </p:spTree>
    <p:extLst>
      <p:ext uri="{BB962C8B-B14F-4D97-AF65-F5344CB8AC3E}">
        <p14:creationId xmlns:p14="http://schemas.microsoft.com/office/powerpoint/2010/main" val="22512800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 name="TextShape 1"/>
          <p:cNvSpPr txBox="1"/>
          <p:nvPr/>
        </p:nvSpPr>
        <p:spPr>
          <a:xfrm>
            <a:off x="457200" y="273600"/>
            <a:ext cx="8229240" cy="1144800"/>
          </a:xfrm>
          <a:prstGeom prst="rect">
            <a:avLst/>
          </a:prstGeom>
          <a:noFill/>
          <a:ln>
            <a:noFill/>
          </a:ln>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378" name="TextShape 2"/>
          <p:cNvSpPr txBox="1"/>
          <p:nvPr/>
        </p:nvSpPr>
        <p:spPr>
          <a:xfrm>
            <a:off x="228600" y="990600"/>
            <a:ext cx="8686800" cy="5257800"/>
          </a:xfrm>
          <a:prstGeom prst="rect">
            <a:avLst/>
          </a:prstGeom>
          <a:noFill/>
          <a:ln>
            <a:noFill/>
          </a:ln>
        </p:spPr>
        <p:txBody>
          <a:bodyPr lIns="90000" tIns="45000" rIns="90000" bIns="45000"/>
          <a:lstStyle/>
          <a:p>
            <a:r>
              <a:rPr lang="en-US" sz="2800" b="1" strike="noStrike" spc="-1" dirty="0">
                <a:solidFill>
                  <a:srgbClr val="000000"/>
                </a:solidFill>
                <a:uFill>
                  <a:solidFill>
                    <a:srgbClr val="FFFFFF"/>
                  </a:solidFill>
                </a:uFill>
                <a:latin typeface="Times New Roman"/>
                <a:ea typeface="Times New Roman"/>
              </a:rPr>
              <a:t>HM</a:t>
            </a:r>
            <a:r>
              <a:rPr lang="en-US" sz="2800" b="0" strike="noStrike" spc="-1" dirty="0">
                <a:solidFill>
                  <a:srgbClr val="000000"/>
                </a:solidFill>
                <a:uFill>
                  <a:solidFill>
                    <a:srgbClr val="FFFFFF"/>
                  </a:solidFill>
                </a:uFill>
                <a:latin typeface="Times New Roman"/>
                <a:ea typeface="Times New Roman"/>
              </a:rPr>
              <a:t> </a:t>
            </a:r>
            <a:r>
              <a:rPr lang="en-US" sz="2800" b="0" strike="noStrike" spc="-1" dirty="0" smtClean="0">
                <a:solidFill>
                  <a:srgbClr val="000000"/>
                </a:solidFill>
                <a:uFill>
                  <a:solidFill>
                    <a:srgbClr val="FFFFFF"/>
                  </a:solidFill>
                </a:uFill>
                <a:latin typeface="Times New Roman"/>
                <a:ea typeface="Times New Roman"/>
              </a:rPr>
              <a:t>27 year man:  Underwent </a:t>
            </a:r>
            <a:r>
              <a:rPr lang="en-US" sz="2800" spc="-1" dirty="0" smtClean="0">
                <a:solidFill>
                  <a:srgbClr val="000000"/>
                </a:solidFill>
                <a:uFill>
                  <a:solidFill>
                    <a:srgbClr val="FFFFFF"/>
                  </a:solidFill>
                </a:uFill>
                <a:latin typeface="Times New Roman"/>
                <a:ea typeface="Times New Roman"/>
              </a:rPr>
              <a:t>e</a:t>
            </a:r>
            <a:r>
              <a:rPr lang="en-US" sz="2800" b="0" strike="noStrike" spc="-1" dirty="0" smtClean="0">
                <a:solidFill>
                  <a:srgbClr val="000000"/>
                </a:solidFill>
                <a:uFill>
                  <a:solidFill>
                    <a:srgbClr val="FFFFFF"/>
                  </a:solidFill>
                </a:uFill>
                <a:latin typeface="Times New Roman"/>
                <a:ea typeface="Times New Roman"/>
              </a:rPr>
              <a:t>xperimental </a:t>
            </a:r>
            <a:r>
              <a:rPr lang="en-US" sz="2800" b="0" strike="noStrike" spc="-1" dirty="0">
                <a:solidFill>
                  <a:srgbClr val="000000"/>
                </a:solidFill>
                <a:uFill>
                  <a:solidFill>
                    <a:srgbClr val="FFFFFF"/>
                  </a:solidFill>
                </a:uFill>
                <a:latin typeface="Times New Roman"/>
                <a:ea typeface="Times New Roman"/>
              </a:rPr>
              <a:t>surgery for epilepsy.</a:t>
            </a:r>
            <a:endParaRPr lang="en-US" sz="2800" b="0" strike="noStrike" spc="-1" dirty="0">
              <a:solidFill>
                <a:srgbClr val="000000"/>
              </a:solidFill>
              <a:uFill>
                <a:solidFill>
                  <a:srgbClr val="FFFFFF"/>
                </a:solidFill>
              </a:uFill>
              <a:latin typeface="Arial"/>
            </a:endParaRPr>
          </a:p>
          <a:p>
            <a:r>
              <a:rPr lang="en-US" sz="2800" b="0" strike="noStrike" spc="-1" dirty="0">
                <a:solidFill>
                  <a:srgbClr val="000000"/>
                </a:solidFill>
                <a:uFill>
                  <a:solidFill>
                    <a:srgbClr val="FFFFFF"/>
                  </a:solidFill>
                </a:uFill>
                <a:latin typeface="Times New Roman"/>
                <a:ea typeface="Times New Roman"/>
              </a:rPr>
              <a:t>	-</a:t>
            </a:r>
            <a:r>
              <a:rPr lang="en-US" sz="2800" b="0" strike="noStrike" spc="-1" dirty="0" smtClean="0">
                <a:solidFill>
                  <a:srgbClr val="000000"/>
                </a:solidFill>
                <a:uFill>
                  <a:solidFill>
                    <a:srgbClr val="FFFFFF"/>
                  </a:solidFill>
                </a:uFill>
                <a:latin typeface="Times New Roman"/>
                <a:ea typeface="Times New Roman"/>
              </a:rPr>
              <a:t>Part of </a:t>
            </a:r>
            <a:r>
              <a:rPr lang="en-US" sz="2800" b="0" strike="noStrike" spc="-1" dirty="0">
                <a:solidFill>
                  <a:srgbClr val="000000"/>
                </a:solidFill>
                <a:uFill>
                  <a:solidFill>
                    <a:srgbClr val="FFFFFF"/>
                  </a:solidFill>
                </a:uFill>
                <a:latin typeface="Times New Roman"/>
                <a:ea typeface="Times New Roman"/>
              </a:rPr>
              <a:t>medial temporal lobe &amp;  hippocampi removed </a:t>
            </a:r>
            <a:endParaRPr lang="en-US" sz="2800" b="0" strike="noStrike" spc="-1" dirty="0">
              <a:solidFill>
                <a:srgbClr val="000000"/>
              </a:solidFill>
              <a:uFill>
                <a:solidFill>
                  <a:srgbClr val="FFFFFF"/>
                </a:solidFill>
              </a:uFill>
              <a:latin typeface="Arial"/>
            </a:endParaRPr>
          </a:p>
          <a:p>
            <a:r>
              <a:rPr lang="en-US" sz="2800" b="0" strike="noStrike" spc="-1" dirty="0">
                <a:solidFill>
                  <a:srgbClr val="000000"/>
                </a:solidFill>
                <a:uFill>
                  <a:solidFill>
                    <a:srgbClr val="FFFFFF"/>
                  </a:solidFill>
                </a:uFill>
                <a:latin typeface="Times New Roman"/>
                <a:ea typeface="Times New Roman"/>
              </a:rPr>
              <a:t>		-Suffered from strong </a:t>
            </a:r>
            <a:r>
              <a:rPr lang="en-US" sz="2800" b="0" strike="noStrike" spc="-1" dirty="0">
                <a:solidFill>
                  <a:srgbClr val="000000"/>
                </a:solidFill>
                <a:uFill>
                  <a:solidFill>
                    <a:srgbClr val="FFFFFF"/>
                  </a:solidFill>
                </a:uFill>
                <a:latin typeface="Times New Roman"/>
                <a:ea typeface="Times New Roman"/>
                <a:hlinkClick r:id="rId2"/>
              </a:rPr>
              <a:t>anterograde amnesia</a:t>
            </a:r>
            <a:r>
              <a:rPr lang="en-US" sz="2800" b="0" strike="noStrike" spc="-1" dirty="0">
                <a:solidFill>
                  <a:srgbClr val="000000"/>
                </a:solidFill>
                <a:uFill>
                  <a:solidFill>
                    <a:srgbClr val="FFFFFF"/>
                  </a:solidFill>
                </a:uFill>
                <a:latin typeface="Times New Roman"/>
                <a:ea typeface="Times New Roman"/>
              </a:rPr>
              <a:t>. </a:t>
            </a:r>
            <a:endParaRPr lang="en-US" sz="2800" b="0" strike="noStrike" spc="-1" dirty="0">
              <a:solidFill>
                <a:srgbClr val="000000"/>
              </a:solidFill>
              <a:uFill>
                <a:solidFill>
                  <a:srgbClr val="FFFFFF"/>
                </a:solidFill>
              </a:uFill>
              <a:latin typeface="Arial"/>
            </a:endParaRPr>
          </a:p>
          <a:p>
            <a:r>
              <a:rPr lang="en-US" sz="2800" b="0" strike="noStrike" spc="-1" dirty="0">
                <a:solidFill>
                  <a:srgbClr val="000000"/>
                </a:solidFill>
                <a:uFill>
                  <a:solidFill>
                    <a:srgbClr val="FFFFFF"/>
                  </a:solidFill>
                </a:uFill>
                <a:latin typeface="Times New Roman"/>
                <a:ea typeface="Times New Roman"/>
              </a:rPr>
              <a:t>		</a:t>
            </a:r>
            <a:r>
              <a:rPr lang="en-US" sz="2800" b="0" strike="noStrike" spc="-1" dirty="0" smtClean="0">
                <a:solidFill>
                  <a:srgbClr val="000000"/>
                </a:solidFill>
                <a:uFill>
                  <a:solidFill>
                    <a:srgbClr val="FFFFFF"/>
                  </a:solidFill>
                </a:uFill>
                <a:latin typeface="Times New Roman"/>
                <a:ea typeface="Times New Roman"/>
              </a:rPr>
              <a:t>-	Couldn’t </a:t>
            </a:r>
            <a:r>
              <a:rPr lang="en-US" sz="2800" b="0" strike="noStrike" spc="-1" dirty="0">
                <a:solidFill>
                  <a:srgbClr val="000000"/>
                </a:solidFill>
                <a:uFill>
                  <a:solidFill>
                    <a:srgbClr val="FFFFFF"/>
                  </a:solidFill>
                </a:uFill>
                <a:latin typeface="Times New Roman"/>
                <a:ea typeface="Times New Roman"/>
              </a:rPr>
              <a:t>learn new facts </a:t>
            </a:r>
            <a:endParaRPr lang="en-US" sz="2800" b="0" strike="noStrike" spc="-1" dirty="0">
              <a:solidFill>
                <a:srgbClr val="000000"/>
              </a:solidFill>
              <a:uFill>
                <a:solidFill>
                  <a:srgbClr val="FFFFFF"/>
                </a:solidFill>
              </a:uFill>
              <a:latin typeface="Arial"/>
            </a:endParaRPr>
          </a:p>
          <a:p>
            <a:r>
              <a:rPr lang="en-US" sz="2800" b="0" strike="noStrike" spc="-1" dirty="0">
                <a:solidFill>
                  <a:srgbClr val="000000"/>
                </a:solidFill>
                <a:uFill>
                  <a:solidFill>
                    <a:srgbClr val="FFFFFF"/>
                  </a:solidFill>
                </a:uFill>
                <a:latin typeface="Times New Roman"/>
                <a:ea typeface="Times New Roman"/>
              </a:rPr>
              <a:t>		-Suffered some relatively mild </a:t>
            </a:r>
            <a:r>
              <a:rPr lang="en-US" sz="2800" b="0" strike="noStrike" spc="-1" dirty="0">
                <a:solidFill>
                  <a:srgbClr val="000000"/>
                </a:solidFill>
                <a:uFill>
                  <a:solidFill>
                    <a:srgbClr val="FFFFFF"/>
                  </a:solidFill>
                </a:uFill>
                <a:latin typeface="Times New Roman"/>
                <a:ea typeface="Times New Roman"/>
                <a:hlinkClick r:id="rId3"/>
              </a:rPr>
              <a:t>retrograde amnesia</a:t>
            </a:r>
            <a:endParaRPr lang="en-US" sz="2800" b="0" strike="noStrike" spc="-1" dirty="0">
              <a:solidFill>
                <a:srgbClr val="000000"/>
              </a:solidFill>
              <a:uFill>
                <a:solidFill>
                  <a:srgbClr val="FFFFFF"/>
                </a:solidFill>
              </a:uFill>
              <a:latin typeface="Arial"/>
            </a:endParaRPr>
          </a:p>
          <a:p>
            <a:r>
              <a:rPr lang="en-US" sz="2800" b="0" strike="noStrike" spc="-1" dirty="0">
                <a:solidFill>
                  <a:srgbClr val="000000"/>
                </a:solidFill>
                <a:uFill>
                  <a:solidFill>
                    <a:srgbClr val="FFFFFF"/>
                  </a:solidFill>
                </a:uFill>
                <a:latin typeface="Times New Roman"/>
                <a:ea typeface="Times New Roman"/>
              </a:rPr>
              <a:t>		-His memory studied extensively for the next 50 years</a:t>
            </a:r>
            <a:endParaRPr lang="en-US" sz="2800" b="0" strike="noStrike" spc="-1" dirty="0">
              <a:solidFill>
                <a:srgbClr val="000000"/>
              </a:solidFill>
              <a:uFill>
                <a:solidFill>
                  <a:srgbClr val="FFFFFF"/>
                </a:solidFill>
              </a:uFill>
              <a:latin typeface="Arial"/>
            </a:endParaRPr>
          </a:p>
          <a:p>
            <a:r>
              <a:rPr lang="en-US" sz="2800" b="0" strike="noStrike" spc="-1" dirty="0">
                <a:solidFill>
                  <a:srgbClr val="000000"/>
                </a:solidFill>
                <a:uFill>
                  <a:solidFill>
                    <a:srgbClr val="FFFFFF"/>
                  </a:solidFill>
                </a:uFill>
                <a:latin typeface="Times New Roman"/>
                <a:ea typeface="Times New Roman"/>
              </a:rPr>
              <a:t>		-HM passed away in 2008 at the age of 82. </a:t>
            </a:r>
            <a:endParaRPr lang="en-US" sz="2800" b="0" strike="noStrike" spc="-1" dirty="0">
              <a:solidFill>
                <a:srgbClr val="000000"/>
              </a:solidFill>
              <a:uFill>
                <a:solidFill>
                  <a:srgbClr val="FFFFFF"/>
                </a:solidFill>
              </a:uFill>
              <a:latin typeface="Arial"/>
            </a:endParaRPr>
          </a:p>
          <a:p>
            <a:r>
              <a:rPr lang="en-US" sz="2800" b="0" strike="noStrike" spc="-1" dirty="0">
                <a:solidFill>
                  <a:srgbClr val="000000"/>
                </a:solidFill>
                <a:uFill>
                  <a:solidFill>
                    <a:srgbClr val="FFFFFF"/>
                  </a:solidFill>
                </a:uFill>
                <a:latin typeface="Times New Roman"/>
                <a:ea typeface="Times New Roman"/>
              </a:rPr>
              <a:t>		</a:t>
            </a:r>
            <a:r>
              <a:rPr lang="en-US" sz="2800" b="0" strike="noStrike" spc="-1" dirty="0" smtClean="0">
                <a:solidFill>
                  <a:srgbClr val="000000"/>
                </a:solidFill>
                <a:uFill>
                  <a:solidFill>
                    <a:srgbClr val="FFFFFF"/>
                  </a:solidFill>
                </a:uFill>
                <a:latin typeface="Times New Roman"/>
                <a:ea typeface="Times New Roman"/>
              </a:rPr>
              <a:t>- </a:t>
            </a:r>
            <a:r>
              <a:rPr lang="en-US" sz="2800" b="1" spc="-1" dirty="0">
                <a:solidFill>
                  <a:srgbClr val="000000"/>
                </a:solidFill>
                <a:uFill>
                  <a:solidFill>
                    <a:srgbClr val="FFFFFF"/>
                  </a:solidFill>
                </a:uFill>
                <a:latin typeface="Times New Roman"/>
                <a:ea typeface="Times New Roman"/>
              </a:rPr>
              <a:t>E</a:t>
            </a:r>
            <a:r>
              <a:rPr lang="en-US" sz="2800" b="1" strike="noStrike" spc="-1" dirty="0" smtClean="0">
                <a:solidFill>
                  <a:srgbClr val="000000"/>
                </a:solidFill>
                <a:uFill>
                  <a:solidFill>
                    <a:srgbClr val="FFFFFF"/>
                  </a:solidFill>
                </a:uFill>
                <a:latin typeface="Times New Roman"/>
                <a:ea typeface="Times New Roman"/>
              </a:rPr>
              <a:t>pisodic memory: </a:t>
            </a:r>
            <a:r>
              <a:rPr lang="en-US" sz="2800" spc="-1" dirty="0" smtClean="0">
                <a:solidFill>
                  <a:srgbClr val="000000"/>
                </a:solidFill>
                <a:uFill>
                  <a:solidFill>
                    <a:srgbClr val="FFFFFF"/>
                  </a:solidFill>
                </a:uFill>
                <a:latin typeface="Times New Roman"/>
                <a:ea typeface="Times New Roman"/>
              </a:rPr>
              <a:t>Inability </a:t>
            </a:r>
            <a:r>
              <a:rPr lang="en-US" sz="2800" spc="-1" dirty="0">
                <a:solidFill>
                  <a:srgbClr val="000000"/>
                </a:solidFill>
                <a:uFill>
                  <a:solidFill>
                    <a:srgbClr val="FFFFFF"/>
                  </a:solidFill>
                </a:uFill>
                <a:latin typeface="Times New Roman"/>
                <a:ea typeface="Times New Roman"/>
              </a:rPr>
              <a:t>to encode </a:t>
            </a:r>
            <a:r>
              <a:rPr lang="en-US" sz="2800" spc="-1" dirty="0" smtClean="0">
                <a:solidFill>
                  <a:srgbClr val="000000"/>
                </a:solidFill>
                <a:uFill>
                  <a:solidFill>
                    <a:srgbClr val="FFFFFF"/>
                  </a:solidFill>
                </a:uFill>
                <a:latin typeface="Times New Roman"/>
                <a:ea typeface="Times New Roman"/>
              </a:rPr>
              <a:t>new events</a:t>
            </a:r>
            <a:endParaRPr lang="en-US" sz="2800" b="1" strike="noStrike" spc="-1" dirty="0" smtClean="0">
              <a:solidFill>
                <a:srgbClr val="000000"/>
              </a:solidFill>
              <a:uFill>
                <a:solidFill>
                  <a:srgbClr val="FFFFFF"/>
                </a:solidFill>
              </a:uFill>
              <a:latin typeface="Times New Roman"/>
              <a:ea typeface="Times New Roman"/>
            </a:endParaRPr>
          </a:p>
          <a:p>
            <a:r>
              <a:rPr lang="en-US" sz="2800" b="0" strike="noStrike" spc="-1" dirty="0" smtClean="0">
                <a:solidFill>
                  <a:srgbClr val="000000"/>
                </a:solidFill>
                <a:uFill>
                  <a:solidFill>
                    <a:srgbClr val="FFFFFF"/>
                  </a:solidFill>
                </a:uFill>
                <a:latin typeface="Times New Roman"/>
                <a:ea typeface="Times New Roman"/>
              </a:rPr>
              <a:t>		-</a:t>
            </a:r>
            <a:r>
              <a:rPr lang="en-US" sz="2800" b="0" strike="noStrike" spc="-1" dirty="0">
                <a:solidFill>
                  <a:srgbClr val="000000"/>
                </a:solidFill>
                <a:uFill>
                  <a:solidFill>
                    <a:srgbClr val="FFFFFF"/>
                  </a:solidFill>
                </a:uFill>
                <a:latin typeface="Times New Roman"/>
                <a:ea typeface="Times New Roman"/>
              </a:rPr>
              <a:t>Working memory </a:t>
            </a:r>
            <a:r>
              <a:rPr lang="en-US" sz="2800" b="0" strike="noStrike" spc="-1" dirty="0" smtClean="0">
                <a:solidFill>
                  <a:srgbClr val="000000"/>
                </a:solidFill>
                <a:uFill>
                  <a:solidFill>
                    <a:srgbClr val="FFFFFF"/>
                  </a:solidFill>
                </a:uFill>
                <a:latin typeface="Times New Roman"/>
                <a:ea typeface="Times New Roman"/>
              </a:rPr>
              <a:t>&amp; procedural </a:t>
            </a:r>
            <a:r>
              <a:rPr lang="en-US" sz="2800" b="0" strike="noStrike" spc="-1" dirty="0">
                <a:solidFill>
                  <a:srgbClr val="000000"/>
                </a:solidFill>
                <a:uFill>
                  <a:solidFill>
                    <a:srgbClr val="FFFFFF"/>
                  </a:solidFill>
                </a:uFill>
                <a:latin typeface="Times New Roman"/>
                <a:ea typeface="Times New Roman"/>
              </a:rPr>
              <a:t>learning </a:t>
            </a:r>
            <a:r>
              <a:rPr lang="en-US" sz="2800" b="0" strike="noStrike" spc="-1" dirty="0" smtClean="0">
                <a:solidFill>
                  <a:srgbClr val="000000"/>
                </a:solidFill>
                <a:uFill>
                  <a:solidFill>
                    <a:srgbClr val="FFFFFF"/>
                  </a:solidFill>
                </a:uFill>
                <a:latin typeface="Times New Roman"/>
                <a:ea typeface="Times New Roman"/>
              </a:rPr>
              <a:t>intact</a:t>
            </a:r>
            <a:r>
              <a:rPr lang="en-US" sz="2800" b="0" strike="noStrike" spc="-1" dirty="0">
                <a:solidFill>
                  <a:srgbClr val="000000"/>
                </a:solidFill>
                <a:uFill>
                  <a:solidFill>
                    <a:srgbClr val="FFFFFF"/>
                  </a:solidFill>
                </a:uFill>
                <a:latin typeface="Times New Roman"/>
                <a:ea typeface="Times New Roman"/>
              </a:rPr>
              <a:t>.</a:t>
            </a:r>
            <a:endParaRPr lang="en-US" sz="2800" b="0" strike="noStrike" spc="-1" dirty="0">
              <a:solidFill>
                <a:srgbClr val="000000"/>
              </a:solidFill>
              <a:uFill>
                <a:solidFill>
                  <a:srgbClr val="FFFFFF"/>
                </a:solidFill>
              </a:uFill>
              <a:latin typeface="Arial"/>
            </a:endParaRPr>
          </a:p>
        </p:txBody>
      </p:sp>
      <p:sp>
        <p:nvSpPr>
          <p:cNvPr id="4" name="TextShape 1"/>
          <p:cNvSpPr txBox="1"/>
          <p:nvPr/>
        </p:nvSpPr>
        <p:spPr>
          <a:xfrm>
            <a:off x="457200" y="182880"/>
            <a:ext cx="8198280" cy="399185"/>
          </a:xfrm>
          <a:prstGeom prst="rect">
            <a:avLst/>
          </a:prstGeom>
          <a:noFill/>
          <a:ln>
            <a:noFill/>
          </a:ln>
        </p:spPr>
        <p:txBody>
          <a:bodyPr lIns="0" tIns="0" rIns="0" bIns="0" anchor="ctr"/>
          <a:lstStyle/>
          <a:p>
            <a:pPr algn="ctr"/>
            <a:r>
              <a:rPr lang="en-US" sz="4400" b="0" strike="noStrike" spc="-1">
                <a:solidFill>
                  <a:srgbClr val="B84747"/>
                </a:solidFill>
                <a:uFill>
                  <a:solidFill>
                    <a:srgbClr val="FFFFFF"/>
                  </a:solidFill>
                </a:uFill>
                <a:latin typeface="Arial"/>
              </a:rPr>
              <a:t>Amnesia</a:t>
            </a:r>
            <a:endParaRPr lang="en-US" sz="44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8907574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1" name="Picture 380"/>
          <p:cNvPicPr/>
          <p:nvPr/>
        </p:nvPicPr>
        <p:blipFill>
          <a:blip r:embed="rId2"/>
          <a:stretch/>
        </p:blipFill>
        <p:spPr>
          <a:xfrm>
            <a:off x="155160" y="1610280"/>
            <a:ext cx="8764560" cy="5438160"/>
          </a:xfrm>
          <a:prstGeom prst="rect">
            <a:avLst/>
          </a:prstGeom>
          <a:ln>
            <a:noFill/>
          </a:ln>
        </p:spPr>
      </p:pic>
      <p:sp>
        <p:nvSpPr>
          <p:cNvPr id="382" name="TextShape 1"/>
          <p:cNvSpPr txBox="1"/>
          <p:nvPr/>
        </p:nvSpPr>
        <p:spPr>
          <a:xfrm>
            <a:off x="306360" y="94320"/>
            <a:ext cx="8198280" cy="994320"/>
          </a:xfrm>
          <a:prstGeom prst="rect">
            <a:avLst/>
          </a:prstGeom>
          <a:noFill/>
          <a:ln>
            <a:noFill/>
          </a:ln>
        </p:spPr>
        <p:txBody>
          <a:bodyPr lIns="0" tIns="0" rIns="0" bIns="0" anchor="ctr"/>
          <a:lstStyle/>
          <a:p>
            <a:pPr algn="ctr">
              <a:lnSpc>
                <a:spcPct val="100000"/>
              </a:lnSpc>
            </a:pPr>
            <a:r>
              <a:rPr lang="en-US" sz="4400" b="0" strike="noStrike" spc="-1">
                <a:solidFill>
                  <a:srgbClr val="B84747"/>
                </a:solidFill>
                <a:uFill>
                  <a:solidFill>
                    <a:srgbClr val="FFFFFF"/>
                  </a:solidFill>
                </a:uFill>
                <a:latin typeface="Arial"/>
              </a:rPr>
              <a:t>Types of Amnesia</a:t>
            </a:r>
            <a:r>
              <a:rPr lang="en-US" sz="2600" b="0" strike="noStrike" spc="-1">
                <a:solidFill>
                  <a:srgbClr val="000000"/>
                </a:solidFill>
                <a:uFill>
                  <a:solidFill>
                    <a:srgbClr val="FFFFFF"/>
                  </a:solidFill>
                </a:uFill>
                <a:latin typeface="Arial"/>
              </a:rPr>
              <a:t>
www.psy.fsu.edu/faculty/glendenning/13amnesia.ppt</a:t>
            </a:r>
            <a:endParaRPr lang="en-US" sz="4400" b="0" strike="noStrike" spc="-1">
              <a:solidFill>
                <a:srgbClr val="000000"/>
              </a:solidFill>
              <a:uFill>
                <a:solidFill>
                  <a:srgbClr val="FFFFFF"/>
                </a:solidFill>
              </a:uFill>
              <a:latin typeface="Arial"/>
            </a:endParaRPr>
          </a:p>
        </p:txBody>
      </p:sp>
      <p:sp>
        <p:nvSpPr>
          <p:cNvPr id="2" name="Rectangle 1"/>
          <p:cNvSpPr/>
          <p:nvPr/>
        </p:nvSpPr>
        <p:spPr>
          <a:xfrm>
            <a:off x="5562600" y="1371600"/>
            <a:ext cx="3581400" cy="1600438"/>
          </a:xfrm>
          <a:prstGeom prst="rect">
            <a:avLst/>
          </a:prstGeom>
        </p:spPr>
        <p:txBody>
          <a:bodyPr wrap="square">
            <a:spAutoFit/>
          </a:bodyPr>
          <a:lstStyle/>
          <a:p>
            <a:r>
              <a:rPr lang="en-US" sz="1400" spc="-1" dirty="0">
                <a:solidFill>
                  <a:srgbClr val="FF0000"/>
                </a:solidFill>
                <a:uFill>
                  <a:solidFill>
                    <a:srgbClr val="FFFFFF"/>
                  </a:solidFill>
                </a:uFill>
                <a:latin typeface="Arial"/>
              </a:rPr>
              <a:t>Anterograde</a:t>
            </a:r>
            <a:r>
              <a:rPr lang="en-US" sz="1400" spc="-1" dirty="0">
                <a:solidFill>
                  <a:srgbClr val="000000"/>
                </a:solidFill>
                <a:uFill>
                  <a:solidFill>
                    <a:srgbClr val="FFFFFF"/>
                  </a:solidFill>
                </a:uFill>
                <a:latin typeface="Arial"/>
              </a:rPr>
              <a:t>: Problem encoding, storing or retrieving information that can be used in the future</a:t>
            </a:r>
            <a:r>
              <a:rPr lang="en-US" sz="1400" spc="-1" dirty="0" smtClean="0">
                <a:solidFill>
                  <a:srgbClr val="000000"/>
                </a:solidFill>
                <a:uFill>
                  <a:solidFill>
                    <a:srgbClr val="FFFFFF"/>
                  </a:solidFill>
                </a:uFill>
                <a:latin typeface="Arial"/>
              </a:rPr>
              <a:t>.</a:t>
            </a:r>
          </a:p>
          <a:p>
            <a:endParaRPr lang="en-US" sz="1400" spc="-1" dirty="0">
              <a:solidFill>
                <a:srgbClr val="000000"/>
              </a:solidFill>
              <a:uFill>
                <a:solidFill>
                  <a:srgbClr val="FFFFFF"/>
                </a:solidFill>
              </a:uFill>
              <a:latin typeface="Arial"/>
            </a:endParaRPr>
          </a:p>
          <a:p>
            <a:r>
              <a:rPr lang="en-US" sz="1400" spc="-1" dirty="0">
                <a:solidFill>
                  <a:srgbClr val="000000"/>
                </a:solidFill>
                <a:uFill>
                  <a:solidFill>
                    <a:srgbClr val="FFFFFF"/>
                  </a:solidFill>
                </a:uFill>
                <a:latin typeface="Arial"/>
              </a:rPr>
              <a:t>Capacity for new learning greatly impaired</a:t>
            </a:r>
          </a:p>
          <a:p>
            <a:r>
              <a:rPr lang="en-US" sz="1400" spc="-1" dirty="0">
                <a:solidFill>
                  <a:srgbClr val="000000"/>
                </a:solidFill>
                <a:uFill>
                  <a:solidFill>
                    <a:srgbClr val="FFFFFF"/>
                  </a:solidFill>
                </a:uFill>
                <a:latin typeface="Arial"/>
              </a:rPr>
              <a:t>Typically, ability to recall past events intact.</a:t>
            </a:r>
          </a:p>
          <a:p>
            <a:endParaRPr lang="en-US" sz="1400" spc="-1" dirty="0">
              <a:solidFill>
                <a:srgbClr val="000000"/>
              </a:solidFill>
              <a:uFill>
                <a:solidFill>
                  <a:srgbClr val="FFFFFF"/>
                </a:solidFill>
              </a:uFill>
              <a:latin typeface="Arial"/>
            </a:endParaRPr>
          </a:p>
        </p:txBody>
      </p:sp>
      <p:sp>
        <p:nvSpPr>
          <p:cNvPr id="3" name="Rectangle 2"/>
          <p:cNvSpPr/>
          <p:nvPr/>
        </p:nvSpPr>
        <p:spPr>
          <a:xfrm>
            <a:off x="6845" y="5642693"/>
            <a:ext cx="4260355" cy="923330"/>
          </a:xfrm>
          <a:prstGeom prst="rect">
            <a:avLst/>
          </a:prstGeom>
        </p:spPr>
        <p:txBody>
          <a:bodyPr wrap="square">
            <a:spAutoFit/>
          </a:bodyPr>
          <a:lstStyle/>
          <a:p>
            <a:r>
              <a:rPr lang="en-US" spc="-1" dirty="0">
                <a:solidFill>
                  <a:srgbClr val="FF0000"/>
                </a:solidFill>
                <a:uFill>
                  <a:solidFill>
                    <a:srgbClr val="FFFFFF"/>
                  </a:solidFill>
                </a:uFill>
                <a:latin typeface="Arial"/>
              </a:rPr>
              <a:t>Retrograde Amnesia</a:t>
            </a:r>
            <a:r>
              <a:rPr lang="en-US" spc="-1" dirty="0">
                <a:solidFill>
                  <a:srgbClr val="000000"/>
                </a:solidFill>
                <a:uFill>
                  <a:solidFill>
                    <a:srgbClr val="FFFFFF"/>
                  </a:solidFill>
                </a:uFill>
                <a:latin typeface="Arial"/>
              </a:rPr>
              <a:t>: Loss of access to events </a:t>
            </a:r>
            <a:r>
              <a:rPr lang="en-US" spc="-1" dirty="0" smtClean="0">
                <a:solidFill>
                  <a:srgbClr val="000000"/>
                </a:solidFill>
                <a:uFill>
                  <a:solidFill>
                    <a:srgbClr val="FFFFFF"/>
                  </a:solidFill>
                </a:uFill>
                <a:latin typeface="Arial"/>
              </a:rPr>
              <a:t>happening in </a:t>
            </a:r>
            <a:r>
              <a:rPr lang="en-US" spc="-1" dirty="0">
                <a:solidFill>
                  <a:srgbClr val="000000"/>
                </a:solidFill>
                <a:uFill>
                  <a:solidFill>
                    <a:srgbClr val="FFFFFF"/>
                  </a:solidFill>
                </a:uFill>
                <a:latin typeface="Arial"/>
              </a:rPr>
              <a:t>the </a:t>
            </a:r>
            <a:r>
              <a:rPr lang="en-US" spc="-1" dirty="0" smtClean="0">
                <a:solidFill>
                  <a:srgbClr val="000000"/>
                </a:solidFill>
                <a:uFill>
                  <a:solidFill>
                    <a:srgbClr val="FFFFFF"/>
                  </a:solidFill>
                </a:uFill>
                <a:latin typeface="Arial"/>
              </a:rPr>
              <a:t>past (before onset of </a:t>
            </a:r>
            <a:r>
              <a:rPr lang="en-US" spc="-1" dirty="0">
                <a:solidFill>
                  <a:srgbClr val="000000"/>
                </a:solidFill>
                <a:uFill>
                  <a:solidFill>
                    <a:srgbClr val="FFFFFF"/>
                  </a:solidFill>
                </a:uFill>
                <a:latin typeface="Arial"/>
              </a:rPr>
              <a:t>disease.</a:t>
            </a:r>
            <a:endParaRPr lang="en-US" sz="2000" spc="-1" dirty="0">
              <a:solidFill>
                <a:srgbClr val="000000"/>
              </a:solidFill>
              <a:uFill>
                <a:solidFill>
                  <a:srgbClr val="FFFFFF"/>
                </a:solidFill>
              </a:uFill>
              <a:latin typeface="Arial"/>
            </a:endParaRPr>
          </a:p>
        </p:txBody>
      </p:sp>
    </p:spTree>
    <p:extLst>
      <p:ext uri="{BB962C8B-B14F-4D97-AF65-F5344CB8AC3E}">
        <p14:creationId xmlns:p14="http://schemas.microsoft.com/office/powerpoint/2010/main" val="16548340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3" name="TextShape 1"/>
          <p:cNvSpPr txBox="1"/>
          <p:nvPr/>
        </p:nvSpPr>
        <p:spPr>
          <a:xfrm>
            <a:off x="457200" y="273600"/>
            <a:ext cx="8229240" cy="1144800"/>
          </a:xfrm>
          <a:prstGeom prst="rect">
            <a:avLst/>
          </a:prstGeom>
          <a:noFill/>
          <a:ln>
            <a:noFill/>
          </a:ln>
        </p:spPr>
        <p:txBody>
          <a:bodyPr lIns="0" tIns="0" rIns="0" bIns="0" anchor="ctr"/>
          <a:lstStyle/>
          <a:p>
            <a:pPr algn="ctr"/>
            <a:r>
              <a:rPr lang="en-US" sz="4400" b="0" strike="noStrike" spc="-1">
                <a:solidFill>
                  <a:srgbClr val="000000"/>
                </a:solidFill>
                <a:uFill>
                  <a:solidFill>
                    <a:srgbClr val="FFFFFF"/>
                  </a:solidFill>
                </a:uFill>
                <a:latin typeface="Arial"/>
              </a:rPr>
              <a:t>Anterograde Amnesia</a:t>
            </a:r>
          </a:p>
        </p:txBody>
      </p:sp>
      <p:sp>
        <p:nvSpPr>
          <p:cNvPr id="384" name="TextShape 2"/>
          <p:cNvSpPr txBox="1"/>
          <p:nvPr/>
        </p:nvSpPr>
        <p:spPr>
          <a:xfrm>
            <a:off x="457200" y="1738080"/>
            <a:ext cx="8321040" cy="4428360"/>
          </a:xfrm>
          <a:prstGeom prst="rect">
            <a:avLst/>
          </a:prstGeom>
          <a:noFill/>
          <a:ln>
            <a:noFill/>
          </a:ln>
        </p:spPr>
        <p:txBody>
          <a:bodyPr lIns="0" tIns="0" rIns="0" bIns="0" anchor="ctr"/>
          <a:lstStyle/>
          <a:p>
            <a:r>
              <a:rPr lang="en-US" sz="2600" b="0" strike="noStrike" spc="-1">
                <a:solidFill>
                  <a:srgbClr val="FF0000"/>
                </a:solidFill>
                <a:uFill>
                  <a:solidFill>
                    <a:srgbClr val="FFFFFF"/>
                  </a:solidFill>
                </a:uFill>
                <a:latin typeface="Arial"/>
              </a:rPr>
              <a:t>Classic Case</a:t>
            </a:r>
            <a:r>
              <a:rPr lang="en-US" sz="2600" b="0" strike="noStrike" spc="-1">
                <a:solidFill>
                  <a:srgbClr val="000000"/>
                </a:solidFill>
                <a:uFill>
                  <a:solidFill>
                    <a:srgbClr val="FFFFFF"/>
                  </a:solidFill>
                </a:uFill>
                <a:latin typeface="Arial"/>
              </a:rPr>
              <a:t>:</a:t>
            </a:r>
            <a:endParaRPr lang="en-US" sz="3200" b="0" strike="noStrike" spc="-1">
              <a:solidFill>
                <a:srgbClr val="000000"/>
              </a:solidFill>
              <a:uFill>
                <a:solidFill>
                  <a:srgbClr val="FFFFFF"/>
                </a:solidFill>
              </a:uFill>
              <a:latin typeface="Arial"/>
            </a:endParaRPr>
          </a:p>
          <a:p>
            <a:r>
              <a:rPr lang="en-US" sz="2600" b="0" strike="noStrike" spc="-1">
                <a:solidFill>
                  <a:srgbClr val="000000"/>
                </a:solidFill>
                <a:uFill>
                  <a:solidFill>
                    <a:srgbClr val="FFFFFF"/>
                  </a:solidFill>
                </a:uFill>
                <a:latin typeface="Arial"/>
              </a:rPr>
              <a:t>	Preserved intellect</a:t>
            </a:r>
            <a:endParaRPr lang="en-US" sz="3200" b="0" strike="noStrike" spc="-1">
              <a:solidFill>
                <a:srgbClr val="000000"/>
              </a:solidFill>
              <a:uFill>
                <a:solidFill>
                  <a:srgbClr val="FFFFFF"/>
                </a:solidFill>
              </a:uFill>
              <a:latin typeface="Arial"/>
            </a:endParaRPr>
          </a:p>
          <a:p>
            <a:r>
              <a:rPr lang="en-US" sz="2600" b="0" strike="noStrike" spc="-1">
                <a:solidFill>
                  <a:srgbClr val="000000"/>
                </a:solidFill>
                <a:uFill>
                  <a:solidFill>
                    <a:srgbClr val="FFFFFF"/>
                  </a:solidFill>
                </a:uFill>
                <a:latin typeface="Arial"/>
              </a:rPr>
              <a:t>	Impairment in capacity for </a:t>
            </a:r>
            <a:r>
              <a:rPr lang="en-US" sz="2600" b="0" strike="noStrike" spc="-1">
                <a:solidFill>
                  <a:srgbClr val="FF0000"/>
                </a:solidFill>
                <a:uFill>
                  <a:solidFill>
                    <a:srgbClr val="FFFFFF"/>
                  </a:solidFill>
                </a:uFill>
                <a:latin typeface="Arial"/>
              </a:rPr>
              <a:t>episodic learning/memory </a:t>
            </a:r>
            <a:r>
              <a:rPr lang="en-US" sz="2600" b="0" strike="noStrike" spc="-1">
                <a:solidFill>
                  <a:srgbClr val="000000"/>
                </a:solidFill>
                <a:uFill>
                  <a:solidFill>
                    <a:srgbClr val="FFFFFF"/>
                  </a:solidFill>
                </a:uFill>
                <a:latin typeface="Arial"/>
              </a:rPr>
              <a:t>		</a:t>
            </a:r>
            <a:endParaRPr lang="en-US" sz="3200" b="0" strike="noStrike" spc="-1">
              <a:solidFill>
                <a:srgbClr val="000000"/>
              </a:solidFill>
              <a:uFill>
                <a:solidFill>
                  <a:srgbClr val="FFFFFF"/>
                </a:solidFill>
              </a:uFill>
              <a:latin typeface="Arial"/>
            </a:endParaRPr>
          </a:p>
          <a:p>
            <a:r>
              <a:rPr lang="en-US" sz="2600" b="0" strike="noStrike" spc="-1">
                <a:solidFill>
                  <a:srgbClr val="000000"/>
                </a:solidFill>
                <a:uFill>
                  <a:solidFill>
                    <a:srgbClr val="FFFFFF"/>
                  </a:solidFill>
                </a:uFill>
                <a:latin typeface="Arial"/>
              </a:rPr>
              <a:t>	Tested visually, and by recall or recognition</a:t>
            </a:r>
            <a:endParaRPr lang="en-US" sz="3200" b="0" strike="noStrike" spc="-1">
              <a:solidFill>
                <a:srgbClr val="000000"/>
              </a:solidFill>
              <a:uFill>
                <a:solidFill>
                  <a:srgbClr val="FFFFFF"/>
                </a:solidFill>
              </a:uFill>
              <a:latin typeface="Arial"/>
            </a:endParaRPr>
          </a:p>
          <a:p>
            <a:endParaRPr lang="en-US" sz="3200" b="0" strike="noStrike" spc="-1">
              <a:solidFill>
                <a:srgbClr val="000000"/>
              </a:solidFill>
              <a:uFill>
                <a:solidFill>
                  <a:srgbClr val="FFFFFF"/>
                </a:solidFill>
              </a:uFill>
              <a:latin typeface="Arial"/>
            </a:endParaRPr>
          </a:p>
          <a:p>
            <a:r>
              <a:rPr lang="en-US" sz="2600" b="0" strike="noStrike" spc="-1">
                <a:solidFill>
                  <a:srgbClr val="FF0000"/>
                </a:solidFill>
                <a:uFill>
                  <a:solidFill>
                    <a:srgbClr val="FFFFFF"/>
                  </a:solidFill>
                </a:uFill>
                <a:latin typeface="Arial"/>
              </a:rPr>
              <a:t>Causes</a:t>
            </a:r>
            <a:r>
              <a:rPr lang="en-US" sz="2600" b="0" strike="noStrike" spc="-1">
                <a:solidFill>
                  <a:srgbClr val="000000"/>
                </a:solidFill>
                <a:uFill>
                  <a:solidFill>
                    <a:srgbClr val="FFFFFF"/>
                  </a:solidFill>
                </a:uFill>
                <a:latin typeface="Arial"/>
              </a:rPr>
              <a:t>:</a:t>
            </a:r>
            <a:endParaRPr lang="en-US" sz="3200" b="0" strike="noStrike" spc="-1">
              <a:solidFill>
                <a:srgbClr val="000000"/>
              </a:solidFill>
              <a:uFill>
                <a:solidFill>
                  <a:srgbClr val="FFFFFF"/>
                </a:solidFill>
              </a:uFill>
              <a:latin typeface="Arial"/>
            </a:endParaRPr>
          </a:p>
          <a:p>
            <a:r>
              <a:rPr lang="en-US" sz="2600" b="0" strike="noStrike" spc="-1">
                <a:solidFill>
                  <a:srgbClr val="000000"/>
                </a:solidFill>
                <a:uFill>
                  <a:solidFill>
                    <a:srgbClr val="FFFFFF"/>
                  </a:solidFill>
                </a:uFill>
                <a:latin typeface="Arial"/>
              </a:rPr>
              <a:t>	Associated with bilateral damage to temporal lobes, 		     and Hippocampus</a:t>
            </a:r>
            <a:endParaRPr lang="en-US" sz="3200" b="0" strike="noStrike" spc="-1">
              <a:solidFill>
                <a:srgbClr val="000000"/>
              </a:solidFill>
              <a:uFill>
                <a:solidFill>
                  <a:srgbClr val="FFFFFF"/>
                </a:solidFill>
              </a:uFill>
              <a:latin typeface="Arial"/>
            </a:endParaRPr>
          </a:p>
          <a:p>
            <a:r>
              <a:rPr lang="en-US" sz="2600" b="0" strike="noStrike" spc="-1">
                <a:solidFill>
                  <a:srgbClr val="000000"/>
                </a:solidFill>
                <a:uFill>
                  <a:solidFill>
                    <a:srgbClr val="FFFFFF"/>
                  </a:solidFill>
                </a:uFill>
                <a:latin typeface="Arial"/>
              </a:rPr>
              <a:t>	Alcoholic Korsakoff syndrome</a:t>
            </a:r>
            <a:endParaRPr lang="en-US" sz="3200" b="0" strike="noStrike" spc="-1">
              <a:solidFill>
                <a:srgbClr val="000000"/>
              </a:solidFill>
              <a:uFill>
                <a:solidFill>
                  <a:srgbClr val="FFFFFF"/>
                </a:solidFill>
              </a:uFill>
              <a:latin typeface="Arial"/>
            </a:endParaRPr>
          </a:p>
          <a:p>
            <a:r>
              <a:rPr lang="en-US" sz="2600" b="0" strike="noStrike" spc="-1">
                <a:solidFill>
                  <a:srgbClr val="000000"/>
                </a:solidFill>
                <a:uFill>
                  <a:solidFill>
                    <a:srgbClr val="FFFFFF"/>
                  </a:solidFill>
                </a:uFill>
                <a:latin typeface="Arial"/>
              </a:rPr>
              <a:t>	Prolonged anoxia: Decrease in oxygen levels to brain </a:t>
            </a:r>
            <a:endParaRPr lang="en-US" sz="3200" b="0" strike="noStrike" spc="-1">
              <a:solidFill>
                <a:srgbClr val="000000"/>
              </a:solidFill>
              <a:uFill>
                <a:solidFill>
                  <a:srgbClr val="FFFFFF"/>
                </a:solidFill>
              </a:uFill>
              <a:latin typeface="Arial"/>
            </a:endParaRPr>
          </a:p>
          <a:p>
            <a:r>
              <a:rPr lang="en-US" sz="2600" b="0" strike="noStrike" spc="-1">
                <a:solidFill>
                  <a:srgbClr val="000000"/>
                </a:solidFill>
                <a:uFill>
                  <a:solidFill>
                    <a:srgbClr val="FFFFFF"/>
                  </a:solidFill>
                </a:uFill>
                <a:latin typeface="Arial"/>
              </a:rPr>
              <a:t>	Encephalitis due to brain infection</a:t>
            </a:r>
            <a:endParaRPr lang="en-US" sz="32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27752965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 name="TextShape 1"/>
          <p:cNvSpPr txBox="1"/>
          <p:nvPr/>
        </p:nvSpPr>
        <p:spPr>
          <a:xfrm>
            <a:off x="456120" y="273240"/>
            <a:ext cx="8198280" cy="1138320"/>
          </a:xfrm>
          <a:prstGeom prst="rect">
            <a:avLst/>
          </a:prstGeom>
          <a:noFill/>
          <a:ln>
            <a:noFill/>
          </a:ln>
        </p:spPr>
        <p:txBody>
          <a:bodyPr lIns="0" tIns="0" rIns="0" bIns="0" anchor="ctr"/>
          <a:lstStyle/>
          <a:p>
            <a:pPr algn="ctr">
              <a:lnSpc>
                <a:spcPct val="100000"/>
              </a:lnSpc>
            </a:pPr>
            <a:r>
              <a:rPr lang="en-US" sz="3600" b="0" strike="noStrike" spc="-1">
                <a:solidFill>
                  <a:srgbClr val="B84747"/>
                </a:solidFill>
                <a:uFill>
                  <a:solidFill>
                    <a:srgbClr val="FFFFFF"/>
                  </a:solidFill>
                </a:uFill>
                <a:latin typeface="Arial"/>
              </a:rPr>
              <a:t>Semantic Memory Deficits</a:t>
            </a:r>
            <a:endParaRPr lang="en-US" sz="4400" b="0" strike="noStrike" spc="-1">
              <a:solidFill>
                <a:srgbClr val="000000"/>
              </a:solidFill>
              <a:uFill>
                <a:solidFill>
                  <a:srgbClr val="FFFFFF"/>
                </a:solidFill>
              </a:uFill>
              <a:latin typeface="Arial"/>
            </a:endParaRPr>
          </a:p>
        </p:txBody>
      </p:sp>
      <p:sp>
        <p:nvSpPr>
          <p:cNvPr id="386" name="TextShape 2"/>
          <p:cNvSpPr txBox="1"/>
          <p:nvPr/>
        </p:nvSpPr>
        <p:spPr>
          <a:xfrm>
            <a:off x="207360" y="1063440"/>
            <a:ext cx="8712720" cy="5607360"/>
          </a:xfrm>
          <a:prstGeom prst="rect">
            <a:avLst/>
          </a:prstGeom>
          <a:noFill/>
          <a:ln>
            <a:noFill/>
          </a:ln>
        </p:spPr>
        <p:txBody>
          <a:bodyPr lIns="0" tIns="0" rIns="0" bIns="0" anchor="ctr"/>
          <a:lstStyle/>
          <a:p>
            <a:pPr>
              <a:lnSpc>
                <a:spcPct val="100000"/>
              </a:lnSpc>
            </a:pPr>
            <a:endParaRPr lang="en-US" sz="3200" b="0" strike="noStrike" spc="-1">
              <a:solidFill>
                <a:srgbClr val="000000"/>
              </a:solidFill>
              <a:uFill>
                <a:solidFill>
                  <a:srgbClr val="FFFFFF"/>
                </a:solidFill>
              </a:uFill>
              <a:latin typeface="Arial"/>
            </a:endParaRPr>
          </a:p>
          <a:p>
            <a:pPr>
              <a:lnSpc>
                <a:spcPct val="100000"/>
              </a:lnSpc>
            </a:pPr>
            <a:endParaRPr lang="en-US" sz="3200" b="0" strike="noStrike" spc="-1">
              <a:solidFill>
                <a:srgbClr val="000000"/>
              </a:solidFill>
              <a:uFill>
                <a:solidFill>
                  <a:srgbClr val="FFFFFF"/>
                </a:solidFill>
              </a:uFill>
              <a:latin typeface="Arial"/>
            </a:endParaRPr>
          </a:p>
          <a:p>
            <a:pPr>
              <a:lnSpc>
                <a:spcPct val="100000"/>
              </a:lnSpc>
            </a:pPr>
            <a:r>
              <a:rPr lang="en-US" sz="2800" b="0" strike="noStrike" spc="-1">
                <a:solidFill>
                  <a:srgbClr val="000000"/>
                </a:solidFill>
                <a:uFill>
                  <a:solidFill>
                    <a:srgbClr val="FFFFFF"/>
                  </a:solidFill>
                </a:uFill>
                <a:latin typeface="Arial"/>
              </a:rPr>
              <a:t>Forgetting the word RED</a:t>
            </a:r>
            <a:endParaRPr lang="en-US" sz="3200" b="0" strike="noStrike" spc="-1">
              <a:solidFill>
                <a:srgbClr val="000000"/>
              </a:solidFill>
              <a:uFill>
                <a:solidFill>
                  <a:srgbClr val="FFFFFF"/>
                </a:solidFill>
              </a:uFill>
              <a:latin typeface="Arial"/>
            </a:endParaRPr>
          </a:p>
          <a:p>
            <a:pPr>
              <a:lnSpc>
                <a:spcPct val="100000"/>
              </a:lnSpc>
            </a:pPr>
            <a:r>
              <a:rPr lang="en-US" sz="2800" b="0" strike="noStrike" spc="-1">
                <a:solidFill>
                  <a:srgbClr val="000000"/>
                </a:solidFill>
                <a:uFill>
                  <a:solidFill>
                    <a:srgbClr val="FFFFFF"/>
                  </a:solidFill>
                </a:uFill>
                <a:latin typeface="Arial"/>
              </a:rPr>
              <a:t>Forget the meaning of the word CAT or LEMON</a:t>
            </a:r>
            <a:endParaRPr lang="en-US" sz="3200" b="0" strike="noStrike" spc="-1">
              <a:solidFill>
                <a:srgbClr val="000000"/>
              </a:solidFill>
              <a:uFill>
                <a:solidFill>
                  <a:srgbClr val="FFFFFF"/>
                </a:solidFill>
              </a:uFill>
              <a:latin typeface="Arial"/>
            </a:endParaRPr>
          </a:p>
          <a:p>
            <a:pPr>
              <a:lnSpc>
                <a:spcPct val="100000"/>
              </a:lnSpc>
            </a:pPr>
            <a:endParaRPr lang="en-US" sz="3200" b="0" strike="noStrike" spc="-1">
              <a:solidFill>
                <a:srgbClr val="000000"/>
              </a:solidFill>
              <a:uFill>
                <a:solidFill>
                  <a:srgbClr val="FFFFFF"/>
                </a:solidFill>
              </a:uFill>
              <a:latin typeface="Arial"/>
            </a:endParaRPr>
          </a:p>
          <a:p>
            <a:pPr>
              <a:lnSpc>
                <a:spcPct val="100000"/>
              </a:lnSpc>
            </a:pPr>
            <a:r>
              <a:rPr lang="en-US" sz="2800" b="0" strike="noStrike" spc="-1">
                <a:solidFill>
                  <a:srgbClr val="000000"/>
                </a:solidFill>
                <a:uFill>
                  <a:solidFill>
                    <a:srgbClr val="FFFFFF"/>
                  </a:solidFill>
                </a:uFill>
                <a:latin typeface="Arial"/>
              </a:rPr>
              <a:t>Funnel (1995) asked Mrs. P a retired math teacher:</a:t>
            </a:r>
            <a:endParaRPr lang="en-US" sz="3200" b="0" strike="noStrike" spc="-1">
              <a:solidFill>
                <a:srgbClr val="000000"/>
              </a:solidFill>
              <a:uFill>
                <a:solidFill>
                  <a:srgbClr val="FFFFFF"/>
                </a:solidFill>
              </a:uFill>
              <a:latin typeface="Arial"/>
            </a:endParaRPr>
          </a:p>
          <a:p>
            <a:pPr>
              <a:lnSpc>
                <a:spcPct val="100000"/>
              </a:lnSpc>
            </a:pPr>
            <a:endParaRPr lang="en-US" sz="3200" b="0" strike="noStrike" spc="-1">
              <a:solidFill>
                <a:srgbClr val="000000"/>
              </a:solidFill>
              <a:uFill>
                <a:solidFill>
                  <a:srgbClr val="FFFFFF"/>
                </a:solidFill>
              </a:uFill>
              <a:latin typeface="Arial"/>
            </a:endParaRPr>
          </a:p>
          <a:p>
            <a:pPr>
              <a:lnSpc>
                <a:spcPct val="100000"/>
              </a:lnSpc>
            </a:pPr>
            <a:r>
              <a:rPr lang="en-US" sz="2800" b="0" strike="noStrike" spc="-1">
                <a:solidFill>
                  <a:srgbClr val="000000"/>
                </a:solidFill>
                <a:uFill>
                  <a:solidFill>
                    <a:srgbClr val="FFFFFF"/>
                  </a:solidFill>
                </a:uFill>
                <a:latin typeface="Arial"/>
              </a:rPr>
              <a:t>Funnel: </a:t>
            </a:r>
            <a:r>
              <a:rPr lang="en-US" sz="2800" b="0" i="1" strike="noStrike" spc="-1">
                <a:solidFill>
                  <a:srgbClr val="000000"/>
                </a:solidFill>
                <a:uFill>
                  <a:solidFill>
                    <a:srgbClr val="FFFFFF"/>
                  </a:solidFill>
                </a:uFill>
                <a:latin typeface="Arial"/>
              </a:rPr>
              <a:t>What is a kitten</a:t>
            </a:r>
            <a:r>
              <a:rPr lang="en-US" sz="2800" b="0" strike="noStrike" spc="-1">
                <a:solidFill>
                  <a:srgbClr val="000000"/>
                </a:solidFill>
                <a:uFill>
                  <a:solidFill>
                    <a:srgbClr val="FFFFFF"/>
                  </a:solidFill>
                </a:uFill>
                <a:latin typeface="Arial"/>
              </a:rPr>
              <a:t>?</a:t>
            </a:r>
            <a:endParaRPr lang="en-US" sz="3200" b="0" strike="noStrike" spc="-1">
              <a:solidFill>
                <a:srgbClr val="000000"/>
              </a:solidFill>
              <a:uFill>
                <a:solidFill>
                  <a:srgbClr val="FFFFFF"/>
                </a:solidFill>
              </a:uFill>
              <a:latin typeface="Arial"/>
            </a:endParaRPr>
          </a:p>
          <a:p>
            <a:pPr>
              <a:lnSpc>
                <a:spcPct val="100000"/>
              </a:lnSpc>
            </a:pPr>
            <a:r>
              <a:rPr lang="en-US" sz="2800" b="0" strike="noStrike" spc="-1">
                <a:solidFill>
                  <a:srgbClr val="000000"/>
                </a:solidFill>
                <a:uFill>
                  <a:solidFill>
                    <a:srgbClr val="FFFFFF"/>
                  </a:solidFill>
                </a:uFill>
                <a:latin typeface="Arial"/>
              </a:rPr>
              <a:t>Mrs. P:  </a:t>
            </a:r>
            <a:r>
              <a:rPr lang="en-US" sz="2800" b="0" i="1" strike="noStrike" spc="-1">
                <a:solidFill>
                  <a:srgbClr val="000000"/>
                </a:solidFill>
                <a:uFill>
                  <a:solidFill>
                    <a:srgbClr val="FFFFFF"/>
                  </a:solidFill>
                </a:uFill>
                <a:latin typeface="Arial"/>
              </a:rPr>
              <a:t>What on earth is a kitten</a:t>
            </a:r>
            <a:r>
              <a:rPr lang="en-US" sz="2800" b="0" strike="noStrike" spc="-1">
                <a:solidFill>
                  <a:srgbClr val="000000"/>
                </a:solidFill>
                <a:uFill>
                  <a:solidFill>
                    <a:srgbClr val="FFFFFF"/>
                  </a:solidFill>
                </a:uFill>
                <a:latin typeface="Arial"/>
              </a:rPr>
              <a:t>?</a:t>
            </a:r>
            <a:endParaRPr lang="en-US" sz="3200" b="0" strike="noStrike" spc="-1">
              <a:solidFill>
                <a:srgbClr val="000000"/>
              </a:solidFill>
              <a:uFill>
                <a:solidFill>
                  <a:srgbClr val="FFFFFF"/>
                </a:solidFill>
              </a:uFill>
              <a:latin typeface="Arial"/>
            </a:endParaRPr>
          </a:p>
          <a:p>
            <a:pPr>
              <a:lnSpc>
                <a:spcPct val="100000"/>
              </a:lnSpc>
            </a:pPr>
            <a:endParaRPr lang="en-US" sz="3200" b="0" strike="noStrike" spc="-1">
              <a:solidFill>
                <a:srgbClr val="000000"/>
              </a:solidFill>
              <a:uFill>
                <a:solidFill>
                  <a:srgbClr val="FFFFFF"/>
                </a:solidFill>
              </a:uFill>
              <a:latin typeface="Arial"/>
            </a:endParaRPr>
          </a:p>
          <a:p>
            <a:pPr>
              <a:lnSpc>
                <a:spcPct val="100000"/>
              </a:lnSpc>
            </a:pPr>
            <a:r>
              <a:rPr lang="en-US" sz="2800" b="0" strike="noStrike" spc="-1">
                <a:solidFill>
                  <a:srgbClr val="000000"/>
                </a:solidFill>
                <a:uFill>
                  <a:solidFill>
                    <a:srgbClr val="FFFFFF"/>
                  </a:solidFill>
                </a:uFill>
                <a:latin typeface="Arial"/>
              </a:rPr>
              <a:t>Funnel: </a:t>
            </a:r>
            <a:r>
              <a:rPr lang="en-US" sz="2800" b="0" i="1" strike="noStrike" spc="-1">
                <a:solidFill>
                  <a:srgbClr val="000000"/>
                </a:solidFill>
                <a:uFill>
                  <a:solidFill>
                    <a:srgbClr val="FFFFFF"/>
                  </a:solidFill>
                </a:uFill>
                <a:latin typeface="Arial"/>
              </a:rPr>
              <a:t>Does a mouse have a beak?</a:t>
            </a:r>
            <a:endParaRPr lang="en-US" sz="3200" b="0" strike="noStrike" spc="-1">
              <a:solidFill>
                <a:srgbClr val="000000"/>
              </a:solidFill>
              <a:uFill>
                <a:solidFill>
                  <a:srgbClr val="FFFFFF"/>
                </a:solidFill>
              </a:uFill>
              <a:latin typeface="Arial"/>
            </a:endParaRPr>
          </a:p>
          <a:p>
            <a:pPr>
              <a:lnSpc>
                <a:spcPct val="100000"/>
              </a:lnSpc>
            </a:pPr>
            <a:r>
              <a:rPr lang="en-US" sz="2800" b="0" strike="noStrike" spc="-1">
                <a:solidFill>
                  <a:srgbClr val="000000"/>
                </a:solidFill>
                <a:uFill>
                  <a:solidFill>
                    <a:srgbClr val="FFFFFF"/>
                  </a:solidFill>
                </a:uFill>
                <a:latin typeface="Arial"/>
              </a:rPr>
              <a:t>Mrs. P: </a:t>
            </a:r>
            <a:r>
              <a:rPr lang="en-US" sz="2800" b="0" i="1" strike="noStrike" spc="-1">
                <a:solidFill>
                  <a:srgbClr val="000000"/>
                </a:solidFill>
                <a:uFill>
                  <a:solidFill>
                    <a:srgbClr val="FFFFFF"/>
                  </a:solidFill>
                </a:uFill>
                <a:latin typeface="Arial"/>
              </a:rPr>
              <a:t> If I knew what a beak was, I could tell you.</a:t>
            </a:r>
            <a:endParaRPr lang="en-US" sz="3200" b="0" strike="noStrike" spc="-1">
              <a:solidFill>
                <a:srgbClr val="000000"/>
              </a:solidFill>
              <a:uFill>
                <a:solidFill>
                  <a:srgbClr val="FFFFFF"/>
                </a:solidFill>
              </a:uFill>
              <a:latin typeface="Arial"/>
            </a:endParaRPr>
          </a:p>
          <a:p>
            <a:pPr>
              <a:lnSpc>
                <a:spcPct val="100000"/>
              </a:lnSpc>
            </a:pPr>
            <a:endParaRPr lang="en-US" sz="3200" b="0" strike="noStrike" spc="-1">
              <a:solidFill>
                <a:srgbClr val="000000"/>
              </a:solidFill>
              <a:uFill>
                <a:solidFill>
                  <a:srgbClr val="FFFFFF"/>
                </a:solidFill>
              </a:uFill>
              <a:latin typeface="Arial"/>
            </a:endParaRPr>
          </a:p>
          <a:p>
            <a:endParaRPr lang="en-US" sz="32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4679601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 name="TextShape 1"/>
          <p:cNvSpPr txBox="1"/>
          <p:nvPr/>
        </p:nvSpPr>
        <p:spPr>
          <a:xfrm>
            <a:off x="456120" y="273240"/>
            <a:ext cx="8198280" cy="1138320"/>
          </a:xfrm>
          <a:prstGeom prst="rect">
            <a:avLst/>
          </a:prstGeom>
          <a:noFill/>
          <a:ln>
            <a:noFill/>
          </a:ln>
        </p:spPr>
        <p:txBody>
          <a:bodyPr lIns="0" tIns="0" rIns="0" bIns="0" anchor="ctr"/>
          <a:lstStyle/>
          <a:p>
            <a:pPr algn="ctr">
              <a:lnSpc>
                <a:spcPct val="100000"/>
              </a:lnSpc>
            </a:pPr>
            <a:r>
              <a:rPr lang="en-US" sz="3600" b="0" strike="noStrike" spc="-1">
                <a:solidFill>
                  <a:srgbClr val="B84747"/>
                </a:solidFill>
                <a:uFill>
                  <a:solidFill>
                    <a:srgbClr val="FFFFFF"/>
                  </a:solidFill>
                </a:uFill>
                <a:latin typeface="Arial"/>
              </a:rPr>
              <a:t>Semantic Memory Deficits Cont.</a:t>
            </a:r>
            <a:endParaRPr lang="en-US" sz="4400" b="0" strike="noStrike" spc="-1">
              <a:solidFill>
                <a:srgbClr val="000000"/>
              </a:solidFill>
              <a:uFill>
                <a:solidFill>
                  <a:srgbClr val="FFFFFF"/>
                </a:solidFill>
              </a:uFill>
              <a:latin typeface="Arial"/>
            </a:endParaRPr>
          </a:p>
        </p:txBody>
      </p:sp>
      <p:sp>
        <p:nvSpPr>
          <p:cNvPr id="388" name="TextShape 2"/>
          <p:cNvSpPr txBox="1"/>
          <p:nvPr/>
        </p:nvSpPr>
        <p:spPr>
          <a:xfrm>
            <a:off x="207360" y="667800"/>
            <a:ext cx="8712720" cy="6400080"/>
          </a:xfrm>
          <a:prstGeom prst="rect">
            <a:avLst/>
          </a:prstGeom>
          <a:noFill/>
          <a:ln>
            <a:noFill/>
          </a:ln>
        </p:spPr>
        <p:txBody>
          <a:bodyPr lIns="0" tIns="0" rIns="0" bIns="0" anchor="ctr"/>
          <a:lstStyle/>
          <a:p>
            <a:pPr>
              <a:lnSpc>
                <a:spcPct val="100000"/>
              </a:lnSpc>
            </a:pPr>
            <a:endParaRPr lang="en-US" sz="3200" b="0" strike="noStrike" spc="-1">
              <a:solidFill>
                <a:srgbClr val="000000"/>
              </a:solidFill>
              <a:uFill>
                <a:solidFill>
                  <a:srgbClr val="FFFFFF"/>
                </a:solidFill>
              </a:uFill>
              <a:latin typeface="Arial"/>
            </a:endParaRPr>
          </a:p>
          <a:p>
            <a:pPr>
              <a:lnSpc>
                <a:spcPct val="100000"/>
              </a:lnSpc>
            </a:pPr>
            <a:endParaRPr lang="en-US" sz="3200" b="0" strike="noStrike" spc="-1">
              <a:solidFill>
                <a:srgbClr val="000000"/>
              </a:solidFill>
              <a:uFill>
                <a:solidFill>
                  <a:srgbClr val="FFFFFF"/>
                </a:solidFill>
              </a:uFill>
              <a:latin typeface="Arial"/>
            </a:endParaRPr>
          </a:p>
          <a:p>
            <a:pPr>
              <a:lnSpc>
                <a:spcPct val="100000"/>
              </a:lnSpc>
            </a:pPr>
            <a:r>
              <a:rPr lang="en-US" sz="2800" b="0" strike="noStrike" spc="-1">
                <a:solidFill>
                  <a:srgbClr val="000000"/>
                </a:solidFill>
                <a:uFill>
                  <a:solidFill>
                    <a:srgbClr val="FFFFFF"/>
                  </a:solidFill>
                </a:uFill>
                <a:latin typeface="Arial"/>
              </a:rPr>
              <a:t>Clive Wearing (Wilson &amp; Wearing, 1995)</a:t>
            </a:r>
            <a:endParaRPr lang="en-US" sz="3200" b="0" strike="noStrike" spc="-1">
              <a:solidFill>
                <a:srgbClr val="000000"/>
              </a:solidFill>
              <a:uFill>
                <a:solidFill>
                  <a:srgbClr val="FFFFFF"/>
                </a:solidFill>
              </a:uFill>
              <a:latin typeface="Arial"/>
            </a:endParaRPr>
          </a:p>
          <a:p>
            <a:pPr>
              <a:lnSpc>
                <a:spcPct val="100000"/>
              </a:lnSpc>
            </a:pPr>
            <a:r>
              <a:rPr lang="en-US" sz="2800" b="0" strike="noStrike" spc="-1">
                <a:solidFill>
                  <a:srgbClr val="000000"/>
                </a:solidFill>
                <a:uFill>
                  <a:solidFill>
                    <a:srgbClr val="FFFFFF"/>
                  </a:solidFill>
                </a:uFill>
                <a:latin typeface="Arial"/>
              </a:rPr>
              <a:t>Problem distinguishing between HONEY, JAM, MARMALADE</a:t>
            </a:r>
            <a:endParaRPr lang="en-US" sz="3200" b="0" strike="noStrike" spc="-1">
              <a:solidFill>
                <a:srgbClr val="000000"/>
              </a:solidFill>
              <a:uFill>
                <a:solidFill>
                  <a:srgbClr val="FFFFFF"/>
                </a:solidFill>
              </a:uFill>
              <a:latin typeface="Arial"/>
            </a:endParaRPr>
          </a:p>
          <a:p>
            <a:pPr>
              <a:lnSpc>
                <a:spcPct val="100000"/>
              </a:lnSpc>
            </a:pPr>
            <a:endParaRPr lang="en-US" sz="3200" b="0" strike="noStrike" spc="-1">
              <a:solidFill>
                <a:srgbClr val="000000"/>
              </a:solidFill>
              <a:uFill>
                <a:solidFill>
                  <a:srgbClr val="FFFFFF"/>
                </a:solidFill>
              </a:uFill>
              <a:latin typeface="Arial"/>
            </a:endParaRPr>
          </a:p>
          <a:p>
            <a:pPr>
              <a:lnSpc>
                <a:spcPct val="100000"/>
              </a:lnSpc>
            </a:pPr>
            <a:r>
              <a:rPr lang="en-US" sz="2800" b="0" strike="noStrike" spc="-1">
                <a:solidFill>
                  <a:srgbClr val="000000"/>
                </a:solidFill>
                <a:uFill>
                  <a:solidFill>
                    <a:srgbClr val="FFFFFF"/>
                  </a:solidFill>
                </a:uFill>
                <a:latin typeface="Arial"/>
              </a:rPr>
              <a:t>Clive Wearing ate lemon including the peel mistakenly for another fruit</a:t>
            </a:r>
            <a:endParaRPr lang="en-US" sz="3200" b="0" strike="noStrike" spc="-1">
              <a:solidFill>
                <a:srgbClr val="000000"/>
              </a:solidFill>
              <a:uFill>
                <a:solidFill>
                  <a:srgbClr val="FFFFFF"/>
                </a:solidFill>
              </a:uFill>
              <a:latin typeface="Arial"/>
            </a:endParaRPr>
          </a:p>
          <a:p>
            <a:pPr>
              <a:lnSpc>
                <a:spcPct val="100000"/>
              </a:lnSpc>
            </a:pPr>
            <a:endParaRPr lang="en-US" sz="3200" b="0" strike="noStrike" spc="-1">
              <a:solidFill>
                <a:srgbClr val="000000"/>
              </a:solidFill>
              <a:uFill>
                <a:solidFill>
                  <a:srgbClr val="FFFFFF"/>
                </a:solidFill>
              </a:uFill>
              <a:latin typeface="Arial"/>
            </a:endParaRPr>
          </a:p>
          <a:p>
            <a:pPr>
              <a:lnSpc>
                <a:spcPct val="100000"/>
              </a:lnSpc>
            </a:pPr>
            <a:r>
              <a:rPr lang="en-US" sz="2800" b="0" strike="noStrike" spc="-1">
                <a:solidFill>
                  <a:srgbClr val="000000"/>
                </a:solidFill>
                <a:uFill>
                  <a:solidFill>
                    <a:srgbClr val="FFFFFF"/>
                  </a:solidFill>
                </a:uFill>
                <a:latin typeface="Arial"/>
              </a:rPr>
              <a:t>These evidence support the view that memories are stored throughout the brain as a network</a:t>
            </a:r>
            <a:endParaRPr lang="en-US" sz="3200" b="0" strike="noStrike" spc="-1">
              <a:solidFill>
                <a:srgbClr val="000000"/>
              </a:solidFill>
              <a:uFill>
                <a:solidFill>
                  <a:srgbClr val="FFFFFF"/>
                </a:solidFill>
              </a:uFill>
              <a:latin typeface="Arial"/>
            </a:endParaRPr>
          </a:p>
          <a:p>
            <a:pPr>
              <a:lnSpc>
                <a:spcPct val="100000"/>
              </a:lnSpc>
            </a:pPr>
            <a:endParaRPr lang="en-US" sz="3200" b="0" strike="noStrike" spc="-1">
              <a:solidFill>
                <a:srgbClr val="000000"/>
              </a:solidFill>
              <a:uFill>
                <a:solidFill>
                  <a:srgbClr val="FFFFFF"/>
                </a:solidFill>
              </a:uFill>
              <a:latin typeface="Arial"/>
            </a:endParaRPr>
          </a:p>
          <a:p>
            <a:pPr>
              <a:lnSpc>
                <a:spcPct val="100000"/>
              </a:lnSpc>
            </a:pPr>
            <a:r>
              <a:rPr lang="en-US" sz="2800" b="0" strike="noStrike" spc="-1">
                <a:solidFill>
                  <a:srgbClr val="000000"/>
                </a:solidFill>
                <a:uFill>
                  <a:solidFill>
                    <a:srgbClr val="FFFFFF"/>
                  </a:solidFill>
                </a:uFill>
                <a:latin typeface="Arial"/>
              </a:rPr>
              <a:t>Collins &amp; Loftus (1975) network model</a:t>
            </a:r>
            <a:endParaRPr lang="en-US" sz="3200" b="0" strike="noStrike" spc="-1">
              <a:solidFill>
                <a:srgbClr val="000000"/>
              </a:solidFill>
              <a:uFill>
                <a:solidFill>
                  <a:srgbClr val="FFFFFF"/>
                </a:solidFill>
              </a:uFill>
              <a:latin typeface="Arial"/>
            </a:endParaRPr>
          </a:p>
          <a:p>
            <a:pPr>
              <a:lnSpc>
                <a:spcPct val="100000"/>
              </a:lnSpc>
            </a:pPr>
            <a:r>
              <a:rPr lang="en-US" sz="2800" b="0" strike="noStrike" spc="-1">
                <a:solidFill>
                  <a:srgbClr val="000000"/>
                </a:solidFill>
                <a:uFill>
                  <a:solidFill>
                    <a:srgbClr val="FFFFFF"/>
                  </a:solidFill>
                </a:uFill>
                <a:latin typeface="Arial"/>
              </a:rPr>
              <a:t>Damage to one NODE will eliminate that concept</a:t>
            </a:r>
            <a:endParaRPr lang="en-US" sz="3200" b="0" strike="noStrike" spc="-1">
              <a:solidFill>
                <a:srgbClr val="000000"/>
              </a:solidFill>
              <a:uFill>
                <a:solidFill>
                  <a:srgbClr val="FFFFFF"/>
                </a:solidFill>
              </a:uFill>
              <a:latin typeface="Arial"/>
            </a:endParaRPr>
          </a:p>
          <a:p>
            <a:pPr>
              <a:lnSpc>
                <a:spcPct val="100000"/>
              </a:lnSpc>
            </a:pPr>
            <a:endParaRPr lang="en-US" sz="3200" b="0" strike="noStrike" spc="-1">
              <a:solidFill>
                <a:srgbClr val="000000"/>
              </a:solidFill>
              <a:uFill>
                <a:solidFill>
                  <a:srgbClr val="FFFFFF"/>
                </a:solidFill>
              </a:uFill>
              <a:latin typeface="Arial"/>
            </a:endParaRPr>
          </a:p>
          <a:p>
            <a:endParaRPr lang="en-US" sz="32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220417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 name="TextShape 1"/>
          <p:cNvSpPr txBox="1"/>
          <p:nvPr/>
        </p:nvSpPr>
        <p:spPr>
          <a:xfrm>
            <a:off x="457200" y="274680"/>
            <a:ext cx="8229240" cy="1142640"/>
          </a:xfrm>
          <a:prstGeom prst="rect">
            <a:avLst/>
          </a:prstGeom>
          <a:noFill/>
          <a:ln>
            <a:noFill/>
          </a:ln>
        </p:spPr>
        <p:txBody>
          <a:bodyPr anchor="ctr"/>
          <a:lstStyle/>
          <a:p>
            <a:pPr algn="ctr">
              <a:lnSpc>
                <a:spcPct val="100000"/>
              </a:lnSpc>
            </a:pPr>
            <a:r>
              <a:rPr lang="en-US" sz="4400" b="1" strike="noStrike" spc="-1">
                <a:solidFill>
                  <a:srgbClr val="000000"/>
                </a:solidFill>
                <a:uFill>
                  <a:solidFill>
                    <a:srgbClr val="FFFFFF"/>
                  </a:solidFill>
                </a:uFill>
                <a:latin typeface="Cambria"/>
              </a:rPr>
              <a:t>What’s a Brain?</a:t>
            </a:r>
            <a:endParaRPr lang="en-US" sz="4400" b="0" strike="noStrike" spc="-1">
              <a:solidFill>
                <a:srgbClr val="000000"/>
              </a:solidFill>
              <a:uFill>
                <a:solidFill>
                  <a:srgbClr val="FFFFFF"/>
                </a:solidFill>
              </a:uFill>
              <a:latin typeface="Arial"/>
            </a:endParaRPr>
          </a:p>
        </p:txBody>
      </p:sp>
      <p:sp>
        <p:nvSpPr>
          <p:cNvPr id="297" name="TextShape 2"/>
          <p:cNvSpPr txBox="1"/>
          <p:nvPr/>
        </p:nvSpPr>
        <p:spPr>
          <a:xfrm>
            <a:off x="457200" y="1326075"/>
            <a:ext cx="8229240" cy="4986787"/>
          </a:xfrm>
          <a:prstGeom prst="rect">
            <a:avLst/>
          </a:prstGeom>
          <a:noFill/>
          <a:ln>
            <a:noFill/>
          </a:ln>
        </p:spPr>
        <p:txBody>
          <a:bodyPr lIns="0" tIns="0" rIns="0" bIns="0" anchor="ctr"/>
          <a:lstStyle/>
          <a:p>
            <a:pPr marL="343080" indent="-342720">
              <a:lnSpc>
                <a:spcPct val="100000"/>
              </a:lnSpc>
              <a:buClr>
                <a:srgbClr val="000000"/>
              </a:buClr>
              <a:buFont typeface="Arial"/>
              <a:buChar char="•"/>
            </a:pPr>
            <a:r>
              <a:rPr lang="en-US" sz="3200" b="0" strike="noStrike" spc="-1" dirty="0">
                <a:solidFill>
                  <a:srgbClr val="000000"/>
                </a:solidFill>
                <a:uFill>
                  <a:solidFill>
                    <a:srgbClr val="FFFFFF"/>
                  </a:solidFill>
                </a:uFill>
                <a:latin typeface="Times New Roman"/>
              </a:rPr>
              <a:t>A complex assortment of separate areas and regions, each of which has its own unique function:</a:t>
            </a:r>
            <a:endParaRPr lang="en-US" sz="3200" b="0" strike="noStrike" spc="-1" dirty="0">
              <a:solidFill>
                <a:srgbClr val="000000"/>
              </a:solidFill>
              <a:uFill>
                <a:solidFill>
                  <a:srgbClr val="FFFFFF"/>
                </a:solidFill>
              </a:uFill>
              <a:latin typeface="Arial"/>
            </a:endParaRPr>
          </a:p>
          <a:p>
            <a:pPr marL="864000" lvl="1" indent="-324000">
              <a:lnSpc>
                <a:spcPct val="100000"/>
              </a:lnSpc>
              <a:buClr>
                <a:srgbClr val="000000"/>
              </a:buClr>
              <a:buSzPct val="75000"/>
              <a:buFont typeface="Symbol" charset="2"/>
              <a:buChar char=""/>
            </a:pPr>
            <a:r>
              <a:rPr lang="en-US" sz="3200" b="0" i="1" strike="noStrike" spc="-1" dirty="0">
                <a:solidFill>
                  <a:srgbClr val="000000"/>
                </a:solidFill>
                <a:uFill>
                  <a:solidFill>
                    <a:srgbClr val="FFFFFF"/>
                  </a:solidFill>
                </a:uFill>
                <a:latin typeface="Times New Roman"/>
              </a:rPr>
              <a:t>The Accidental Mind  (Linden, 2008) </a:t>
            </a:r>
            <a:r>
              <a:rPr lang="en-US" sz="3200" b="0" strike="noStrike" spc="-1" dirty="0">
                <a:solidFill>
                  <a:srgbClr val="000000"/>
                </a:solidFill>
                <a:uFill>
                  <a:solidFill>
                    <a:srgbClr val="FFFFFF"/>
                  </a:solidFill>
                </a:uFill>
                <a:latin typeface="Times New Roman"/>
              </a:rPr>
              <a:t> The brain is a </a:t>
            </a:r>
            <a:r>
              <a:rPr lang="en-US" sz="3200" b="0" i="1" strike="noStrike" spc="-1" dirty="0" smtClean="0">
                <a:solidFill>
                  <a:srgbClr val="FF0000"/>
                </a:solidFill>
                <a:uFill>
                  <a:solidFill>
                    <a:srgbClr val="FFFFFF"/>
                  </a:solidFill>
                </a:uFill>
                <a:latin typeface="Times New Roman"/>
              </a:rPr>
              <a:t>cobbled</a:t>
            </a:r>
            <a:r>
              <a:rPr lang="en-US" sz="3200" b="0" i="1" strike="noStrike" spc="-1" dirty="0">
                <a:solidFill>
                  <a:srgbClr val="FF0000"/>
                </a:solidFill>
                <a:uFill>
                  <a:solidFill>
                    <a:srgbClr val="FFFFFF"/>
                  </a:solidFill>
                </a:uFill>
                <a:latin typeface="Times New Roman"/>
              </a:rPr>
              <a:t>-together mess</a:t>
            </a:r>
            <a:r>
              <a:rPr lang="en-US" sz="3200" b="0" strike="noStrike" spc="-1" dirty="0" smtClean="0">
                <a:solidFill>
                  <a:srgbClr val="000000"/>
                </a:solidFill>
                <a:uFill>
                  <a:solidFill>
                    <a:srgbClr val="FFFFFF"/>
                  </a:solidFill>
                </a:uFill>
                <a:latin typeface="Times New Roman"/>
              </a:rPr>
              <a:t>." </a:t>
            </a:r>
            <a:r>
              <a:rPr lang="en-US" sz="3200" b="0" strike="noStrike" spc="-1" dirty="0">
                <a:solidFill>
                  <a:srgbClr val="000000"/>
                </a:solidFill>
                <a:uFill>
                  <a:solidFill>
                    <a:srgbClr val="FFFFFF"/>
                  </a:solidFill>
                </a:uFill>
                <a:latin typeface="Times New Roman"/>
              </a:rPr>
              <a:t>Impressive in function, sure. But in its design the brain is </a:t>
            </a:r>
            <a:r>
              <a:rPr lang="en-US" sz="3200" b="0" i="1" strike="noStrike" spc="-1" dirty="0" smtClean="0">
                <a:solidFill>
                  <a:srgbClr val="FF0000"/>
                </a:solidFill>
                <a:uFill>
                  <a:solidFill>
                    <a:srgbClr val="FFFFFF"/>
                  </a:solidFill>
                </a:uFill>
                <a:latin typeface="Times New Roman"/>
              </a:rPr>
              <a:t>quirky</a:t>
            </a:r>
            <a:r>
              <a:rPr lang="en-US" sz="3200" b="0" i="1" strike="noStrike" spc="-1" dirty="0">
                <a:solidFill>
                  <a:srgbClr val="FF0000"/>
                </a:solidFill>
                <a:uFill>
                  <a:solidFill>
                    <a:srgbClr val="FFFFFF"/>
                  </a:solidFill>
                </a:uFill>
                <a:latin typeface="Times New Roman"/>
              </a:rPr>
              <a:t>, inefficient and bizarre ... a weird agglomeration of ad hoc solutions that have accumulated throughout millions of years of evolutionary </a:t>
            </a:r>
            <a:r>
              <a:rPr lang="en-US" sz="3200" b="0" i="1" strike="noStrike" spc="-1" dirty="0" smtClean="0">
                <a:solidFill>
                  <a:srgbClr val="FF0000"/>
                </a:solidFill>
                <a:uFill>
                  <a:solidFill>
                    <a:srgbClr val="FFFFFF"/>
                  </a:solidFill>
                </a:uFill>
                <a:latin typeface="Times New Roman"/>
              </a:rPr>
              <a:t>history</a:t>
            </a:r>
            <a:r>
              <a:rPr lang="en-US" sz="3200" spc="-1" dirty="0" smtClean="0">
                <a:solidFill>
                  <a:srgbClr val="000000"/>
                </a:solidFill>
                <a:uFill>
                  <a:solidFill>
                    <a:srgbClr val="FFFFFF"/>
                  </a:solidFill>
                </a:uFill>
                <a:latin typeface="Times New Roman"/>
              </a:rPr>
              <a:t>.</a:t>
            </a:r>
            <a:endParaRPr lang="en-US" sz="3200" b="0" strike="noStrike" spc="-1" dirty="0">
              <a:solidFill>
                <a:srgbClr val="000000"/>
              </a:solidFill>
              <a:uFill>
                <a:solidFill>
                  <a:srgbClr val="FFFFFF"/>
                </a:solidFill>
              </a:uFill>
              <a:latin typeface="Arial"/>
            </a:endParaRPr>
          </a:p>
        </p:txBody>
      </p:sp>
    </p:spTree>
    <p:extLst>
      <p:ext uri="{BB962C8B-B14F-4D97-AF65-F5344CB8AC3E}">
        <p14:creationId xmlns:p14="http://schemas.microsoft.com/office/powerpoint/2010/main" val="41546983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 name="TextShape 1"/>
          <p:cNvSpPr txBox="1"/>
          <p:nvPr/>
        </p:nvSpPr>
        <p:spPr>
          <a:xfrm>
            <a:off x="457200" y="273600"/>
            <a:ext cx="8229240" cy="1144800"/>
          </a:xfrm>
          <a:prstGeom prst="rect">
            <a:avLst/>
          </a:prstGeom>
          <a:noFill/>
          <a:ln>
            <a:noFill/>
          </a:ln>
        </p:spPr>
        <p:txBody>
          <a:bodyPr anchor="ctr"/>
          <a:lstStyle/>
          <a:p>
            <a:pPr algn="ctr">
              <a:lnSpc>
                <a:spcPct val="100000"/>
              </a:lnSpc>
            </a:pPr>
            <a:r>
              <a:rPr lang="en-US" sz="4400" b="1" strike="noStrike" spc="-1">
                <a:solidFill>
                  <a:srgbClr val="000000"/>
                </a:solidFill>
                <a:uFill>
                  <a:solidFill>
                    <a:srgbClr val="FFFFFF"/>
                  </a:solidFill>
                </a:uFill>
                <a:latin typeface="Cambria"/>
              </a:rPr>
              <a:t>Structures of the Human Brain</a:t>
            </a:r>
            <a:endParaRPr lang="en-US" sz="4400" b="0" strike="noStrike" spc="-1">
              <a:solidFill>
                <a:srgbClr val="000000"/>
              </a:solidFill>
              <a:uFill>
                <a:solidFill>
                  <a:srgbClr val="FFFFFF"/>
                </a:solidFill>
              </a:uFill>
              <a:latin typeface="Arial"/>
            </a:endParaRPr>
          </a:p>
        </p:txBody>
      </p:sp>
      <p:pic>
        <p:nvPicPr>
          <p:cNvPr id="390" name="Picture 4"/>
          <p:cNvPicPr/>
          <p:nvPr/>
        </p:nvPicPr>
        <p:blipFill>
          <a:blip r:embed="rId3"/>
          <a:stretch/>
        </p:blipFill>
        <p:spPr>
          <a:xfrm>
            <a:off x="365760" y="1280160"/>
            <a:ext cx="8320680" cy="5196600"/>
          </a:xfrm>
          <a:prstGeom prst="rect">
            <a:avLst/>
          </a:prstGeom>
          <a:ln w="9360">
            <a:noFill/>
          </a:ln>
        </p:spPr>
      </p:pic>
      <p:sp>
        <p:nvSpPr>
          <p:cNvPr id="391" name="TextShape 2"/>
          <p:cNvSpPr txBox="1"/>
          <p:nvPr/>
        </p:nvSpPr>
        <p:spPr>
          <a:xfrm>
            <a:off x="457200" y="1604520"/>
            <a:ext cx="8229240" cy="3977280"/>
          </a:xfrm>
          <a:prstGeom prst="rect">
            <a:avLst/>
          </a:prstGeom>
          <a:noFill/>
          <a:ln>
            <a:noFill/>
          </a:ln>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20399913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2" name="Picture 391"/>
          <p:cNvPicPr/>
          <p:nvPr/>
        </p:nvPicPr>
        <p:blipFill>
          <a:blip r:embed="rId2"/>
          <a:stretch/>
        </p:blipFill>
        <p:spPr>
          <a:xfrm>
            <a:off x="41760" y="24120"/>
            <a:ext cx="9143640" cy="6100920"/>
          </a:xfrm>
          <a:prstGeom prst="rect">
            <a:avLst/>
          </a:prstGeom>
          <a:ln>
            <a:noFill/>
          </a:ln>
        </p:spPr>
      </p:pic>
      <p:sp>
        <p:nvSpPr>
          <p:cNvPr id="393" name="TextShape 1"/>
          <p:cNvSpPr txBox="1"/>
          <p:nvPr/>
        </p:nvSpPr>
        <p:spPr>
          <a:xfrm>
            <a:off x="822960" y="19080"/>
            <a:ext cx="8731800" cy="346680"/>
          </a:xfrm>
          <a:prstGeom prst="rect">
            <a:avLst/>
          </a:prstGeom>
          <a:noFill/>
          <a:ln>
            <a:noFill/>
          </a:ln>
        </p:spPr>
        <p:txBody>
          <a:bodyPr lIns="90000" tIns="45000" rIns="90000" bIns="45000"/>
          <a:lstStyle/>
          <a:p>
            <a:r>
              <a:rPr lang="en-US" sz="1300" b="0" strike="noStrike" spc="-1">
                <a:solidFill>
                  <a:srgbClr val="000000"/>
                </a:solidFill>
                <a:uFill>
                  <a:solidFill>
                    <a:srgbClr val="FFFFFF"/>
                  </a:solidFill>
                </a:uFill>
                <a:latin typeface="Arial"/>
              </a:rPr>
              <a:t>http://quantumphysicsofbeliefs.com/wp-content/uploads/2014/05/BrainMemory01.jpg</a:t>
            </a:r>
            <a:endParaRPr lang="en-US"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25850768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4" name="Picture 393"/>
          <p:cNvPicPr/>
          <p:nvPr/>
        </p:nvPicPr>
        <p:blipFill>
          <a:blip r:embed="rId2"/>
          <a:stretch/>
        </p:blipFill>
        <p:spPr>
          <a:xfrm>
            <a:off x="2285640" y="856800"/>
            <a:ext cx="4248000" cy="4303800"/>
          </a:xfrm>
          <a:prstGeom prst="rect">
            <a:avLst/>
          </a:prstGeom>
          <a:ln>
            <a:noFill/>
          </a:ln>
        </p:spPr>
      </p:pic>
      <p:sp>
        <p:nvSpPr>
          <p:cNvPr id="395" name="TextShape 1"/>
          <p:cNvSpPr txBox="1"/>
          <p:nvPr/>
        </p:nvSpPr>
        <p:spPr>
          <a:xfrm>
            <a:off x="2285640" y="856800"/>
            <a:ext cx="4248000" cy="4304160"/>
          </a:xfrm>
          <a:prstGeom prst="rect">
            <a:avLst/>
          </a:prstGeom>
          <a:noFill/>
          <a:ln>
            <a:noFill/>
          </a:ln>
        </p:spPr>
      </p:sp>
      <p:sp>
        <p:nvSpPr>
          <p:cNvPr id="396" name="CustomShape 2"/>
          <p:cNvSpPr/>
          <p:nvPr/>
        </p:nvSpPr>
        <p:spPr>
          <a:xfrm>
            <a:off x="2214360" y="5143320"/>
            <a:ext cx="4572000" cy="7002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marL="216000" indent="-216000">
              <a:buClr>
                <a:srgbClr val="000000"/>
              </a:buClr>
              <a:buSzPct val="45000"/>
              <a:buFont typeface="Wingdings" charset="2"/>
              <a:buChar char=""/>
            </a:pPr>
            <a:r>
              <a:rPr lang="en-GB" sz="1990" b="0" strike="noStrike" spc="-1">
                <a:solidFill>
                  <a:srgbClr val="000000"/>
                </a:solidFill>
                <a:uFill>
                  <a:solidFill>
                    <a:srgbClr val="FFFFFF"/>
                  </a:solidFill>
                </a:uFill>
                <a:latin typeface="Arial"/>
              </a:rPr>
              <a:t>The human brain, showing those areas particularly related to memory.</a:t>
            </a:r>
            <a:endParaRPr lang="en-US"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26951549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idx="4294967295"/>
          </p:nvPr>
        </p:nvSpPr>
        <p:spPr>
          <a:xfrm>
            <a:off x="886097" y="381000"/>
            <a:ext cx="3685903" cy="1219200"/>
          </a:xfrm>
        </p:spPr>
        <p:txBody>
          <a:bodyPr/>
          <a:lstStyle/>
          <a:p>
            <a:pPr eaLnBrk="1" hangingPunct="1"/>
            <a:r>
              <a:rPr lang="en-US" dirty="0"/>
              <a:t>Neuroimaging</a:t>
            </a:r>
          </a:p>
        </p:txBody>
      </p:sp>
      <p:sp>
        <p:nvSpPr>
          <p:cNvPr id="30722" name="Content Placeholder 2"/>
          <p:cNvSpPr>
            <a:spLocks noGrp="1"/>
          </p:cNvSpPr>
          <p:nvPr>
            <p:ph idx="4294967295"/>
          </p:nvPr>
        </p:nvSpPr>
        <p:spPr>
          <a:xfrm>
            <a:off x="914400" y="2057400"/>
            <a:ext cx="7391400" cy="3124200"/>
          </a:xfrm>
        </p:spPr>
        <p:txBody>
          <a:bodyPr/>
          <a:lstStyle/>
          <a:p>
            <a:pPr eaLnBrk="1" hangingPunct="1"/>
            <a:r>
              <a:rPr lang="en-US" b="1" dirty="0"/>
              <a:t>Neuroimaging </a:t>
            </a:r>
            <a:r>
              <a:rPr lang="en-US" dirty="0"/>
              <a:t>is the technology that allows us to create images that demonstrate which regions of the brain are working during a particular memory or cognitive task.</a:t>
            </a:r>
          </a:p>
          <a:p>
            <a:pPr lvl="1" eaLnBrk="1" hangingPunct="1">
              <a:buFont typeface="Arial" panose="020B0604020202020204" pitchFamily="34" charset="0"/>
              <a:buChar char="•"/>
            </a:pPr>
            <a:r>
              <a:rPr lang="en-US" dirty="0"/>
              <a:t>EEG, MEG, PET, and </a:t>
            </a:r>
            <a:r>
              <a:rPr lang="en-US" dirty="0" smtClean="0"/>
              <a:t>fMRI </a:t>
            </a:r>
            <a:endParaRPr lang="en-US" dirty="0"/>
          </a:p>
        </p:txBody>
      </p:sp>
      <p:sp>
        <p:nvSpPr>
          <p:cNvPr id="2" name="Footer Placeholder 1"/>
          <p:cNvSpPr>
            <a:spLocks noGrp="1"/>
          </p:cNvSpPr>
          <p:nvPr>
            <p:ph type="ftr" sz="quarter" idx="11"/>
          </p:nvPr>
        </p:nvSpPr>
        <p:spPr/>
        <p:txBody>
          <a:bodyPr/>
          <a:lstStyle/>
          <a:p>
            <a:pPr>
              <a:defRPr/>
            </a:pPr>
            <a:r>
              <a:rPr lang="en-US" smtClean="0"/>
              <a:t>Schwartz, Memory 3e. SAGE Publications, 2018.</a:t>
            </a:r>
            <a:endParaRPr lang="en-US" dirty="0"/>
          </a:p>
        </p:txBody>
      </p:sp>
      <p:sp>
        <p:nvSpPr>
          <p:cNvPr id="3" name="Slide Number Placeholder 2"/>
          <p:cNvSpPr>
            <a:spLocks noGrp="1"/>
          </p:cNvSpPr>
          <p:nvPr>
            <p:ph type="sldNum" sz="quarter" idx="12"/>
          </p:nvPr>
        </p:nvSpPr>
        <p:spPr/>
        <p:txBody>
          <a:bodyPr/>
          <a:lstStyle/>
          <a:p>
            <a:pPr>
              <a:defRPr/>
            </a:pPr>
            <a:fld id="{AD0B5FB2-181D-4152-B9D1-98AC60C6AC11}" type="slidenum">
              <a:rPr lang="en-US" smtClean="0"/>
              <a:pPr>
                <a:defRPr/>
              </a:pPr>
              <a:t>43</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idx="4294967295"/>
          </p:nvPr>
        </p:nvSpPr>
        <p:spPr>
          <a:xfrm>
            <a:off x="838200" y="228600"/>
            <a:ext cx="3505200" cy="1143000"/>
          </a:xfrm>
        </p:spPr>
        <p:txBody>
          <a:bodyPr/>
          <a:lstStyle/>
          <a:p>
            <a:pPr eaLnBrk="1" hangingPunct="1"/>
            <a:r>
              <a:rPr lang="en-US" dirty="0"/>
              <a:t>Neuroimaging</a:t>
            </a:r>
          </a:p>
        </p:txBody>
      </p:sp>
      <p:sp>
        <p:nvSpPr>
          <p:cNvPr id="31746" name="Content Placeholder 2"/>
          <p:cNvSpPr>
            <a:spLocks noGrp="1"/>
          </p:cNvSpPr>
          <p:nvPr>
            <p:ph idx="4294967295"/>
          </p:nvPr>
        </p:nvSpPr>
        <p:spPr>
          <a:xfrm>
            <a:off x="914400" y="1676400"/>
            <a:ext cx="7696200" cy="4419600"/>
          </a:xfrm>
        </p:spPr>
        <p:txBody>
          <a:bodyPr>
            <a:normAutofit/>
          </a:bodyPr>
          <a:lstStyle/>
          <a:p>
            <a:pPr eaLnBrk="1" hangingPunct="1">
              <a:lnSpc>
                <a:spcPct val="90000"/>
              </a:lnSpc>
            </a:pPr>
            <a:r>
              <a:rPr lang="en-US" b="1" dirty="0"/>
              <a:t>EEG (electroencephalography)</a:t>
            </a:r>
          </a:p>
          <a:p>
            <a:pPr lvl="1" eaLnBrk="1" hangingPunct="1">
              <a:lnSpc>
                <a:spcPct val="90000"/>
              </a:lnSpc>
              <a:buFont typeface="Arial" panose="020B0604020202020204" pitchFamily="34" charset="0"/>
              <a:buChar char="•"/>
            </a:pPr>
            <a:r>
              <a:rPr lang="en-US" dirty="0"/>
              <a:t>As electrical activity moves from one area of the brain to another, it can be measured as distinct “waves” of electrical activity.</a:t>
            </a:r>
          </a:p>
          <a:p>
            <a:pPr eaLnBrk="1" hangingPunct="1">
              <a:lnSpc>
                <a:spcPct val="90000"/>
              </a:lnSpc>
            </a:pPr>
            <a:r>
              <a:rPr lang="en-US" b="1" dirty="0" smtClean="0"/>
              <a:t>Event-related </a:t>
            </a:r>
            <a:r>
              <a:rPr lang="en-US" b="1" dirty="0"/>
              <a:t>p</a:t>
            </a:r>
            <a:r>
              <a:rPr lang="en-US" b="1" dirty="0" smtClean="0"/>
              <a:t>otential </a:t>
            </a:r>
            <a:r>
              <a:rPr lang="en-US" b="1" dirty="0"/>
              <a:t>(ERP)</a:t>
            </a:r>
          </a:p>
          <a:p>
            <a:pPr lvl="1" eaLnBrk="1" hangingPunct="1">
              <a:lnSpc>
                <a:spcPct val="90000"/>
              </a:lnSpc>
              <a:buFont typeface="Arial" panose="020B0604020202020204" pitchFamily="34" charset="0"/>
              <a:buChar char="•"/>
            </a:pPr>
            <a:r>
              <a:rPr lang="en-US" dirty="0" smtClean="0"/>
              <a:t>Averages </a:t>
            </a:r>
            <a:r>
              <a:rPr lang="en-US" dirty="0"/>
              <a:t>EEG waves in response to the onset of a stimulus</a:t>
            </a:r>
            <a:r>
              <a:rPr lang="en-US" dirty="0" smtClean="0"/>
              <a:t>. Distinct </a:t>
            </a:r>
            <a:r>
              <a:rPr lang="en-US" dirty="0"/>
              <a:t>items produce a specific positive spike in the ERP at .3 sec. after the stimulus is presented</a:t>
            </a:r>
            <a:r>
              <a:rPr lang="en-US" dirty="0" smtClean="0"/>
              <a:t>.</a:t>
            </a:r>
            <a:r>
              <a:rPr lang="en-US" b="1" dirty="0" smtClean="0"/>
              <a:t> </a:t>
            </a:r>
            <a:endParaRPr lang="en-US" dirty="0"/>
          </a:p>
        </p:txBody>
      </p:sp>
      <p:sp>
        <p:nvSpPr>
          <p:cNvPr id="2" name="Footer Placeholder 1"/>
          <p:cNvSpPr>
            <a:spLocks noGrp="1"/>
          </p:cNvSpPr>
          <p:nvPr>
            <p:ph type="ftr" sz="quarter" idx="11"/>
          </p:nvPr>
        </p:nvSpPr>
        <p:spPr/>
        <p:txBody>
          <a:bodyPr/>
          <a:lstStyle/>
          <a:p>
            <a:pPr>
              <a:defRPr/>
            </a:pPr>
            <a:r>
              <a:rPr lang="en-US" smtClean="0"/>
              <a:t>Schwartz, Memory 3e. SAGE Publications, 2018.</a:t>
            </a:r>
            <a:endParaRPr lang="en-US" dirty="0"/>
          </a:p>
        </p:txBody>
      </p:sp>
      <p:sp>
        <p:nvSpPr>
          <p:cNvPr id="3" name="Slide Number Placeholder 2"/>
          <p:cNvSpPr>
            <a:spLocks noGrp="1"/>
          </p:cNvSpPr>
          <p:nvPr>
            <p:ph type="sldNum" sz="quarter" idx="12"/>
          </p:nvPr>
        </p:nvSpPr>
        <p:spPr/>
        <p:txBody>
          <a:bodyPr/>
          <a:lstStyle/>
          <a:p>
            <a:pPr>
              <a:defRPr/>
            </a:pPr>
            <a:fld id="{AD0B5FB2-181D-4152-B9D1-98AC60C6AC11}" type="slidenum">
              <a:rPr lang="en-US" smtClean="0"/>
              <a:pPr>
                <a:defRPr/>
              </a:pPr>
              <a:t>44</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idx="4294967295"/>
          </p:nvPr>
        </p:nvSpPr>
        <p:spPr>
          <a:xfrm>
            <a:off x="914400" y="381000"/>
            <a:ext cx="3505200" cy="1371600"/>
          </a:xfrm>
        </p:spPr>
        <p:txBody>
          <a:bodyPr/>
          <a:lstStyle/>
          <a:p>
            <a:pPr eaLnBrk="1" hangingPunct="1"/>
            <a:r>
              <a:rPr lang="en-US" dirty="0"/>
              <a:t>Neuroimaging</a:t>
            </a:r>
          </a:p>
        </p:txBody>
      </p:sp>
      <p:sp>
        <p:nvSpPr>
          <p:cNvPr id="31746" name="Content Placeholder 2"/>
          <p:cNvSpPr>
            <a:spLocks noGrp="1"/>
          </p:cNvSpPr>
          <p:nvPr>
            <p:ph idx="4294967295"/>
          </p:nvPr>
        </p:nvSpPr>
        <p:spPr>
          <a:xfrm>
            <a:off x="881743" y="1905000"/>
            <a:ext cx="7728857" cy="3886200"/>
          </a:xfrm>
        </p:spPr>
        <p:txBody>
          <a:bodyPr>
            <a:normAutofit/>
          </a:bodyPr>
          <a:lstStyle/>
          <a:p>
            <a:pPr eaLnBrk="1" hangingPunct="1">
              <a:lnSpc>
                <a:spcPct val="90000"/>
              </a:lnSpc>
            </a:pPr>
            <a:r>
              <a:rPr lang="en-US" b="1" dirty="0"/>
              <a:t>MEG </a:t>
            </a:r>
            <a:r>
              <a:rPr lang="en-US" b="1" dirty="0" smtClean="0"/>
              <a:t>(</a:t>
            </a:r>
            <a:r>
              <a:rPr lang="en-GB" b="1" dirty="0" smtClean="0"/>
              <a:t>magnetoencephalography</a:t>
            </a:r>
            <a:r>
              <a:rPr lang="en-US" b="1" dirty="0" smtClean="0"/>
              <a:t>)</a:t>
            </a:r>
            <a:endParaRPr lang="en-US" b="1" dirty="0"/>
          </a:p>
          <a:p>
            <a:pPr lvl="1" eaLnBrk="1" hangingPunct="1">
              <a:lnSpc>
                <a:spcPct val="90000"/>
              </a:lnSpc>
              <a:buFont typeface="Arial" panose="020B0604020202020204" pitchFamily="34" charset="0"/>
              <a:buChar char="•"/>
            </a:pPr>
            <a:r>
              <a:rPr lang="en-GB" dirty="0"/>
              <a:t>A</a:t>
            </a:r>
            <a:r>
              <a:rPr lang="en-GB" dirty="0" smtClean="0"/>
              <a:t>llows </a:t>
            </a:r>
            <a:r>
              <a:rPr lang="en-GB" dirty="0"/>
              <a:t>researchers to measure brain activity by detecting magnetic fields that the brain </a:t>
            </a:r>
            <a:r>
              <a:rPr lang="en-GB" dirty="0" smtClean="0"/>
              <a:t>produces</a:t>
            </a:r>
            <a:r>
              <a:rPr lang="en-US" dirty="0" smtClean="0"/>
              <a:t>.</a:t>
            </a:r>
            <a:endParaRPr lang="en-US" dirty="0"/>
          </a:p>
          <a:p>
            <a:pPr eaLnBrk="1" hangingPunct="1">
              <a:lnSpc>
                <a:spcPct val="90000"/>
              </a:lnSpc>
            </a:pPr>
            <a:r>
              <a:rPr lang="en-US" b="1" dirty="0"/>
              <a:t>Transcranial magnetic stimulation (TMS)</a:t>
            </a:r>
          </a:p>
          <a:p>
            <a:pPr lvl="1" eaLnBrk="1" hangingPunct="1">
              <a:lnSpc>
                <a:spcPct val="90000"/>
              </a:lnSpc>
              <a:buFont typeface="Arial" panose="020B0604020202020204" pitchFamily="34" charset="0"/>
              <a:buChar char="•"/>
            </a:pPr>
            <a:r>
              <a:rPr lang="en-US" dirty="0"/>
              <a:t>A</a:t>
            </a:r>
            <a:r>
              <a:rPr lang="en-US" dirty="0" smtClean="0"/>
              <a:t> </a:t>
            </a:r>
            <a:r>
              <a:rPr lang="en-US" dirty="0"/>
              <a:t>magnetic charge is applied via the skull to a particular area of the brain. The TMS pulse can temporarily disrupt activity in that region of the brain. </a:t>
            </a:r>
          </a:p>
        </p:txBody>
      </p:sp>
      <p:sp>
        <p:nvSpPr>
          <p:cNvPr id="2" name="Footer Placeholder 1"/>
          <p:cNvSpPr>
            <a:spLocks noGrp="1"/>
          </p:cNvSpPr>
          <p:nvPr>
            <p:ph type="ftr" sz="quarter" idx="11"/>
          </p:nvPr>
        </p:nvSpPr>
        <p:spPr/>
        <p:txBody>
          <a:bodyPr/>
          <a:lstStyle/>
          <a:p>
            <a:pPr>
              <a:defRPr/>
            </a:pPr>
            <a:r>
              <a:rPr lang="en-US" smtClean="0"/>
              <a:t>Schwartz, Memory 3e. SAGE Publications, 2018.</a:t>
            </a:r>
            <a:endParaRPr lang="en-US" dirty="0"/>
          </a:p>
        </p:txBody>
      </p:sp>
      <p:sp>
        <p:nvSpPr>
          <p:cNvPr id="3" name="Slide Number Placeholder 2"/>
          <p:cNvSpPr>
            <a:spLocks noGrp="1"/>
          </p:cNvSpPr>
          <p:nvPr>
            <p:ph type="sldNum" sz="quarter" idx="12"/>
          </p:nvPr>
        </p:nvSpPr>
        <p:spPr/>
        <p:txBody>
          <a:bodyPr/>
          <a:lstStyle/>
          <a:p>
            <a:pPr>
              <a:defRPr/>
            </a:pPr>
            <a:fld id="{AD0B5FB2-181D-4152-B9D1-98AC60C6AC11}" type="slidenum">
              <a:rPr lang="en-US" smtClean="0"/>
              <a:pPr>
                <a:defRPr/>
              </a:pPr>
              <a:t>45</a:t>
            </a:fld>
            <a:endParaRPr lang="en-US" dirty="0"/>
          </a:p>
        </p:txBody>
      </p:sp>
    </p:spTree>
    <p:extLst>
      <p:ext uri="{BB962C8B-B14F-4D97-AF65-F5344CB8AC3E}">
        <p14:creationId xmlns:p14="http://schemas.microsoft.com/office/powerpoint/2010/main" val="3419589207"/>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idx="4294967295"/>
          </p:nvPr>
        </p:nvSpPr>
        <p:spPr>
          <a:xfrm>
            <a:off x="914400" y="533400"/>
            <a:ext cx="3200400" cy="914400"/>
          </a:xfrm>
        </p:spPr>
        <p:txBody>
          <a:bodyPr/>
          <a:lstStyle/>
          <a:p>
            <a:pPr eaLnBrk="1" hangingPunct="1"/>
            <a:r>
              <a:rPr lang="en-US" dirty="0"/>
              <a:t>Neuroimaging</a:t>
            </a:r>
          </a:p>
        </p:txBody>
      </p:sp>
      <p:sp>
        <p:nvSpPr>
          <p:cNvPr id="32770" name="Content Placeholder 2"/>
          <p:cNvSpPr>
            <a:spLocks noGrp="1"/>
          </p:cNvSpPr>
          <p:nvPr>
            <p:ph idx="4294967295"/>
          </p:nvPr>
        </p:nvSpPr>
        <p:spPr>
          <a:xfrm>
            <a:off x="886097" y="2057400"/>
            <a:ext cx="7038703" cy="3886200"/>
          </a:xfrm>
        </p:spPr>
        <p:txBody>
          <a:bodyPr>
            <a:normAutofit/>
          </a:bodyPr>
          <a:lstStyle/>
          <a:p>
            <a:pPr eaLnBrk="1" hangingPunct="1">
              <a:lnSpc>
                <a:spcPct val="90000"/>
              </a:lnSpc>
            </a:pPr>
            <a:r>
              <a:rPr lang="en-US" b="1" dirty="0"/>
              <a:t>PET technology</a:t>
            </a:r>
            <a:r>
              <a:rPr lang="en-US" dirty="0"/>
              <a:t> allows scientists to get a detailed image of a living human brain without having to damage any living tissue.</a:t>
            </a:r>
          </a:p>
          <a:p>
            <a:pPr lvl="1" eaLnBrk="1" hangingPunct="1">
              <a:lnSpc>
                <a:spcPct val="90000"/>
              </a:lnSpc>
              <a:buFont typeface="Arial" panose="020B0604020202020204" pitchFamily="34" charset="0"/>
              <a:buChar char="•"/>
            </a:pPr>
            <a:r>
              <a:rPr lang="en-US" dirty="0"/>
              <a:t>It does involve, however, injecting a small amount of a radioactive substance into a person’s blood, which doe have potentially negative effects.</a:t>
            </a:r>
          </a:p>
          <a:p>
            <a:pPr lvl="1" eaLnBrk="1" hangingPunct="1">
              <a:lnSpc>
                <a:spcPct val="90000"/>
              </a:lnSpc>
              <a:buFont typeface="Arial" panose="020B0604020202020204" pitchFamily="34" charset="0"/>
              <a:buChar char="•"/>
            </a:pPr>
            <a:r>
              <a:rPr lang="en-US" dirty="0"/>
              <a:t>PET is based on a simple assumption, and that is that areas of the brain that are being used will require more blood</a:t>
            </a:r>
            <a:r>
              <a:rPr lang="en-US" dirty="0" smtClean="0"/>
              <a:t>. </a:t>
            </a:r>
            <a:endParaRPr lang="en-US" dirty="0"/>
          </a:p>
        </p:txBody>
      </p:sp>
      <p:sp>
        <p:nvSpPr>
          <p:cNvPr id="2" name="Footer Placeholder 1"/>
          <p:cNvSpPr>
            <a:spLocks noGrp="1"/>
          </p:cNvSpPr>
          <p:nvPr>
            <p:ph type="ftr" sz="quarter" idx="11"/>
          </p:nvPr>
        </p:nvSpPr>
        <p:spPr/>
        <p:txBody>
          <a:bodyPr/>
          <a:lstStyle/>
          <a:p>
            <a:pPr>
              <a:defRPr/>
            </a:pPr>
            <a:r>
              <a:rPr lang="en-US" smtClean="0"/>
              <a:t>Schwartz, Memory 3e. SAGE Publications, 2018.</a:t>
            </a:r>
            <a:endParaRPr lang="en-US" dirty="0"/>
          </a:p>
        </p:txBody>
      </p:sp>
      <p:sp>
        <p:nvSpPr>
          <p:cNvPr id="3" name="Slide Number Placeholder 2"/>
          <p:cNvSpPr>
            <a:spLocks noGrp="1"/>
          </p:cNvSpPr>
          <p:nvPr>
            <p:ph type="sldNum" sz="quarter" idx="12"/>
          </p:nvPr>
        </p:nvSpPr>
        <p:spPr/>
        <p:txBody>
          <a:bodyPr/>
          <a:lstStyle/>
          <a:p>
            <a:pPr>
              <a:defRPr/>
            </a:pPr>
            <a:fld id="{AD0B5FB2-181D-4152-B9D1-98AC60C6AC11}" type="slidenum">
              <a:rPr lang="en-US" smtClean="0"/>
              <a:pPr>
                <a:defRPr/>
              </a:pPr>
              <a:t>46</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idx="4294967295"/>
          </p:nvPr>
        </p:nvSpPr>
        <p:spPr>
          <a:xfrm>
            <a:off x="914400" y="304800"/>
            <a:ext cx="3200400" cy="1371600"/>
          </a:xfrm>
        </p:spPr>
        <p:txBody>
          <a:bodyPr/>
          <a:lstStyle/>
          <a:p>
            <a:pPr eaLnBrk="1" hangingPunct="1"/>
            <a:r>
              <a:rPr lang="en-US" dirty="0"/>
              <a:t>Neuroimaging</a:t>
            </a:r>
          </a:p>
        </p:txBody>
      </p:sp>
      <p:sp>
        <p:nvSpPr>
          <p:cNvPr id="33794" name="Content Placeholder 2"/>
          <p:cNvSpPr>
            <a:spLocks noGrp="1"/>
          </p:cNvSpPr>
          <p:nvPr>
            <p:ph idx="4294967295"/>
          </p:nvPr>
        </p:nvSpPr>
        <p:spPr>
          <a:xfrm>
            <a:off x="914400" y="1905000"/>
            <a:ext cx="7239000" cy="3886200"/>
          </a:xfrm>
        </p:spPr>
        <p:txBody>
          <a:bodyPr>
            <a:normAutofit/>
          </a:bodyPr>
          <a:lstStyle/>
          <a:p>
            <a:pPr eaLnBrk="1" hangingPunct="1"/>
            <a:r>
              <a:rPr lang="en-US" b="1" dirty="0"/>
              <a:t>MRI</a:t>
            </a:r>
            <a:r>
              <a:rPr lang="en-US" dirty="0"/>
              <a:t> works because different molecules in the brain react differently when placed in an extremely strong magnetic </a:t>
            </a:r>
            <a:r>
              <a:rPr lang="en-US" dirty="0" smtClean="0"/>
              <a:t>field.</a:t>
            </a:r>
            <a:endParaRPr lang="en-US" dirty="0"/>
          </a:p>
          <a:p>
            <a:pPr lvl="1" eaLnBrk="1" hangingPunct="1">
              <a:buFont typeface="Arial" panose="020B0604020202020204" pitchFamily="34" charset="0"/>
              <a:buChar char="•"/>
            </a:pPr>
            <a:r>
              <a:rPr lang="en-US" dirty="0"/>
              <a:t>fMRIs offer much great spatial resolution of where events take place in the brain than any other neuroimaging technique</a:t>
            </a:r>
            <a:r>
              <a:rPr lang="en-US" dirty="0" smtClean="0"/>
              <a:t>. fMRI </a:t>
            </a:r>
            <a:r>
              <a:rPr lang="en-US" dirty="0"/>
              <a:t>can rescan the brain every .5 second</a:t>
            </a:r>
            <a:r>
              <a:rPr lang="en-US" dirty="0" smtClean="0"/>
              <a:t>. </a:t>
            </a:r>
            <a:endParaRPr lang="en-US" dirty="0"/>
          </a:p>
        </p:txBody>
      </p:sp>
      <p:sp>
        <p:nvSpPr>
          <p:cNvPr id="2" name="Footer Placeholder 1"/>
          <p:cNvSpPr>
            <a:spLocks noGrp="1"/>
          </p:cNvSpPr>
          <p:nvPr>
            <p:ph type="ftr" sz="quarter" idx="11"/>
          </p:nvPr>
        </p:nvSpPr>
        <p:spPr/>
        <p:txBody>
          <a:bodyPr/>
          <a:lstStyle/>
          <a:p>
            <a:pPr>
              <a:defRPr/>
            </a:pPr>
            <a:r>
              <a:rPr lang="en-US" smtClean="0"/>
              <a:t>Schwartz, Memory 3e. SAGE Publications, 2018.</a:t>
            </a:r>
            <a:endParaRPr lang="en-US" dirty="0"/>
          </a:p>
        </p:txBody>
      </p:sp>
      <p:sp>
        <p:nvSpPr>
          <p:cNvPr id="3" name="Slide Number Placeholder 2"/>
          <p:cNvSpPr>
            <a:spLocks noGrp="1"/>
          </p:cNvSpPr>
          <p:nvPr>
            <p:ph type="sldNum" sz="quarter" idx="12"/>
          </p:nvPr>
        </p:nvSpPr>
        <p:spPr/>
        <p:txBody>
          <a:bodyPr/>
          <a:lstStyle/>
          <a:p>
            <a:pPr>
              <a:defRPr/>
            </a:pPr>
            <a:fld id="{AD0B5FB2-181D-4152-B9D1-98AC60C6AC11}" type="slidenum">
              <a:rPr lang="en-US" smtClean="0"/>
              <a:pPr>
                <a:defRPr/>
              </a:pPr>
              <a:t>47</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idx="4294967295"/>
          </p:nvPr>
        </p:nvSpPr>
        <p:spPr>
          <a:xfrm>
            <a:off x="936171" y="152400"/>
            <a:ext cx="3276600" cy="1371600"/>
          </a:xfrm>
        </p:spPr>
        <p:txBody>
          <a:bodyPr/>
          <a:lstStyle/>
          <a:p>
            <a:pPr eaLnBrk="1" hangingPunct="1"/>
            <a:r>
              <a:rPr lang="en-US" dirty="0"/>
              <a:t>Neuroimaging</a:t>
            </a:r>
          </a:p>
        </p:txBody>
      </p:sp>
      <p:pic>
        <p:nvPicPr>
          <p:cNvPr id="2" name="Picture 1"/>
          <p:cNvPicPr>
            <a:picLocks noChangeAspect="1"/>
          </p:cNvPicPr>
          <p:nvPr/>
        </p:nvPicPr>
        <p:blipFill>
          <a:blip r:embed="rId2"/>
          <a:stretch>
            <a:fillRect/>
          </a:stretch>
        </p:blipFill>
        <p:spPr>
          <a:xfrm>
            <a:off x="1533905" y="1437409"/>
            <a:ext cx="5247895" cy="4729686"/>
          </a:xfrm>
          <a:prstGeom prst="rect">
            <a:avLst/>
          </a:prstGeom>
        </p:spPr>
      </p:pic>
      <p:sp>
        <p:nvSpPr>
          <p:cNvPr id="3" name="Footer Placeholder 2"/>
          <p:cNvSpPr>
            <a:spLocks noGrp="1"/>
          </p:cNvSpPr>
          <p:nvPr>
            <p:ph type="ftr" sz="quarter" idx="11"/>
          </p:nvPr>
        </p:nvSpPr>
        <p:spPr/>
        <p:txBody>
          <a:bodyPr/>
          <a:lstStyle/>
          <a:p>
            <a:pPr>
              <a:defRPr/>
            </a:pPr>
            <a:r>
              <a:rPr lang="en-US" smtClean="0"/>
              <a:t>Schwartz, Memory 3e. SAGE Publications, 2018.</a:t>
            </a:r>
            <a:endParaRPr lang="en-US" dirty="0"/>
          </a:p>
        </p:txBody>
      </p:sp>
      <p:sp>
        <p:nvSpPr>
          <p:cNvPr id="4" name="Slide Number Placeholder 3"/>
          <p:cNvSpPr>
            <a:spLocks noGrp="1"/>
          </p:cNvSpPr>
          <p:nvPr>
            <p:ph type="sldNum" sz="quarter" idx="12"/>
          </p:nvPr>
        </p:nvSpPr>
        <p:spPr/>
        <p:txBody>
          <a:bodyPr/>
          <a:lstStyle/>
          <a:p>
            <a:pPr>
              <a:defRPr/>
            </a:pPr>
            <a:fld id="{AD0B5FB2-181D-4152-B9D1-98AC60C6AC11}" type="slidenum">
              <a:rPr lang="en-US" smtClean="0"/>
              <a:pPr>
                <a:defRPr/>
              </a:pPr>
              <a:t>48</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idx="4294967295"/>
          </p:nvPr>
        </p:nvSpPr>
        <p:spPr>
          <a:xfrm>
            <a:off x="914400" y="457200"/>
            <a:ext cx="3581400" cy="1371600"/>
          </a:xfrm>
        </p:spPr>
        <p:txBody>
          <a:bodyPr/>
          <a:lstStyle/>
          <a:p>
            <a:pPr eaLnBrk="1" hangingPunct="1"/>
            <a:r>
              <a:rPr lang="en-US" dirty="0"/>
              <a:t>Neuroimaging</a:t>
            </a:r>
          </a:p>
        </p:txBody>
      </p:sp>
      <p:sp>
        <p:nvSpPr>
          <p:cNvPr id="35842" name="Content Placeholder 2"/>
          <p:cNvSpPr>
            <a:spLocks noGrp="1"/>
          </p:cNvSpPr>
          <p:nvPr>
            <p:ph idx="4294967295"/>
          </p:nvPr>
        </p:nvSpPr>
        <p:spPr>
          <a:xfrm>
            <a:off x="881743" y="2057400"/>
            <a:ext cx="7728857" cy="3886200"/>
          </a:xfrm>
        </p:spPr>
        <p:txBody>
          <a:bodyPr/>
          <a:lstStyle/>
          <a:p>
            <a:pPr eaLnBrk="1" hangingPunct="1"/>
            <a:r>
              <a:rPr lang="en-US" dirty="0"/>
              <a:t>Koshino et al. (2008) were interested in the differences in working or short-term memory for faces in autistic individuals.</a:t>
            </a:r>
          </a:p>
          <a:p>
            <a:pPr lvl="1" eaLnBrk="1" hangingPunct="1">
              <a:buFont typeface="Arial" panose="020B0604020202020204" pitchFamily="34" charset="0"/>
              <a:buChar char="•"/>
            </a:pPr>
            <a:r>
              <a:rPr lang="en-US" dirty="0"/>
              <a:t>Using fMRI</a:t>
            </a:r>
            <a:r>
              <a:rPr lang="en-US" dirty="0" smtClean="0"/>
              <a:t>, they </a:t>
            </a:r>
            <a:r>
              <a:rPr lang="en-US" dirty="0"/>
              <a:t>found that, relative to the normal controls, the autistic individuals showed lower levels of activation in areas of the left prefrontal lobe, known to be involved in working memory. </a:t>
            </a:r>
          </a:p>
        </p:txBody>
      </p:sp>
      <p:sp>
        <p:nvSpPr>
          <p:cNvPr id="2" name="Footer Placeholder 1"/>
          <p:cNvSpPr>
            <a:spLocks noGrp="1"/>
          </p:cNvSpPr>
          <p:nvPr>
            <p:ph type="ftr" sz="quarter" idx="11"/>
          </p:nvPr>
        </p:nvSpPr>
        <p:spPr/>
        <p:txBody>
          <a:bodyPr/>
          <a:lstStyle/>
          <a:p>
            <a:pPr>
              <a:defRPr/>
            </a:pPr>
            <a:r>
              <a:rPr lang="en-US" smtClean="0"/>
              <a:t>Schwartz, Memory 3e. SAGE Publications, 2018.</a:t>
            </a:r>
            <a:endParaRPr lang="en-US" dirty="0"/>
          </a:p>
        </p:txBody>
      </p:sp>
      <p:sp>
        <p:nvSpPr>
          <p:cNvPr id="3" name="Slide Number Placeholder 2"/>
          <p:cNvSpPr>
            <a:spLocks noGrp="1"/>
          </p:cNvSpPr>
          <p:nvPr>
            <p:ph type="sldNum" sz="quarter" idx="12"/>
          </p:nvPr>
        </p:nvSpPr>
        <p:spPr/>
        <p:txBody>
          <a:bodyPr/>
          <a:lstStyle/>
          <a:p>
            <a:pPr>
              <a:defRPr/>
            </a:pPr>
            <a:fld id="{AD0B5FB2-181D-4152-B9D1-98AC60C6AC11}" type="slidenum">
              <a:rPr lang="en-US" smtClean="0"/>
              <a:pPr>
                <a:defRPr/>
              </a:pPr>
              <a:t>49</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 name="TextShape 1"/>
          <p:cNvSpPr txBox="1"/>
          <p:nvPr/>
        </p:nvSpPr>
        <p:spPr>
          <a:xfrm>
            <a:off x="457200" y="274680"/>
            <a:ext cx="8229240" cy="1142640"/>
          </a:xfrm>
          <a:prstGeom prst="rect">
            <a:avLst/>
          </a:prstGeom>
          <a:noFill/>
          <a:ln>
            <a:noFill/>
          </a:ln>
        </p:spPr>
        <p:txBody>
          <a:bodyPr anchor="ctr"/>
          <a:lstStyle/>
          <a:p>
            <a:pPr algn="ctr">
              <a:lnSpc>
                <a:spcPct val="100000"/>
              </a:lnSpc>
            </a:pPr>
            <a:r>
              <a:rPr lang="en-US" sz="4400" b="1" strike="noStrike" spc="-1">
                <a:solidFill>
                  <a:srgbClr val="000000"/>
                </a:solidFill>
                <a:uFill>
                  <a:solidFill>
                    <a:srgbClr val="FFFFFF"/>
                  </a:solidFill>
                </a:uFill>
                <a:latin typeface="Cambria"/>
              </a:rPr>
              <a:t>What’s a Brain?</a:t>
            </a:r>
            <a:endParaRPr lang="en-US" sz="4400" b="0" strike="noStrike" spc="-1">
              <a:solidFill>
                <a:srgbClr val="000000"/>
              </a:solidFill>
              <a:uFill>
                <a:solidFill>
                  <a:srgbClr val="FFFFFF"/>
                </a:solidFill>
              </a:uFill>
              <a:latin typeface="Arial"/>
            </a:endParaRPr>
          </a:p>
        </p:txBody>
      </p:sp>
      <p:sp>
        <p:nvSpPr>
          <p:cNvPr id="299" name="TextShape 2"/>
          <p:cNvSpPr txBox="1"/>
          <p:nvPr/>
        </p:nvSpPr>
        <p:spPr>
          <a:xfrm>
            <a:off x="549000" y="1545840"/>
            <a:ext cx="8229240" cy="3937320"/>
          </a:xfrm>
          <a:prstGeom prst="rect">
            <a:avLst/>
          </a:prstGeom>
          <a:noFill/>
          <a:ln>
            <a:noFill/>
          </a:ln>
        </p:spPr>
        <p:txBody>
          <a:bodyPr lIns="0" tIns="0" rIns="0" bIns="0" anchor="ctr"/>
          <a:lstStyle/>
          <a:p>
            <a:pPr marL="343080" indent="-342720">
              <a:lnSpc>
                <a:spcPct val="100000"/>
              </a:lnSpc>
              <a:buClr>
                <a:srgbClr val="000000"/>
              </a:buClr>
              <a:buFont typeface="Arial"/>
              <a:buChar char="•"/>
            </a:pPr>
            <a:r>
              <a:rPr lang="en-US" sz="3200" b="0" strike="noStrike" spc="-1" dirty="0">
                <a:solidFill>
                  <a:srgbClr val="000000"/>
                </a:solidFill>
                <a:uFill>
                  <a:solidFill>
                    <a:srgbClr val="FFFFFF"/>
                  </a:solidFill>
                </a:uFill>
                <a:latin typeface="Times New Roman"/>
              </a:rPr>
              <a:t>A complex assortment of separate areas and regions, each of which has its own unique function:</a:t>
            </a:r>
            <a:endParaRPr lang="en-US" sz="3200" b="0" strike="noStrike" spc="-1" dirty="0">
              <a:solidFill>
                <a:srgbClr val="000000"/>
              </a:solidFill>
              <a:uFill>
                <a:solidFill>
                  <a:srgbClr val="FFFFFF"/>
                </a:solidFill>
              </a:uFill>
              <a:latin typeface="Arial"/>
            </a:endParaRPr>
          </a:p>
          <a:p>
            <a:pPr marL="864000" lvl="1" indent="-324000">
              <a:lnSpc>
                <a:spcPct val="100000"/>
              </a:lnSpc>
              <a:buClr>
                <a:srgbClr val="000000"/>
              </a:buClr>
              <a:buSzPct val="75000"/>
              <a:buFont typeface="Symbol" charset="2"/>
              <a:buChar char=""/>
            </a:pPr>
            <a:r>
              <a:rPr lang="en-US" sz="3200" b="0" strike="noStrike" spc="-1" dirty="0">
                <a:solidFill>
                  <a:srgbClr val="000000"/>
                </a:solidFill>
                <a:uFill>
                  <a:solidFill>
                    <a:srgbClr val="FFFFFF"/>
                  </a:solidFill>
                </a:uFill>
                <a:latin typeface="Times New Roman"/>
              </a:rPr>
              <a:t>Prefrontal Region: Planning, thinking</a:t>
            </a:r>
            <a:r>
              <a:rPr lang="en-US" sz="3200" b="0" strike="noStrike" spc="-1" dirty="0" smtClean="0">
                <a:solidFill>
                  <a:srgbClr val="000000"/>
                </a:solidFill>
                <a:uFill>
                  <a:solidFill>
                    <a:srgbClr val="FFFFFF"/>
                  </a:solidFill>
                </a:uFill>
                <a:latin typeface="Times New Roman"/>
              </a:rPr>
              <a:t>, monitoring</a:t>
            </a:r>
            <a:endParaRPr lang="en-US" sz="3200" b="0" strike="noStrike" spc="-1" dirty="0">
              <a:solidFill>
                <a:srgbClr val="000000"/>
              </a:solidFill>
              <a:uFill>
                <a:solidFill>
                  <a:srgbClr val="FFFFFF"/>
                </a:solidFill>
              </a:uFill>
              <a:latin typeface="Arial"/>
            </a:endParaRPr>
          </a:p>
          <a:p>
            <a:pPr marL="864000" lvl="1" indent="-324000">
              <a:lnSpc>
                <a:spcPct val="100000"/>
              </a:lnSpc>
              <a:buClr>
                <a:srgbClr val="000000"/>
              </a:buClr>
              <a:buSzPct val="75000"/>
              <a:buFont typeface="Symbol" charset="2"/>
              <a:buChar char=""/>
            </a:pPr>
            <a:r>
              <a:rPr lang="en-US" sz="3200" b="0" strike="noStrike" spc="-1" dirty="0">
                <a:solidFill>
                  <a:srgbClr val="000000"/>
                </a:solidFill>
                <a:uFill>
                  <a:solidFill>
                    <a:srgbClr val="FFFFFF"/>
                  </a:solidFill>
                </a:uFill>
                <a:latin typeface="Times New Roman"/>
              </a:rPr>
              <a:t>Occipital: Vision</a:t>
            </a:r>
            <a:endParaRPr lang="en-US" sz="3200" b="0" strike="noStrike" spc="-1" dirty="0">
              <a:solidFill>
                <a:srgbClr val="000000"/>
              </a:solidFill>
              <a:uFill>
                <a:solidFill>
                  <a:srgbClr val="FFFFFF"/>
                </a:solidFill>
              </a:uFill>
              <a:latin typeface="Arial"/>
            </a:endParaRPr>
          </a:p>
          <a:p>
            <a:pPr marL="864000" lvl="1" indent="-324000">
              <a:lnSpc>
                <a:spcPct val="100000"/>
              </a:lnSpc>
              <a:buClr>
                <a:srgbClr val="000000"/>
              </a:buClr>
              <a:buSzPct val="75000"/>
              <a:buFont typeface="Symbol" charset="2"/>
              <a:buChar char=""/>
            </a:pPr>
            <a:r>
              <a:rPr lang="en-US" sz="3200" b="0" strike="noStrike" spc="-1" dirty="0">
                <a:solidFill>
                  <a:srgbClr val="000000"/>
                </a:solidFill>
                <a:uFill>
                  <a:solidFill>
                    <a:srgbClr val="FFFFFF"/>
                  </a:solidFill>
                </a:uFill>
                <a:latin typeface="Times New Roman"/>
              </a:rPr>
              <a:t>Temporal Lobe: Language, memory</a:t>
            </a:r>
            <a:endParaRPr lang="en-US" sz="3200" b="0" strike="noStrike" spc="-1" dirty="0">
              <a:solidFill>
                <a:srgbClr val="000000"/>
              </a:solidFill>
              <a:uFill>
                <a:solidFill>
                  <a:srgbClr val="FFFFFF"/>
                </a:solidFill>
              </a:uFill>
              <a:latin typeface="Arial"/>
            </a:endParaRPr>
          </a:p>
          <a:p>
            <a:pPr marL="864000" lvl="1" indent="-324000">
              <a:lnSpc>
                <a:spcPct val="100000"/>
              </a:lnSpc>
              <a:buClr>
                <a:srgbClr val="000000"/>
              </a:buClr>
              <a:buSzPct val="75000"/>
              <a:buFont typeface="Symbol" charset="2"/>
              <a:buChar char=""/>
            </a:pPr>
            <a:r>
              <a:rPr lang="en-US" sz="3200" b="0" strike="noStrike" spc="-1" dirty="0">
                <a:solidFill>
                  <a:srgbClr val="000000"/>
                </a:solidFill>
                <a:uFill>
                  <a:solidFill>
                    <a:srgbClr val="FFFFFF"/>
                  </a:solidFill>
                </a:uFill>
                <a:latin typeface="Times New Roman"/>
              </a:rPr>
              <a:t>Parietal Lobe: Directs attention</a:t>
            </a:r>
            <a:endParaRPr lang="en-US" sz="3200" b="0" strike="noStrike" spc="-1" dirty="0">
              <a:solidFill>
                <a:srgbClr val="000000"/>
              </a:solidFill>
              <a:uFill>
                <a:solidFill>
                  <a:srgbClr val="FFFFFF"/>
                </a:solidFill>
              </a:uFill>
              <a:latin typeface="Arial"/>
            </a:endParaRPr>
          </a:p>
        </p:txBody>
      </p:sp>
    </p:spTree>
    <p:extLst>
      <p:ext uri="{BB962C8B-B14F-4D97-AF65-F5344CB8AC3E}">
        <p14:creationId xmlns:p14="http://schemas.microsoft.com/office/powerpoint/2010/main" val="28572721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idx="4294967295"/>
          </p:nvPr>
        </p:nvSpPr>
        <p:spPr>
          <a:xfrm>
            <a:off x="914400" y="381000"/>
            <a:ext cx="5562600" cy="990600"/>
          </a:xfrm>
        </p:spPr>
        <p:txBody>
          <a:bodyPr>
            <a:normAutofit/>
          </a:bodyPr>
          <a:lstStyle/>
          <a:p>
            <a:pPr eaLnBrk="1" hangingPunct="1"/>
            <a:r>
              <a:rPr lang="en-US" dirty="0"/>
              <a:t>Neuropsychology</a:t>
            </a:r>
          </a:p>
        </p:txBody>
      </p:sp>
      <p:sp>
        <p:nvSpPr>
          <p:cNvPr id="36866" name="Content Placeholder 2"/>
          <p:cNvSpPr>
            <a:spLocks noGrp="1"/>
          </p:cNvSpPr>
          <p:nvPr>
            <p:ph idx="4294967295"/>
          </p:nvPr>
        </p:nvSpPr>
        <p:spPr>
          <a:xfrm>
            <a:off x="901337" y="1981200"/>
            <a:ext cx="7252063" cy="3886200"/>
          </a:xfrm>
        </p:spPr>
        <p:txBody>
          <a:bodyPr/>
          <a:lstStyle/>
          <a:p>
            <a:pPr eaLnBrk="1" hangingPunct="1"/>
            <a:r>
              <a:rPr lang="en-US" dirty="0"/>
              <a:t>Memory deficits and amnesia</a:t>
            </a:r>
          </a:p>
          <a:p>
            <a:pPr lvl="1" eaLnBrk="1" hangingPunct="1">
              <a:buFont typeface="Arial" panose="020B0604020202020204" pitchFamily="34" charset="0"/>
              <a:buChar char="•"/>
            </a:pPr>
            <a:r>
              <a:rPr lang="en-US" b="1" dirty="0"/>
              <a:t>Anterograde amnesia:</a:t>
            </a:r>
            <a:r>
              <a:rPr lang="en-US" dirty="0"/>
              <a:t> the inability to learn and remember </a:t>
            </a:r>
            <a:r>
              <a:rPr lang="en-US" dirty="0" smtClean="0"/>
              <a:t>information after </a:t>
            </a:r>
            <a:r>
              <a:rPr lang="en-US" dirty="0"/>
              <a:t>a brain-damaging event.</a:t>
            </a:r>
            <a:endParaRPr lang="en-US" dirty="0">
              <a:cs typeface="Times" pitchFamily="18" charset="0"/>
            </a:endParaRPr>
          </a:p>
          <a:p>
            <a:pPr lvl="1" eaLnBrk="1" hangingPunct="1">
              <a:buFont typeface="Arial" panose="020B0604020202020204" pitchFamily="34" charset="0"/>
              <a:buChar char="•"/>
            </a:pPr>
            <a:r>
              <a:rPr lang="en-US" b="1" dirty="0"/>
              <a:t>Retrograde amnesia:</a:t>
            </a:r>
            <a:r>
              <a:rPr lang="en-US" dirty="0"/>
              <a:t> the inability to remember information learned before a brain-damaging event.</a:t>
            </a:r>
            <a:endParaRPr lang="en-US" dirty="0">
              <a:cs typeface="Times" pitchFamily="18" charset="0"/>
            </a:endParaRPr>
          </a:p>
          <a:p>
            <a:pPr eaLnBrk="1" hangingPunct="1">
              <a:buFont typeface="Wingdings" pitchFamily="2" charset="2"/>
              <a:buNone/>
            </a:pPr>
            <a:endParaRPr lang="en-US" dirty="0">
              <a:cs typeface="Times" pitchFamily="18" charset="0"/>
            </a:endParaRPr>
          </a:p>
          <a:p>
            <a:pPr eaLnBrk="1" hangingPunct="1">
              <a:buFont typeface="Wingdings" pitchFamily="2" charset="2"/>
              <a:buNone/>
            </a:pPr>
            <a:endParaRPr lang="en-US" dirty="0"/>
          </a:p>
        </p:txBody>
      </p:sp>
      <p:sp>
        <p:nvSpPr>
          <p:cNvPr id="2" name="Footer Placeholder 1"/>
          <p:cNvSpPr>
            <a:spLocks noGrp="1"/>
          </p:cNvSpPr>
          <p:nvPr>
            <p:ph type="ftr" sz="quarter" idx="11"/>
          </p:nvPr>
        </p:nvSpPr>
        <p:spPr/>
        <p:txBody>
          <a:bodyPr/>
          <a:lstStyle/>
          <a:p>
            <a:pPr>
              <a:defRPr/>
            </a:pPr>
            <a:r>
              <a:rPr lang="en-US" smtClean="0"/>
              <a:t>Schwartz, Memory 3e. SAGE Publications, 2018.</a:t>
            </a:r>
            <a:endParaRPr lang="en-US" dirty="0"/>
          </a:p>
        </p:txBody>
      </p:sp>
      <p:sp>
        <p:nvSpPr>
          <p:cNvPr id="3" name="Slide Number Placeholder 2"/>
          <p:cNvSpPr>
            <a:spLocks noGrp="1"/>
          </p:cNvSpPr>
          <p:nvPr>
            <p:ph type="sldNum" sz="quarter" idx="12"/>
          </p:nvPr>
        </p:nvSpPr>
        <p:spPr/>
        <p:txBody>
          <a:bodyPr/>
          <a:lstStyle/>
          <a:p>
            <a:pPr>
              <a:defRPr/>
            </a:pPr>
            <a:fld id="{AD0B5FB2-181D-4152-B9D1-98AC60C6AC11}" type="slidenum">
              <a:rPr lang="en-US" smtClean="0"/>
              <a:pPr>
                <a:defRPr/>
              </a:pPr>
              <a:t>50</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idx="4294967295"/>
          </p:nvPr>
        </p:nvSpPr>
        <p:spPr>
          <a:xfrm>
            <a:off x="886097" y="533400"/>
            <a:ext cx="7620000" cy="1371600"/>
          </a:xfrm>
        </p:spPr>
        <p:txBody>
          <a:bodyPr>
            <a:normAutofit/>
          </a:bodyPr>
          <a:lstStyle/>
          <a:p>
            <a:pPr eaLnBrk="1" hangingPunct="1"/>
            <a:r>
              <a:rPr lang="en-US" dirty="0"/>
              <a:t>Chemical </a:t>
            </a:r>
            <a:r>
              <a:rPr lang="en-US" dirty="0" smtClean="0"/>
              <a:t>enhancement </a:t>
            </a:r>
            <a:r>
              <a:rPr lang="en-US" dirty="0"/>
              <a:t>of the </a:t>
            </a:r>
            <a:r>
              <a:rPr lang="en-US" dirty="0" smtClean="0"/>
              <a:t>brain</a:t>
            </a:r>
            <a:endParaRPr lang="en-US" dirty="0"/>
          </a:p>
        </p:txBody>
      </p:sp>
      <p:sp>
        <p:nvSpPr>
          <p:cNvPr id="37890" name="Content Placeholder 2"/>
          <p:cNvSpPr>
            <a:spLocks noGrp="1"/>
          </p:cNvSpPr>
          <p:nvPr>
            <p:ph idx="4294967295"/>
          </p:nvPr>
        </p:nvSpPr>
        <p:spPr>
          <a:xfrm>
            <a:off x="866503" y="2057400"/>
            <a:ext cx="6601097" cy="3657600"/>
          </a:xfrm>
        </p:spPr>
        <p:txBody>
          <a:bodyPr/>
          <a:lstStyle/>
          <a:p>
            <a:pPr eaLnBrk="1" hangingPunct="1"/>
            <a:r>
              <a:rPr lang="en-US" b="1" dirty="0"/>
              <a:t>Cholinergics:</a:t>
            </a:r>
            <a:r>
              <a:rPr lang="en-US" dirty="0"/>
              <a:t> improve memory in early Alzheimer’s disease.</a:t>
            </a:r>
          </a:p>
          <a:p>
            <a:pPr eaLnBrk="1" hangingPunct="1"/>
            <a:r>
              <a:rPr lang="en-US" b="1" dirty="0"/>
              <a:t>Benzodiazepines</a:t>
            </a:r>
            <a:r>
              <a:rPr lang="en-US" b="1" i="1" dirty="0"/>
              <a:t> </a:t>
            </a:r>
            <a:r>
              <a:rPr lang="en-US" dirty="0"/>
              <a:t>(i.e., Valium): induce mild temporary amnesia.</a:t>
            </a:r>
          </a:p>
          <a:p>
            <a:pPr eaLnBrk="1" hangingPunct="1"/>
            <a:r>
              <a:rPr lang="en-US" dirty="0"/>
              <a:t>No known drug that selectively improves memory in normal adults. </a:t>
            </a:r>
          </a:p>
        </p:txBody>
      </p:sp>
      <p:sp>
        <p:nvSpPr>
          <p:cNvPr id="2" name="Footer Placeholder 1"/>
          <p:cNvSpPr>
            <a:spLocks noGrp="1"/>
          </p:cNvSpPr>
          <p:nvPr>
            <p:ph type="ftr" sz="quarter" idx="11"/>
          </p:nvPr>
        </p:nvSpPr>
        <p:spPr/>
        <p:txBody>
          <a:bodyPr/>
          <a:lstStyle/>
          <a:p>
            <a:pPr>
              <a:defRPr/>
            </a:pPr>
            <a:r>
              <a:rPr lang="en-US" smtClean="0"/>
              <a:t>Schwartz, Memory 3e. SAGE Publications, 2018.</a:t>
            </a:r>
            <a:endParaRPr lang="en-US" dirty="0"/>
          </a:p>
        </p:txBody>
      </p:sp>
      <p:sp>
        <p:nvSpPr>
          <p:cNvPr id="3" name="Slide Number Placeholder 2"/>
          <p:cNvSpPr>
            <a:spLocks noGrp="1"/>
          </p:cNvSpPr>
          <p:nvPr>
            <p:ph type="sldNum" sz="quarter" idx="12"/>
          </p:nvPr>
        </p:nvSpPr>
        <p:spPr/>
        <p:txBody>
          <a:bodyPr/>
          <a:lstStyle/>
          <a:p>
            <a:pPr>
              <a:defRPr/>
            </a:pPr>
            <a:fld id="{AD0B5FB2-181D-4152-B9D1-98AC60C6AC11}" type="slidenum">
              <a:rPr lang="en-US" smtClean="0"/>
              <a:pPr>
                <a:defRPr/>
              </a:pPr>
              <a:t>51</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idx="4294967295"/>
          </p:nvPr>
        </p:nvSpPr>
        <p:spPr>
          <a:xfrm>
            <a:off x="890451" y="304800"/>
            <a:ext cx="8229600" cy="1371600"/>
          </a:xfrm>
        </p:spPr>
        <p:txBody>
          <a:bodyPr>
            <a:normAutofit/>
          </a:bodyPr>
          <a:lstStyle/>
          <a:p>
            <a:pPr eaLnBrk="1" hangingPunct="1"/>
            <a:r>
              <a:rPr lang="en-US" dirty="0"/>
              <a:t>Olfaction, </a:t>
            </a:r>
            <a:r>
              <a:rPr lang="en-US" dirty="0" smtClean="0"/>
              <a:t>memory</a:t>
            </a:r>
            <a:r>
              <a:rPr lang="en-US" dirty="0"/>
              <a:t>, and the </a:t>
            </a:r>
            <a:r>
              <a:rPr lang="en-US" dirty="0" smtClean="0"/>
              <a:t>brain</a:t>
            </a:r>
            <a:endParaRPr lang="en-US" dirty="0"/>
          </a:p>
        </p:txBody>
      </p:sp>
      <p:sp>
        <p:nvSpPr>
          <p:cNvPr id="38914" name="Content Placeholder 2"/>
          <p:cNvSpPr>
            <a:spLocks noGrp="1"/>
          </p:cNvSpPr>
          <p:nvPr>
            <p:ph idx="4294967295"/>
          </p:nvPr>
        </p:nvSpPr>
        <p:spPr>
          <a:xfrm>
            <a:off x="890451" y="2133600"/>
            <a:ext cx="7034349" cy="4114800"/>
          </a:xfrm>
        </p:spPr>
        <p:txBody>
          <a:bodyPr/>
          <a:lstStyle/>
          <a:p>
            <a:pPr eaLnBrk="1" hangingPunct="1"/>
            <a:r>
              <a:rPr lang="en-US" b="1" dirty="0"/>
              <a:t>Olfactory bulb: </a:t>
            </a:r>
            <a:r>
              <a:rPr lang="en-US" dirty="0"/>
              <a:t>the primary organ in the brain for processing odors.</a:t>
            </a:r>
          </a:p>
          <a:p>
            <a:pPr lvl="1" eaLnBrk="1" hangingPunct="1">
              <a:buFont typeface="Arial" panose="020B0604020202020204" pitchFamily="34" charset="0"/>
              <a:buChar char="•"/>
            </a:pPr>
            <a:r>
              <a:rPr lang="en-US" dirty="0"/>
              <a:t>Has strong connections to areas of the brain involved in emotion and in memory.</a:t>
            </a:r>
          </a:p>
          <a:p>
            <a:pPr eaLnBrk="1" hangingPunct="1"/>
            <a:r>
              <a:rPr lang="en-US" dirty="0"/>
              <a:t>Music and memory: involves many right hemisphere processes.</a:t>
            </a:r>
          </a:p>
        </p:txBody>
      </p:sp>
      <p:sp>
        <p:nvSpPr>
          <p:cNvPr id="2" name="Footer Placeholder 1"/>
          <p:cNvSpPr>
            <a:spLocks noGrp="1"/>
          </p:cNvSpPr>
          <p:nvPr>
            <p:ph type="ftr" sz="quarter" idx="11"/>
          </p:nvPr>
        </p:nvSpPr>
        <p:spPr/>
        <p:txBody>
          <a:bodyPr/>
          <a:lstStyle/>
          <a:p>
            <a:pPr>
              <a:defRPr/>
            </a:pPr>
            <a:r>
              <a:rPr lang="en-US" smtClean="0"/>
              <a:t>Schwartz, Memory 3e. SAGE Publications, 2018.</a:t>
            </a:r>
            <a:endParaRPr lang="en-US" dirty="0"/>
          </a:p>
        </p:txBody>
      </p:sp>
      <p:sp>
        <p:nvSpPr>
          <p:cNvPr id="3" name="Slide Number Placeholder 2"/>
          <p:cNvSpPr>
            <a:spLocks noGrp="1"/>
          </p:cNvSpPr>
          <p:nvPr>
            <p:ph type="sldNum" sz="quarter" idx="12"/>
          </p:nvPr>
        </p:nvSpPr>
        <p:spPr/>
        <p:txBody>
          <a:bodyPr/>
          <a:lstStyle/>
          <a:p>
            <a:pPr>
              <a:defRPr/>
            </a:pPr>
            <a:fld id="{AD0B5FB2-181D-4152-B9D1-98AC60C6AC11}" type="slidenum">
              <a:rPr lang="en-US" smtClean="0"/>
              <a:pPr>
                <a:defRPr/>
              </a:pPr>
              <a:t>52</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 name="TextShape 1"/>
          <p:cNvSpPr txBox="1"/>
          <p:nvPr/>
        </p:nvSpPr>
        <p:spPr>
          <a:xfrm>
            <a:off x="457200" y="273600"/>
            <a:ext cx="8229240" cy="1144800"/>
          </a:xfrm>
          <a:prstGeom prst="rect">
            <a:avLst/>
          </a:prstGeom>
          <a:noFill/>
          <a:ln>
            <a:noFill/>
          </a:ln>
        </p:spPr>
        <p:txBody>
          <a:bodyPr anchor="ctr"/>
          <a:lstStyle/>
          <a:p>
            <a:pPr algn="ctr">
              <a:lnSpc>
                <a:spcPct val="100000"/>
              </a:lnSpc>
            </a:pPr>
            <a:r>
              <a:rPr lang="en-US" sz="4400" b="1" strike="noStrike" spc="-1">
                <a:solidFill>
                  <a:srgbClr val="000000"/>
                </a:solidFill>
                <a:uFill>
                  <a:solidFill>
                    <a:srgbClr val="FFFFFF"/>
                  </a:solidFill>
                </a:uFill>
                <a:latin typeface="Cambria"/>
              </a:rPr>
              <a:t>Structures of the Human Brain</a:t>
            </a:r>
            <a:endParaRPr lang="en-US" sz="4400" b="0" strike="noStrike" spc="-1">
              <a:solidFill>
                <a:srgbClr val="000000"/>
              </a:solidFill>
              <a:uFill>
                <a:solidFill>
                  <a:srgbClr val="FFFFFF"/>
                </a:solidFill>
              </a:uFill>
              <a:latin typeface="Arial"/>
            </a:endParaRPr>
          </a:p>
        </p:txBody>
      </p:sp>
      <p:pic>
        <p:nvPicPr>
          <p:cNvPr id="301" name="Picture 4"/>
          <p:cNvPicPr/>
          <p:nvPr/>
        </p:nvPicPr>
        <p:blipFill>
          <a:blip r:embed="rId3"/>
          <a:stretch/>
        </p:blipFill>
        <p:spPr>
          <a:xfrm>
            <a:off x="365760" y="1280160"/>
            <a:ext cx="8320680" cy="5196600"/>
          </a:xfrm>
          <a:prstGeom prst="rect">
            <a:avLst/>
          </a:prstGeom>
          <a:ln w="9360">
            <a:noFill/>
          </a:ln>
        </p:spPr>
      </p:pic>
      <p:sp>
        <p:nvSpPr>
          <p:cNvPr id="302" name="TextShape 2"/>
          <p:cNvSpPr txBox="1"/>
          <p:nvPr/>
        </p:nvSpPr>
        <p:spPr>
          <a:xfrm>
            <a:off x="457200" y="1604520"/>
            <a:ext cx="8229240" cy="3977280"/>
          </a:xfrm>
          <a:prstGeom prst="rect">
            <a:avLst/>
          </a:prstGeom>
          <a:noFill/>
          <a:ln>
            <a:noFill/>
          </a:ln>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1480283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 name="TextShape 1"/>
          <p:cNvSpPr txBox="1"/>
          <p:nvPr/>
        </p:nvSpPr>
        <p:spPr>
          <a:xfrm>
            <a:off x="549000" y="91440"/>
            <a:ext cx="8229240" cy="959760"/>
          </a:xfrm>
          <a:prstGeom prst="rect">
            <a:avLst/>
          </a:prstGeom>
          <a:noFill/>
          <a:ln>
            <a:noFill/>
          </a:ln>
        </p:spPr>
        <p:txBody>
          <a:bodyPr anchor="ctr"/>
          <a:lstStyle/>
          <a:p>
            <a:pPr algn="ctr">
              <a:lnSpc>
                <a:spcPct val="100000"/>
              </a:lnSpc>
            </a:pPr>
            <a:r>
              <a:rPr lang="en-US" sz="4400" b="1" strike="noStrike" spc="-1">
                <a:solidFill>
                  <a:srgbClr val="000000"/>
                </a:solidFill>
                <a:uFill>
                  <a:solidFill>
                    <a:srgbClr val="FFFFFF"/>
                  </a:solidFill>
                </a:uFill>
                <a:latin typeface="Cambria"/>
              </a:rPr>
              <a:t>The Search for Engram</a:t>
            </a:r>
            <a:endParaRPr lang="en-US" sz="4400" b="0" strike="noStrike" spc="-1">
              <a:solidFill>
                <a:srgbClr val="000000"/>
              </a:solidFill>
              <a:uFill>
                <a:solidFill>
                  <a:srgbClr val="FFFFFF"/>
                </a:solidFill>
              </a:uFill>
              <a:latin typeface="Arial"/>
            </a:endParaRPr>
          </a:p>
        </p:txBody>
      </p:sp>
      <p:sp>
        <p:nvSpPr>
          <p:cNvPr id="304" name="TextShape 2"/>
          <p:cNvSpPr txBox="1"/>
          <p:nvPr/>
        </p:nvSpPr>
        <p:spPr>
          <a:xfrm>
            <a:off x="274320" y="1005840"/>
            <a:ext cx="8595360" cy="5388480"/>
          </a:xfrm>
          <a:prstGeom prst="rect">
            <a:avLst/>
          </a:prstGeom>
          <a:noFill/>
          <a:ln>
            <a:noFill/>
          </a:ln>
        </p:spPr>
        <p:txBody>
          <a:bodyPr lIns="0" tIns="0" rIns="0" bIns="0" anchor="ctr"/>
          <a:lstStyle/>
          <a:p>
            <a:pPr marL="343080" indent="-342720">
              <a:lnSpc>
                <a:spcPct val="100000"/>
              </a:lnSpc>
              <a:buClr>
                <a:srgbClr val="000000"/>
              </a:buClr>
              <a:buFont typeface="Arial"/>
              <a:buChar char="•"/>
            </a:pPr>
            <a:r>
              <a:rPr lang="en-US" sz="3000" b="0" strike="noStrike" spc="-1" dirty="0">
                <a:solidFill>
                  <a:srgbClr val="000000"/>
                </a:solidFill>
                <a:uFill>
                  <a:solidFill>
                    <a:srgbClr val="FFFFFF"/>
                  </a:solidFill>
                </a:uFill>
                <a:latin typeface="Times New Roman"/>
              </a:rPr>
              <a:t>Are there specific areas of the brain that store specific memories?</a:t>
            </a:r>
            <a:endParaRPr lang="en-US" sz="3200" b="0" strike="noStrike" spc="-1" dirty="0">
              <a:solidFill>
                <a:srgbClr val="000000"/>
              </a:solidFill>
              <a:uFill>
                <a:solidFill>
                  <a:srgbClr val="FFFFFF"/>
                </a:solidFill>
              </a:uFill>
              <a:latin typeface="Arial"/>
            </a:endParaRPr>
          </a:p>
          <a:p>
            <a:pPr marL="864000" lvl="1" indent="-324000">
              <a:lnSpc>
                <a:spcPct val="100000"/>
              </a:lnSpc>
              <a:buClr>
                <a:srgbClr val="000000"/>
              </a:buClr>
              <a:buSzPct val="75000"/>
              <a:buFont typeface="Symbol" charset="2"/>
              <a:buChar char=""/>
            </a:pPr>
            <a:r>
              <a:rPr lang="en-US" sz="3000" b="0" strike="noStrike" spc="-1" dirty="0">
                <a:solidFill>
                  <a:srgbClr val="800000"/>
                </a:solidFill>
                <a:uFill>
                  <a:solidFill>
                    <a:srgbClr val="FFFFFF"/>
                  </a:solidFill>
                </a:uFill>
                <a:latin typeface="Times New Roman"/>
              </a:rPr>
              <a:t>Engram</a:t>
            </a:r>
            <a:r>
              <a:rPr lang="en-US" sz="3000" b="0" strike="noStrike" spc="-1" dirty="0">
                <a:solidFill>
                  <a:srgbClr val="000000"/>
                </a:solidFill>
                <a:uFill>
                  <a:solidFill>
                    <a:srgbClr val="FFFFFF"/>
                  </a:solidFill>
                </a:uFill>
                <a:latin typeface="Times New Roman"/>
              </a:rPr>
              <a:t>: Physical unit of storage of a memory</a:t>
            </a:r>
            <a:endParaRPr lang="en-US" sz="3200" b="0" strike="noStrike" spc="-1" dirty="0">
              <a:solidFill>
                <a:srgbClr val="000000"/>
              </a:solidFill>
              <a:uFill>
                <a:solidFill>
                  <a:srgbClr val="FFFFFF"/>
                </a:solidFill>
              </a:uFill>
              <a:latin typeface="Arial"/>
            </a:endParaRPr>
          </a:p>
          <a:p>
            <a:pPr marL="864000" lvl="1" indent="-324000">
              <a:lnSpc>
                <a:spcPct val="100000"/>
              </a:lnSpc>
              <a:buClr>
                <a:srgbClr val="000000"/>
              </a:buClr>
              <a:buSzPct val="75000"/>
              <a:buFont typeface="Symbol" charset="2"/>
              <a:buChar char=""/>
            </a:pPr>
            <a:r>
              <a:rPr lang="en-US" sz="3000" b="0" strike="noStrike" spc="-1" dirty="0">
                <a:solidFill>
                  <a:srgbClr val="000000"/>
                </a:solidFill>
                <a:uFill>
                  <a:solidFill>
                    <a:srgbClr val="FFFFFF"/>
                  </a:solidFill>
                </a:uFill>
                <a:latin typeface="Times New Roman"/>
              </a:rPr>
              <a:t>Engram for APPLE? No evidence (</a:t>
            </a:r>
            <a:r>
              <a:rPr lang="en-US" sz="3000" b="0" strike="noStrike" spc="-1" dirty="0" err="1">
                <a:solidFill>
                  <a:srgbClr val="000000"/>
                </a:solidFill>
                <a:uFill>
                  <a:solidFill>
                    <a:srgbClr val="FFFFFF"/>
                  </a:solidFill>
                </a:uFill>
                <a:latin typeface="Times New Roman"/>
              </a:rPr>
              <a:t>Lashley</a:t>
            </a:r>
            <a:r>
              <a:rPr lang="en-US" sz="3000" b="0" strike="noStrike" spc="-1" dirty="0">
                <a:solidFill>
                  <a:srgbClr val="000000"/>
                </a:solidFill>
                <a:uFill>
                  <a:solidFill>
                    <a:srgbClr val="FFFFFF"/>
                  </a:solidFill>
                </a:uFill>
                <a:latin typeface="Times New Roman"/>
              </a:rPr>
              <a:t>, 1950)</a:t>
            </a:r>
            <a:endParaRPr lang="en-US" sz="3200" b="0" strike="noStrike" spc="-1" dirty="0">
              <a:solidFill>
                <a:srgbClr val="000000"/>
              </a:solidFill>
              <a:uFill>
                <a:solidFill>
                  <a:srgbClr val="FFFFFF"/>
                </a:solidFill>
              </a:uFill>
              <a:latin typeface="Arial"/>
            </a:endParaRPr>
          </a:p>
          <a:p>
            <a:pPr marL="864000" lvl="1" indent="-324000">
              <a:lnSpc>
                <a:spcPct val="100000"/>
              </a:lnSpc>
              <a:buClr>
                <a:srgbClr val="000000"/>
              </a:buClr>
              <a:buSzPct val="75000"/>
              <a:buFont typeface="Symbol" charset="2"/>
              <a:buChar char=""/>
            </a:pPr>
            <a:r>
              <a:rPr lang="en-US" sz="3000" b="0" strike="noStrike" spc="-1" dirty="0">
                <a:solidFill>
                  <a:srgbClr val="000000"/>
                </a:solidFill>
                <a:uFill>
                  <a:solidFill>
                    <a:srgbClr val="FFFFFF"/>
                  </a:solidFill>
                </a:uFill>
                <a:latin typeface="Times New Roman"/>
              </a:rPr>
              <a:t>Memories distributed throughout the brain:</a:t>
            </a:r>
            <a:endParaRPr lang="en-US" sz="3200" b="0" strike="noStrike" spc="-1" dirty="0">
              <a:solidFill>
                <a:srgbClr val="000000"/>
              </a:solidFill>
              <a:uFill>
                <a:solidFill>
                  <a:srgbClr val="FFFFFF"/>
                </a:solidFill>
              </a:uFill>
              <a:latin typeface="Arial"/>
            </a:endParaRPr>
          </a:p>
          <a:p>
            <a:pPr marL="1296000" lvl="2" indent="-288000">
              <a:lnSpc>
                <a:spcPct val="100000"/>
              </a:lnSpc>
              <a:buClr>
                <a:srgbClr val="000000"/>
              </a:buClr>
              <a:buSzPct val="45000"/>
              <a:buFont typeface="Wingdings" charset="2"/>
              <a:buChar char=""/>
            </a:pPr>
            <a:r>
              <a:rPr lang="en-US" sz="3000" b="0" strike="noStrike" spc="-1" dirty="0">
                <a:solidFill>
                  <a:srgbClr val="000000"/>
                </a:solidFill>
                <a:uFill>
                  <a:solidFill>
                    <a:srgbClr val="FFFFFF"/>
                  </a:solidFill>
                </a:uFill>
                <a:latin typeface="Times New Roman"/>
              </a:rPr>
              <a:t>Grandma memory: image visual cortex; voice-auditory</a:t>
            </a:r>
            <a:endParaRPr lang="en-US" sz="3200" b="0" strike="noStrike" spc="-1" dirty="0">
              <a:solidFill>
                <a:srgbClr val="000000"/>
              </a:solidFill>
              <a:uFill>
                <a:solidFill>
                  <a:srgbClr val="FFFFFF"/>
                </a:solidFill>
              </a:uFill>
              <a:latin typeface="Arial"/>
            </a:endParaRPr>
          </a:p>
          <a:p>
            <a:pPr marL="343080" indent="-342720">
              <a:lnSpc>
                <a:spcPct val="100000"/>
              </a:lnSpc>
              <a:buClr>
                <a:srgbClr val="000000"/>
              </a:buClr>
              <a:buFont typeface="Arial"/>
              <a:buChar char="•"/>
            </a:pPr>
            <a:r>
              <a:rPr lang="en-US" sz="3000" b="0" strike="noStrike" spc="-1" dirty="0">
                <a:solidFill>
                  <a:srgbClr val="800000"/>
                </a:solidFill>
                <a:uFill>
                  <a:solidFill>
                    <a:srgbClr val="FFFFFF"/>
                  </a:solidFill>
                </a:uFill>
                <a:latin typeface="Times New Roman"/>
              </a:rPr>
              <a:t>BUT</a:t>
            </a:r>
            <a:r>
              <a:rPr lang="en-US" sz="3000" b="0" strike="noStrike" spc="-1" dirty="0">
                <a:solidFill>
                  <a:srgbClr val="000000"/>
                </a:solidFill>
                <a:uFill>
                  <a:solidFill>
                    <a:srgbClr val="FFFFFF"/>
                  </a:solidFill>
                </a:uFill>
                <a:latin typeface="Times New Roman"/>
              </a:rPr>
              <a:t> </a:t>
            </a:r>
            <a:r>
              <a:rPr lang="en-US" sz="3000" b="0" strike="noStrike" spc="-1" dirty="0" err="1">
                <a:solidFill>
                  <a:srgbClr val="000000"/>
                </a:solidFill>
                <a:uFill>
                  <a:solidFill>
                    <a:srgbClr val="FFFFFF"/>
                  </a:solidFill>
                </a:uFill>
                <a:latin typeface="Times New Roman"/>
              </a:rPr>
              <a:t>Quiroga</a:t>
            </a:r>
            <a:r>
              <a:rPr lang="en-US" sz="3000" b="0" strike="noStrike" spc="-1" dirty="0">
                <a:solidFill>
                  <a:srgbClr val="000000"/>
                </a:solidFill>
                <a:uFill>
                  <a:solidFill>
                    <a:srgbClr val="FFFFFF"/>
                  </a:solidFill>
                </a:uFill>
                <a:latin typeface="Times New Roman"/>
              </a:rPr>
              <a:t> et al. (2005):  found cells in the temporal lobe responding to specific memories (“Halle Barry” &amp;” Harrison Ford” Areas)</a:t>
            </a:r>
            <a:endParaRPr lang="en-US" sz="3200" b="0" strike="noStrike" spc="-1" dirty="0">
              <a:solidFill>
                <a:srgbClr val="000000"/>
              </a:solidFill>
              <a:uFill>
                <a:solidFill>
                  <a:srgbClr val="FFFFFF"/>
                </a:solidFill>
              </a:uFill>
              <a:latin typeface="Arial"/>
            </a:endParaRPr>
          </a:p>
        </p:txBody>
      </p:sp>
    </p:spTree>
    <p:extLst>
      <p:ext uri="{BB962C8B-B14F-4D97-AF65-F5344CB8AC3E}">
        <p14:creationId xmlns:p14="http://schemas.microsoft.com/office/powerpoint/2010/main" val="580096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TextShape 1"/>
          <p:cNvSpPr txBox="1"/>
          <p:nvPr/>
        </p:nvSpPr>
        <p:spPr>
          <a:xfrm>
            <a:off x="457200" y="-47520"/>
            <a:ext cx="8229240" cy="1144800"/>
          </a:xfrm>
          <a:prstGeom prst="rect">
            <a:avLst/>
          </a:prstGeom>
          <a:noFill/>
          <a:ln>
            <a:noFill/>
          </a:ln>
        </p:spPr>
        <p:txBody>
          <a:bodyPr anchor="ctr"/>
          <a:lstStyle/>
          <a:p>
            <a:pPr algn="ctr">
              <a:lnSpc>
                <a:spcPct val="100000"/>
              </a:lnSpc>
            </a:pPr>
            <a:r>
              <a:rPr lang="en-US" sz="4400" b="1" strike="noStrike" spc="-1">
                <a:solidFill>
                  <a:srgbClr val="000000"/>
                </a:solidFill>
                <a:uFill>
                  <a:solidFill>
                    <a:srgbClr val="FFFFFF"/>
                  </a:solidFill>
                </a:uFill>
                <a:latin typeface="Cambria"/>
              </a:rPr>
              <a:t>Structures of the Human Brain</a:t>
            </a:r>
            <a:endParaRPr lang="en-US" sz="4400" b="0" strike="noStrike" spc="-1">
              <a:solidFill>
                <a:srgbClr val="000000"/>
              </a:solidFill>
              <a:uFill>
                <a:solidFill>
                  <a:srgbClr val="FFFFFF"/>
                </a:solidFill>
              </a:uFill>
              <a:latin typeface="Arial"/>
            </a:endParaRPr>
          </a:p>
        </p:txBody>
      </p:sp>
      <p:sp>
        <p:nvSpPr>
          <p:cNvPr id="306" name="TextShape 2"/>
          <p:cNvSpPr txBox="1"/>
          <p:nvPr/>
        </p:nvSpPr>
        <p:spPr>
          <a:xfrm>
            <a:off x="433440" y="1184400"/>
            <a:ext cx="8229240" cy="5128920"/>
          </a:xfrm>
          <a:prstGeom prst="rect">
            <a:avLst/>
          </a:prstGeom>
          <a:noFill/>
          <a:ln>
            <a:noFill/>
          </a:ln>
        </p:spPr>
        <p:txBody>
          <a:bodyPr lIns="0" tIns="0" rIns="0" bIns="0" anchor="ctr"/>
          <a:lstStyle/>
          <a:p>
            <a:pPr marL="343080" indent="-342720">
              <a:lnSpc>
                <a:spcPct val="100000"/>
              </a:lnSpc>
              <a:buClr>
                <a:srgbClr val="000000"/>
              </a:buClr>
              <a:buFont typeface="Arial"/>
              <a:buChar char="•"/>
            </a:pPr>
            <a:r>
              <a:rPr lang="en-US" sz="2800" b="0" strike="noStrike" spc="-1">
                <a:solidFill>
                  <a:srgbClr val="C5000B"/>
                </a:solidFill>
                <a:uFill>
                  <a:solidFill>
                    <a:srgbClr val="FFFFFF"/>
                  </a:solidFill>
                </a:uFill>
                <a:latin typeface="Times New Roman"/>
              </a:rPr>
              <a:t>Left Hemisphere</a:t>
            </a:r>
            <a:r>
              <a:rPr lang="en-US" sz="2800" b="0" strike="noStrike" spc="-1">
                <a:solidFill>
                  <a:srgbClr val="000000"/>
                </a:solidFill>
                <a:uFill>
                  <a:solidFill>
                    <a:srgbClr val="FFFFFF"/>
                  </a:solidFill>
                </a:uFill>
                <a:latin typeface="Times New Roman"/>
              </a:rPr>
              <a:t>: Language &amp; interaction of language and memory </a:t>
            </a:r>
            <a:endParaRPr lang="en-US" sz="3200" b="0" strike="noStrike" spc="-1">
              <a:solidFill>
                <a:srgbClr val="000000"/>
              </a:solidFill>
              <a:uFill>
                <a:solidFill>
                  <a:srgbClr val="FFFFFF"/>
                </a:solidFill>
              </a:uFill>
              <a:latin typeface="Arial"/>
            </a:endParaRPr>
          </a:p>
          <a:p>
            <a:pPr marL="343080" indent="-342720">
              <a:lnSpc>
                <a:spcPct val="100000"/>
              </a:lnSpc>
              <a:buClr>
                <a:srgbClr val="000000"/>
              </a:buClr>
              <a:buFont typeface="Arial"/>
              <a:buChar char="•"/>
            </a:pPr>
            <a:r>
              <a:rPr lang="en-US" sz="2800" b="0" strike="noStrike" spc="-1">
                <a:solidFill>
                  <a:srgbClr val="C5000B"/>
                </a:solidFill>
                <a:uFill>
                  <a:solidFill>
                    <a:srgbClr val="FFFFFF"/>
                  </a:solidFill>
                </a:uFill>
                <a:latin typeface="Times New Roman"/>
              </a:rPr>
              <a:t>Right Hemisphere: </a:t>
            </a:r>
            <a:r>
              <a:rPr lang="en-US" sz="2800" b="0" strike="noStrike" spc="-1">
                <a:solidFill>
                  <a:srgbClr val="000000"/>
                </a:solidFill>
                <a:uFill>
                  <a:solidFill>
                    <a:srgbClr val="FFFFFF"/>
                  </a:solidFill>
                </a:uFill>
                <a:latin typeface="Times New Roman"/>
              </a:rPr>
              <a:t>Spatial cognition (understand space around us) and music</a:t>
            </a:r>
            <a:endParaRPr lang="en-US" sz="3200" b="0" strike="noStrike" spc="-1">
              <a:solidFill>
                <a:srgbClr val="000000"/>
              </a:solidFill>
              <a:uFill>
                <a:solidFill>
                  <a:srgbClr val="FFFFFF"/>
                </a:solidFill>
              </a:uFill>
              <a:latin typeface="Arial"/>
            </a:endParaRPr>
          </a:p>
          <a:p>
            <a:pPr marL="864000" lvl="1" indent="-324000">
              <a:lnSpc>
                <a:spcPct val="100000"/>
              </a:lnSpc>
              <a:buClr>
                <a:srgbClr val="000000"/>
              </a:buClr>
              <a:buSzPct val="75000"/>
              <a:buFont typeface="Symbol" charset="2"/>
              <a:buChar char=""/>
            </a:pPr>
            <a:r>
              <a:rPr lang="en-US" sz="2800" b="0" strike="noStrike" spc="-1">
                <a:solidFill>
                  <a:srgbClr val="000000"/>
                </a:solidFill>
                <a:uFill>
                  <a:solidFill>
                    <a:srgbClr val="FFFFFF"/>
                  </a:solidFill>
                </a:uFill>
                <a:latin typeface="Times New Roman"/>
              </a:rPr>
              <a:t>Less hemispheric functional specialization in higher cognition (Dundas et al., 2012)</a:t>
            </a:r>
            <a:endParaRPr lang="en-US" sz="3200" b="0" strike="noStrike" spc="-1">
              <a:solidFill>
                <a:srgbClr val="000000"/>
              </a:solidFill>
              <a:uFill>
                <a:solidFill>
                  <a:srgbClr val="FFFFFF"/>
                </a:solidFill>
              </a:uFill>
              <a:latin typeface="Arial"/>
            </a:endParaRPr>
          </a:p>
          <a:p>
            <a:pPr marL="343080" indent="-342720">
              <a:lnSpc>
                <a:spcPct val="100000"/>
              </a:lnSpc>
              <a:buClr>
                <a:srgbClr val="000000"/>
              </a:buClr>
              <a:buFont typeface="Arial"/>
              <a:buChar char="•"/>
            </a:pPr>
            <a:r>
              <a:rPr lang="en-US" sz="2800" b="0" strike="noStrike" spc="-1">
                <a:solidFill>
                  <a:srgbClr val="C5000B"/>
                </a:solidFill>
                <a:uFill>
                  <a:solidFill>
                    <a:srgbClr val="FFFFFF"/>
                  </a:solidFill>
                </a:uFill>
                <a:latin typeface="Times New Roman"/>
              </a:rPr>
              <a:t>Cerebral Cortex</a:t>
            </a:r>
            <a:endParaRPr lang="en-US" sz="3200" b="0" strike="noStrike" spc="-1">
              <a:solidFill>
                <a:srgbClr val="000000"/>
              </a:solidFill>
              <a:uFill>
                <a:solidFill>
                  <a:srgbClr val="FFFFFF"/>
                </a:solidFill>
              </a:uFill>
              <a:latin typeface="Arial"/>
            </a:endParaRPr>
          </a:p>
          <a:p>
            <a:pPr marL="864000" lvl="1" indent="-324000">
              <a:lnSpc>
                <a:spcPct val="100000"/>
              </a:lnSpc>
              <a:buClr>
                <a:srgbClr val="000000"/>
              </a:buClr>
              <a:buSzPct val="75000"/>
              <a:buFont typeface="Symbol" charset="2"/>
              <a:buChar char=""/>
            </a:pPr>
            <a:r>
              <a:rPr lang="en-US" sz="2800" b="0" strike="noStrike" spc="-1">
                <a:solidFill>
                  <a:srgbClr val="C5000B"/>
                </a:solidFill>
                <a:uFill>
                  <a:solidFill>
                    <a:srgbClr val="FFFFFF"/>
                  </a:solidFill>
                </a:uFill>
                <a:latin typeface="Times New Roman"/>
              </a:rPr>
              <a:t>Gray matter (Top layer): Language, memory, problem solving, emotion, music</a:t>
            </a:r>
            <a:endParaRPr lang="en-US" sz="3200" b="0" strike="noStrike" spc="-1">
              <a:solidFill>
                <a:srgbClr val="000000"/>
              </a:solidFill>
              <a:uFill>
                <a:solidFill>
                  <a:srgbClr val="FFFFFF"/>
                </a:solidFill>
              </a:uFill>
              <a:latin typeface="Arial"/>
            </a:endParaRPr>
          </a:p>
          <a:p>
            <a:pPr marL="343080" indent="-342720">
              <a:lnSpc>
                <a:spcPct val="100000"/>
              </a:lnSpc>
              <a:buClr>
                <a:srgbClr val="000000"/>
              </a:buClr>
              <a:buFont typeface="Arial"/>
              <a:buChar char="•"/>
            </a:pPr>
            <a:r>
              <a:rPr lang="en-US" sz="2800" b="0" strike="noStrike" spc="-1">
                <a:solidFill>
                  <a:srgbClr val="C5000B"/>
                </a:solidFill>
                <a:uFill>
                  <a:solidFill>
                    <a:srgbClr val="FFFFFF"/>
                  </a:solidFill>
                </a:uFill>
                <a:latin typeface="Times New Roman"/>
              </a:rPr>
              <a:t>Sub-Cortex &amp; Sub-Cortex (subcortical): Evolutionary “old areas”, life regulating functions (heartbeat, breathing) </a:t>
            </a:r>
            <a:endParaRPr lang="en-US" sz="32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502492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 name="TextShape 1"/>
          <p:cNvSpPr txBox="1"/>
          <p:nvPr/>
        </p:nvSpPr>
        <p:spPr>
          <a:xfrm>
            <a:off x="274320" y="182880"/>
            <a:ext cx="8229240" cy="1371240"/>
          </a:xfrm>
          <a:prstGeom prst="rect">
            <a:avLst/>
          </a:prstGeom>
          <a:noFill/>
          <a:ln>
            <a:noFill/>
          </a:ln>
        </p:spPr>
        <p:txBody>
          <a:bodyPr anchor="ctr"/>
          <a:lstStyle/>
          <a:p>
            <a:pPr algn="ctr">
              <a:lnSpc>
                <a:spcPct val="100000"/>
              </a:lnSpc>
            </a:pPr>
            <a:r>
              <a:rPr lang="en-US" sz="4400" b="1" strike="noStrike" spc="-1">
                <a:solidFill>
                  <a:srgbClr val="000000"/>
                </a:solidFill>
                <a:uFill>
                  <a:solidFill>
                    <a:srgbClr val="FFFFFF"/>
                  </a:solidFill>
                </a:uFill>
                <a:latin typeface="Cambria"/>
              </a:rPr>
              <a:t>Structures of the Human Brain</a:t>
            </a:r>
            <a:endParaRPr lang="en-US" sz="4400" b="0" strike="noStrike" spc="-1">
              <a:solidFill>
                <a:srgbClr val="000000"/>
              </a:solidFill>
              <a:uFill>
                <a:solidFill>
                  <a:srgbClr val="FFFFFF"/>
                </a:solidFill>
              </a:uFill>
              <a:latin typeface="Arial"/>
            </a:endParaRPr>
          </a:p>
        </p:txBody>
      </p:sp>
      <p:sp>
        <p:nvSpPr>
          <p:cNvPr id="308" name="TextShape 2"/>
          <p:cNvSpPr txBox="1"/>
          <p:nvPr/>
        </p:nvSpPr>
        <p:spPr>
          <a:xfrm>
            <a:off x="325800" y="1335960"/>
            <a:ext cx="4429080" cy="5212080"/>
          </a:xfrm>
          <a:prstGeom prst="rect">
            <a:avLst/>
          </a:prstGeom>
          <a:noFill/>
          <a:ln>
            <a:noFill/>
          </a:ln>
        </p:spPr>
        <p:txBody>
          <a:bodyPr/>
          <a:lstStyle/>
          <a:p>
            <a:r>
              <a:rPr lang="en-US" sz="2600" b="1" strike="noStrike" spc="-1">
                <a:solidFill>
                  <a:srgbClr val="FF0000"/>
                </a:solidFill>
                <a:uFill>
                  <a:solidFill>
                    <a:srgbClr val="FFFFFF"/>
                  </a:solidFill>
                </a:uFill>
                <a:latin typeface="Times New Roman"/>
              </a:rPr>
              <a:t>Memory Areas of the Brain</a:t>
            </a:r>
            <a:r>
              <a:rPr lang="en-US" sz="2600" b="0" strike="noStrike" spc="-1">
                <a:solidFill>
                  <a:srgbClr val="000000"/>
                </a:solidFill>
                <a:uFill>
                  <a:solidFill>
                    <a:srgbClr val="FFFFFF"/>
                  </a:solidFill>
                </a:uFill>
                <a:latin typeface="Times New Roman"/>
              </a:rPr>
              <a:t> </a:t>
            </a:r>
            <a:endParaRPr lang="en-US" sz="3200" b="0" strike="noStrike" spc="-1">
              <a:solidFill>
                <a:srgbClr val="000000"/>
              </a:solidFill>
              <a:uFill>
                <a:solidFill>
                  <a:srgbClr val="FFFFFF"/>
                </a:solidFill>
              </a:uFill>
              <a:latin typeface="Calibri"/>
            </a:endParaRPr>
          </a:p>
          <a:p>
            <a:r>
              <a:rPr lang="en-US" sz="2600" b="1" strike="noStrike" spc="-1">
                <a:solidFill>
                  <a:srgbClr val="800000"/>
                </a:solidFill>
                <a:uFill>
                  <a:solidFill>
                    <a:srgbClr val="FFFFFF"/>
                  </a:solidFill>
                </a:uFill>
                <a:latin typeface="Times New Roman"/>
              </a:rPr>
              <a:t>Hippocampus</a:t>
            </a:r>
            <a:r>
              <a:rPr lang="en-US" sz="2600" b="0" strike="noStrike" spc="-1">
                <a:solidFill>
                  <a:srgbClr val="000000"/>
                </a:solidFill>
                <a:uFill>
                  <a:solidFill>
                    <a:srgbClr val="FFFFFF"/>
                  </a:solidFill>
                </a:uFill>
                <a:latin typeface="Times New Roman"/>
              </a:rPr>
              <a:t>: Encodes new  memories both conscious and unconscious.</a:t>
            </a:r>
            <a:endParaRPr lang="en-US" sz="3200" b="0" strike="noStrike" spc="-1">
              <a:solidFill>
                <a:srgbClr val="000000"/>
              </a:solidFill>
              <a:uFill>
                <a:solidFill>
                  <a:srgbClr val="FFFFFF"/>
                </a:solidFill>
              </a:uFill>
              <a:latin typeface="Calibri"/>
            </a:endParaRPr>
          </a:p>
          <a:p>
            <a:r>
              <a:rPr lang="en-US" sz="2600" b="0" strike="noStrike" spc="-1">
                <a:solidFill>
                  <a:srgbClr val="000000"/>
                </a:solidFill>
                <a:uFill>
                  <a:solidFill>
                    <a:srgbClr val="FFFFFF"/>
                  </a:solidFill>
                </a:uFill>
                <a:latin typeface="Times New Roman"/>
              </a:rPr>
              <a:t>-Damage to the hippocampus can cause amnesia (Part of the limbic system)</a:t>
            </a:r>
            <a:endParaRPr lang="en-US" sz="3200" b="0" strike="noStrike" spc="-1">
              <a:solidFill>
                <a:srgbClr val="000000"/>
              </a:solidFill>
              <a:uFill>
                <a:solidFill>
                  <a:srgbClr val="FFFFFF"/>
                </a:solidFill>
              </a:uFill>
              <a:latin typeface="Calibri"/>
            </a:endParaRPr>
          </a:p>
          <a:p>
            <a:r>
              <a:rPr lang="en-US" sz="2800" b="1" strike="noStrike" spc="-1">
                <a:solidFill>
                  <a:srgbClr val="800000"/>
                </a:solidFill>
                <a:uFill>
                  <a:solidFill>
                    <a:srgbClr val="FFFFFF"/>
                  </a:solidFill>
                </a:uFill>
                <a:latin typeface="Times New Roman"/>
              </a:rPr>
              <a:t>Amygdala</a:t>
            </a:r>
            <a:r>
              <a:rPr lang="en-US" sz="2800" b="0" strike="noStrike" spc="-1">
                <a:solidFill>
                  <a:srgbClr val="000000"/>
                </a:solidFill>
                <a:uFill>
                  <a:solidFill>
                    <a:srgbClr val="FFFFFF"/>
                  </a:solidFill>
                </a:uFill>
                <a:latin typeface="Times New Roman"/>
              </a:rPr>
              <a:t>: C</a:t>
            </a:r>
            <a:r>
              <a:rPr lang="en-US" sz="2600" b="0" strike="noStrike" spc="-1">
                <a:solidFill>
                  <a:srgbClr val="000000"/>
                </a:solidFill>
                <a:uFill>
                  <a:solidFill>
                    <a:srgbClr val="FFFFFF"/>
                  </a:solidFill>
                </a:uFill>
                <a:latin typeface="Times New Roman"/>
              </a:rPr>
              <a:t>onnects features of memory with aspects of emotion; highly connected to the </a:t>
            </a:r>
            <a:r>
              <a:rPr lang="en-US" sz="2600" b="0" strike="noStrike" spc="-1">
                <a:solidFill>
                  <a:srgbClr val="800000"/>
                </a:solidFill>
                <a:uFill>
                  <a:solidFill>
                    <a:srgbClr val="FFFFFF"/>
                  </a:solidFill>
                </a:uFill>
                <a:latin typeface="Times New Roman"/>
              </a:rPr>
              <a:t>hippocampus</a:t>
            </a:r>
            <a:r>
              <a:rPr lang="en-US" sz="2600" b="0" strike="noStrike" spc="-1">
                <a:solidFill>
                  <a:srgbClr val="000000"/>
                </a:solidFill>
                <a:uFill>
                  <a:solidFill>
                    <a:srgbClr val="FFFFFF"/>
                  </a:solidFill>
                </a:uFill>
                <a:latin typeface="Times New Roman"/>
              </a:rPr>
              <a:t> and with the </a:t>
            </a:r>
            <a:r>
              <a:rPr lang="en-US" sz="2600" b="0" strike="noStrike" spc="-1">
                <a:solidFill>
                  <a:srgbClr val="800000"/>
                </a:solidFill>
                <a:uFill>
                  <a:solidFill>
                    <a:srgbClr val="FFFFFF"/>
                  </a:solidFill>
                </a:uFill>
                <a:latin typeface="Times New Roman"/>
              </a:rPr>
              <a:t>hypothalamus</a:t>
            </a:r>
            <a:r>
              <a:rPr lang="en-US" sz="2600" b="0" strike="noStrike" spc="-1">
                <a:solidFill>
                  <a:srgbClr val="000000"/>
                </a:solidFill>
                <a:uFill>
                  <a:solidFill>
                    <a:srgbClr val="FFFFFF"/>
                  </a:solidFill>
                </a:uFill>
                <a:latin typeface="Times New Roman"/>
              </a:rPr>
              <a:t>.</a:t>
            </a:r>
            <a:endParaRPr lang="en-US" sz="3200" b="0" strike="noStrike" spc="-1">
              <a:solidFill>
                <a:srgbClr val="000000"/>
              </a:solidFill>
              <a:uFill>
                <a:solidFill>
                  <a:srgbClr val="FFFFFF"/>
                </a:solidFill>
              </a:uFill>
              <a:latin typeface="Calibri"/>
            </a:endParaRPr>
          </a:p>
          <a:p>
            <a:r>
              <a:rPr lang="en-US" sz="2600" b="0" strike="noStrike" spc="-1">
                <a:solidFill>
                  <a:srgbClr val="000000"/>
                </a:solidFill>
                <a:uFill>
                  <a:solidFill>
                    <a:srgbClr val="FFFFFF"/>
                  </a:solidFill>
                </a:uFill>
                <a:latin typeface="Times New Roman"/>
              </a:rPr>
              <a:t>-</a:t>
            </a:r>
            <a:endParaRPr lang="en-US" sz="3200" b="0" strike="noStrike" spc="-1">
              <a:solidFill>
                <a:srgbClr val="000000"/>
              </a:solidFill>
              <a:uFill>
                <a:solidFill>
                  <a:srgbClr val="FFFFFF"/>
                </a:solidFill>
              </a:uFill>
              <a:latin typeface="Calibri"/>
            </a:endParaRPr>
          </a:p>
        </p:txBody>
      </p:sp>
      <p:pic>
        <p:nvPicPr>
          <p:cNvPr id="309" name="Picture 308"/>
          <p:cNvPicPr/>
          <p:nvPr/>
        </p:nvPicPr>
        <p:blipFill>
          <a:blip r:embed="rId2"/>
          <a:stretch/>
        </p:blipFill>
        <p:spPr>
          <a:xfrm>
            <a:off x="4672800" y="1472400"/>
            <a:ext cx="4248000" cy="5035320"/>
          </a:xfrm>
          <a:prstGeom prst="rect">
            <a:avLst/>
          </a:prstGeom>
          <a:ln>
            <a:noFill/>
          </a:ln>
        </p:spPr>
      </p:pic>
      <p:sp>
        <p:nvSpPr>
          <p:cNvPr id="310" name="TextShape 3"/>
          <p:cNvSpPr txBox="1"/>
          <p:nvPr/>
        </p:nvSpPr>
        <p:spPr>
          <a:xfrm>
            <a:off x="4672800" y="1472400"/>
            <a:ext cx="4248000" cy="5035680"/>
          </a:xfrm>
          <a:prstGeom prst="rect">
            <a:avLst/>
          </a:prstGeom>
          <a:noFill/>
          <a:ln>
            <a:noFill/>
          </a:ln>
        </p:spPr>
      </p:sp>
    </p:spTree>
    <p:extLst>
      <p:ext uri="{BB962C8B-B14F-4D97-AF65-F5344CB8AC3E}">
        <p14:creationId xmlns:p14="http://schemas.microsoft.com/office/powerpoint/2010/main" val="3075883629"/>
      </p:ext>
    </p:extLst>
  </p:cSld>
  <p:clrMapOvr>
    <a:masterClrMapping/>
  </p:clrMapOvr>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440</TotalTime>
  <Words>2574</Words>
  <Application>Microsoft Macintosh PowerPoint</Application>
  <PresentationFormat>On-screen Show (4:3)</PresentationFormat>
  <Paragraphs>291</Paragraphs>
  <Slides>52</Slides>
  <Notes>8</Notes>
  <HiddenSlides>0</HiddenSlides>
  <MMClips>0</MMClips>
  <ScaleCrop>false</ScaleCrop>
  <HeadingPairs>
    <vt:vector size="4" baseType="variant">
      <vt:variant>
        <vt:lpstr>Theme</vt:lpstr>
      </vt:variant>
      <vt:variant>
        <vt:i4>2</vt:i4>
      </vt:variant>
      <vt:variant>
        <vt:lpstr>Slide Titles</vt:lpstr>
      </vt:variant>
      <vt:variant>
        <vt:i4>52</vt:i4>
      </vt:variant>
    </vt:vector>
  </HeadingPairs>
  <TitlesOfParts>
    <vt:vector size="54" baseType="lpstr">
      <vt:lpstr>Pixel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Neuroimaging</vt:lpstr>
      <vt:lpstr>Neuroimaging</vt:lpstr>
      <vt:lpstr>Neuroimaging</vt:lpstr>
      <vt:lpstr>Neuroimaging</vt:lpstr>
      <vt:lpstr>Neuroimaging</vt:lpstr>
      <vt:lpstr>Neuroimaging</vt:lpstr>
      <vt:lpstr>Neuroimaging</vt:lpstr>
      <vt:lpstr>Neuropsychology</vt:lpstr>
      <vt:lpstr>Chemical enhancement of the brain</vt:lpstr>
      <vt:lpstr>Olfaction, memory, and the brain</vt:lpstr>
    </vt:vector>
  </TitlesOfParts>
  <Company>Florida International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Memory:  Foundations and Applications:  Chapter 2</dc:title>
  <dc:creator>Office 2004 Test Drive User</dc:creator>
  <cp:lastModifiedBy>Roberto R. Heredia</cp:lastModifiedBy>
  <cp:revision>56</cp:revision>
  <dcterms:created xsi:type="dcterms:W3CDTF">2010-04-21T22:41:11Z</dcterms:created>
  <dcterms:modified xsi:type="dcterms:W3CDTF">2017-07-11T14:48:04Z</dcterms:modified>
</cp:coreProperties>
</file>