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24"/>
  </p:notesMasterIdLst>
  <p:sldIdLst>
    <p:sldId id="256" r:id="rId3"/>
    <p:sldId id="267" r:id="rId4"/>
    <p:sldId id="326" r:id="rId5"/>
    <p:sldId id="268" r:id="rId6"/>
    <p:sldId id="269" r:id="rId7"/>
    <p:sldId id="270" r:id="rId8"/>
    <p:sldId id="321" r:id="rId9"/>
    <p:sldId id="322" r:id="rId10"/>
    <p:sldId id="327" r:id="rId11"/>
    <p:sldId id="328" r:id="rId12"/>
    <p:sldId id="329" r:id="rId13"/>
    <p:sldId id="330" r:id="rId14"/>
    <p:sldId id="336" r:id="rId15"/>
    <p:sldId id="341" r:id="rId16"/>
    <p:sldId id="335" r:id="rId17"/>
    <p:sldId id="340" r:id="rId18"/>
    <p:sldId id="338" r:id="rId19"/>
    <p:sldId id="334" r:id="rId20"/>
    <p:sldId id="339" r:id="rId21"/>
    <p:sldId id="337" r:id="rId22"/>
    <p:sldId id="343" r:id="rId23"/>
  </p:sldIdLst>
  <p:sldSz cx="10077450" cy="7562850"/>
  <p:notesSz cx="7772400" cy="10058400"/>
  <p:defaultTextStyle>
    <a:defPPr>
      <a:defRPr lang="en-GB"/>
    </a:defPPr>
    <a:lvl1pPr algn="l" defTabSz="228600" rtl="0" fontAlgn="base" hangingPunct="0">
      <a:lnSpc>
        <a:spcPct val="5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DejaVu Sans" charset="0"/>
        <a:ea typeface="ＭＳ Ｐゴシック" charset="0"/>
        <a:cs typeface="ＭＳ Ｐゴシック" charset="0"/>
      </a:defRPr>
    </a:lvl1pPr>
    <a:lvl2pPr marL="742950" indent="-285750" algn="l" defTabSz="228600" rtl="0" fontAlgn="base" hangingPunct="0">
      <a:lnSpc>
        <a:spcPct val="5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DejaVu Sans" charset="0"/>
        <a:ea typeface="ＭＳ Ｐゴシック" charset="0"/>
        <a:cs typeface="ＭＳ Ｐゴシック" charset="0"/>
      </a:defRPr>
    </a:lvl2pPr>
    <a:lvl3pPr marL="1143000" indent="-228600" algn="l" defTabSz="228600" rtl="0" fontAlgn="base" hangingPunct="0">
      <a:lnSpc>
        <a:spcPct val="5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DejaVu Sans" charset="0"/>
        <a:ea typeface="ＭＳ Ｐゴシック" charset="0"/>
        <a:cs typeface="ＭＳ Ｐゴシック" charset="0"/>
      </a:defRPr>
    </a:lvl3pPr>
    <a:lvl4pPr marL="1600200" indent="-228600" algn="l" defTabSz="228600" rtl="0" fontAlgn="base" hangingPunct="0">
      <a:lnSpc>
        <a:spcPct val="5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DejaVu Sans" charset="0"/>
        <a:ea typeface="ＭＳ Ｐゴシック" charset="0"/>
        <a:cs typeface="ＭＳ Ｐゴシック" charset="0"/>
      </a:defRPr>
    </a:lvl4pPr>
    <a:lvl5pPr marL="2057400" indent="-228600" algn="l" defTabSz="228600" rtl="0" fontAlgn="base" hangingPunct="0">
      <a:lnSpc>
        <a:spcPct val="5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DejaVu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DejaVu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DejaVu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DejaVu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DejaVu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12" d="100"/>
          <a:sy n="112" d="100"/>
        </p:scale>
        <p:origin x="185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AutoShape 1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AutoShape 1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AutoShape 1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AutoShape 1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AutoShape 2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AutoShape 2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AutoShape 2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Rectangle 2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4992688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20" name="Rectangle 24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1725" cy="4522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369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DejaVu Serif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369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DejaVu Serif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36925" cy="500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DejaVu Serif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36925" cy="500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DejaVu Serif" charset="0"/>
                <a:cs typeface="DejaVu Sans" charset="0"/>
              </a:defRPr>
            </a:lvl1pPr>
          </a:lstStyle>
          <a:p>
            <a:pPr>
              <a:defRPr/>
            </a:pPr>
            <a:fld id="{680B7571-AB93-8443-8AB7-A7A9AC0B0A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144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286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2286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2286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2286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2286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5pPr>
            <a:lvl6pPr marL="25146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6pPr>
            <a:lvl7pPr marL="29718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7pPr>
            <a:lvl8pPr marL="34290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8pPr>
            <a:lvl9pPr marL="38862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9pPr>
          </a:lstStyle>
          <a:p>
            <a:pPr eaLnBrk="1"/>
            <a:fld id="{761DC32F-8D5F-D241-B073-7645F864FA43}" type="slidenum">
              <a:rPr lang="en-GB" sz="1400">
                <a:solidFill>
                  <a:srgbClr val="000000"/>
                </a:solidFill>
                <a:latin typeface="DejaVu Serif" charset="0"/>
                <a:cs typeface="DejaVu Sans" charset="0"/>
              </a:rPr>
              <a:pPr eaLnBrk="1"/>
              <a:t>1</a:t>
            </a:fld>
            <a:endParaRPr lang="en-GB" sz="1400">
              <a:solidFill>
                <a:srgbClr val="000000"/>
              </a:solidFill>
              <a:latin typeface="DejaVu Serif" charset="0"/>
              <a:cs typeface="DejaVu Sans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2" name="Text Box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83313" cy="4525962"/>
          </a:xfrm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5pPr>
            <a:lvl6pPr marL="25146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6pPr>
            <a:lvl7pPr marL="29718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7pPr>
            <a:lvl8pPr marL="34290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8pPr>
            <a:lvl9pPr marL="38862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9pPr>
          </a:lstStyle>
          <a:p>
            <a:pPr eaLnBrk="1"/>
            <a:fld id="{8D9A64D3-A461-EA4C-B8BF-70E2AF47E10C}" type="slidenum">
              <a:rPr lang="en-GB" sz="1400">
                <a:solidFill>
                  <a:srgbClr val="000000"/>
                </a:solidFill>
                <a:latin typeface="DejaVu Serif" charset="0"/>
                <a:cs typeface="DejaVu Sans" charset="0"/>
              </a:rPr>
              <a:pPr eaLnBrk="1"/>
              <a:t>2</a:t>
            </a:fld>
            <a:endParaRPr lang="en-GB" sz="1400">
              <a:solidFill>
                <a:srgbClr val="000000"/>
              </a:solidFill>
              <a:latin typeface="DejaVu Serif" charset="0"/>
              <a:cs typeface="DejaVu Sans" charset="0"/>
            </a:endParaRPr>
          </a:p>
        </p:txBody>
      </p:sp>
      <p:sp>
        <p:nvSpPr>
          <p:cNvPr id="307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8900" y="763588"/>
            <a:ext cx="50196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183313" cy="4524375"/>
          </a:xfrm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5pPr>
            <a:lvl6pPr marL="25146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6pPr>
            <a:lvl7pPr marL="29718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7pPr>
            <a:lvl8pPr marL="34290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8pPr>
            <a:lvl9pPr marL="38862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9pPr>
          </a:lstStyle>
          <a:p>
            <a:pPr eaLnBrk="1"/>
            <a:fld id="{40875866-6501-5C42-BF72-DC8855ADBA11}" type="slidenum">
              <a:rPr lang="en-GB" sz="1400">
                <a:solidFill>
                  <a:srgbClr val="000000"/>
                </a:solidFill>
                <a:latin typeface="DejaVu Serif" charset="0"/>
                <a:cs typeface="DejaVu Sans" charset="0"/>
              </a:rPr>
              <a:pPr eaLnBrk="1"/>
              <a:t>4</a:t>
            </a:fld>
            <a:endParaRPr lang="en-GB" sz="1400">
              <a:solidFill>
                <a:srgbClr val="000000"/>
              </a:solidFill>
              <a:latin typeface="DejaVu Serif" charset="0"/>
              <a:cs typeface="DejaVu Sans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0" name="Text Box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83313" cy="4533900"/>
          </a:xfr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5pPr>
            <a:lvl6pPr marL="25146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6pPr>
            <a:lvl7pPr marL="29718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7pPr>
            <a:lvl8pPr marL="34290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8pPr>
            <a:lvl9pPr marL="38862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9pPr>
          </a:lstStyle>
          <a:p>
            <a:pPr eaLnBrk="1"/>
            <a:fld id="{B60309C1-F32B-4743-B445-4FF2AFA4EA75}" type="slidenum">
              <a:rPr lang="en-GB" sz="1400">
                <a:solidFill>
                  <a:srgbClr val="000000"/>
                </a:solidFill>
                <a:latin typeface="DejaVu Serif" charset="0"/>
                <a:cs typeface="DejaVu Sans" charset="0"/>
              </a:rPr>
              <a:pPr eaLnBrk="1"/>
              <a:t>5</a:t>
            </a:fld>
            <a:endParaRPr lang="en-GB" sz="1400">
              <a:solidFill>
                <a:srgbClr val="000000"/>
              </a:solidFill>
              <a:latin typeface="DejaVu Serif" charset="0"/>
              <a:cs typeface="DejaVu Sans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4" name="Text Box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83313" cy="4533900"/>
          </a:xfr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5pPr>
            <a:lvl6pPr marL="25146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6pPr>
            <a:lvl7pPr marL="29718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7pPr>
            <a:lvl8pPr marL="34290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8pPr>
            <a:lvl9pPr marL="38862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9pPr>
          </a:lstStyle>
          <a:p>
            <a:pPr eaLnBrk="1"/>
            <a:fld id="{7F6CBD7F-ADDD-7E4C-8BBF-94A61626EDF7}" type="slidenum">
              <a:rPr lang="en-GB" sz="1400">
                <a:solidFill>
                  <a:srgbClr val="000000"/>
                </a:solidFill>
                <a:latin typeface="DejaVu Serif" charset="0"/>
                <a:cs typeface="DejaVu Sans" charset="0"/>
              </a:rPr>
              <a:pPr eaLnBrk="1"/>
              <a:t>6</a:t>
            </a:fld>
            <a:endParaRPr lang="en-GB" sz="1400">
              <a:solidFill>
                <a:srgbClr val="000000"/>
              </a:solidFill>
              <a:latin typeface="DejaVu Serif" charset="0"/>
              <a:cs typeface="DejaVu Sans" charset="0"/>
            </a:endParaRPr>
          </a:p>
        </p:txBody>
      </p:sp>
      <p:sp>
        <p:nvSpPr>
          <p:cNvPr id="3789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8900" y="763588"/>
            <a:ext cx="50196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183313" cy="4525962"/>
          </a:xfrm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5pPr>
            <a:lvl6pPr marL="25146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6pPr>
            <a:lvl7pPr marL="29718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7pPr>
            <a:lvl8pPr marL="34290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8pPr>
            <a:lvl9pPr marL="38862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9pPr>
          </a:lstStyle>
          <a:p>
            <a:pPr eaLnBrk="1"/>
            <a:fld id="{5B252FF9-42A7-504E-9C5B-C10BF28CF066}" type="slidenum">
              <a:rPr lang="en-GB" sz="1400">
                <a:solidFill>
                  <a:srgbClr val="000000"/>
                </a:solidFill>
                <a:latin typeface="DejaVu Serif" charset="0"/>
                <a:cs typeface="DejaVu Sans" charset="0"/>
              </a:rPr>
              <a:pPr eaLnBrk="1"/>
              <a:t>7</a:t>
            </a:fld>
            <a:endParaRPr lang="en-GB" sz="1400">
              <a:solidFill>
                <a:srgbClr val="000000"/>
              </a:solidFill>
              <a:latin typeface="DejaVu Serif" charset="0"/>
              <a:cs typeface="DejaVu Sans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82" name="Text Box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83313" cy="4533900"/>
          </a:xfr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5pPr>
            <a:lvl6pPr marL="25146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6pPr>
            <a:lvl7pPr marL="29718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7pPr>
            <a:lvl8pPr marL="34290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8pPr>
            <a:lvl9pPr marL="38862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9pPr>
          </a:lstStyle>
          <a:p>
            <a:pPr eaLnBrk="1"/>
            <a:fld id="{275AA08E-886C-B046-AAAF-FBB0A302C499}" type="slidenum">
              <a:rPr lang="en-GB" sz="1400">
                <a:solidFill>
                  <a:srgbClr val="000000"/>
                </a:solidFill>
                <a:latin typeface="DejaVu Serif" charset="0"/>
                <a:cs typeface="DejaVu Sans" charset="0"/>
              </a:rPr>
              <a:pPr eaLnBrk="1"/>
              <a:t>8</a:t>
            </a:fld>
            <a:endParaRPr lang="en-GB" sz="1400">
              <a:solidFill>
                <a:srgbClr val="000000"/>
              </a:solidFill>
              <a:latin typeface="DejaVu Serif" charset="0"/>
              <a:cs typeface="DejaVu Sans" charset="0"/>
            </a:endParaRPr>
          </a:p>
        </p:txBody>
      </p:sp>
      <p:sp>
        <p:nvSpPr>
          <p:cNvPr id="419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8900" y="763588"/>
            <a:ext cx="50196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183313" cy="4524375"/>
          </a:xfrm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C6AD4-D8D5-3B45-929C-55F8A6FD45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01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35F8-2769-0D48-B62B-BECFAA1F10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4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8688" y="301625"/>
            <a:ext cx="225742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230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3DF3F-C8DE-5C48-973C-F4139DF6A2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0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32875" cy="1254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DF70B-B9BB-2F47-B7F1-6AAFE41A99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01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8155-A7F2-C14E-9186-3FE82BA555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769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83BA5-BB31-A544-BB0F-F61A0AD4E5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77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51E29-BF09-C849-A023-D943295778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88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0"/>
            <a:ext cx="4452937" cy="758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8575" y="0"/>
            <a:ext cx="4452938" cy="758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1225-494D-9E4A-875C-FC01B1F5E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17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ED9F-C05E-4F4E-88F6-5629D16BAC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360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8F52-C6BF-2A47-8216-230379A9A1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22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72DE-B7A7-BF43-9848-983680F505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0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33ED-55B9-A14A-8EF2-F88712F32D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45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FB217-E0C0-F74F-866E-E703433029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238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BA6C7-53E3-A94C-881F-9A36190C1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2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7406D-47C8-7C4B-9D20-BBD49AB7CD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80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7738" y="0"/>
            <a:ext cx="2263775" cy="758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0"/>
            <a:ext cx="6642100" cy="758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EF12-149A-5647-B05C-D94DF97811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9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F4AB9-2B8C-B34D-B320-7DD9894E19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64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023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5875" y="1768475"/>
            <a:ext cx="4440238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6DEFD-F543-CE42-969F-183689990E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85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37EB-E05B-3A4F-99E8-45E6DF910C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7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79F66-C973-D247-851E-C605D5B510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34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609D-116D-A846-AC5B-8776A60D2A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20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EBF9-CF74-FC45-948E-33317B93B9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33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109E-5394-A74B-B806-7D578FF9D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87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328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3287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82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8163"/>
            <a:ext cx="23114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DejaVu Serif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8163"/>
            <a:ext cx="3157537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6000"/>
              </a:lnSpc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DejaVu Serif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6888163"/>
            <a:ext cx="23114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defRPr sz="1400" smtClean="0">
                <a:solidFill>
                  <a:srgbClr val="000000"/>
                </a:solidFill>
                <a:latin typeface="DejaVu Serif" charset="0"/>
                <a:cs typeface="DejaVu Sans" charset="0"/>
              </a:defRPr>
            </a:lvl1pPr>
          </a:lstStyle>
          <a:p>
            <a:pPr>
              <a:defRPr/>
            </a:pPr>
            <a:fld id="{9BF5FD0B-97EA-894F-8076-68A4F747F4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228600" rtl="0" eaLnBrk="0" fontAlgn="base" hangingPunct="0">
        <a:lnSpc>
          <a:spcPct val="5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228600" rtl="0" eaLnBrk="0" fontAlgn="base" hangingPunct="0">
        <a:lnSpc>
          <a:spcPct val="5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DejaVu Sans" charset="0"/>
          <a:ea typeface="ＭＳ Ｐゴシック" charset="0"/>
          <a:cs typeface="msgothic" charset="0"/>
        </a:defRPr>
      </a:lvl2pPr>
      <a:lvl3pPr algn="ctr" defTabSz="228600" rtl="0" eaLnBrk="0" fontAlgn="base" hangingPunct="0">
        <a:lnSpc>
          <a:spcPct val="5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DejaVu Sans" charset="0"/>
          <a:ea typeface="ＭＳ Ｐゴシック" charset="0"/>
          <a:cs typeface="msgothic" charset="0"/>
        </a:defRPr>
      </a:lvl3pPr>
      <a:lvl4pPr algn="ctr" defTabSz="228600" rtl="0" eaLnBrk="0" fontAlgn="base" hangingPunct="0">
        <a:lnSpc>
          <a:spcPct val="5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DejaVu Sans" charset="0"/>
          <a:ea typeface="ＭＳ Ｐゴシック" charset="0"/>
          <a:cs typeface="msgothic" charset="0"/>
        </a:defRPr>
      </a:lvl4pPr>
      <a:lvl5pPr algn="ctr" defTabSz="228600" rtl="0" eaLnBrk="0" fontAlgn="base" hangingPunct="0">
        <a:lnSpc>
          <a:spcPct val="5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DejaVu Sans" charset="0"/>
          <a:ea typeface="ＭＳ Ｐゴシック" charset="0"/>
          <a:cs typeface="msgothic" charset="0"/>
        </a:defRPr>
      </a:lvl5pPr>
      <a:lvl6pPr marL="2514600" indent="-228600" algn="ctr" defTabSz="228600" rtl="0" fontAlgn="base" hangingPunct="0">
        <a:lnSpc>
          <a:spcPct val="5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DejaVu Sans" charset="0"/>
          <a:ea typeface="ＭＳ Ｐゴシック" charset="0"/>
          <a:cs typeface="msgothic" charset="0"/>
        </a:defRPr>
      </a:lvl6pPr>
      <a:lvl7pPr marL="2971800" indent="-228600" algn="ctr" defTabSz="228600" rtl="0" fontAlgn="base" hangingPunct="0">
        <a:lnSpc>
          <a:spcPct val="5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DejaVu Sans" charset="0"/>
          <a:ea typeface="ＭＳ Ｐゴシック" charset="0"/>
          <a:cs typeface="msgothic" charset="0"/>
        </a:defRPr>
      </a:lvl7pPr>
      <a:lvl8pPr marL="3429000" indent="-228600" algn="ctr" defTabSz="228600" rtl="0" fontAlgn="base" hangingPunct="0">
        <a:lnSpc>
          <a:spcPct val="5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DejaVu Sans" charset="0"/>
          <a:ea typeface="ＭＳ Ｐゴシック" charset="0"/>
          <a:cs typeface="msgothic" charset="0"/>
        </a:defRPr>
      </a:lvl8pPr>
      <a:lvl9pPr marL="3886200" indent="-228600" algn="ctr" defTabSz="228600" rtl="0" fontAlgn="base" hangingPunct="0">
        <a:lnSpc>
          <a:spcPct val="5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DejaVu Sans" charset="0"/>
          <a:ea typeface="ＭＳ Ｐゴシック" charset="0"/>
          <a:cs typeface="msgothic" charset="0"/>
        </a:defRPr>
      </a:lvl9pPr>
    </p:titleStyle>
    <p:bodyStyle>
      <a:lvl1pPr marL="342900" indent="-342900" algn="l" defTabSz="228600" rtl="0" eaLnBrk="0" fontAlgn="base" hangingPunct="0">
        <a:lnSpc>
          <a:spcPct val="5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228600" rtl="0" eaLnBrk="0" fontAlgn="base" hangingPunct="0">
        <a:lnSpc>
          <a:spcPct val="5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228600" rtl="0" eaLnBrk="0" fontAlgn="base" hangingPunct="0">
        <a:lnSpc>
          <a:spcPct val="5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228600" rtl="0" eaLnBrk="0" fontAlgn="base" hangingPunct="0">
        <a:lnSpc>
          <a:spcPct val="5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228600" rtl="0" eaLnBrk="0" fontAlgn="base" hangingPunct="0">
        <a:lnSpc>
          <a:spcPct val="5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228600" rtl="0" fontAlgn="base" hangingPunct="0">
        <a:lnSpc>
          <a:spcPct val="5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228600" rtl="0" fontAlgn="base" hangingPunct="0">
        <a:lnSpc>
          <a:spcPct val="5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228600" rtl="0" fontAlgn="base" hangingPunct="0">
        <a:lnSpc>
          <a:spcPct val="5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228600" rtl="0" fontAlgn="base" hangingPunct="0">
        <a:lnSpc>
          <a:spcPct val="5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03188"/>
            <a:ext cx="9058275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0"/>
            <a:ext cx="9058275" cy="75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buFont typeface="Times New Roman" charset="0"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</a:tabLst>
              <a:defRPr sz="1400">
                <a:solidFill>
                  <a:srgbClr val="000000"/>
                </a:solidFill>
                <a:latin typeface="DejaVu Serif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1700" y="6886575"/>
            <a:ext cx="31813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6000"/>
              </a:lnSpc>
              <a:buFont typeface="Times New Roman" charset="0"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</a:tabLst>
              <a:defRPr sz="1400">
                <a:solidFill>
                  <a:srgbClr val="000000"/>
                </a:solidFill>
                <a:latin typeface="DejaVu Serif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1538" y="6886575"/>
            <a:ext cx="2341562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defRPr sz="1400" smtClean="0">
                <a:solidFill>
                  <a:srgbClr val="000000"/>
                </a:solidFill>
                <a:latin typeface="DejaVu Serif" charset="0"/>
                <a:cs typeface="DejaVu Sans" charset="0"/>
              </a:defRPr>
            </a:lvl1pPr>
          </a:lstStyle>
          <a:p>
            <a:pPr>
              <a:defRPr/>
            </a:pPr>
            <a:fld id="{B1B17F5C-C229-C643-9284-1A80491DC5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228600" rtl="0" eaLnBrk="0" fontAlgn="base" hangingPunct="0">
        <a:lnSpc>
          <a:spcPts val="110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228600" rtl="0" eaLnBrk="0" fontAlgn="base" hangingPunct="0">
        <a:lnSpc>
          <a:spcPts val="110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gothic" charset="0"/>
        </a:defRPr>
      </a:lvl2pPr>
      <a:lvl3pPr algn="ctr" defTabSz="228600" rtl="0" eaLnBrk="0" fontAlgn="base" hangingPunct="0">
        <a:lnSpc>
          <a:spcPts val="110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gothic" charset="0"/>
        </a:defRPr>
      </a:lvl3pPr>
      <a:lvl4pPr algn="ctr" defTabSz="228600" rtl="0" eaLnBrk="0" fontAlgn="base" hangingPunct="0">
        <a:lnSpc>
          <a:spcPts val="110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gothic" charset="0"/>
        </a:defRPr>
      </a:lvl4pPr>
      <a:lvl5pPr algn="ctr" defTabSz="228600" rtl="0" eaLnBrk="0" fontAlgn="base" hangingPunct="0">
        <a:lnSpc>
          <a:spcPts val="110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gothic" charset="0"/>
        </a:defRPr>
      </a:lvl5pPr>
      <a:lvl6pPr marL="2514600" indent="-228600" algn="ctr" defTabSz="228600" rtl="0" fontAlgn="base">
        <a:lnSpc>
          <a:spcPts val="110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gothic" charset="0"/>
        </a:defRPr>
      </a:lvl6pPr>
      <a:lvl7pPr marL="2971800" indent="-228600" algn="ctr" defTabSz="228600" rtl="0" fontAlgn="base">
        <a:lnSpc>
          <a:spcPts val="110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gothic" charset="0"/>
        </a:defRPr>
      </a:lvl7pPr>
      <a:lvl8pPr marL="3429000" indent="-228600" algn="ctr" defTabSz="228600" rtl="0" fontAlgn="base">
        <a:lnSpc>
          <a:spcPts val="110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gothic" charset="0"/>
        </a:defRPr>
      </a:lvl8pPr>
      <a:lvl9pPr marL="3886200" indent="-228600" algn="ctr" defTabSz="228600" rtl="0" fontAlgn="base">
        <a:lnSpc>
          <a:spcPts val="110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gothic" charset="0"/>
        </a:defRPr>
      </a:lvl9pPr>
    </p:titleStyle>
    <p:bodyStyle>
      <a:lvl1pPr marL="342900" indent="-342900" algn="l" defTabSz="228600" rtl="0" eaLnBrk="0" fontAlgn="base" hangingPunct="0">
        <a:lnSpc>
          <a:spcPts val="8038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228600" rtl="0" eaLnBrk="0" fontAlgn="base" hangingPunct="0">
        <a:lnSpc>
          <a:spcPts val="702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228600" rtl="0" eaLnBrk="0" fontAlgn="base" hangingPunct="0">
        <a:lnSpc>
          <a:spcPts val="6013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228600" rtl="0" eaLnBrk="0" fontAlgn="base" hangingPunct="0">
        <a:lnSpc>
          <a:spcPts val="50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228600" rtl="0" eaLnBrk="0" fontAlgn="base" hangingPunct="0">
        <a:lnSpc>
          <a:spcPts val="50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228600" rtl="0" fontAlgn="base">
        <a:lnSpc>
          <a:spcPts val="50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228600" rtl="0" fontAlgn="base">
        <a:lnSpc>
          <a:spcPts val="50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228600" rtl="0" fontAlgn="base">
        <a:lnSpc>
          <a:spcPts val="50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228600" rtl="0" fontAlgn="base">
        <a:lnSpc>
          <a:spcPts val="50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phTec8I0Xg&amp;feature=relat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1989_Loma_Prieta_earthquake#/media/File:Cypress_structure.jpeg" TargetMode="External"/><Relationship Id="rId5" Type="http://schemas.openxmlformats.org/officeDocument/2006/relationships/hyperlink" Target="http://www.youtube.com/watch?v=X1HSnnDfCks&amp;feature=related" TargetMode="External"/><Relationship Id="rId4" Type="http://schemas.openxmlformats.org/officeDocument/2006/relationships/hyperlink" Target="http://www.youtube.com/watch?v=13qfS2NZ2xg&amp;feature=relat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08138"/>
            <a:ext cx="9067800" cy="1925637"/>
          </a:xfrm>
        </p:spPr>
        <p:txBody>
          <a:bodyPr tIns="50291"/>
          <a:lstStyle/>
          <a:p>
            <a:pPr eaLnBrk="1">
              <a:lnSpc>
                <a:spcPct val="9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>
                <a:solidFill>
                  <a:srgbClr val="B847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msgothic" charset="0"/>
              </a:rPr>
              <a:t>Autobiographical Memory </a:t>
            </a:r>
            <a:br>
              <a:rPr lang="en-GB" b="1">
                <a:solidFill>
                  <a:srgbClr val="B847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msgothic" charset="0"/>
              </a:rPr>
            </a:br>
            <a:r>
              <a:rPr lang="en-GB" b="1">
                <a:solidFill>
                  <a:srgbClr val="B847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msgothic" charset="0"/>
              </a:rPr>
              <a:t>Chapter 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DejaVu Sans" charset="0"/>
                <a:ea typeface="ＭＳ Ｐゴシック" charset="0"/>
              </a:rPr>
              <a:t>Accuracy of Flashbulb Memories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619125" y="1419225"/>
            <a:ext cx="8686800" cy="53784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Talarico</a:t>
            </a:r>
            <a:r>
              <a:rPr lang="en-US" dirty="0">
                <a:solidFill>
                  <a:schemeClr val="tx1"/>
                </a:solidFill>
              </a:rPr>
              <a:t> and Rubin (2007) compared memories of their personal whereabouts when they heard the news of 9/11 and an </a:t>
            </a:r>
            <a:r>
              <a:rPr lang="en-US" dirty="0">
                <a:solidFill>
                  <a:srgbClr val="0000FF"/>
                </a:solidFill>
              </a:rPr>
              <a:t>ordinary event </a:t>
            </a:r>
            <a:r>
              <a:rPr lang="en-US" dirty="0">
                <a:solidFill>
                  <a:schemeClr val="tx1"/>
                </a:solidFill>
              </a:rPr>
              <a:t>around the same time.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They found that the flashbulb memories were no more accurate than the ordinary memory, </a:t>
            </a:r>
            <a:r>
              <a:rPr lang="en-US" dirty="0">
                <a:solidFill>
                  <a:srgbClr val="FF0000"/>
                </a:solidFill>
              </a:rPr>
              <a:t>BUT</a:t>
            </a:r>
            <a:r>
              <a:rPr lang="en-US" dirty="0">
                <a:solidFill>
                  <a:schemeClr val="tx1"/>
                </a:solidFill>
              </a:rPr>
              <a:t> that </a:t>
            </a:r>
            <a:r>
              <a:rPr lang="en-US" dirty="0">
                <a:solidFill>
                  <a:srgbClr val="FF0000"/>
                </a:solidFill>
              </a:rPr>
              <a:t>vividness ratings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confidence ratings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and other subjective ratings were all higher for the flashbulb memory than for the normal memory.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587375" y="671513"/>
            <a:ext cx="9069388" cy="1260475"/>
          </a:xfrm>
        </p:spPr>
        <p:txBody>
          <a:bodyPr/>
          <a:lstStyle/>
          <a:p>
            <a:r>
              <a:rPr lang="en-US" b="1">
                <a:latin typeface="DejaVu Sans" charset="0"/>
                <a:ea typeface="ＭＳ Ｐゴシック" charset="0"/>
              </a:rPr>
              <a:t>Flashbulb Memories</a:t>
            </a:r>
          </a:p>
        </p:txBody>
      </p:sp>
      <p:pic>
        <p:nvPicPr>
          <p:cNvPr id="450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4474" r="11249" b="50327"/>
          <a:stretch>
            <a:fillRect/>
          </a:stretch>
        </p:blipFill>
        <p:spPr bwMode="auto">
          <a:xfrm>
            <a:off x="390525" y="1800225"/>
            <a:ext cx="4908550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47763" r="6810" b="3029"/>
          <a:stretch>
            <a:fillRect/>
          </a:stretch>
        </p:blipFill>
        <p:spPr bwMode="auto">
          <a:xfrm>
            <a:off x="4886325" y="1952625"/>
            <a:ext cx="5191125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DejaVu Sans" charset="0"/>
                <a:ea typeface="ＭＳ Ｐゴシック" charset="0"/>
              </a:rPr>
              <a:t>Flashbulb Memories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90525" y="1724025"/>
            <a:ext cx="9069388" cy="49911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</a:rPr>
              <a:t>Special mechanism approach: </a:t>
            </a:r>
            <a:r>
              <a:rPr lang="en-US" sz="3600" dirty="0">
                <a:latin typeface="DejaVu Sans" charset="0"/>
                <a:ea typeface="ＭＳ Ｐゴシック" charset="0"/>
                <a:cs typeface="DejaVu Sans" charset="0"/>
              </a:rPr>
              <a:t>“</a:t>
            </a:r>
            <a:r>
              <a:rPr lang="en-US" altLang="ja-JP" sz="3600" dirty="0">
                <a:latin typeface="DejaVu Sans" charset="0"/>
                <a:ea typeface="ＭＳ Ｐゴシック" charset="0"/>
                <a:cs typeface="DejaVu Sans" charset="0"/>
              </a:rPr>
              <a:t>[</a:t>
            </a:r>
            <a:r>
              <a:rPr lang="en-US" altLang="ja-JP" sz="3600" dirty="0">
                <a:solidFill>
                  <a:srgbClr val="FF0000"/>
                </a:solidFill>
                <a:latin typeface="DejaVu Sans" charset="0"/>
                <a:ea typeface="ＭＳ Ｐゴシック" charset="0"/>
                <a:cs typeface="DejaVu Sans" charset="0"/>
              </a:rPr>
              <a:t>UNIQUE]</a:t>
            </a:r>
            <a:r>
              <a:rPr lang="en-US" altLang="ja-JP" sz="3600" dirty="0">
                <a:latin typeface="DejaVu Sans" charset="0"/>
                <a:ea typeface="ＭＳ Ｐゴシック" charset="0"/>
                <a:cs typeface="DejaVu Sans" charset="0"/>
              </a:rPr>
              <a:t> memory mechanism (“</a:t>
            </a:r>
            <a:r>
              <a:rPr lang="en-US" altLang="ja-JP" sz="3600" dirty="0">
                <a:solidFill>
                  <a:srgbClr val="FF0000"/>
                </a:solidFill>
                <a:latin typeface="DejaVu Sans" charset="0"/>
                <a:ea typeface="ＭＳ Ｐゴシック" charset="0"/>
              </a:rPr>
              <a:t>Now print [photographical]</a:t>
            </a:r>
            <a:r>
              <a:rPr lang="en-US" sz="3600" dirty="0">
                <a:latin typeface="DejaVu Sans" charset="0"/>
                <a:ea typeface="ＭＳ Ｐゴシック" charset="0"/>
              </a:rPr>
              <a:t>”)</a:t>
            </a:r>
            <a:r>
              <a:rPr lang="en-US" altLang="ja-JP" sz="3600" dirty="0">
                <a:latin typeface="DejaVu Sans" charset="0"/>
                <a:ea typeface="ＭＳ Ｐゴシック" charset="0"/>
              </a:rPr>
              <a:t> to explain Flash bulb memories?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endParaRPr lang="en-US" sz="36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Ordinary mechanism approach</a:t>
            </a:r>
            <a:r>
              <a:rPr lang="en-US" sz="3600" dirty="0"/>
              <a:t>. This view claims that flashbulb memories are simply normal memories but memories of emotionally charged and socially significant events.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238125" y="301625"/>
            <a:ext cx="9448800" cy="812800"/>
          </a:xfrm>
        </p:spPr>
        <p:txBody>
          <a:bodyPr/>
          <a:lstStyle/>
          <a:p>
            <a:r>
              <a:rPr lang="en-US" sz="2800" b="1">
                <a:latin typeface="DejaVu Sans" charset="0"/>
                <a:ea typeface="ＭＳ Ｐゴシック" charset="0"/>
              </a:rPr>
              <a:t>Neuroscience of Autobiographical Memory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238125" y="1038225"/>
            <a:ext cx="5638800" cy="55626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b="1" dirty="0"/>
              <a:t>Addis, Knapp et al. (2012; fMRI)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/>
              <a:t>Brain pattern differences between different types of cues?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/>
              <a:t>Participants provided with: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Specific</a:t>
            </a:r>
            <a:r>
              <a:rPr lang="en-US" dirty="0"/>
              <a:t> (Lost dog last year) vs. </a:t>
            </a:r>
            <a:r>
              <a:rPr lang="en-US" dirty="0">
                <a:solidFill>
                  <a:srgbClr val="FF0000"/>
                </a:solidFill>
              </a:rPr>
              <a:t>general cues</a:t>
            </a:r>
            <a:r>
              <a:rPr lang="en-US" dirty="0"/>
              <a:t> (dress)?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/>
              <a:t>Using General cues: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/>
              <a:t>--Lateral temporal &amp; prefrontal lobes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/>
              <a:t>  (</a:t>
            </a:r>
            <a:r>
              <a:rPr lang="en-US" dirty="0">
                <a:solidFill>
                  <a:srgbClr val="3333CC"/>
                </a:solidFill>
              </a:rPr>
              <a:t>prefrontal: Memory search—Retrieval mode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/>
              <a:t>Using specific cues: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/>
              <a:t>---Hippocampus, medial prefrontal region (</a:t>
            </a:r>
            <a:r>
              <a:rPr lang="en-US" dirty="0">
                <a:solidFill>
                  <a:srgbClr val="3333CC"/>
                </a:solidFill>
              </a:rPr>
              <a:t>activating the memory itself</a:t>
            </a:r>
            <a:r>
              <a:rPr lang="en-US" dirty="0"/>
              <a:t>)</a:t>
            </a:r>
            <a:endParaRPr lang="en-US" i="1" dirty="0"/>
          </a:p>
        </p:txBody>
      </p:sp>
      <p:pic>
        <p:nvPicPr>
          <p:cNvPr id="4" name="Picture 3" descr="Prefrontal-cortex-by-National-Institute-of-Mental-Heal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038225"/>
            <a:ext cx="41243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61925" y="276225"/>
            <a:ext cx="9448800" cy="812800"/>
          </a:xfrm>
        </p:spPr>
        <p:txBody>
          <a:bodyPr/>
          <a:lstStyle/>
          <a:p>
            <a:r>
              <a:rPr lang="en-US" sz="2800" b="1" dirty="0">
                <a:latin typeface="DejaVu Sans" charset="0"/>
                <a:ea typeface="ＭＳ Ｐゴシック" charset="0"/>
              </a:rPr>
              <a:t>Neuroscience of Autobiographical Memory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85725" y="885825"/>
            <a:ext cx="4724400" cy="667702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 err="1"/>
              <a:t>Daselaar</a:t>
            </a:r>
            <a:r>
              <a:rPr lang="en-US" sz="1900" dirty="0"/>
              <a:t> et al. (2008) used </a:t>
            </a:r>
            <a:r>
              <a:rPr lang="en-US" sz="1900" dirty="0">
                <a:solidFill>
                  <a:srgbClr val="FF0000"/>
                </a:solidFill>
              </a:rPr>
              <a:t>cue-word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>
                <a:solidFill>
                  <a:srgbClr val="FF0000"/>
                </a:solidFill>
              </a:rPr>
              <a:t>-</a:t>
            </a:r>
            <a:r>
              <a:rPr lang="en-US" sz="1900" dirty="0"/>
              <a:t>participants monitored with fMRI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>
                <a:solidFill>
                  <a:srgbClr val="FF0000"/>
                </a:solidFill>
              </a:rPr>
              <a:t>Tracked time course of activation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defRPr/>
            </a:pPr>
            <a:endParaRPr lang="en-US" sz="190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/>
              <a:t>-Think of 1st memory that came to mind: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/>
              <a:t>24 </a:t>
            </a:r>
            <a:r>
              <a:rPr lang="en-US" sz="1900" dirty="0" err="1"/>
              <a:t>secs</a:t>
            </a:r>
            <a:r>
              <a:rPr lang="en-US" sz="1900" dirty="0"/>
              <a:t> after they had the memory in mind, asked to rate the emotion that went along with the memory &amp; extent to which they were reliving it.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defRPr/>
            </a:pPr>
            <a:endParaRPr lang="en-US" sz="190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/>
              <a:t>By 1.5 seconds after presentation of word: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/>
              <a:t>-Medial temporal lobe:  (</a:t>
            </a:r>
            <a:r>
              <a:rPr lang="en-US" sz="1900" dirty="0">
                <a:solidFill>
                  <a:srgbClr val="3333CC"/>
                </a:solidFill>
              </a:rPr>
              <a:t>Activating memory</a:t>
            </a:r>
            <a:r>
              <a:rPr lang="en-US" sz="1900" dirty="0"/>
              <a:t>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/>
              <a:t>-Hippocampus (</a:t>
            </a:r>
            <a:r>
              <a:rPr lang="en-US" sz="1900" dirty="0">
                <a:solidFill>
                  <a:srgbClr val="3333CC"/>
                </a:solidFill>
              </a:rPr>
              <a:t>Activating memory</a:t>
            </a:r>
            <a:r>
              <a:rPr lang="en-US" sz="1900" dirty="0"/>
              <a:t>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/>
              <a:t>-Right prefrontal cortex (</a:t>
            </a:r>
            <a:r>
              <a:rPr lang="en-US" sz="1900" dirty="0">
                <a:solidFill>
                  <a:srgbClr val="3333CC"/>
                </a:solidFill>
              </a:rPr>
              <a:t>memory search</a:t>
            </a:r>
            <a:r>
              <a:rPr lang="en-US" sz="1900" dirty="0"/>
              <a:t>) were active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defRPr/>
            </a:pPr>
            <a:endParaRPr lang="en-US" sz="190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/>
              <a:t>By 3 seconds, these areas were deactivating (see figure 7.8A)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defRPr/>
            </a:pPr>
            <a:endParaRPr lang="en-US" sz="190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defRPr/>
            </a:pPr>
            <a:endParaRPr lang="en-US" sz="19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190625"/>
            <a:ext cx="510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90525" y="6219825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dirty="0" err="1">
                <a:solidFill>
                  <a:schemeClr val="tx1"/>
                </a:solidFill>
              </a:rPr>
              <a:t>precuneus</a:t>
            </a:r>
            <a:r>
              <a:rPr lang="en-US" b="1" dirty="0">
                <a:solidFill>
                  <a:schemeClr val="tx1"/>
                </a:solidFill>
              </a:rPr>
              <a:t> is a part of the superior parietal lobule forward of the occipital lobe (</a:t>
            </a:r>
            <a:r>
              <a:rPr lang="en-US" b="1" dirty="0" err="1">
                <a:solidFill>
                  <a:schemeClr val="tx1"/>
                </a:solidFill>
              </a:rPr>
              <a:t>cuneus</a:t>
            </a:r>
            <a:r>
              <a:rPr lang="en-US" b="1" dirty="0">
                <a:solidFill>
                  <a:schemeClr val="tx1"/>
                </a:solidFill>
              </a:rPr>
              <a:t>). It is sometimes described as the medial area of the superior parietal cortex.</a:t>
            </a:r>
          </a:p>
        </p:txBody>
      </p:sp>
      <p:pic>
        <p:nvPicPr>
          <p:cNvPr id="2" name="Picture 1" descr="Precune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581025"/>
            <a:ext cx="7552046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800px-Cortex_cingulaire-Vog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581025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2981325" y="6219825"/>
            <a:ext cx="5410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CRS cortex </a:t>
            </a:r>
            <a:r>
              <a:rPr lang="en-US" sz="3200" dirty="0" err="1">
                <a:solidFill>
                  <a:schemeClr val="tx1"/>
                </a:solidFill>
              </a:rPr>
              <a:t>retrosplenial</a:t>
            </a:r>
            <a:r>
              <a:rPr lang="en-US" sz="3200" dirty="0">
                <a:solidFill>
                  <a:schemeClr val="tx1"/>
                </a:solidFill>
              </a:rPr>
              <a:t> BA-29 &amp; 30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800px-Gray727-Brodm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581025"/>
            <a:ext cx="76215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238125" y="6372225"/>
            <a:ext cx="983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1"/>
                </a:solidFill>
              </a:rPr>
              <a:t>Retrospenial Cortex: Areas 29 &amp; 30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238125" y="301625"/>
            <a:ext cx="9448800" cy="812800"/>
          </a:xfrm>
        </p:spPr>
        <p:txBody>
          <a:bodyPr/>
          <a:lstStyle/>
          <a:p>
            <a:r>
              <a:rPr lang="en-US" sz="2800" b="1">
                <a:latin typeface="DejaVu Sans" charset="0"/>
                <a:ea typeface="ＭＳ Ｐゴシック" charset="0"/>
              </a:rPr>
              <a:t>Neuroscience of Autobiographical Memory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161925" y="885825"/>
            <a:ext cx="4876800" cy="6373813"/>
          </a:xfrm>
        </p:spPr>
        <p:txBody>
          <a:bodyPr/>
          <a:lstStyle/>
          <a:p>
            <a:pPr marL="0" lvl="1" indent="0">
              <a:lnSpc>
                <a:spcPct val="110000"/>
              </a:lnSpc>
              <a:spcAft>
                <a:spcPct val="0"/>
              </a:spcAft>
            </a:pPr>
            <a:r>
              <a:rPr lang="en-US" dirty="0">
                <a:latin typeface="DejaVu Sans" charset="0"/>
                <a:ea typeface="ＭＳ Ｐゴシック" charset="0"/>
              </a:rPr>
              <a:t>At 3 </a:t>
            </a:r>
            <a:r>
              <a:rPr lang="en-US" dirty="0" err="1">
                <a:latin typeface="DejaVu Sans" charset="0"/>
                <a:ea typeface="ＭＳ Ｐゴシック" charset="0"/>
              </a:rPr>
              <a:t>secs</a:t>
            </a:r>
            <a:r>
              <a:rPr lang="en-US" dirty="0">
                <a:latin typeface="DejaVu Sans" charset="0"/>
                <a:ea typeface="ＭＳ Ｐゴシック" charset="0"/>
              </a:rPr>
              <a:t> after cue:  occipital cortex &amp; left PFC (verbal activity) starts occurring, &amp; these increase until about 12 </a:t>
            </a:r>
            <a:r>
              <a:rPr lang="en-US" dirty="0" err="1">
                <a:latin typeface="DejaVu Sans" charset="0"/>
                <a:ea typeface="ＭＳ Ｐゴシック" charset="0"/>
              </a:rPr>
              <a:t>secs</a:t>
            </a:r>
            <a:r>
              <a:rPr lang="en-US" dirty="0">
                <a:latin typeface="DejaVu Sans" charset="0"/>
                <a:ea typeface="ＭＳ Ｐゴシック" charset="0"/>
              </a:rPr>
              <a:t> and then they level off.  Activity remained high as long as participant remains thinking about the memory</a:t>
            </a:r>
          </a:p>
          <a:p>
            <a:pPr marL="0" indent="0">
              <a:lnSpc>
                <a:spcPct val="110000"/>
              </a:lnSpc>
              <a:spcAft>
                <a:spcPct val="0"/>
              </a:spcAft>
            </a:pPr>
            <a:endParaRPr lang="en-US" sz="2800" dirty="0">
              <a:latin typeface="DejaVu Sans" charset="0"/>
              <a:ea typeface="ＭＳ Ｐゴシック" charset="0"/>
            </a:endParaRPr>
          </a:p>
          <a:p>
            <a:pPr marL="0" indent="0">
              <a:lnSpc>
                <a:spcPct val="110000"/>
              </a:lnSpc>
              <a:spcAft>
                <a:spcPct val="0"/>
              </a:spcAft>
            </a:pPr>
            <a:r>
              <a:rPr lang="en-US" sz="2400" dirty="0">
                <a:latin typeface="DejaVu Sans" charset="0"/>
                <a:ea typeface="ＭＳ Ｐゴシック" charset="0"/>
              </a:rPr>
              <a:t>Memories given high judgments of emotionality correlated with greater activity in the hippocampus &amp; the amygdala in the limbic system and </a:t>
            </a:r>
            <a:r>
              <a:rPr lang="en-US" sz="2400" dirty="0" err="1">
                <a:latin typeface="DejaVu Sans" charset="0"/>
                <a:ea typeface="ＭＳ Ｐゴシック" charset="0"/>
              </a:rPr>
              <a:t>frontopolar</a:t>
            </a:r>
            <a:r>
              <a:rPr lang="en-US" sz="2400" dirty="0">
                <a:latin typeface="DejaVu Sans" charset="0"/>
                <a:ea typeface="ＭＳ Ｐゴシック" charset="0"/>
              </a:rPr>
              <a:t> areas in frontal lobe.</a:t>
            </a:r>
          </a:p>
          <a:p>
            <a:pPr marL="0" indent="0">
              <a:lnSpc>
                <a:spcPct val="110000"/>
              </a:lnSpc>
              <a:spcAft>
                <a:spcPct val="0"/>
              </a:spcAft>
            </a:pPr>
            <a:endParaRPr lang="en-US" sz="2800" dirty="0">
              <a:latin typeface="DejaVu Sans" charset="0"/>
              <a:ea typeface="ＭＳ Ｐゴシック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885825"/>
            <a:ext cx="4962524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32875" cy="965200"/>
          </a:xfrm>
        </p:spPr>
        <p:txBody>
          <a:bodyPr/>
          <a:lstStyle/>
          <a:p>
            <a:r>
              <a:rPr lang="en-US" sz="2800" b="1">
                <a:latin typeface="DejaVu Sans" charset="0"/>
                <a:ea typeface="ＭＳ Ｐゴシック" charset="0"/>
              </a:rPr>
              <a:t>Neuroscience of Autobiographical Memory</a:t>
            </a:r>
            <a:endParaRPr lang="en-US" sz="2800">
              <a:latin typeface="DejaVu Sans" charset="0"/>
              <a:ea typeface="ＭＳ Ｐゴシック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ct val="0"/>
              </a:spcAft>
            </a:pPr>
            <a:r>
              <a:rPr lang="en-US">
                <a:latin typeface="DejaVu Sans" charset="0"/>
                <a:ea typeface="ＭＳ Ｐゴシック" charset="0"/>
              </a:rPr>
              <a:t>Neural correlates of “reliving” the memory starting 12 seconds after presentation of cue:</a:t>
            </a:r>
          </a:p>
          <a:p>
            <a:pPr marL="0" indent="0">
              <a:lnSpc>
                <a:spcPct val="100000"/>
              </a:lnSpc>
              <a:spcAft>
                <a:spcPct val="0"/>
              </a:spcAft>
            </a:pPr>
            <a:endParaRPr lang="en-US">
              <a:latin typeface="DejaVu Sans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</a:pPr>
            <a:r>
              <a:rPr lang="en-US">
                <a:latin typeface="DejaVu Sans" charset="0"/>
                <a:ea typeface="ＭＳ Ｐゴシック" charset="0"/>
              </a:rPr>
              <a:t>Greater activity in the occipital cortex and prefrontal cortex activity (attention focus), especially for those memories with high “reliving” scores</a:t>
            </a:r>
          </a:p>
          <a:p>
            <a:pPr marL="0" indent="0">
              <a:lnSpc>
                <a:spcPct val="100000"/>
              </a:lnSpc>
              <a:spcAft>
                <a:spcPct val="0"/>
              </a:spcAft>
            </a:pPr>
            <a:endParaRPr lang="en-US">
              <a:latin typeface="DejaVu San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47725" y="352425"/>
            <a:ext cx="9034462" cy="1255713"/>
          </a:xfrm>
        </p:spPr>
        <p:txBody>
          <a:bodyPr tIns="251460"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DejaVu Sans" charset="0"/>
                <a:ea typeface="ＭＳ Ｐゴシック" charset="0"/>
              </a:rPr>
              <a:t>Flash Bulb Memories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14325" y="3552825"/>
            <a:ext cx="9034463" cy="2714625"/>
          </a:xfrm>
        </p:spPr>
        <p:txBody>
          <a:bodyPr tIns="12192" anchor="ctr"/>
          <a:lstStyle/>
          <a:p>
            <a:pPr marL="0" indent="0" algn="ctr" eaLnBrk="1">
              <a:lnSpc>
                <a:spcPct val="96000"/>
              </a:lnSpc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latin typeface="DejaVu Sans" charset="0"/>
                <a:ea typeface="ＭＳ Ｐゴシック" charset="0"/>
                <a:hlinkClick r:id="rId3"/>
              </a:rPr>
              <a:t>Where were you when you first heard of the 9/11 attack?</a:t>
            </a:r>
          </a:p>
          <a:p>
            <a:pPr marL="0" indent="0" algn="ctr" eaLnBrk="1">
              <a:lnSpc>
                <a:spcPct val="96000"/>
              </a:lnSpc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latin typeface="DejaVu Sans" charset="0"/>
              <a:ea typeface="ＭＳ Ｐゴシック" charset="0"/>
            </a:endParaRPr>
          </a:p>
          <a:p>
            <a:pPr marL="0" indent="0" algn="ctr" eaLnBrk="1">
              <a:lnSpc>
                <a:spcPct val="96000"/>
              </a:lnSpc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latin typeface="DejaVu Sans" charset="0"/>
                <a:ea typeface="ＭＳ Ｐゴシック" charset="0"/>
                <a:hlinkClick r:id="rId4"/>
              </a:rPr>
              <a:t>Where were you when 44</a:t>
            </a:r>
            <a:r>
              <a:rPr lang="en-US" sz="2400" baseline="30000" dirty="0">
                <a:latin typeface="DejaVu Sans" charset="0"/>
                <a:ea typeface="ＭＳ Ｐゴシック" charset="0"/>
                <a:hlinkClick r:id="rId4"/>
              </a:rPr>
              <a:t>th</a:t>
            </a:r>
            <a:r>
              <a:rPr lang="en-US" sz="2400" dirty="0">
                <a:latin typeface="DejaVu Sans" charset="0"/>
                <a:ea typeface="ＭＳ Ｐゴシック" charset="0"/>
                <a:hlinkClick r:id="rId4"/>
              </a:rPr>
              <a:t> got Elected?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19325" y="4695825"/>
            <a:ext cx="55054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14787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5pPr>
            <a:lvl6pPr marL="25146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6pPr>
            <a:lvl7pPr marL="29718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7pPr>
            <a:lvl8pPr marL="34290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8pPr>
            <a:lvl9pPr marL="38862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9pPr>
          </a:lstStyle>
          <a:p>
            <a:pPr eaLnBrk="1"/>
            <a:r>
              <a:rPr lang="en-US" sz="1800" dirty="0">
                <a:solidFill>
                  <a:srgbClr val="000000"/>
                </a:solidFill>
                <a:hlinkClick r:id="rId5"/>
              </a:rPr>
              <a:t>44</a:t>
            </a:r>
            <a:r>
              <a:rPr lang="en-US" sz="1800" baseline="30000" dirty="0">
                <a:solidFill>
                  <a:srgbClr val="000000"/>
                </a:solidFill>
                <a:hlinkClick r:id="rId5"/>
              </a:rPr>
              <a:t>th</a:t>
            </a:r>
            <a:r>
              <a:rPr lang="en-US" sz="1800" dirty="0">
                <a:solidFill>
                  <a:srgbClr val="000000"/>
                </a:solidFill>
                <a:hlinkClick r:id="rId5"/>
              </a:rPr>
              <a:t> POTUS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23850" y="1724025"/>
            <a:ext cx="975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54144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5pPr>
            <a:lvl6pPr marL="25146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6pPr>
            <a:lvl7pPr marL="29718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7pPr>
            <a:lvl8pPr marL="34290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8pPr>
            <a:lvl9pPr marL="38862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sz="3600" dirty="0">
                <a:solidFill>
                  <a:srgbClr val="000000"/>
                </a:solidFill>
              </a:rPr>
              <a:t>Detailed, apparently highly accurate, </a:t>
            </a:r>
          </a:p>
          <a:p>
            <a:pPr eaLnBrk="1">
              <a:lnSpc>
                <a:spcPct val="96000"/>
              </a:lnSpc>
            </a:pPr>
            <a:r>
              <a:rPr lang="en-US" sz="3600" dirty="0">
                <a:solidFill>
                  <a:srgbClr val="000000"/>
                </a:solidFill>
              </a:rPr>
              <a:t>highly vivid memory of a dramatic </a:t>
            </a:r>
          </a:p>
          <a:p>
            <a:pPr eaLnBrk="1">
              <a:lnSpc>
                <a:spcPct val="96000"/>
              </a:lnSpc>
            </a:pPr>
            <a:r>
              <a:rPr lang="en-US" sz="3600" dirty="0">
                <a:solidFill>
                  <a:srgbClr val="000000"/>
                </a:solidFill>
              </a:rPr>
              <a:t>experience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9725" y="6143625"/>
            <a:ext cx="6943725" cy="54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dirty="0">
                <a:solidFill>
                  <a:schemeClr val="tx1"/>
                </a:solidFill>
                <a:hlinkClick r:id="rId6"/>
              </a:rPr>
              <a:t>Loma Prieta Earthquake</a:t>
            </a:r>
            <a:endParaRPr lang="en-US" sz="4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tmp142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28625"/>
            <a:ext cx="9296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nrn2733-f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745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DejaVu Sans" charset="0"/>
                <a:ea typeface="ＭＳ Ｐゴシック" charset="0"/>
              </a:rPr>
              <a:t>Flashbulb Memories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95325" y="1419225"/>
            <a:ext cx="8610600" cy="5354638"/>
          </a:xfrm>
        </p:spPr>
        <p:txBody>
          <a:bodyPr/>
          <a:lstStyle/>
          <a:p>
            <a:pPr marL="0">
              <a:lnSpc>
                <a:spcPct val="100000"/>
              </a:lnSpc>
              <a:spcAft>
                <a:spcPct val="0"/>
              </a:spcAft>
            </a:pPr>
            <a:r>
              <a:rPr lang="en-US" dirty="0">
                <a:latin typeface="DejaVu Sans" charset="0"/>
                <a:ea typeface="ＭＳ Ｐゴシック" charset="0"/>
              </a:rPr>
              <a:t>Flashbulb memories: Highly confident personal memories of surprising events. </a:t>
            </a:r>
          </a:p>
          <a:p>
            <a:pPr marL="0">
              <a:lnSpc>
                <a:spcPct val="100000"/>
              </a:lnSpc>
              <a:spcAft>
                <a:spcPct val="0"/>
              </a:spcAft>
            </a:pPr>
            <a:endParaRPr lang="en-US" dirty="0">
              <a:latin typeface="DejaVu Sans" charset="0"/>
              <a:ea typeface="ＭＳ Ｐゴシック" charset="0"/>
            </a:endParaRPr>
          </a:p>
          <a:p>
            <a:pPr marL="0">
              <a:lnSpc>
                <a:spcPct val="100000"/>
              </a:lnSpc>
              <a:spcAft>
                <a:spcPct val="0"/>
              </a:spcAft>
            </a:pPr>
            <a:r>
              <a:rPr lang="en-US" dirty="0">
                <a:latin typeface="DejaVu Sans" charset="0"/>
                <a:ea typeface="ＭＳ Ｐゴシック" charset="0"/>
              </a:rPr>
              <a:t>--Typically on memory of public tragedies.</a:t>
            </a:r>
          </a:p>
          <a:p>
            <a:pPr marL="0">
              <a:lnSpc>
                <a:spcPct val="100000"/>
              </a:lnSpc>
              <a:spcAft>
                <a:spcPct val="0"/>
              </a:spcAft>
            </a:pPr>
            <a:endParaRPr lang="en-US" dirty="0">
              <a:latin typeface="DejaVu Sans" charset="0"/>
              <a:ea typeface="ＭＳ Ｐゴシック" charset="0"/>
            </a:endParaRPr>
          </a:p>
          <a:p>
            <a:pPr marL="0">
              <a:lnSpc>
                <a:spcPct val="100000"/>
              </a:lnSpc>
              <a:spcAft>
                <a:spcPct val="0"/>
              </a:spcAft>
            </a:pPr>
            <a:r>
              <a:rPr lang="en-US" dirty="0">
                <a:latin typeface="DejaVu Sans" charset="0"/>
                <a:ea typeface="ＭＳ Ｐゴシック" charset="0"/>
              </a:rPr>
              <a:t>Defining Feature: people very confident their memories are </a:t>
            </a:r>
            <a:r>
              <a:rPr lang="en-US" dirty="0">
                <a:solidFill>
                  <a:srgbClr val="FF0000"/>
                </a:solidFill>
                <a:latin typeface="DejaVu Sans" charset="0"/>
                <a:ea typeface="ＭＳ Ｐゴシック" charset="0"/>
              </a:rPr>
              <a:t>ACCURATE </a:t>
            </a:r>
            <a:r>
              <a:rPr lang="en-US" dirty="0">
                <a:solidFill>
                  <a:schemeClr val="accent2"/>
                </a:solidFill>
                <a:latin typeface="DejaVu Sans" charset="0"/>
                <a:ea typeface="ＭＳ Ｐゴシック" charset="0"/>
              </a:rPr>
              <a:t>EVEN</a:t>
            </a:r>
            <a:r>
              <a:rPr lang="en-US" dirty="0">
                <a:latin typeface="DejaVu Sans" charset="0"/>
                <a:ea typeface="ＭＳ Ｐゴシック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DejaVu Sans" charset="0"/>
                <a:ea typeface="ＭＳ Ｐゴシック" charset="0"/>
              </a:rPr>
              <a:t>when they concern features of their own whereabouts </a:t>
            </a:r>
            <a:r>
              <a:rPr lang="en-US" dirty="0">
                <a:solidFill>
                  <a:srgbClr val="0000FF"/>
                </a:solidFill>
                <a:latin typeface="DejaVu Sans" charset="0"/>
                <a:ea typeface="ＭＳ Ｐゴシック" charset="0"/>
              </a:rPr>
              <a:t>which may have little to do with the public event.</a:t>
            </a:r>
          </a:p>
          <a:p>
            <a:pPr marL="0">
              <a:lnSpc>
                <a:spcPct val="100000"/>
              </a:lnSpc>
              <a:spcAft>
                <a:spcPct val="0"/>
              </a:spcAft>
            </a:pPr>
            <a:endParaRPr lang="en-US" dirty="0">
              <a:latin typeface="DejaVu San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785813" y="6167438"/>
            <a:ext cx="8108950" cy="1393825"/>
          </a:xfrm>
        </p:spPr>
        <p:txBody>
          <a:bodyPr lIns="90000" tIns="140272" rIns="90000" bIns="46800"/>
          <a:lstStyle/>
          <a:p>
            <a:pPr marL="484188" indent="-484188">
              <a:lnSpc>
                <a:spcPct val="77000"/>
              </a:lnSpc>
              <a:spcBef>
                <a:spcPts val="800"/>
              </a:spcBef>
              <a:spcAft>
                <a:spcPts val="13"/>
              </a:spcAft>
              <a:buClr>
                <a:srgbClr val="FFFFFF"/>
              </a:buClr>
              <a:buSzPct val="80000"/>
              <a:buFont typeface="Wingdings" charset="0"/>
              <a:buChar char=""/>
              <a:tabLst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>
                <a:latin typeface="DejaVu Sans" charset="0"/>
                <a:ea typeface="ＭＳ Ｐゴシック" charset="0"/>
              </a:rPr>
              <a:t>Almost all of subjects in 1977 study remember vivid details of 1963 event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428625"/>
            <a:ext cx="8564562" cy="1584325"/>
          </a:xfrm>
        </p:spPr>
        <p:txBody>
          <a:bodyPr lIns="90000" tIns="110808" rIns="90000" bIns="46800"/>
          <a:lstStyle/>
          <a:p>
            <a:pPr eaLnBrk="1">
              <a:lnSpc>
                <a:spcPct val="86000"/>
              </a:lnSpc>
              <a:spcAft>
                <a:spcPts val="13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latin typeface="DejaVu Sans" charset="0"/>
                <a:ea typeface="ＭＳ Ｐゴシック" charset="0"/>
              </a:rPr>
              <a:t>Your Parents’ </a:t>
            </a:r>
            <a:br>
              <a:rPr lang="en-GB" sz="3600">
                <a:latin typeface="DejaVu Sans" charset="0"/>
                <a:ea typeface="ＭＳ Ｐゴシック" charset="0"/>
              </a:rPr>
            </a:br>
            <a:r>
              <a:rPr lang="en-GB" sz="3600">
                <a:latin typeface="DejaVu Sans" charset="0"/>
                <a:ea typeface="ＭＳ Ｐゴシック" charset="0"/>
              </a:rPr>
              <a:t>Flashbulb Memories: Highly vivid, Highly Accurate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254250"/>
            <a:ext cx="40640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800350"/>
            <a:ext cx="348456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57200" y="107950"/>
            <a:ext cx="98298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056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  <a:tab pos="9601200" algn="l"/>
                <a:tab pos="98298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  <a:tab pos="9601200" algn="l"/>
                <a:tab pos="98298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  <a:tab pos="9601200" algn="l"/>
                <a:tab pos="98298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  <a:tab pos="9601200" algn="l"/>
                <a:tab pos="98298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  <a:tab pos="9601200" algn="l"/>
                <a:tab pos="98298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5pPr>
            <a:lvl6pPr marL="25146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  <a:tab pos="9601200" algn="l"/>
                <a:tab pos="98298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6pPr>
            <a:lvl7pPr marL="29718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  <a:tab pos="9601200" algn="l"/>
                <a:tab pos="98298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7pPr>
            <a:lvl8pPr marL="34290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  <a:tab pos="9601200" algn="l"/>
                <a:tab pos="98298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8pPr>
            <a:lvl9pPr marL="38862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  <a:tab pos="9601200" algn="l"/>
                <a:tab pos="98298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9pPr>
          </a:lstStyle>
          <a:p>
            <a:pPr>
              <a:lnSpc>
                <a:spcPct val="86000"/>
              </a:lnSpc>
              <a:spcBef>
                <a:spcPts val="800"/>
              </a:spcBef>
            </a:pPr>
            <a:r>
              <a:rPr lang="en-GB" sz="2000">
                <a:solidFill>
                  <a:srgbClr val="000000"/>
                </a:solidFill>
              </a:rPr>
              <a:t>simon.lrdc.pitt.edu/~saner/psyc0421/10-ReconstructiveLTMPOST.ppt</a:t>
            </a:r>
          </a:p>
          <a:p>
            <a:pPr>
              <a:lnSpc>
                <a:spcPct val="86000"/>
              </a:lnSpc>
              <a:spcBef>
                <a:spcPts val="800"/>
              </a:spcBef>
            </a:pPr>
            <a:endParaRPr lang="en-GB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93700" y="5303838"/>
            <a:ext cx="7358063" cy="984250"/>
          </a:xfrm>
        </p:spPr>
        <p:txBody>
          <a:bodyPr lIns="90000" tIns="103696" rIns="90000" bIns="46800"/>
          <a:lstStyle/>
          <a:p>
            <a:pPr marL="339725" indent="-339725">
              <a:lnSpc>
                <a:spcPct val="86000"/>
              </a:lnSpc>
              <a:spcBef>
                <a:spcPts val="800"/>
              </a:spcBef>
              <a:spcAft>
                <a:spcPts val="13"/>
              </a:spcAft>
              <a:buClr>
                <a:srgbClr val="FFFFFF"/>
              </a:buClr>
              <a:buSzPct val="80000"/>
              <a:buFont typeface="Wingdings" charset="0"/>
              <a:buChar char=""/>
              <a:tabLst>
                <a:tab pos="396875" algn="l"/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</a:tabLst>
            </a:pPr>
            <a:r>
              <a:rPr lang="en-GB">
                <a:latin typeface="DejaVu Sans" charset="0"/>
                <a:ea typeface="ＭＳ Ｐゴシック" charset="0"/>
              </a:rPr>
              <a:t>1986 Challenger disaster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65125"/>
            <a:ext cx="7772400" cy="1327150"/>
          </a:xfrm>
        </p:spPr>
        <p:txBody>
          <a:bodyPr lIns="90000" tIns="125032" rIns="90000" bIns="46800"/>
          <a:lstStyle/>
          <a:p>
            <a:pPr eaLnBrk="1">
              <a:lnSpc>
                <a:spcPct val="86000"/>
              </a:lnSpc>
              <a:spcAft>
                <a:spcPts val="13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DejaVu Sans" charset="0"/>
                <a:ea typeface="ＭＳ Ｐゴシック" charset="0"/>
              </a:rPr>
              <a:t>Test People Right Away</a:t>
            </a:r>
            <a:br>
              <a:rPr lang="en-GB">
                <a:latin typeface="DejaVu Sans" charset="0"/>
                <a:ea typeface="ＭＳ Ｐゴシック" charset="0"/>
              </a:rPr>
            </a:br>
            <a:r>
              <a:rPr lang="en-GB">
                <a:latin typeface="DejaVu Sans" charset="0"/>
                <a:ea typeface="ＭＳ Ｐゴシック" charset="0"/>
              </a:rPr>
              <a:t>And Much Later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281238"/>
            <a:ext cx="40640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263775"/>
            <a:ext cx="264636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4025" y="6400800"/>
            <a:ext cx="93757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77004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5pPr>
            <a:lvl6pPr marL="25146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6pPr>
            <a:lvl7pPr marL="29718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7pPr>
            <a:lvl8pPr marL="34290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8pPr>
            <a:lvl9pPr marL="38862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9pPr>
          </a:lstStyle>
          <a:p>
            <a:pPr>
              <a:lnSpc>
                <a:spcPct val="86000"/>
              </a:lnSpc>
              <a:spcBef>
                <a:spcPts val="800"/>
              </a:spcBef>
            </a:pPr>
            <a:r>
              <a:rPr lang="en-GB" sz="1800">
                <a:solidFill>
                  <a:srgbClr val="000000"/>
                </a:solidFill>
              </a:rPr>
              <a:t>simon.lrdc.pitt.edu/~saner/psyc0421/10-ReconstructiveLTMPOST.ppt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8686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5425" y="228600"/>
            <a:ext cx="93757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77004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5pPr>
            <a:lvl6pPr marL="25146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6pPr>
            <a:lvl7pPr marL="29718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7pPr>
            <a:lvl8pPr marL="34290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8pPr>
            <a:lvl9pPr marL="3886200" indent="-228600" defTabSz="2286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372600" algn="l"/>
              </a:tabLst>
              <a:defRPr sz="2400">
                <a:solidFill>
                  <a:schemeClr val="bg1"/>
                </a:solidFill>
                <a:latin typeface="DejaVu Sans" charset="0"/>
                <a:ea typeface="ＭＳ Ｐゴシック" charset="0"/>
              </a:defRPr>
            </a:lvl9pPr>
          </a:lstStyle>
          <a:p>
            <a:pPr>
              <a:lnSpc>
                <a:spcPct val="86000"/>
              </a:lnSpc>
              <a:spcBef>
                <a:spcPts val="800"/>
              </a:spcBef>
            </a:pPr>
            <a:r>
              <a:rPr lang="en-GB" sz="1800">
                <a:solidFill>
                  <a:srgbClr val="000000"/>
                </a:solidFill>
              </a:rPr>
              <a:t>simon.lrdc.pitt.edu/~saner/psyc0421/10-ReconstructiveLTMPOST.ppt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016125"/>
            <a:ext cx="8564563" cy="4789488"/>
          </a:xfrm>
        </p:spPr>
        <p:txBody>
          <a:bodyPr lIns="90000" tIns="103696" rIns="90000" bIns="46800"/>
          <a:lstStyle/>
          <a:p>
            <a:pPr marL="484188" indent="-484188">
              <a:lnSpc>
                <a:spcPct val="86000"/>
              </a:lnSpc>
              <a:spcBef>
                <a:spcPts val="800"/>
              </a:spcBef>
              <a:spcAft>
                <a:spcPts val="13"/>
              </a:spcAft>
              <a:buClr>
                <a:srgbClr val="FFFFFF"/>
              </a:buClr>
              <a:buSzPct val="80000"/>
              <a:buFont typeface="Wingdings" charset="0"/>
              <a:buChar char=""/>
              <a:tabLst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>
                <a:latin typeface="DejaVu Sans" charset="0"/>
                <a:ea typeface="ＭＳ Ｐゴシック" charset="0"/>
              </a:rPr>
              <a:t>Who told you about it first?</a:t>
            </a:r>
          </a:p>
          <a:p>
            <a:pPr marL="1054100" lvl="1" indent="-406400">
              <a:lnSpc>
                <a:spcPct val="86000"/>
              </a:lnSpc>
              <a:spcBef>
                <a:spcPts val="700"/>
              </a:spcBef>
              <a:spcAft>
                <a:spcPts val="13"/>
              </a:spcAft>
              <a:buClr>
                <a:srgbClr val="FFFFFF"/>
              </a:buClr>
              <a:buSzPct val="80000"/>
              <a:buFont typeface="Wingdings" charset="0"/>
              <a:buChar char=""/>
              <a:tabLst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>
                <a:latin typeface="DejaVu Sans" charset="0"/>
                <a:ea typeface="ＭＳ Ｐゴシック" charset="0"/>
              </a:rPr>
              <a:t>Where were you?</a:t>
            </a:r>
          </a:p>
          <a:p>
            <a:pPr marL="1054100" lvl="1" indent="-406400">
              <a:lnSpc>
                <a:spcPct val="86000"/>
              </a:lnSpc>
              <a:spcBef>
                <a:spcPts val="700"/>
              </a:spcBef>
              <a:spcAft>
                <a:spcPts val="13"/>
              </a:spcAft>
              <a:buClr>
                <a:srgbClr val="FFFFFF"/>
              </a:buClr>
              <a:buSzPct val="80000"/>
              <a:buFont typeface="Wingdings" charset="0"/>
              <a:buChar char=""/>
              <a:tabLst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>
                <a:latin typeface="DejaVu Sans" charset="0"/>
                <a:ea typeface="ＭＳ Ｐゴシック" charset="0"/>
              </a:rPr>
              <a:t>What time of day was it?</a:t>
            </a:r>
          </a:p>
          <a:p>
            <a:pPr marL="1054100" lvl="1" indent="-406400">
              <a:lnSpc>
                <a:spcPct val="86000"/>
              </a:lnSpc>
              <a:spcBef>
                <a:spcPts val="700"/>
              </a:spcBef>
              <a:spcAft>
                <a:spcPts val="13"/>
              </a:spcAft>
              <a:buClr>
                <a:srgbClr val="FFFFFF"/>
              </a:buClr>
              <a:buSzPct val="80000"/>
              <a:buFont typeface="Wingdings" charset="0"/>
              <a:buChar char=""/>
              <a:tabLst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endParaRPr lang="en-GB">
              <a:latin typeface="DejaVu Sans" charset="0"/>
              <a:ea typeface="ＭＳ Ｐゴシック" charset="0"/>
            </a:endParaRPr>
          </a:p>
          <a:p>
            <a:pPr marL="484188" indent="-484188">
              <a:lnSpc>
                <a:spcPct val="86000"/>
              </a:lnSpc>
              <a:spcBef>
                <a:spcPts val="800"/>
              </a:spcBef>
              <a:spcAft>
                <a:spcPts val="13"/>
              </a:spcAft>
              <a:buClr>
                <a:srgbClr val="FFFFFF"/>
              </a:buClr>
              <a:buSzPct val="80000"/>
              <a:buFont typeface="Wingdings" charset="0"/>
              <a:buChar char=""/>
              <a:tabLst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>
                <a:latin typeface="DejaVu Sans" charset="0"/>
                <a:ea typeface="ＭＳ Ｐゴシック" charset="0"/>
              </a:rPr>
              <a:t>What emotion did you feel?</a:t>
            </a:r>
          </a:p>
          <a:p>
            <a:pPr marL="484188" indent="-484188">
              <a:lnSpc>
                <a:spcPct val="86000"/>
              </a:lnSpc>
              <a:spcBef>
                <a:spcPts val="800"/>
              </a:spcBef>
              <a:spcAft>
                <a:spcPts val="13"/>
              </a:spcAft>
              <a:buClr>
                <a:srgbClr val="FFFFFF"/>
              </a:buClr>
              <a:buSzPct val="80000"/>
              <a:buFont typeface="Wingdings" charset="0"/>
              <a:buChar char=""/>
              <a:tabLst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>
                <a:latin typeface="DejaVu Sans" charset="0"/>
                <a:ea typeface="ＭＳ Ｐゴシック" charset="0"/>
              </a:rPr>
              <a:t>Did you see the video of the first plane hitting the towers that day?</a:t>
            </a:r>
          </a:p>
          <a:p>
            <a:pPr marL="484188" indent="-484188">
              <a:lnSpc>
                <a:spcPct val="86000"/>
              </a:lnSpc>
              <a:spcBef>
                <a:spcPts val="800"/>
              </a:spcBef>
              <a:spcAft>
                <a:spcPts val="13"/>
              </a:spcAft>
              <a:buClr>
                <a:srgbClr val="FFFFFF"/>
              </a:buClr>
              <a:buSzPct val="80000"/>
              <a:buFont typeface="Wingdings" charset="0"/>
              <a:buChar char=""/>
              <a:tabLst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>
                <a:latin typeface="DejaVu Sans" charset="0"/>
                <a:ea typeface="ＭＳ Ｐゴシック" charset="0"/>
              </a:rPr>
              <a:t>How confident are you of your memories?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87375"/>
            <a:ext cx="8564563" cy="1092200"/>
          </a:xfrm>
        </p:spPr>
        <p:txBody>
          <a:bodyPr lIns="90000" tIns="125032" rIns="90000" bIns="46800"/>
          <a:lstStyle/>
          <a:p>
            <a:pPr eaLnBrk="1">
              <a:lnSpc>
                <a:spcPct val="86000"/>
              </a:lnSpc>
              <a:spcAft>
                <a:spcPts val="13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DejaVu Sans" charset="0"/>
                <a:ea typeface="ＭＳ Ｐゴシック" charset="0"/>
              </a:rPr>
              <a:t>September 11, 2001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34462" cy="1255713"/>
          </a:xfrm>
        </p:spPr>
        <p:txBody>
          <a:bodyPr tIns="251460"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DejaVu Sans" charset="0"/>
                <a:ea typeface="ＭＳ Ｐゴシック" charset="0"/>
              </a:rPr>
              <a:t>Flash Bulb Memories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38138" y="1831975"/>
            <a:ext cx="9034462" cy="4386263"/>
          </a:xfrm>
        </p:spPr>
        <p:txBody>
          <a:bodyPr tIns="14224" anchor="ctr"/>
          <a:lstStyle/>
          <a:p>
            <a:pPr marL="0" indent="0" eaLnBrk="1">
              <a:lnSpc>
                <a:spcPct val="96000"/>
              </a:lnSpc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latin typeface="DejaVu Sans" charset="0"/>
                <a:ea typeface="ＭＳ Ｐゴシック" charset="0"/>
              </a:rPr>
              <a:t>Are they really “vivid photograph representations of the event in its physical context?</a:t>
            </a:r>
          </a:p>
          <a:p>
            <a:pPr marL="0" indent="0" eaLnBrk="1">
              <a:lnSpc>
                <a:spcPct val="96000"/>
              </a:lnSpc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>
              <a:latin typeface="DejaVu Sans" charset="0"/>
              <a:ea typeface="ＭＳ Ｐゴシック" charset="0"/>
            </a:endParaRPr>
          </a:p>
          <a:p>
            <a:pPr marL="0" indent="0" eaLnBrk="1">
              <a:lnSpc>
                <a:spcPct val="96000"/>
              </a:lnSpc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latin typeface="DejaVu Sans" charset="0"/>
                <a:ea typeface="ＭＳ Ｐゴシック" charset="0"/>
              </a:rPr>
              <a:t>Do we need a “new memory mechanism” such as a the “Now print” Mechanism to explain Flash bulb memories?</a:t>
            </a:r>
          </a:p>
          <a:p>
            <a:pPr marL="0" indent="0" eaLnBrk="1">
              <a:lnSpc>
                <a:spcPct val="96000"/>
              </a:lnSpc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>
              <a:latin typeface="DejaVu Sans" charset="0"/>
              <a:ea typeface="ＭＳ Ｐゴシック" charset="0"/>
            </a:endParaRPr>
          </a:p>
          <a:p>
            <a:pPr marL="0" indent="0" eaLnBrk="1">
              <a:lnSpc>
                <a:spcPct val="96000"/>
              </a:lnSpc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latin typeface="DejaVu Sans" charset="0"/>
                <a:ea typeface="ＭＳ Ｐゴシック" charset="0"/>
              </a:rPr>
              <a:t>Throughout time (after a year), Flash Bulb memories remembered very vividly!</a:t>
            </a:r>
          </a:p>
          <a:p>
            <a:pPr marL="0" indent="0" eaLnBrk="1">
              <a:lnSpc>
                <a:spcPct val="96000"/>
              </a:lnSpc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>
              <a:latin typeface="DejaVu Sans" charset="0"/>
              <a:ea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DejaVu Sans" charset="0"/>
                <a:ea typeface="ＭＳ Ｐゴシック" charset="0"/>
              </a:rPr>
              <a:t>Accuracy of Flashbulb Memories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695325" y="1343025"/>
            <a:ext cx="8305800" cy="5462588"/>
          </a:xfrm>
        </p:spPr>
        <p:txBody>
          <a:bodyPr>
            <a:normAutofit fontScale="92500" lnSpcReduction="20000"/>
          </a:bodyPr>
          <a:lstStyle/>
          <a:p>
            <a:pPr marL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/>
              <a:t>Weaver (1993) compared an ordinary memory (</a:t>
            </a:r>
            <a:r>
              <a:rPr lang="en-US" dirty="0">
                <a:solidFill>
                  <a:srgbClr val="FF0000"/>
                </a:solidFill>
              </a:rPr>
              <a:t>interaction with classmate</a:t>
            </a:r>
            <a:r>
              <a:rPr lang="en-US" dirty="0"/>
              <a:t>) and a flashbulb memory (</a:t>
            </a:r>
            <a:r>
              <a:rPr lang="en-US" dirty="0">
                <a:solidFill>
                  <a:srgbClr val="FF0000"/>
                </a:solidFill>
              </a:rPr>
              <a:t>start of first Gulf War</a:t>
            </a:r>
            <a:r>
              <a:rPr lang="en-US" dirty="0"/>
              <a:t>). </a:t>
            </a:r>
          </a:p>
          <a:p>
            <a:pPr marL="0">
              <a:lnSpc>
                <a:spcPct val="100000"/>
              </a:lnSpc>
              <a:spcAft>
                <a:spcPts val="0"/>
              </a:spcAft>
              <a:defRPr/>
            </a:pPr>
            <a:endParaRPr lang="en-US" dirty="0"/>
          </a:p>
          <a:p>
            <a:pPr marL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/>
              <a:t>Each participant gave a report after event.</a:t>
            </a:r>
          </a:p>
          <a:p>
            <a:pPr marL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/>
              <a:t>3 months later, participants were asked about each event.</a:t>
            </a:r>
          </a:p>
          <a:p>
            <a:pPr marL="0">
              <a:lnSpc>
                <a:spcPct val="100000"/>
              </a:lnSpc>
              <a:spcAft>
                <a:spcPts val="0"/>
              </a:spcAft>
              <a:defRPr/>
            </a:pPr>
            <a:endParaRPr lang="en-US" dirty="0"/>
          </a:p>
          <a:p>
            <a:pPr marL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/>
              <a:t>Results show that accuracy (correspondence with original report) was equivalent for both memories.</a:t>
            </a:r>
          </a:p>
          <a:p>
            <a:pPr marL="0">
              <a:lnSpc>
                <a:spcPct val="100000"/>
              </a:lnSpc>
              <a:spcAft>
                <a:spcPts val="0"/>
              </a:spcAft>
              <a:defRPr/>
            </a:pPr>
            <a:endParaRPr lang="en-US" dirty="0"/>
          </a:p>
          <a:p>
            <a:pPr marL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/>
              <a:t>Confidence remained high for flashbulb memory but not for ordinary memory.</a:t>
            </a:r>
          </a:p>
          <a:p>
            <a:pPr marL="0">
              <a:lnSpc>
                <a:spcPct val="100000"/>
              </a:lnSpc>
              <a:spcAft>
                <a:spcPts val="0"/>
              </a:spcAft>
              <a:defRPr/>
            </a:pPr>
            <a:endParaRPr lang="en-US" dirty="0"/>
          </a:p>
          <a:p>
            <a:pPr marL="0">
              <a:lnSpc>
                <a:spcPct val="100000"/>
              </a:lnSpc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DejaVu Sans"/>
        <a:ea typeface="ＭＳ Ｐゴシック"/>
        <a:cs typeface="msgothic"/>
      </a:majorFont>
      <a:minorFont>
        <a:latin typeface="DejaVu Sans"/>
        <a:ea typeface="ＭＳ Ｐゴシック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28600" rtl="0" eaLnBrk="1" fontAlgn="base" latinLnBrk="0" hangingPunct="0">
          <a:lnSpc>
            <a:spcPct val="5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DejaVu Sans" charset="0"/>
            <a:ea typeface="ＭＳ Ｐゴシック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28600" rtl="0" eaLnBrk="1" fontAlgn="base" latinLnBrk="0" hangingPunct="0">
          <a:lnSpc>
            <a:spcPct val="5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DejaVu Sans" charset="0"/>
            <a:ea typeface="ＭＳ Ｐゴシック" charset="0"/>
            <a:cs typeface="ms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sgothic"/>
      </a:majorFont>
      <a:minorFont>
        <a:latin typeface="Arial"/>
        <a:ea typeface="ＭＳ Ｐゴシック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28600" rtl="0" eaLnBrk="1" fontAlgn="base" latinLnBrk="0" hangingPunct="0">
          <a:lnSpc>
            <a:spcPct val="5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DejaVu Sans" charset="0"/>
            <a:ea typeface="ＭＳ Ｐゴシック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28600" rtl="0" eaLnBrk="1" fontAlgn="base" latinLnBrk="0" hangingPunct="0">
          <a:lnSpc>
            <a:spcPct val="5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DejaVu Sans" charset="0"/>
            <a:ea typeface="ＭＳ Ｐゴシック" charset="0"/>
            <a:cs typeface="ms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3354</TotalTime>
  <Words>816</Words>
  <Application>Microsoft Macintosh PowerPoint</Application>
  <PresentationFormat>Custom</PresentationFormat>
  <Paragraphs>100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DejaVu Sans</vt:lpstr>
      <vt:lpstr>DejaVu Serif</vt:lpstr>
      <vt:lpstr>msgothic</vt:lpstr>
      <vt:lpstr>Times New Roman</vt:lpstr>
      <vt:lpstr>Wingdings</vt:lpstr>
      <vt:lpstr>Office Theme</vt:lpstr>
      <vt:lpstr>1_Office Theme</vt:lpstr>
      <vt:lpstr>Autobiographical Memory  Chapter 7</vt:lpstr>
      <vt:lpstr>Flash Bulb Memories</vt:lpstr>
      <vt:lpstr>Flashbulb Memories</vt:lpstr>
      <vt:lpstr>Your Parents’  Flashbulb Memories: Highly vivid, Highly Accurate</vt:lpstr>
      <vt:lpstr>Test People Right Away And Much Later</vt:lpstr>
      <vt:lpstr>PowerPoint Presentation</vt:lpstr>
      <vt:lpstr>September 11, 2001</vt:lpstr>
      <vt:lpstr>Flash Bulb Memories</vt:lpstr>
      <vt:lpstr>Accuracy of Flashbulb Memories</vt:lpstr>
      <vt:lpstr>Accuracy of Flashbulb Memories</vt:lpstr>
      <vt:lpstr>Flashbulb Memories</vt:lpstr>
      <vt:lpstr>Flashbulb Memories</vt:lpstr>
      <vt:lpstr>Neuroscience of Autobiographical Memory</vt:lpstr>
      <vt:lpstr>Neuroscience of Autobiographical Memory</vt:lpstr>
      <vt:lpstr>PowerPoint Presentation</vt:lpstr>
      <vt:lpstr>PowerPoint Presentation</vt:lpstr>
      <vt:lpstr>PowerPoint Presentation</vt:lpstr>
      <vt:lpstr>Neuroscience of Autobiographical Memory</vt:lpstr>
      <vt:lpstr>Neuroscience of Autobiographical Memory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Autobiographical Memory  Chapter 7</dc:title>
  <dc:subject/>
  <dc:creator/>
  <cp:keywords/>
  <dc:description/>
  <cp:lastModifiedBy>R.R. Heredia</cp:lastModifiedBy>
  <cp:revision>831</cp:revision>
  <cp:lastPrinted>2006-07-21T17:30:15Z</cp:lastPrinted>
  <dcterms:created xsi:type="dcterms:W3CDTF">2006-07-21T18:34:15Z</dcterms:created>
  <dcterms:modified xsi:type="dcterms:W3CDTF">2018-07-30T16:08:13Z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