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47"/>
  </p:notesMasterIdLst>
  <p:sldIdLst>
    <p:sldId id="330" r:id="rId3"/>
    <p:sldId id="421" r:id="rId4"/>
    <p:sldId id="420" r:id="rId5"/>
    <p:sldId id="397" r:id="rId6"/>
    <p:sldId id="333" r:id="rId7"/>
    <p:sldId id="419" r:id="rId8"/>
    <p:sldId id="331" r:id="rId9"/>
    <p:sldId id="334" r:id="rId10"/>
    <p:sldId id="335" r:id="rId11"/>
    <p:sldId id="336" r:id="rId12"/>
    <p:sldId id="400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2" r:id="rId27"/>
    <p:sldId id="383" r:id="rId28"/>
    <p:sldId id="384" r:id="rId29"/>
    <p:sldId id="385" r:id="rId30"/>
    <p:sldId id="401" r:id="rId31"/>
    <p:sldId id="402" r:id="rId32"/>
    <p:sldId id="403" r:id="rId33"/>
    <p:sldId id="404" r:id="rId34"/>
    <p:sldId id="405" r:id="rId35"/>
    <p:sldId id="399" r:id="rId36"/>
    <p:sldId id="339" r:id="rId37"/>
    <p:sldId id="340" r:id="rId38"/>
    <p:sldId id="342" r:id="rId39"/>
    <p:sldId id="418" r:id="rId40"/>
    <p:sldId id="416" r:id="rId41"/>
    <p:sldId id="417" r:id="rId42"/>
    <p:sldId id="343" r:id="rId43"/>
    <p:sldId id="344" r:id="rId44"/>
    <p:sldId id="345" r:id="rId45"/>
    <p:sldId id="346" r:id="rId46"/>
  </p:sldIdLst>
  <p:sldSz cx="10077450" cy="7562850"/>
  <p:notesSz cx="7772400" cy="10058400"/>
  <p:defaultTextStyle>
    <a:defPPr>
      <a:defRPr lang="en-GB"/>
    </a:defPPr>
    <a:lvl1pPr algn="l" defTabSz="228600" rtl="0" fontAlgn="base" hangingPunct="0">
      <a:lnSpc>
        <a:spcPct val="5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DejaVu Sans" charset="0"/>
        <a:ea typeface="ＭＳ Ｐゴシック" charset="0"/>
        <a:cs typeface="ＭＳ Ｐゴシック" charset="0"/>
      </a:defRPr>
    </a:lvl1pPr>
    <a:lvl2pPr marL="742950" indent="-285750" algn="l" defTabSz="228600" rtl="0" fontAlgn="base" hangingPunct="0">
      <a:lnSpc>
        <a:spcPct val="5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DejaVu Sans" charset="0"/>
        <a:ea typeface="ＭＳ Ｐゴシック" charset="0"/>
        <a:cs typeface="ＭＳ Ｐゴシック" charset="0"/>
      </a:defRPr>
    </a:lvl2pPr>
    <a:lvl3pPr marL="1143000" indent="-228600" algn="l" defTabSz="228600" rtl="0" fontAlgn="base" hangingPunct="0">
      <a:lnSpc>
        <a:spcPct val="5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DejaVu Sans" charset="0"/>
        <a:ea typeface="ＭＳ Ｐゴシック" charset="0"/>
        <a:cs typeface="ＭＳ Ｐゴシック" charset="0"/>
      </a:defRPr>
    </a:lvl3pPr>
    <a:lvl4pPr marL="1600200" indent="-228600" algn="l" defTabSz="228600" rtl="0" fontAlgn="base" hangingPunct="0">
      <a:lnSpc>
        <a:spcPct val="5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DejaVu Sans" charset="0"/>
        <a:ea typeface="ＭＳ Ｐゴシック" charset="0"/>
        <a:cs typeface="ＭＳ Ｐゴシック" charset="0"/>
      </a:defRPr>
    </a:lvl4pPr>
    <a:lvl5pPr marL="2057400" indent="-228600" algn="l" defTabSz="228600" rtl="0" fontAlgn="base" hangingPunct="0">
      <a:lnSpc>
        <a:spcPct val="5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DejaVu San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DejaVu San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DejaVu San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DejaVu San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DejaVu San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2" d="100"/>
          <a:sy n="112" d="100"/>
        </p:scale>
        <p:origin x="1856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36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sgothic" charset="0"/>
            </a:endParaRPr>
          </a:p>
        </p:txBody>
      </p:sp>
      <p:sp>
        <p:nvSpPr>
          <p:cNvPr id="3095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4992688" cy="376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96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817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369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DejaVu Serif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369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DejaVu Serif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369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DejaVu Serif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369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DejaVu Serif" charset="0"/>
                <a:cs typeface="DejaVu Sans" charset="0"/>
              </a:defRPr>
            </a:lvl1pPr>
          </a:lstStyle>
          <a:p>
            <a:pPr>
              <a:defRPr/>
            </a:pPr>
            <a:fld id="{10542527-024C-A443-91AE-333C50ECB2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274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286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2286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2286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2286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2286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2588F7E5-BDEF-DA42-B362-C792A307D875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788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88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435475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E99E1D58-9D1A-7744-A14C-05ECF081DCCA}" type="slidenum">
              <a:rPr lang="en-GB"/>
              <a:pPr>
                <a:defRPr/>
              </a:pPr>
              <a:t>20</a:t>
            </a:fld>
            <a:endParaRPr lang="en-GB"/>
          </a:p>
        </p:txBody>
      </p:sp>
      <p:sp>
        <p:nvSpPr>
          <p:cNvPr id="9113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113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F9709C5-625F-CF49-8AE2-2458A37E79BA}" type="slidenum">
              <a:rPr lang="en-GB"/>
              <a:pPr>
                <a:defRPr/>
              </a:pPr>
              <a:t>21</a:t>
            </a:fld>
            <a:endParaRPr lang="en-GB"/>
          </a:p>
        </p:txBody>
      </p:sp>
      <p:sp>
        <p:nvSpPr>
          <p:cNvPr id="921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E9C0028-F936-8041-88D5-9EF3A6B878DB}" type="slidenum">
              <a:rPr lang="en-GB"/>
              <a:pPr>
                <a:defRPr/>
              </a:pPr>
              <a:t>22</a:t>
            </a:fld>
            <a:endParaRPr lang="en-GB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79E0AC4-BF9F-B24A-8951-B54686665251}" type="slidenum">
              <a:rPr lang="en-GB"/>
              <a:pPr>
                <a:defRPr/>
              </a:pPr>
              <a:t>23</a:t>
            </a:fld>
            <a:endParaRPr lang="en-GB"/>
          </a:p>
        </p:txBody>
      </p:sp>
      <p:sp>
        <p:nvSpPr>
          <p:cNvPr id="9420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42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A8F9C42-303B-D841-A37C-33BDB7C1C153}" type="slidenum">
              <a:rPr lang="en-GB"/>
              <a:pPr>
                <a:defRPr/>
              </a:pPr>
              <a:t>24</a:t>
            </a:fld>
            <a:endParaRPr lang="en-GB"/>
          </a:p>
        </p:txBody>
      </p:sp>
      <p:sp>
        <p:nvSpPr>
          <p:cNvPr id="952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52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BB870B29-DDE5-A040-8BB7-1C5B00D98FF1}" type="slidenum">
              <a:rPr lang="en-GB"/>
              <a:pPr>
                <a:defRPr/>
              </a:pPr>
              <a:t>25</a:t>
            </a:fld>
            <a:endParaRPr lang="en-GB"/>
          </a:p>
        </p:txBody>
      </p:sp>
      <p:sp>
        <p:nvSpPr>
          <p:cNvPr id="962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2EF417CF-4FFB-7844-AC7D-A36CFA2318F5}" type="slidenum">
              <a:rPr lang="en-GB"/>
              <a:pPr>
                <a:defRPr/>
              </a:pPr>
              <a:t>26</a:t>
            </a:fld>
            <a:endParaRPr lang="en-GB"/>
          </a:p>
        </p:txBody>
      </p:sp>
      <p:sp>
        <p:nvSpPr>
          <p:cNvPr id="9728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728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4247B2E-FA4C-964A-9DFE-0228753A5BCB}" type="slidenum">
              <a:rPr lang="en-GB"/>
              <a:pPr>
                <a:defRPr/>
              </a:pPr>
              <a:t>27</a:t>
            </a:fld>
            <a:endParaRPr lang="en-GB"/>
          </a:p>
        </p:txBody>
      </p:sp>
      <p:sp>
        <p:nvSpPr>
          <p:cNvPr id="983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83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8AAE93F-666D-9440-A1CC-26225F353FAD}" type="slidenum">
              <a:rPr lang="en-GB"/>
              <a:pPr>
                <a:defRPr/>
              </a:pPr>
              <a:t>28</a:t>
            </a:fld>
            <a:endParaRPr lang="en-GB"/>
          </a:p>
        </p:txBody>
      </p:sp>
      <p:sp>
        <p:nvSpPr>
          <p:cNvPr id="993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93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435475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756131-4B5E-C042-84A3-D8675F50D18F}" type="slidenum">
              <a:rPr lang="en-GB"/>
              <a:pPr>
                <a:defRPr/>
              </a:pPr>
              <a:t>29</a:t>
            </a:fld>
            <a:endParaRPr lang="en-GB"/>
          </a:p>
        </p:txBody>
      </p:sp>
      <p:sp>
        <p:nvSpPr>
          <p:cNvPr id="983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83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29E5B574-1CBD-2443-ACEC-8A685F309936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8294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294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1C3CE9F-D6D4-B64C-9ED8-18AFA54CA111}" type="slidenum">
              <a:rPr lang="en-GB"/>
              <a:pPr>
                <a:defRPr/>
              </a:pPr>
              <a:t>30</a:t>
            </a:fld>
            <a:endParaRPr lang="en-GB"/>
          </a:p>
        </p:txBody>
      </p:sp>
      <p:sp>
        <p:nvSpPr>
          <p:cNvPr id="983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83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20434CF-AFB4-644A-BB91-71F951FE9700}" type="slidenum">
              <a:rPr lang="en-GB"/>
              <a:pPr>
                <a:defRPr/>
              </a:pPr>
              <a:t>31</a:t>
            </a:fld>
            <a:endParaRPr lang="en-GB"/>
          </a:p>
        </p:txBody>
      </p:sp>
      <p:sp>
        <p:nvSpPr>
          <p:cNvPr id="983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83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BF6FE20C-560D-7A43-A626-F4F6D15A3FFC}" type="slidenum">
              <a:rPr lang="en-GB"/>
              <a:pPr>
                <a:defRPr/>
              </a:pPr>
              <a:t>32</a:t>
            </a:fld>
            <a:endParaRPr lang="en-GB"/>
          </a:p>
        </p:txBody>
      </p:sp>
      <p:sp>
        <p:nvSpPr>
          <p:cNvPr id="983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83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25748D5-A65D-4744-8CE1-FB688C979F61}" type="slidenum">
              <a:rPr lang="en-GB"/>
              <a:pPr>
                <a:defRPr/>
              </a:pPr>
              <a:t>33</a:t>
            </a:fld>
            <a:endParaRPr lang="en-GB"/>
          </a:p>
        </p:txBody>
      </p:sp>
      <p:sp>
        <p:nvSpPr>
          <p:cNvPr id="983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83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36A884-912E-1448-9A71-4E3806BFE1DF}" type="slidenum">
              <a:rPr lang="en-GB"/>
              <a:pPr>
                <a:defRPr/>
              </a:pPr>
              <a:t>38</a:t>
            </a:fld>
            <a:endParaRPr lang="en-GB"/>
          </a:p>
        </p:txBody>
      </p:sp>
      <p:sp>
        <p:nvSpPr>
          <p:cNvPr id="11878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878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4375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E35E1484-FC83-0F4B-91FF-D2E4FC40634F}" type="slidenum">
              <a:rPr lang="en-GB"/>
              <a:pPr>
                <a:defRPr/>
              </a:pPr>
              <a:t>40</a:t>
            </a:fld>
            <a:endParaRPr lang="en-GB"/>
          </a:p>
        </p:txBody>
      </p:sp>
      <p:sp>
        <p:nvSpPr>
          <p:cNvPr id="788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88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435475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2ECF71F-29C4-3147-B27D-FDA21B4E8BD3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8396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397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3243A68-8016-D246-8674-4A82CF8EE570}" type="slidenum">
              <a:rPr lang="en-GB"/>
              <a:pPr>
                <a:defRPr/>
              </a:pPr>
              <a:t>14</a:t>
            </a:fld>
            <a:endParaRPr lang="en-GB"/>
          </a:p>
        </p:txBody>
      </p:sp>
      <p:sp>
        <p:nvSpPr>
          <p:cNvPr id="849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49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81514AE-A619-9D45-BA00-465A706CE0E8}" type="slidenum">
              <a:rPr lang="en-GB"/>
              <a:pPr>
                <a:defRPr/>
              </a:pPr>
              <a:t>15</a:t>
            </a:fld>
            <a:endParaRPr lang="en-GB"/>
          </a:p>
        </p:txBody>
      </p:sp>
      <p:sp>
        <p:nvSpPr>
          <p:cNvPr id="860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60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03F119A-1C6A-B742-9815-B030AD70A103}" type="slidenum">
              <a:rPr lang="en-GB"/>
              <a:pPr>
                <a:defRPr/>
              </a:pPr>
              <a:t>16</a:t>
            </a:fld>
            <a:endParaRPr lang="en-GB"/>
          </a:p>
        </p:txBody>
      </p:sp>
      <p:sp>
        <p:nvSpPr>
          <p:cNvPr id="870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70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4FAB74C-DB2F-6146-B16C-5DED7D948ABF}" type="slidenum">
              <a:rPr lang="en-GB"/>
              <a:pPr>
                <a:defRPr/>
              </a:pPr>
              <a:t>17</a:t>
            </a:fld>
            <a:endParaRPr lang="en-GB"/>
          </a:p>
        </p:txBody>
      </p:sp>
      <p:sp>
        <p:nvSpPr>
          <p:cNvPr id="880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80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38EF630-A0D1-B845-8634-10F20602BCA7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890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90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7945711-2E51-EE44-8560-BE98A9F266B3}" type="slidenum">
              <a:rPr lang="en-GB"/>
              <a:pPr>
                <a:defRPr/>
              </a:pPr>
              <a:t>19</a:t>
            </a:fld>
            <a:endParaRPr lang="en-GB"/>
          </a:p>
        </p:txBody>
      </p:sp>
      <p:sp>
        <p:nvSpPr>
          <p:cNvPr id="9011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58900" y="763588"/>
            <a:ext cx="501967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011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3313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6150" cy="16208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0"/>
            <a:ext cx="7054850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503D4-34E4-5544-89A4-BC7E963339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90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27487-054C-DE40-B383-95A89EC298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8688" y="301625"/>
            <a:ext cx="225742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230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AA52D-3D7B-A441-ACE4-6F35E9E572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871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32875" cy="1254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9F5AC-50CB-9941-A424-27B876016B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537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6150" cy="16208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0"/>
            <a:ext cx="7054850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EBD4F-9FC2-BF41-9690-3B5A93915F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654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288D3-D17C-864F-ACC5-F1AD2D8C4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643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9338"/>
            <a:ext cx="8566150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5163"/>
            <a:ext cx="8566150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242E4-3B6B-F544-91E4-E050ABA552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086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0"/>
            <a:ext cx="4452937" cy="7585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8575" y="0"/>
            <a:ext cx="4452938" cy="7585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BCC7A-5E03-BA43-99D1-C2BA416360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713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7097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5"/>
            <a:ext cx="4452937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3"/>
            <a:ext cx="4452937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9688" y="1692275"/>
            <a:ext cx="44545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9688" y="2398713"/>
            <a:ext cx="44545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AC1F5-207A-A844-81D2-7F736BDA9C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860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7B8BB-2691-8D44-88E0-57D7B77AF4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663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7FF0-5176-A142-9CE2-50C285899F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15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4AC02-303B-6D4E-98E5-FF3890C340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290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6287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1625"/>
            <a:ext cx="5634038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6287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8FC01-939F-A346-A36D-35186D931C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834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3"/>
            <a:ext cx="6046788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67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6788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C72E0-4735-2B4E-B5B3-D59B0B9BFC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1798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4C7F5-E006-AB41-AFD0-D2660F251B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613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7738" y="0"/>
            <a:ext cx="2263775" cy="7585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0"/>
            <a:ext cx="6642100" cy="7585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F2718-AD6B-EC48-8549-9979E975A2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3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9338"/>
            <a:ext cx="8566150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5163"/>
            <a:ext cx="8566150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39009-0402-4840-98A2-DA1A898BC2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21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023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5875" y="1768475"/>
            <a:ext cx="4440238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50256-6F77-0447-8852-24C91F6458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46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7097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5"/>
            <a:ext cx="4452937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3"/>
            <a:ext cx="4452937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9688" y="1692275"/>
            <a:ext cx="44545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9688" y="2398713"/>
            <a:ext cx="44545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50EC5-0868-4444-BAFB-34CD3EED3A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88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6130-69F9-DC4B-A6A2-44C3D1209B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1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76EFF-00AE-1F48-ACD7-15FFE4B053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30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6287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1625"/>
            <a:ext cx="5634038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6287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5FB32-5187-8348-B1A7-DF5DBAED6B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17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3"/>
            <a:ext cx="6046788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67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6788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823BF-7190-F049-BC19-4F3320B312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03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32875" cy="125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32875" cy="438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1828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8163"/>
            <a:ext cx="231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DejaVu Serif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6463" y="6888163"/>
            <a:ext cx="31575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DejaVu Serif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3125" y="6888163"/>
            <a:ext cx="231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DejaVu Serif" charset="0"/>
                <a:cs typeface="DejaVu Sans" charset="0"/>
              </a:defRPr>
            </a:lvl1pPr>
          </a:lstStyle>
          <a:p>
            <a:pPr>
              <a:defRPr/>
            </a:pPr>
            <a:fld id="{120E235B-CEEF-9543-A0EA-0BC066AC32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228600" rtl="0" eaLnBrk="0" fontAlgn="base" hangingPunct="0">
        <a:lnSpc>
          <a:spcPct val="5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228600" rtl="0" eaLnBrk="0" fontAlgn="base" hangingPunct="0">
        <a:lnSpc>
          <a:spcPct val="5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DejaVu Sans" charset="0"/>
          <a:ea typeface="ＭＳ Ｐゴシック" charset="0"/>
          <a:cs typeface="msgothic" charset="0"/>
        </a:defRPr>
      </a:lvl2pPr>
      <a:lvl3pPr algn="ctr" defTabSz="228600" rtl="0" eaLnBrk="0" fontAlgn="base" hangingPunct="0">
        <a:lnSpc>
          <a:spcPct val="5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DejaVu Sans" charset="0"/>
          <a:ea typeface="ＭＳ Ｐゴシック" charset="0"/>
          <a:cs typeface="msgothic" charset="0"/>
        </a:defRPr>
      </a:lvl3pPr>
      <a:lvl4pPr algn="ctr" defTabSz="228600" rtl="0" eaLnBrk="0" fontAlgn="base" hangingPunct="0">
        <a:lnSpc>
          <a:spcPct val="5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DejaVu Sans" charset="0"/>
          <a:ea typeface="ＭＳ Ｐゴシック" charset="0"/>
          <a:cs typeface="msgothic" charset="0"/>
        </a:defRPr>
      </a:lvl4pPr>
      <a:lvl5pPr algn="ctr" defTabSz="228600" rtl="0" eaLnBrk="0" fontAlgn="base" hangingPunct="0">
        <a:lnSpc>
          <a:spcPct val="5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DejaVu Sans" charset="0"/>
          <a:ea typeface="ＭＳ Ｐゴシック" charset="0"/>
          <a:cs typeface="msgothic" charset="0"/>
        </a:defRPr>
      </a:lvl5pPr>
      <a:lvl6pPr marL="2514600" indent="-228600" algn="ctr" defTabSz="228600" rtl="0" fontAlgn="base" hangingPunct="0">
        <a:lnSpc>
          <a:spcPct val="5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DejaVu Sans" charset="0"/>
          <a:ea typeface="ＭＳ Ｐゴシック" charset="0"/>
          <a:cs typeface="msgothic" charset="0"/>
        </a:defRPr>
      </a:lvl6pPr>
      <a:lvl7pPr marL="2971800" indent="-228600" algn="ctr" defTabSz="228600" rtl="0" fontAlgn="base" hangingPunct="0">
        <a:lnSpc>
          <a:spcPct val="5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DejaVu Sans" charset="0"/>
          <a:ea typeface="ＭＳ Ｐゴシック" charset="0"/>
          <a:cs typeface="msgothic" charset="0"/>
        </a:defRPr>
      </a:lvl7pPr>
      <a:lvl8pPr marL="3429000" indent="-228600" algn="ctr" defTabSz="228600" rtl="0" fontAlgn="base" hangingPunct="0">
        <a:lnSpc>
          <a:spcPct val="5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DejaVu Sans" charset="0"/>
          <a:ea typeface="ＭＳ Ｐゴシック" charset="0"/>
          <a:cs typeface="msgothic" charset="0"/>
        </a:defRPr>
      </a:lvl8pPr>
      <a:lvl9pPr marL="3886200" indent="-228600" algn="ctr" defTabSz="228600" rtl="0" fontAlgn="base" hangingPunct="0">
        <a:lnSpc>
          <a:spcPct val="5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DejaVu Sans" charset="0"/>
          <a:ea typeface="ＭＳ Ｐゴシック" charset="0"/>
          <a:cs typeface="msgothic" charset="0"/>
        </a:defRPr>
      </a:lvl9pPr>
    </p:titleStyle>
    <p:bodyStyle>
      <a:lvl1pPr marL="342900" indent="-342900" algn="l" defTabSz="228600" rtl="0" eaLnBrk="0" fontAlgn="base" hangingPunct="0">
        <a:lnSpc>
          <a:spcPct val="5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228600" rtl="0" eaLnBrk="0" fontAlgn="base" hangingPunct="0">
        <a:lnSpc>
          <a:spcPct val="5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228600" rtl="0" eaLnBrk="0" fontAlgn="base" hangingPunct="0">
        <a:lnSpc>
          <a:spcPct val="5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228600" rtl="0" eaLnBrk="0" fontAlgn="base" hangingPunct="0">
        <a:lnSpc>
          <a:spcPct val="5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228600" rtl="0" eaLnBrk="0" fontAlgn="base" hangingPunct="0">
        <a:lnSpc>
          <a:spcPct val="5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228600" rtl="0" fontAlgn="base" hangingPunct="0">
        <a:lnSpc>
          <a:spcPct val="5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228600" rtl="0" fontAlgn="base" hangingPunct="0">
        <a:lnSpc>
          <a:spcPct val="5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228600" rtl="0" fontAlgn="base" hangingPunct="0">
        <a:lnSpc>
          <a:spcPct val="5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228600" rtl="0" fontAlgn="base" hangingPunct="0">
        <a:lnSpc>
          <a:spcPct val="5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03188"/>
            <a:ext cx="9058275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0"/>
            <a:ext cx="9058275" cy="758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1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6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</a:tabLst>
              <a:defRPr sz="1400">
                <a:solidFill>
                  <a:srgbClr val="000000"/>
                </a:solidFill>
                <a:latin typeface="DejaVu Serif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1700" y="6886575"/>
            <a:ext cx="3181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6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</a:tabLst>
              <a:defRPr sz="1400">
                <a:solidFill>
                  <a:srgbClr val="000000"/>
                </a:solidFill>
                <a:latin typeface="DejaVu Serif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1538" y="6886575"/>
            <a:ext cx="2341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6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</a:tabLst>
              <a:defRPr sz="1400">
                <a:solidFill>
                  <a:srgbClr val="000000"/>
                </a:solidFill>
                <a:latin typeface="DejaVu Serif" charset="0"/>
                <a:cs typeface="DejaVu Sans" charset="0"/>
              </a:defRPr>
            </a:lvl1pPr>
          </a:lstStyle>
          <a:p>
            <a:pPr>
              <a:defRPr/>
            </a:pPr>
            <a:fld id="{5DBE8A5A-0BB8-2E44-8E07-F9584BBA7A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228600" rtl="0" eaLnBrk="0" fontAlgn="base" hangingPunct="0">
        <a:lnSpc>
          <a:spcPts val="11063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228600" rtl="0" eaLnBrk="0" fontAlgn="base" hangingPunct="0">
        <a:lnSpc>
          <a:spcPts val="11063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gothic" charset="0"/>
        </a:defRPr>
      </a:lvl2pPr>
      <a:lvl3pPr algn="ctr" defTabSz="228600" rtl="0" eaLnBrk="0" fontAlgn="base" hangingPunct="0">
        <a:lnSpc>
          <a:spcPts val="11063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gothic" charset="0"/>
        </a:defRPr>
      </a:lvl3pPr>
      <a:lvl4pPr algn="ctr" defTabSz="228600" rtl="0" eaLnBrk="0" fontAlgn="base" hangingPunct="0">
        <a:lnSpc>
          <a:spcPts val="11063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gothic" charset="0"/>
        </a:defRPr>
      </a:lvl4pPr>
      <a:lvl5pPr algn="ctr" defTabSz="228600" rtl="0" eaLnBrk="0" fontAlgn="base" hangingPunct="0">
        <a:lnSpc>
          <a:spcPts val="11063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gothic" charset="0"/>
        </a:defRPr>
      </a:lvl5pPr>
      <a:lvl6pPr marL="2514600" indent="-228600" algn="ctr" defTabSz="228600" rtl="0" fontAlgn="base">
        <a:lnSpc>
          <a:spcPts val="11063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gothic" charset="0"/>
        </a:defRPr>
      </a:lvl6pPr>
      <a:lvl7pPr marL="2971800" indent="-228600" algn="ctr" defTabSz="228600" rtl="0" fontAlgn="base">
        <a:lnSpc>
          <a:spcPts val="11063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gothic" charset="0"/>
        </a:defRPr>
      </a:lvl7pPr>
      <a:lvl8pPr marL="3429000" indent="-228600" algn="ctr" defTabSz="228600" rtl="0" fontAlgn="base">
        <a:lnSpc>
          <a:spcPts val="11063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gothic" charset="0"/>
        </a:defRPr>
      </a:lvl8pPr>
      <a:lvl9pPr marL="3886200" indent="-228600" algn="ctr" defTabSz="228600" rtl="0" fontAlgn="base">
        <a:lnSpc>
          <a:spcPts val="11063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gothic" charset="0"/>
        </a:defRPr>
      </a:lvl9pPr>
    </p:titleStyle>
    <p:bodyStyle>
      <a:lvl1pPr marL="342900" indent="-342900" algn="l" defTabSz="228600" rtl="0" eaLnBrk="0" fontAlgn="base" hangingPunct="0">
        <a:lnSpc>
          <a:spcPts val="8038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228600" rtl="0" eaLnBrk="0" fontAlgn="base" hangingPunct="0">
        <a:lnSpc>
          <a:spcPts val="7025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228600" rtl="0" eaLnBrk="0" fontAlgn="base" hangingPunct="0">
        <a:lnSpc>
          <a:spcPts val="6013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228600" rtl="0" eaLnBrk="0" fontAlgn="base" hangingPunct="0">
        <a:lnSpc>
          <a:spcPts val="5013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228600" rtl="0" eaLnBrk="0" fontAlgn="base" hangingPunct="0">
        <a:lnSpc>
          <a:spcPts val="5013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228600" rtl="0" fontAlgn="base">
        <a:lnSpc>
          <a:spcPts val="5013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228600" rtl="0" fontAlgn="base">
        <a:lnSpc>
          <a:spcPts val="5013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228600" rtl="0" fontAlgn="base">
        <a:lnSpc>
          <a:spcPts val="5013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228600" rtl="0" fontAlgn="base">
        <a:lnSpc>
          <a:spcPts val="5013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zswowQMw-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cognitive.net/demo/memory-lists-roediger-mcdermott-1995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stonglobe.com/news/nation/2012/02/28/mitt-romney-stumbles-recalling-historic-auto-event-detroit/xy6oajx6LR8rQXHWnkd0bN/story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fGC87zdLa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PB2OegI6wv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ubtitle 2"/>
          <p:cNvSpPr>
            <a:spLocks noGrp="1"/>
          </p:cNvSpPr>
          <p:nvPr>
            <p:ph idx="1"/>
          </p:nvPr>
        </p:nvSpPr>
        <p:spPr>
          <a:xfrm>
            <a:off x="2771775" y="1647825"/>
            <a:ext cx="5710238" cy="3814763"/>
          </a:xfrm>
        </p:spPr>
        <p:txBody>
          <a:bodyPr>
            <a:normAutofit/>
          </a:bodyPr>
          <a:lstStyle/>
          <a:p>
            <a:pPr marL="0" indent="0"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6000" b="1" dirty="0">
                <a:latin typeface="+mj-lt"/>
              </a:rPr>
              <a:t>Chapter 8</a:t>
            </a:r>
          </a:p>
          <a:p>
            <a:pPr marL="0" indent="0"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6000" b="1" dirty="0">
                <a:latin typeface="+mj-lt"/>
              </a:rPr>
              <a:t> False Memory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66725" y="276225"/>
            <a:ext cx="9032875" cy="660400"/>
          </a:xfrm>
        </p:spPr>
        <p:txBody>
          <a:bodyPr/>
          <a:lstStyle/>
          <a:p>
            <a:pPr eaLnBrk="1">
              <a:defRPr/>
            </a:pPr>
            <a:r>
              <a:rPr lang="en-US" sz="4000" b="1" dirty="0"/>
              <a:t>False Memory Theories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314325" y="885825"/>
            <a:ext cx="9372600" cy="6172200"/>
          </a:xfrm>
        </p:spPr>
        <p:txBody>
          <a:bodyPr/>
          <a:lstStyle/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Suggestibility: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Incorporate suggestions 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postevent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into one’s memory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Monitoring Errors: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distinguish among the sources of our retrieved memories (internal or external. Real/Not real;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Brian Williams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Contextual Associations: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Spreading activation (words activate related words: bread-butter-milk)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More likely with huge LISTS of words 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Fuzzy-Trace Theory (AKA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gist of the list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Encoding only the meaning (gist) and not the literal words.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Encode: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physician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surgeon, hospital</a:t>
            </a:r>
            <a:endParaRPr 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Recall: DOCTOR, the meaning/gist of the list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238125" y="301625"/>
            <a:ext cx="9601200" cy="1254125"/>
          </a:xfrm>
        </p:spPr>
        <p:txBody>
          <a:bodyPr>
            <a:normAutofit/>
          </a:bodyPr>
          <a:lstStyle/>
          <a:p>
            <a:pPr eaLnBrk="1">
              <a:defRPr/>
            </a:pPr>
            <a:r>
              <a:rPr lang="en-US" b="1" dirty="0"/>
              <a:t>Methods: Studying False Memories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14325" y="2184400"/>
            <a:ext cx="9259888" cy="4789488"/>
          </a:xfrm>
        </p:spPr>
        <p:txBody>
          <a:bodyPr/>
          <a:lstStyle/>
          <a:p>
            <a:pPr algn="ctr" eaLnBrk="1">
              <a:lnSpc>
                <a:spcPct val="100000"/>
              </a:lnSpc>
              <a:defRPr/>
            </a:pPr>
            <a:r>
              <a:rPr lang="en-US" sz="6600" b="1" dirty="0"/>
              <a:t>Demonstration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18288" anchor="ctr"/>
          <a:lstStyle/>
          <a:p>
            <a:pPr marL="0" indent="0" algn="ctr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/>
              <a:t>Please study</a:t>
            </a:r>
          </a:p>
          <a:p>
            <a:pPr marL="0" indent="0" algn="ctr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/>
              <a:t>Study the following words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/>
              <a:t>Ready?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/>
              <a:t>REST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/>
              <a:t>AWAKE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/>
              <a:t>TIRED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/>
              <a:t>DREAM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/>
              <a:t>AWAKE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/>
              <a:t>NIGHT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66468C-7750-A848-921B-DE8A24571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375" y="1412875"/>
            <a:ext cx="6616700" cy="47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95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/>
              <a:t>BLANKET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/>
              <a:t>DOZE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/>
              <a:t>SLUMBER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/>
              <a:t>SNORE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/>
              <a:t>PILLOW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/>
              <a:t>PEACE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/>
              <a:t>YAWN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/>
              <a:t>DROWSY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474663" y="1012825"/>
            <a:ext cx="9034462" cy="4900613"/>
          </a:xfrm>
        </p:spPr>
        <p:txBody>
          <a:bodyPr tIns="16256" anchor="ctr"/>
          <a:lstStyle/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/>
              <a:t>Please respond:</a:t>
            </a: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/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/>
              <a:t>YES if the presented word is a word you studied</a:t>
            </a: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/>
              <a:t>NO If the presented word was not studied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/>
              <a:t>AWAKE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FC8A85-4BBD-884C-9038-8FE708507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0"/>
            <a:ext cx="10077451" cy="75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89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/>
              <a:t>WHEEL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/>
              <a:t>BLANKET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/>
              <a:t>DESK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20574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/>
              <a:t>SLEEP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600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/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238125" y="301625"/>
            <a:ext cx="9601200" cy="1254125"/>
          </a:xfrm>
        </p:spPr>
        <p:txBody>
          <a:bodyPr>
            <a:normAutofit/>
          </a:bodyPr>
          <a:lstStyle/>
          <a:p>
            <a:pPr eaLnBrk="1">
              <a:defRPr/>
            </a:pPr>
            <a:r>
              <a:rPr lang="en-US" b="1" dirty="0"/>
              <a:t>Methods: Studying False Memories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14325" y="1419225"/>
            <a:ext cx="9259888" cy="5554663"/>
          </a:xfrm>
        </p:spPr>
        <p:txBody>
          <a:bodyPr/>
          <a:lstStyle/>
          <a:p>
            <a:pPr eaLnBrk="1">
              <a:lnSpc>
                <a:spcPct val="100000"/>
              </a:lnSpc>
              <a:defRPr/>
            </a:pPr>
            <a:r>
              <a:rPr lang="en-US" dirty="0"/>
              <a:t>1. </a:t>
            </a:r>
            <a:r>
              <a:rPr lang="en-US" dirty="0" err="1">
                <a:hlinkClick r:id="rId2"/>
              </a:rPr>
              <a:t>Deese</a:t>
            </a:r>
            <a:r>
              <a:rPr lang="en-US" dirty="0">
                <a:hlinkClick r:id="rId2"/>
              </a:rPr>
              <a:t>-</a:t>
            </a:r>
            <a:r>
              <a:rPr lang="en-US" dirty="0" err="1">
                <a:hlinkClick r:id="rId2"/>
              </a:rPr>
              <a:t>Roediger</a:t>
            </a:r>
            <a:r>
              <a:rPr lang="en-US" dirty="0">
                <a:hlinkClick r:id="rId2"/>
              </a:rPr>
              <a:t>-McDermott procedure (DRM)</a:t>
            </a:r>
            <a:endParaRPr lang="en-US" dirty="0"/>
          </a:p>
          <a:p>
            <a:pPr lvl="1" eaLnBrk="1">
              <a:lnSpc>
                <a:spcPct val="100000"/>
              </a:lnSpc>
              <a:defRPr/>
            </a:pPr>
            <a:r>
              <a:rPr lang="en-US" sz="3200" dirty="0"/>
              <a:t>A group of words – all associated to a common, but </a:t>
            </a:r>
            <a:r>
              <a:rPr lang="en-US" sz="3200" dirty="0" err="1"/>
              <a:t>unpresented</a:t>
            </a:r>
            <a:r>
              <a:rPr lang="en-US" sz="3200" dirty="0"/>
              <a:t> word, are given in a free recall test </a:t>
            </a:r>
            <a:r>
              <a:rPr lang="en-US" sz="2000" dirty="0">
                <a:solidFill>
                  <a:srgbClr val="FF0000"/>
                </a:solidFill>
              </a:rPr>
              <a:t>(Deese,1959; </a:t>
            </a:r>
            <a:r>
              <a:rPr lang="en-US" sz="2000" dirty="0" err="1">
                <a:solidFill>
                  <a:srgbClr val="FF0000"/>
                </a:solidFill>
              </a:rPr>
              <a:t>Roediger</a:t>
            </a:r>
            <a:r>
              <a:rPr lang="en-US" sz="2000" dirty="0">
                <a:solidFill>
                  <a:srgbClr val="FF0000"/>
                </a:solidFill>
              </a:rPr>
              <a:t> &amp; McDermott (1995).</a:t>
            </a:r>
          </a:p>
          <a:p>
            <a:pPr lvl="1" eaLnBrk="1">
              <a:lnSpc>
                <a:spcPct val="100000"/>
              </a:lnSpc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/>
              <a:t>Did you remember the word </a:t>
            </a:r>
            <a:r>
              <a:rPr lang="en-US" dirty="0">
                <a:solidFill>
                  <a:srgbClr val="0000FF"/>
                </a:solidFill>
              </a:rPr>
              <a:t>SLEEP</a:t>
            </a:r>
            <a:r>
              <a:rPr lang="en-US" dirty="0"/>
              <a:t>?</a:t>
            </a: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/>
              <a:t>In recognition, false memory to </a:t>
            </a:r>
            <a:r>
              <a:rPr lang="en-US" dirty="0">
                <a:solidFill>
                  <a:srgbClr val="0000FF"/>
                </a:solidFill>
              </a:rPr>
              <a:t>SLEEP</a:t>
            </a:r>
            <a:r>
              <a:rPr lang="en-US" dirty="0"/>
              <a:t> </a:t>
            </a: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NON STUDIED</a:t>
            </a:r>
            <a:r>
              <a:rPr lang="en-US" dirty="0"/>
              <a:t>) if often as strong as accurate for target studied items (e.g., Blanket, doze).</a:t>
            </a:r>
          </a:p>
          <a:p>
            <a:pPr lvl="1" eaLnBrk="1">
              <a:lnSpc>
                <a:spcPct val="100000"/>
              </a:lnSpc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b="1" dirty="0"/>
              <a:t>DRM Method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1427163" y="1765300"/>
            <a:ext cx="8147050" cy="5292725"/>
          </a:xfrm>
        </p:spPr>
        <p:txBody>
          <a:bodyPr/>
          <a:lstStyle/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Critical intrusions are the false memories created by a list in which all of the words are related or associated with the absent but suggested word.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endParaRPr lang="en-US" dirty="0"/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Explanations of the DRM method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Contextual associations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Fuzzy-Trace theory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238125" y="301625"/>
            <a:ext cx="9372600" cy="1254125"/>
          </a:xfrm>
        </p:spPr>
        <p:txBody>
          <a:bodyPr>
            <a:normAutofit fontScale="90000"/>
          </a:bodyPr>
          <a:lstStyle/>
          <a:p>
            <a:pPr eaLnBrk="1">
              <a:lnSpc>
                <a:spcPct val="100000"/>
              </a:lnSpc>
              <a:defRPr/>
            </a:pPr>
            <a:r>
              <a:rPr lang="en-US" b="1" dirty="0"/>
              <a:t>False Memory Induction Procedure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847725" y="1495425"/>
            <a:ext cx="8229600" cy="5294313"/>
          </a:xfrm>
        </p:spPr>
        <p:txBody>
          <a:bodyPr>
            <a:normAutofit fontScale="85000" lnSpcReduction="20000"/>
          </a:bodyPr>
          <a:lstStyle/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The experimenters ask participants about events from childhood, which never happened.  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endParaRPr lang="en-US" dirty="0"/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They tell the participant that they have spoken to a parent or an older sibling and received information about the childhood event.  The experimenters repeatedly ask questions about the event (</a:t>
            </a:r>
            <a:r>
              <a:rPr lang="en-US" dirty="0">
                <a:solidFill>
                  <a:srgbClr val="FF0000"/>
                </a:solidFill>
              </a:rPr>
              <a:t>Remember when you spilled the punch on the wedding dress?</a:t>
            </a:r>
            <a:r>
              <a:rPr lang="en-US" dirty="0"/>
              <a:t>)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endParaRPr lang="en-US" dirty="0"/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Experimenters do contact a family member to confirm that a similar event did not happen to the participant. 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847725" y="1419225"/>
            <a:ext cx="8061325" cy="5767388"/>
          </a:xfrm>
        </p:spPr>
        <p:txBody>
          <a:bodyPr/>
          <a:lstStyle/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Loftus and </a:t>
            </a:r>
            <a:r>
              <a:rPr lang="en-US" dirty="0" err="1"/>
              <a:t>Pickrell</a:t>
            </a:r>
            <a:r>
              <a:rPr lang="en-US" dirty="0"/>
              <a:t>’ (1995): Lost in the mall as a child </a:t>
            </a:r>
            <a:r>
              <a:rPr lang="en-US" dirty="0">
                <a:solidFill>
                  <a:srgbClr val="FF0000"/>
                </a:solidFill>
              </a:rPr>
              <a:t>BUT NEVER Happened</a:t>
            </a:r>
            <a:r>
              <a:rPr lang="en-US" dirty="0"/>
              <a:t>. Asked participants to “imagine” being in the mall! 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	Most of the participants never generated false memories of being lost in the mall, </a:t>
            </a:r>
            <a:r>
              <a:rPr lang="en-US" dirty="0">
                <a:solidFill>
                  <a:srgbClr val="FF0000"/>
                </a:solidFill>
              </a:rPr>
              <a:t>but 25% remembered</a:t>
            </a:r>
            <a:r>
              <a:rPr lang="en-US" dirty="0"/>
              <a:t> being lost in the mall.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endParaRPr lang="en-US" dirty="0"/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Highly replicated effect (Hyman, Husband &amp; Billings, 1995).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>
              <a:lnSpc>
                <a:spcPct val="100000"/>
              </a:lnSpc>
              <a:defRPr/>
            </a:pPr>
            <a:r>
              <a:rPr lang="en-US" b="1" dirty="0"/>
              <a:t>False Memory Induction Procedure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279400"/>
            <a:ext cx="9034462" cy="1298575"/>
          </a:xfrm>
        </p:spPr>
        <p:txBody>
          <a:bodyPr tIns="22352"/>
          <a:lstStyle/>
          <a:p>
            <a:pPr eaLnBrk="1"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4000" b="1" dirty="0"/>
              <a:t>False Memory Induction Procedure</a:t>
            </a:r>
            <a:endParaRPr lang="en-US" sz="4000" dirty="0">
              <a:solidFill>
                <a:srgbClr val="B84747"/>
              </a:solidFill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34462" cy="4991100"/>
          </a:xfrm>
        </p:spPr>
        <p:txBody>
          <a:bodyPr tIns="14224" anchor="ctr"/>
          <a:lstStyle/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/>
              <a:t>Initial interview on memory for real childhood events included a false one: </a:t>
            </a: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/>
              <a:t> </a:t>
            </a: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/>
              <a:t>At a wedding reception when you were 5,  when you ran into the table and spilled the punch bowl on the bride’s parents”. </a:t>
            </a: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800" dirty="0"/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/>
              <a:t>No memory reported then, but in later interviews 20-40% or participants reported this as a memory, and up to a half of these  described “clear” recollections, with incidental details.</a:t>
            </a: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/>
              <a:t> Hyman et al. (1995)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4000" b="1" dirty="0"/>
              <a:t>False Memory Induction Procedure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419225"/>
            <a:ext cx="9032875" cy="54102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Real issue with the induction of false memories:</a:t>
            </a:r>
          </a:p>
          <a:p>
            <a:pPr marL="514350" indent="-514350">
              <a:lnSpc>
                <a:spcPct val="100000"/>
              </a:lnSpc>
              <a:spcAft>
                <a:spcPts val="0"/>
              </a:spcAft>
              <a:buFont typeface="Times New Roman" charset="0"/>
              <a:buAutoNum type="arabicPeriod"/>
              <a:defRPr/>
            </a:pPr>
            <a:r>
              <a:rPr lang="en-US" dirty="0"/>
              <a:t>Repeated questioning combined with the authority of a close family member</a:t>
            </a:r>
          </a:p>
          <a:p>
            <a:pPr marL="514350" indent="-514350">
              <a:lnSpc>
                <a:spcPct val="100000"/>
              </a:lnSpc>
              <a:spcAft>
                <a:spcPts val="0"/>
              </a:spcAft>
              <a:buFont typeface="Times New Roman" charset="0"/>
              <a:buAutoNum type="arabicPeriod"/>
              <a:defRPr/>
            </a:pPr>
            <a:r>
              <a:rPr lang="en-US" dirty="0">
                <a:solidFill>
                  <a:srgbClr val="FF0000"/>
                </a:solidFill>
              </a:rPr>
              <a:t>Authority: </a:t>
            </a:r>
            <a:r>
              <a:rPr lang="en-US" dirty="0"/>
              <a:t>Psychotherapist</a:t>
            </a:r>
          </a:p>
          <a:p>
            <a:pPr marL="514350" indent="-514350">
              <a:lnSpc>
                <a:spcPct val="100000"/>
              </a:lnSpc>
              <a:spcAft>
                <a:spcPts val="0"/>
              </a:spcAft>
              <a:buFont typeface="Times New Roman" charset="0"/>
              <a:buAutoNum type="arabicPeriod"/>
              <a:defRPr/>
            </a:pPr>
            <a:r>
              <a:rPr lang="en-US" dirty="0"/>
              <a:t>Rate of False memories relative low:</a:t>
            </a:r>
          </a:p>
          <a:p>
            <a:pPr marL="914400" lvl="1" indent="-514350">
              <a:lnSpc>
                <a:spcPct val="100000"/>
              </a:lnSpc>
              <a:spcAft>
                <a:spcPts val="0"/>
              </a:spcAft>
              <a:buFont typeface="Times New Roman" charset="0"/>
              <a:buAutoNum type="alphaLcPeriod"/>
              <a:defRPr/>
            </a:pPr>
            <a:r>
              <a:rPr lang="en-US" dirty="0"/>
              <a:t>~50% for ordinary and less traumatic memories (taking a ride in a hot air balloon)</a:t>
            </a:r>
          </a:p>
          <a:p>
            <a:pPr marL="914400" lvl="1" indent="-514350">
              <a:lnSpc>
                <a:spcPct val="100000"/>
              </a:lnSpc>
              <a:spcAft>
                <a:spcPts val="0"/>
              </a:spcAft>
              <a:buFont typeface="Times New Roman" charset="0"/>
              <a:buAutoNum type="alphaLcPeriod"/>
              <a:defRPr/>
            </a:pPr>
            <a:r>
              <a:rPr lang="en-US" dirty="0"/>
              <a:t>0% (being treated with an enema at Dr.’s office</a:t>
            </a:r>
          </a:p>
          <a:p>
            <a:pPr marL="914400" lvl="1" indent="-514350">
              <a:lnSpc>
                <a:spcPct val="100000"/>
              </a:lnSpc>
              <a:spcAft>
                <a:spcPts val="0"/>
              </a:spcAft>
              <a:buFont typeface="Times New Roman" charset="0"/>
              <a:buAutoNum type="alphaLcPeriod"/>
              <a:defRPr/>
            </a:pPr>
            <a:r>
              <a:rPr lang="en-GB" dirty="0"/>
              <a:t>Children not susceptible to implanted </a:t>
            </a:r>
            <a:r>
              <a:rPr lang="en-GB" i="1" dirty="0">
                <a:solidFill>
                  <a:srgbClr val="0000FF"/>
                </a:solidFill>
              </a:rPr>
              <a:t>implausible memories</a:t>
            </a:r>
            <a:r>
              <a:rPr lang="en-GB" i="1" dirty="0"/>
              <a:t> (e.g., Jewish children remembering a Communion)</a:t>
            </a:r>
          </a:p>
          <a:p>
            <a:pPr marL="914400" lvl="1" indent="-514350">
              <a:lnSpc>
                <a:spcPct val="100000"/>
              </a:lnSpc>
              <a:spcAft>
                <a:spcPts val="0"/>
              </a:spcAft>
              <a:buFont typeface="Times New Roman" charset="0"/>
              <a:buAutoNum type="alphaLcPeriod"/>
              <a:defRPr/>
            </a:pPr>
            <a:endParaRPr lang="en-US" dirty="0"/>
          </a:p>
          <a:p>
            <a:pPr marL="914400" lvl="1" indent="-514350">
              <a:lnSpc>
                <a:spcPct val="100000"/>
              </a:lnSpc>
              <a:spcAft>
                <a:spcPts val="0"/>
              </a:spcAft>
              <a:buFont typeface="Times New Roman" charset="0"/>
              <a:buAutoNum type="alphaLcPeriod"/>
              <a:defRPr/>
            </a:pPr>
            <a:endParaRPr lang="en-US" dirty="0"/>
          </a:p>
          <a:p>
            <a:pPr marL="514350" indent="-514350">
              <a:lnSpc>
                <a:spcPct val="100000"/>
              </a:lnSpc>
              <a:spcAft>
                <a:spcPts val="0"/>
              </a:spcAft>
              <a:buFont typeface="Times New Roman" charset="0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38138" y="1143000"/>
            <a:ext cx="9034462" cy="6057900"/>
          </a:xfrm>
        </p:spPr>
        <p:txBody>
          <a:bodyPr tIns="13208" anchor="ctr"/>
          <a:lstStyle/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hlinkClick r:id="rId3"/>
              </a:rPr>
              <a:t>Presidential candidate</a:t>
            </a: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: Mitt Romney couldn’t have remembered Detroit milestone: he wasn’t born.</a:t>
            </a: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9034463" cy="1255712"/>
          </a:xfrm>
        </p:spPr>
        <p:txBody>
          <a:bodyPr tIns="182880"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200" b="1" dirty="0"/>
              <a:t>False Memory Induction Procedure</a:t>
            </a:r>
            <a:endParaRPr lang="en-US" sz="3200" dirty="0">
              <a:cs typeface="DejaVu San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38138" y="1143000"/>
            <a:ext cx="9034462" cy="6057900"/>
          </a:xfrm>
        </p:spPr>
        <p:txBody>
          <a:bodyPr tIns="13208" anchor="ctr"/>
          <a:lstStyle/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Other studies:</a:t>
            </a: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Children's going to doctor, and questioned after Examination with </a:t>
            </a:r>
            <a:r>
              <a:rPr lang="en-US" sz="2600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leading questions...</a:t>
            </a: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600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“He looked at  your ear, didn't he? </a:t>
            </a: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600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Children Very likely to respond positively.</a:t>
            </a: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600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Results: About 37% of participants are persuaded about a (False) memory never experienced.... </a:t>
            </a: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0" indent="0" eaLnBrk="1">
              <a:lnSpc>
                <a:spcPct val="96000"/>
              </a:lnSpc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600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--Once persuaded, they even “elaborate” or describe the memory in detail (Reconstruct!)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466725" y="1765300"/>
            <a:ext cx="9107488" cy="5376863"/>
          </a:xfrm>
        </p:spPr>
        <p:txBody>
          <a:bodyPr>
            <a:normAutofit lnSpcReduction="10000"/>
          </a:bodyPr>
          <a:lstStyle/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Loftus argues that many of the methods used in the false memory induction procedure are similar to those used during questionable psychotherapy techniques used to help recover repressed memories.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endParaRPr lang="en-US" dirty="0"/>
          </a:p>
          <a:p>
            <a:pPr lvl="1"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For example, psychotherapists use: Hypnosis, guided imagery (imagining oneself in an abuse situation to see if it is real), the writing in journals, “trance writing.”</a:t>
            </a:r>
          </a:p>
          <a:p>
            <a:pPr lvl="1"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Hypnosis: Research shows that it increases number of false memories retrieved.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>
              <a:lnSpc>
                <a:spcPct val="100000"/>
              </a:lnSpc>
              <a:defRPr/>
            </a:pPr>
            <a:r>
              <a:rPr lang="en-US" b="1" dirty="0"/>
              <a:t>False Memory Induction Procedure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238125" y="1343025"/>
            <a:ext cx="9336088" cy="5883275"/>
          </a:xfrm>
        </p:spPr>
        <p:txBody>
          <a:bodyPr/>
          <a:lstStyle/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Imagination inflation: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earchers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induce false memories by simply having the participant imagine the event.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Mazzoni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2003)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 participants to imagine a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plausible event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(finding money on the back of a taxicab) &amp;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Implausible event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(have nurse take skin sample)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week later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Imagine events taken place when they were 6 years old.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week later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Rate memories (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no/vivid memory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Participants had a vivid memory of skin sample taken by nurse. Had memories about the taxi &amp; Money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6725" y="200025"/>
            <a:ext cx="9032875" cy="125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228600" rtl="0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228600" rtl="0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DejaVu Sans" charset="0"/>
                <a:ea typeface="ＭＳ Ｐゴシック" charset="0"/>
                <a:cs typeface="msgothic" charset="0"/>
              </a:defRPr>
            </a:lvl2pPr>
            <a:lvl3pPr algn="ctr" defTabSz="228600" rtl="0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DejaVu Sans" charset="0"/>
                <a:ea typeface="ＭＳ Ｐゴシック" charset="0"/>
                <a:cs typeface="msgothic" charset="0"/>
              </a:defRPr>
            </a:lvl3pPr>
            <a:lvl4pPr algn="ctr" defTabSz="228600" rtl="0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DejaVu Sans" charset="0"/>
                <a:ea typeface="ＭＳ Ｐゴシック" charset="0"/>
                <a:cs typeface="msgothic" charset="0"/>
              </a:defRPr>
            </a:lvl4pPr>
            <a:lvl5pPr algn="ctr" defTabSz="228600" rtl="0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DejaVu Sans" charset="0"/>
                <a:ea typeface="ＭＳ Ｐゴシック" charset="0"/>
                <a:cs typeface="msgothic" charset="0"/>
              </a:defRPr>
            </a:lvl5pPr>
            <a:lvl6pPr marL="2514600" indent="-228600" algn="ctr" defTabSz="228600" rtl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DejaVu Sans" charset="0"/>
                <a:ea typeface="ＭＳ Ｐゴシック" charset="0"/>
                <a:cs typeface="msgothic" charset="0"/>
              </a:defRPr>
            </a:lvl6pPr>
            <a:lvl7pPr marL="2971800" indent="-228600" algn="ctr" defTabSz="228600" rtl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DejaVu Sans" charset="0"/>
                <a:ea typeface="ＭＳ Ｐゴシック" charset="0"/>
                <a:cs typeface="msgothic" charset="0"/>
              </a:defRPr>
            </a:lvl7pPr>
            <a:lvl8pPr marL="3429000" indent="-228600" algn="ctr" defTabSz="228600" rtl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DejaVu Sans" charset="0"/>
                <a:ea typeface="ＭＳ Ｐゴシック" charset="0"/>
                <a:cs typeface="msgothic" charset="0"/>
              </a:defRPr>
            </a:lvl8pPr>
            <a:lvl9pPr marL="3886200" indent="-228600" algn="ctr" defTabSz="228600" rtl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DejaVu Sans" charset="0"/>
                <a:ea typeface="ＭＳ Ｐゴシック" charset="0"/>
                <a:cs typeface="msgothic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sz="4000" b="1" dirty="0"/>
              <a:t>False Memory Induction Procedure</a:t>
            </a:r>
            <a:endParaRPr lang="en-US" sz="4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b="1" dirty="0"/>
              <a:t>Altered Evidence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771525" y="1419225"/>
            <a:ext cx="8458200" cy="5378450"/>
          </a:xfrm>
        </p:spPr>
        <p:txBody>
          <a:bodyPr>
            <a:normAutofit lnSpcReduction="10000"/>
          </a:bodyPr>
          <a:lstStyle/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Nash, Wade, and Lindsay (2009) altered videos of participants interacting with experimenters and then showed the videotapes to participants. 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endParaRPr lang="en-US" dirty="0"/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Two weeks later, the participants returned for a memory test. Compared to participants who had not seen altered videotapes, those who had seen the altered videotapes had far more false memories. 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>
              <a:defRPr/>
            </a:pPr>
            <a:r>
              <a:rPr lang="en-US" b="1" dirty="0"/>
              <a:t>Hypnosis and Memory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1000125" y="1724025"/>
            <a:ext cx="8061325" cy="5378450"/>
          </a:xfrm>
        </p:spPr>
        <p:txBody>
          <a:bodyPr/>
          <a:lstStyle/>
          <a:p>
            <a:pPr eaLnBrk="1">
              <a:lnSpc>
                <a:spcPct val="100000"/>
              </a:lnSpc>
              <a:defRPr/>
            </a:pPr>
            <a:r>
              <a:rPr lang="en-US" dirty="0"/>
              <a:t>Hypnosis does increase “true memories”!</a:t>
            </a:r>
          </a:p>
          <a:p>
            <a:pPr eaLnBrk="1">
              <a:lnSpc>
                <a:spcPct val="100000"/>
              </a:lnSpc>
              <a:defRPr/>
            </a:pPr>
            <a:r>
              <a:rPr lang="en-US" dirty="0"/>
              <a:t>The increase in memories produced by hypnosis is dominated by false memories  (Kirsch, </a:t>
            </a:r>
            <a:r>
              <a:rPr lang="en-US" dirty="0" err="1"/>
              <a:t>Mazzoni</a:t>
            </a:r>
            <a:r>
              <a:rPr lang="en-US" dirty="0"/>
              <a:t>, &amp; Montgomery, 2007). </a:t>
            </a:r>
          </a:p>
          <a:p>
            <a:pPr lvl="1" eaLnBrk="1">
              <a:lnSpc>
                <a:spcPct val="100000"/>
              </a:lnSpc>
              <a:defRPr/>
            </a:pPr>
            <a:r>
              <a:rPr lang="en-US" dirty="0"/>
              <a:t>More so, the more suggestible a person is.</a:t>
            </a:r>
          </a:p>
          <a:p>
            <a:pPr lvl="1" eaLnBrk="1">
              <a:lnSpc>
                <a:spcPct val="100000"/>
              </a:lnSpc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100000"/>
              </a:lnSpc>
              <a:defRPr/>
            </a:pPr>
            <a:r>
              <a:rPr lang="en-US" dirty="0">
                <a:solidFill>
                  <a:schemeClr val="accent2"/>
                </a:solidFill>
              </a:rPr>
              <a:t>Mistaken eye-witness testimony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66725" y="1266825"/>
            <a:ext cx="9144000" cy="5683250"/>
          </a:xfrm>
        </p:spPr>
        <p:txBody>
          <a:bodyPr/>
          <a:lstStyle/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/>
              <a:t>The accusation of Donald Thompson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Accused of rape: He was on TV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/>
              <a:t>The John </a:t>
            </a:r>
            <a:r>
              <a:rPr lang="en-US" sz="4000" dirty="0" err="1"/>
              <a:t>Demjanuk</a:t>
            </a:r>
            <a:r>
              <a:rPr lang="en-US" sz="4000" dirty="0"/>
              <a:t> Case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/>
              <a:t>	</a:t>
            </a:r>
            <a:r>
              <a:rPr lang="en-US" sz="3000" dirty="0">
                <a:solidFill>
                  <a:srgbClr val="FF0000"/>
                </a:solidFill>
              </a:rPr>
              <a:t>40 Holocaust survivors confirmed he was </a:t>
            </a:r>
            <a:r>
              <a:rPr lang="en-US" sz="3000" i="1" dirty="0">
                <a:solidFill>
                  <a:srgbClr val="FF0000"/>
                </a:solidFill>
              </a:rPr>
              <a:t>Ivan the Terrible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/>
              <a:t>Susan Clancy’s abductees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/>
              <a:t>	</a:t>
            </a:r>
            <a:r>
              <a:rPr lang="en-US" sz="3000" dirty="0">
                <a:solidFill>
                  <a:srgbClr val="FF0000"/>
                </a:solidFill>
              </a:rPr>
              <a:t>Published memories about people that believed they were abducted by aliens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000" dirty="0">
                <a:solidFill>
                  <a:srgbClr val="FF0000"/>
                </a:solidFill>
              </a:rPr>
              <a:t>	-Found that these people were highly suggestible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endParaRPr lang="en-US" sz="4000" dirty="0"/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endParaRPr lang="en-US" sz="4000" dirty="0"/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B84747"/>
                </a:solidFill>
              </a:rPr>
              <a:t>Recreating vs. Reconstructive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266825"/>
            <a:ext cx="9032875" cy="488632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Recreate (Reproduce)</a:t>
            </a:r>
            <a:r>
              <a:rPr lang="en-US" dirty="0"/>
              <a:t>: Assumption that  an event can be recreated. People remember event the </a:t>
            </a:r>
            <a:r>
              <a:rPr lang="en-US" dirty="0">
                <a:solidFill>
                  <a:srgbClr val="FF0000"/>
                </a:solidFill>
              </a:rPr>
              <a:t>way it happened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Reconstructive</a:t>
            </a:r>
            <a:r>
              <a:rPr lang="en-US" dirty="0"/>
              <a:t>: Use of new and existing information to fill in the gaps in your recall of an experience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endParaRPr lang="en-US" dirty="0"/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Using “logic” (Schema) to “remember” of fill in the gaps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b="1" dirty="0">
                <a:hlinkClick r:id="rId2"/>
              </a:rPr>
              <a:t>False Memories</a:t>
            </a:r>
            <a:endParaRPr lang="en-US" b="1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42925" y="1266825"/>
            <a:ext cx="8710613" cy="5616575"/>
          </a:xfrm>
        </p:spPr>
        <p:txBody>
          <a:bodyPr/>
          <a:lstStyle/>
          <a:p>
            <a:pPr eaLnBrk="1">
              <a:lnSpc>
                <a:spcPct val="100000"/>
              </a:lnSpc>
              <a:defRPr/>
            </a:pPr>
            <a:r>
              <a:rPr lang="en-US" dirty="0"/>
              <a:t>False memories refer to memories that people have which do not </a:t>
            </a:r>
            <a:r>
              <a:rPr lang="en-US" dirty="0">
                <a:solidFill>
                  <a:srgbClr val="FF0000"/>
                </a:solidFill>
              </a:rPr>
              <a:t>correspond</a:t>
            </a:r>
            <a:r>
              <a:rPr lang="en-US" dirty="0"/>
              <a:t> to events as they actually happened. </a:t>
            </a:r>
          </a:p>
          <a:p>
            <a:pPr eaLnBrk="1">
              <a:lnSpc>
                <a:spcPct val="100000"/>
              </a:lnSpc>
              <a:defRPr/>
            </a:pPr>
            <a:r>
              <a:rPr lang="en-US" dirty="0"/>
              <a:t>Requirements for a False memory:</a:t>
            </a:r>
          </a:p>
          <a:p>
            <a:pPr marL="514350" indent="-514350" eaLnBrk="1">
              <a:lnSpc>
                <a:spcPct val="100000"/>
              </a:lnSpc>
              <a:spcAft>
                <a:spcPts val="0"/>
              </a:spcAft>
              <a:buFont typeface="Times New Roman" charset="0"/>
              <a:buAutoNum type="arabicPeriod"/>
              <a:defRPr/>
            </a:pPr>
            <a:r>
              <a:rPr lang="en-US" dirty="0"/>
              <a:t>It has to feel like a memory that took place 			in the past: Recollection of an event!</a:t>
            </a:r>
          </a:p>
          <a:p>
            <a:pPr marL="514350" indent="-514350" eaLnBrk="1">
              <a:lnSpc>
                <a:spcPct val="100000"/>
              </a:lnSpc>
              <a:spcAft>
                <a:spcPts val="0"/>
              </a:spcAft>
              <a:buFont typeface="Times New Roman" charset="0"/>
              <a:buAutoNum type="arabicPeriod"/>
              <a:defRPr/>
            </a:pPr>
            <a:r>
              <a:rPr lang="en-US" dirty="0"/>
              <a:t>Memory has to deviate from the event as it occurred: There is no </a:t>
            </a:r>
            <a:r>
              <a:rPr lang="en-US" dirty="0">
                <a:solidFill>
                  <a:srgbClr val="FF0000"/>
                </a:solidFill>
              </a:rPr>
              <a:t>correspondence </a:t>
            </a:r>
            <a:r>
              <a:rPr lang="en-US" dirty="0"/>
              <a:t>(match between retrieval &amp; actual event)</a:t>
            </a:r>
          </a:p>
          <a:p>
            <a:pPr marL="514350" indent="-514350" eaLnBrk="1">
              <a:lnSpc>
                <a:spcPct val="100000"/>
              </a:lnSpc>
              <a:spcAft>
                <a:spcPts val="0"/>
              </a:spcAft>
              <a:buFont typeface="Times New Roman" charset="0"/>
              <a:buAutoNum type="arabicPeriod"/>
              <a:defRPr/>
            </a:pPr>
            <a:endParaRPr lang="en-US" dirty="0"/>
          </a:p>
          <a:p>
            <a:pPr marL="514350" indent="-514350" eaLnBrk="1">
              <a:lnSpc>
                <a:spcPct val="100000"/>
              </a:lnSpc>
              <a:spcAft>
                <a:spcPts val="0"/>
              </a:spcAft>
              <a:buFont typeface="Times New Roman" charset="0"/>
              <a:buAutoNum type="arabicPeriod"/>
              <a:defRPr/>
            </a:pPr>
            <a:endParaRPr lang="en-US" dirty="0"/>
          </a:p>
          <a:p>
            <a:pPr eaLnBrk="1">
              <a:lnSpc>
                <a:spcPct val="100000"/>
              </a:lnSpc>
              <a:defRPr/>
            </a:pPr>
            <a:endParaRPr lang="en-US" dirty="0"/>
          </a:p>
          <a:p>
            <a:pPr eaLnBrk="1">
              <a:lnSpc>
                <a:spcPct val="100000"/>
              </a:lnSpc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>
              <a:lnSpc>
                <a:spcPct val="100000"/>
              </a:lnSpc>
              <a:defRPr/>
            </a:pPr>
            <a:r>
              <a:rPr lang="en-US" b="1" dirty="0">
                <a:hlinkClick r:id="rId2"/>
              </a:rPr>
              <a:t>Elizabeth Loftus</a:t>
            </a:r>
            <a:endParaRPr lang="en-US" b="1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238125" y="2028825"/>
            <a:ext cx="6705600" cy="4654550"/>
          </a:xfrm>
        </p:spPr>
        <p:txBody>
          <a:bodyPr/>
          <a:lstStyle/>
          <a:p>
            <a:pPr lvl="1"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False memory induction</a:t>
            </a:r>
            <a:r>
              <a:rPr lang="en-US" dirty="0"/>
              <a:t>: Implantation of memories</a:t>
            </a:r>
          </a:p>
          <a:p>
            <a:pPr lvl="1"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Misinformation effect</a:t>
            </a:r>
            <a:r>
              <a:rPr lang="en-US" dirty="0"/>
              <a:t>: Post event misinformation</a:t>
            </a:r>
          </a:p>
          <a:p>
            <a:pPr lvl="1"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	Participants witness an event and then they receive misinformation</a:t>
            </a:r>
          </a:p>
          <a:p>
            <a:pPr lvl="1" eaLnBrk="1">
              <a:lnSpc>
                <a:spcPct val="100000"/>
              </a:lnSpc>
              <a:spcAft>
                <a:spcPts val="0"/>
              </a:spcAft>
              <a:defRPr/>
            </a:pPr>
            <a:endParaRPr lang="en-US" dirty="0"/>
          </a:p>
          <a:p>
            <a:pPr lvl="1" eaLnBrk="1">
              <a:lnSpc>
                <a:spcPct val="100000"/>
              </a:lnSpc>
              <a:spcAft>
                <a:spcPts val="0"/>
              </a:spcAft>
              <a:defRPr/>
            </a:pPr>
            <a:endParaRPr lang="en-US" dirty="0"/>
          </a:p>
          <a:p>
            <a:pPr lvl="1" eaLnBrk="1">
              <a:lnSpc>
                <a:spcPct val="100000"/>
              </a:lnSpc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1" descr="2017-06-05 05.38.3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217" y="1595164"/>
            <a:ext cx="2998552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66725" y="200025"/>
            <a:ext cx="9032875" cy="1254125"/>
          </a:xfrm>
        </p:spPr>
        <p:txBody>
          <a:bodyPr>
            <a:normAutofit/>
          </a:bodyPr>
          <a:lstStyle/>
          <a:p>
            <a:pPr eaLnBrk="1">
              <a:lnSpc>
                <a:spcPct val="100000"/>
              </a:lnSpc>
              <a:defRPr/>
            </a:pPr>
            <a:r>
              <a:rPr lang="en-US" sz="3600" b="1" dirty="0"/>
              <a:t>How Good is Memory Recollection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238125" y="1419225"/>
            <a:ext cx="9296400" cy="5126038"/>
          </a:xfrm>
        </p:spPr>
        <p:txBody>
          <a:bodyPr/>
          <a:lstStyle/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Correspondence: </a:t>
            </a:r>
            <a:r>
              <a:rPr lang="en-US" dirty="0">
                <a:solidFill>
                  <a:srgbClr val="FF0000"/>
                </a:solidFill>
              </a:rPr>
              <a:t>Memory matches actual event?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Accuracy: </a:t>
            </a:r>
            <a:r>
              <a:rPr lang="en-US" dirty="0">
                <a:solidFill>
                  <a:srgbClr val="FF0000"/>
                </a:solidFill>
              </a:rPr>
              <a:t>Memory accurately reflects actual event?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 participant witnessed: deer, skunk, armadillo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 participant reports: a bunch of wild animals.. Good? Accurate? Good Correspondence!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Amount: </a:t>
            </a:r>
            <a:r>
              <a:rPr lang="en-US" dirty="0">
                <a:solidFill>
                  <a:srgbClr val="FF0000"/>
                </a:solidFill>
              </a:rPr>
              <a:t>How much/detailed is the memory?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	If report a bunch of wild animals?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   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  No correspondence: if providing details about different types of birds!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DejaVu Sans"/>
        <a:ea typeface="ＭＳ Ｐゴシック"/>
        <a:cs typeface="msgothic"/>
      </a:majorFont>
      <a:minorFont>
        <a:latin typeface="DejaVu Sans"/>
        <a:ea typeface="ＭＳ Ｐゴシック"/>
        <a:cs typeface="ms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28600" rtl="0" eaLnBrk="1" fontAlgn="base" latinLnBrk="0" hangingPunct="0">
          <a:lnSpc>
            <a:spcPct val="5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DejaVu Sans" charset="0"/>
            <a:ea typeface="ＭＳ Ｐゴシック" charset="0"/>
            <a:cs typeface="ms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28600" rtl="0" eaLnBrk="1" fontAlgn="base" latinLnBrk="0" hangingPunct="0">
          <a:lnSpc>
            <a:spcPct val="5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DejaVu Sans" charset="0"/>
            <a:ea typeface="ＭＳ Ｐゴシック" charset="0"/>
            <a:cs typeface="ms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gothic"/>
      </a:majorFont>
      <a:minorFont>
        <a:latin typeface="Arial"/>
        <a:ea typeface="ＭＳ Ｐゴシック"/>
        <a:cs typeface="ms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28600" rtl="0" eaLnBrk="1" fontAlgn="base" latinLnBrk="0" hangingPunct="0">
          <a:lnSpc>
            <a:spcPct val="5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DejaVu Sans" charset="0"/>
            <a:ea typeface="ＭＳ Ｐゴシック" charset="0"/>
            <a:cs typeface="ms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28600" rtl="0" eaLnBrk="1" fontAlgn="base" latinLnBrk="0" hangingPunct="0">
          <a:lnSpc>
            <a:spcPct val="5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DejaVu Sans" charset="0"/>
            <a:ea typeface="ＭＳ Ｐゴシック" charset="0"/>
            <a:cs typeface="ms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3215</TotalTime>
  <Words>1019</Words>
  <Application>Microsoft Macintosh PowerPoint</Application>
  <PresentationFormat>Custom</PresentationFormat>
  <Paragraphs>244</Paragraphs>
  <Slides>44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ＭＳ Ｐゴシック</vt:lpstr>
      <vt:lpstr>Arial</vt:lpstr>
      <vt:lpstr>DejaVu Sans</vt:lpstr>
      <vt:lpstr>DejaVu Serif</vt:lpstr>
      <vt:lpstr>msgothic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Mistaken eye-witness testimony</vt:lpstr>
      <vt:lpstr>Recreating vs. Reconstructive</vt:lpstr>
      <vt:lpstr>False Memories</vt:lpstr>
      <vt:lpstr>Elizabeth Loftus</vt:lpstr>
      <vt:lpstr>How Good is Memory Recollection</vt:lpstr>
      <vt:lpstr>False Memory Theories</vt:lpstr>
      <vt:lpstr>Methods: Studying False Memories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Methods: Studying False Memories</vt:lpstr>
      <vt:lpstr>DRM Method</vt:lpstr>
      <vt:lpstr>False Memory Induction Procedure</vt:lpstr>
      <vt:lpstr>False Memory Induction Procedure</vt:lpstr>
      <vt:lpstr>False Memory Induction Procedure</vt:lpstr>
      <vt:lpstr>False Memory Induction Procedure</vt:lpstr>
      <vt:lpstr>False Memory Induction Procedure</vt:lpstr>
      <vt:lpstr>False Memory Induction Procedure</vt:lpstr>
      <vt:lpstr>PowerPoint Presentation</vt:lpstr>
      <vt:lpstr>Altered Evidence</vt:lpstr>
      <vt:lpstr>Hypnosis and Memory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Reconstructive Memory </dc:title>
  <dc:subject/>
  <dc:creator/>
  <cp:keywords/>
  <dc:description/>
  <cp:lastModifiedBy>R.R. Heredia</cp:lastModifiedBy>
  <cp:revision>785</cp:revision>
  <cp:lastPrinted>2006-07-21T17:30:15Z</cp:lastPrinted>
  <dcterms:created xsi:type="dcterms:W3CDTF">2006-07-21T18:34:15Z</dcterms:created>
  <dcterms:modified xsi:type="dcterms:W3CDTF">2018-08-02T15:41:34Z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