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13"/>
  </p:notesMasterIdLst>
  <p:handoutMasterIdLst>
    <p:handoutMasterId r:id="rId14"/>
  </p:handoutMasterIdLst>
  <p:sldIdLst>
    <p:sldId id="276" r:id="rId2"/>
    <p:sldId id="523" r:id="rId3"/>
    <p:sldId id="545" r:id="rId4"/>
    <p:sldId id="546" r:id="rId5"/>
    <p:sldId id="551" r:id="rId6"/>
    <p:sldId id="548" r:id="rId7"/>
    <p:sldId id="547" r:id="rId8"/>
    <p:sldId id="549" r:id="rId9"/>
    <p:sldId id="552" r:id="rId10"/>
    <p:sldId id="550" r:id="rId11"/>
    <p:sldId id="465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3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00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68" autoAdjust="0"/>
    <p:restoredTop sz="94636" autoAdjust="0"/>
  </p:normalViewPr>
  <p:slideViewPr>
    <p:cSldViewPr>
      <p:cViewPr>
        <p:scale>
          <a:sx n="100" d="100"/>
          <a:sy n="100" d="100"/>
        </p:scale>
        <p:origin x="-111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BA0691E3-71BB-4A7B-9E3F-809BCDF42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8014"/>
            <a:ext cx="5028579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E87B3DF3-875E-40FC-9375-CC02DCAB3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54F27-D0DF-4187-8BD3-2AA650AF3BD1}" type="slidenum">
              <a:rPr lang="en-US" smtClean="0">
                <a:latin typeface="Times New Roman" pitchFamily="32" charset="0"/>
              </a:rPr>
              <a:pPr/>
              <a:t>1</a:t>
            </a:fld>
            <a:endParaRPr lang="en-US" smtClean="0">
              <a:latin typeface="Times New Roman" pitchFamily="32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3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B3DF3-875E-40FC-9375-CC02DCAB341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C67D26-371C-434F-9F76-8AAC38789589}" type="slidenum">
              <a:rPr lang="en-US" smtClean="0">
                <a:latin typeface="Times New Roman" pitchFamily="32" charset="0"/>
              </a:rPr>
              <a:pPr/>
              <a:t>11</a:t>
            </a:fld>
            <a:endParaRPr lang="en-US" smtClean="0">
              <a:latin typeface="Times New Roman" pitchFamily="32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3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340C2-5458-40A1-813F-BB0DDF88F765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416426"/>
            <a:ext cx="5485158" cy="418306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B3DF3-875E-40FC-9375-CC02DCAB34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B3DF3-875E-40FC-9375-CC02DCAB34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B3DF3-875E-40FC-9375-CC02DCAB34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B3DF3-875E-40FC-9375-CC02DCAB34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B3DF3-875E-40FC-9375-CC02DCAB341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B3DF3-875E-40FC-9375-CC02DCAB34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676702-3CB1-45BC-AE45-6586E1B7E1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 userDrawn="1"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" name="Line 22"/>
          <p:cNvSpPr>
            <a:spLocks noChangeShapeType="1"/>
          </p:cNvSpPr>
          <p:nvPr userDrawn="1"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666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66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0FB6-0744-426A-B644-3E2D444B2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84809-D9CA-4362-B978-93C8FA27D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A243E-EA72-4F07-8AB3-EF8143EF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749B7-96F8-47B7-BBFB-5F488F452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A56E0-0A86-4AEF-844A-4F6D77D38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6F622-3392-47DC-B6AB-61501DFE4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848-5387-466D-8630-C7C5EC81C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6F1B-A296-4A63-8BA0-73B2CAD3A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6E3A-6644-4B21-BF79-8025E3089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959FC-F03F-4E0B-B41B-FBAB6287D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3A837-6D10-42D2-B186-7B61D63AF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5980-76B8-4454-BE1F-9902EB717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43B81F3F-860A-4B37-B749-EA1CD655C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655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36557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36557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6557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6557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6557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6557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36558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6558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55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3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3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3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3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3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roy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te.tamu.e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sap.tamu.edu/e3/info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7.nationalacademies.org/bose/PP_Agenda_1_June30_2008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7.nationalacademies.org/bose/PP_Froyd_WhitePaper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n.uni-kiel.de/aktuell/stcse/stcs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752600"/>
            <a:ext cx="6781800" cy="23622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Ideas for Educational Components of CAREER Proposals</a:t>
            </a:r>
            <a:endParaRPr lang="en-US" sz="3600" dirty="0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724400"/>
            <a:ext cx="7162800" cy="1600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32" charset="2"/>
              <a:buNone/>
            </a:pPr>
            <a:r>
              <a:rPr lang="en-US" sz="2000" dirty="0" smtClean="0"/>
              <a:t>Jeffrey Froyd (</a:t>
            </a:r>
            <a:r>
              <a:rPr lang="en-US" sz="2000" dirty="0" smtClean="0">
                <a:hlinkClick r:id="rId3"/>
              </a:rPr>
              <a:t>froyd@tamu.edu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32" charset="2"/>
              <a:buNone/>
            </a:pPr>
            <a:r>
              <a:rPr lang="en-US" sz="2000" dirty="0" smtClean="0"/>
              <a:t>Director of Faculty and Organizational Development</a:t>
            </a:r>
          </a:p>
          <a:p>
            <a:pPr eaLnBrk="1" hangingPunct="1">
              <a:lnSpc>
                <a:spcPct val="90000"/>
              </a:lnSpc>
              <a:buFont typeface="Wingdings" pitchFamily="32" charset="2"/>
              <a:buNone/>
            </a:pPr>
            <a:r>
              <a:rPr lang="en-US" sz="2000" dirty="0" smtClean="0"/>
              <a:t>Office of the Dean of Faculties and Associate Provost</a:t>
            </a:r>
          </a:p>
          <a:p>
            <a:pPr eaLnBrk="1" hangingPunct="1">
              <a:lnSpc>
                <a:spcPct val="90000"/>
              </a:lnSpc>
              <a:buFont typeface="Wingdings" pitchFamily="32" charset="2"/>
              <a:buNone/>
            </a:pPr>
            <a:r>
              <a:rPr lang="en-US" sz="2000" dirty="0" smtClean="0"/>
              <a:t>Texas A&amp;M University</a:t>
            </a:r>
          </a:p>
          <a:p>
            <a:pPr eaLnBrk="1" hangingPunct="1">
              <a:lnSpc>
                <a:spcPct val="90000"/>
              </a:lnSpc>
              <a:buFont typeface="Wingdings" pitchFamily="32" charset="2"/>
              <a:buNone/>
            </a:pPr>
            <a:r>
              <a:rPr lang="en-US" sz="2000" dirty="0" smtClean="0"/>
              <a:t>19 November 2008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NSF CAREER Workshop</a:t>
            </a:r>
            <a:endParaRPr lang="en-US" sz="4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Facilitating Feedback to Students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r>
              <a:rPr lang="en-US" dirty="0" smtClean="0"/>
              <a:t>Literature support for assertion that structured, rapid feedback to students supports improved learning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Minute </a:t>
            </a:r>
            <a:r>
              <a:rPr lang="en-US" dirty="0" smtClean="0"/>
              <a:t>Papers</a:t>
            </a:r>
          </a:p>
          <a:p>
            <a:pPr lvl="1"/>
            <a:r>
              <a:rPr lang="en-US" dirty="0" smtClean="0"/>
              <a:t>Classroom Response Systems (‘Clickers’)</a:t>
            </a:r>
            <a:endParaRPr lang="en-US" dirty="0" smtClean="0"/>
          </a:p>
          <a:p>
            <a:pPr lvl="1"/>
            <a:r>
              <a:rPr lang="en-US" dirty="0" smtClean="0"/>
              <a:t>Calibrated Peer Review (student writing)</a:t>
            </a:r>
          </a:p>
          <a:p>
            <a:pPr lvl="1"/>
            <a:r>
              <a:rPr lang="en-US" dirty="0" smtClean="0"/>
              <a:t>Graded Online Homework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1A56E0-0A86-4AEF-844A-4F6D77D38CF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FCA6111-4E7E-4DC1-A211-8CC6A46D85E0}" type="slidenum">
              <a:rPr lang="en-US" smtClean="0">
                <a:latin typeface="Arial Black" pitchFamily="32" charset="0"/>
              </a:rPr>
              <a:pPr/>
              <a:t>11</a:t>
            </a:fld>
            <a:endParaRPr lang="en-US" smtClean="0">
              <a:latin typeface="Arial Black" pitchFamily="32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/>
              <a:t>It is all about student learning!</a:t>
            </a:r>
          </a:p>
        </p:txBody>
      </p:sp>
      <p:pic>
        <p:nvPicPr>
          <p:cNvPr id="46084" name="Picture 5" descr="MPj039978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8288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0198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smtClean="0"/>
              <a:t>“Course” </a:t>
            </a:r>
            <a:r>
              <a:rPr lang="en-US" sz="2800" smtClean="0"/>
              <a:t>Development Cycle</a:t>
            </a:r>
            <a:br>
              <a:rPr lang="en-US" sz="2800" smtClean="0"/>
            </a:br>
            <a:r>
              <a:rPr lang="en-US" sz="2800" smtClean="0"/>
              <a:t>Personal Instructional Strategy</a:t>
            </a:r>
          </a:p>
        </p:txBody>
      </p:sp>
      <p:graphicFrame>
        <p:nvGraphicFramePr>
          <p:cNvPr id="1026" name="Diagram 2"/>
          <p:cNvGraphicFramePr>
            <a:graphicFrameLocks/>
          </p:cNvGraphicFramePr>
          <p:nvPr>
            <p:ph idx="1"/>
          </p:nvPr>
        </p:nvGraphicFramePr>
        <p:xfrm>
          <a:off x="457200" y="1435100"/>
          <a:ext cx="8153400" cy="4783138"/>
        </p:xfrm>
        <a:graphic>
          <a:graphicData uri="http://schemas.openxmlformats.org/drawingml/2006/compatibility">
            <com:legacyDrawing xmlns:com="http://schemas.openxmlformats.org/drawingml/2006/compatibility" spid="_x0000_s117762"/>
          </a:graphicData>
        </a:graphic>
      </p:graphicFrame>
      <p:sp>
        <p:nvSpPr>
          <p:cNvPr id="10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DCBC3F-B320-4C06-A5E5-C0192C0B3D8E}" type="slidenum">
              <a:rPr lang="en-US"/>
              <a:pPr/>
              <a:t>2</a:t>
            </a:fld>
            <a:endParaRPr lang="en-US"/>
          </a:p>
        </p:txBody>
      </p:sp>
      <p:sp>
        <p:nvSpPr>
          <p:cNvPr id="1040" name="Rectangle 15"/>
          <p:cNvSpPr>
            <a:spLocks noChangeArrowheads="1"/>
          </p:cNvSpPr>
          <p:nvPr/>
        </p:nvSpPr>
        <p:spPr bwMode="auto">
          <a:xfrm>
            <a:off x="7162800" y="4724400"/>
            <a:ext cx="1676400" cy="1752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200" b="1" u="sng">
                <a:latin typeface="Arial" charset="0"/>
              </a:rPr>
              <a:t>ASSESSMENT:</a:t>
            </a:r>
          </a:p>
          <a:p>
            <a:pPr eaLnBrk="0" hangingPunct="0"/>
            <a:r>
              <a:rPr lang="en-US" sz="1400" b="1">
                <a:latin typeface="Arial" charset="0"/>
              </a:rPr>
              <a:t>Homework</a:t>
            </a:r>
          </a:p>
          <a:p>
            <a:pPr eaLnBrk="0" hangingPunct="0"/>
            <a:r>
              <a:rPr lang="en-US" sz="1400" b="1">
                <a:latin typeface="Arial" charset="0"/>
              </a:rPr>
              <a:t>Exams</a:t>
            </a:r>
          </a:p>
          <a:p>
            <a:pPr eaLnBrk="0" hangingPunct="0"/>
            <a:r>
              <a:rPr lang="en-US" sz="1400" b="1">
                <a:latin typeface="Arial" charset="0"/>
              </a:rPr>
              <a:t>Student Portfolio</a:t>
            </a:r>
          </a:p>
          <a:p>
            <a:pPr eaLnBrk="0" hangingPunct="0"/>
            <a:r>
              <a:rPr lang="en-US" sz="1400" b="1">
                <a:latin typeface="Arial" charset="0"/>
              </a:rPr>
              <a:t>Presentations</a:t>
            </a:r>
          </a:p>
          <a:p>
            <a:pPr eaLnBrk="0" hangingPunct="0"/>
            <a:r>
              <a:rPr lang="en-US" sz="1400" b="1">
                <a:latin typeface="Arial" charset="0"/>
              </a:rPr>
              <a:t>Written reports</a:t>
            </a:r>
          </a:p>
          <a:p>
            <a:pPr eaLnBrk="0" hangingPunct="0"/>
            <a:r>
              <a:rPr lang="en-US" sz="1400" b="1">
                <a:latin typeface="Arial" charset="0"/>
              </a:rPr>
              <a:t>Course survey</a:t>
            </a:r>
          </a:p>
          <a:p>
            <a:pPr eaLnBrk="0" hangingPunct="0"/>
            <a:r>
              <a:rPr lang="en-US" sz="1400" b="1">
                <a:latin typeface="Arial" charset="0"/>
              </a:rPr>
              <a:t>data</a:t>
            </a:r>
          </a:p>
        </p:txBody>
      </p:sp>
      <p:sp>
        <p:nvSpPr>
          <p:cNvPr id="1041" name="Rectangle 16"/>
          <p:cNvSpPr>
            <a:spLocks noChangeArrowheads="1"/>
          </p:cNvSpPr>
          <p:nvPr/>
        </p:nvSpPr>
        <p:spPr bwMode="auto">
          <a:xfrm>
            <a:off x="228600" y="2057400"/>
            <a:ext cx="1600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200" b="1" u="sng">
                <a:latin typeface="Arial" charset="0"/>
              </a:rPr>
              <a:t>INTERPRETATION:</a:t>
            </a:r>
          </a:p>
          <a:p>
            <a:pPr eaLnBrk="0" hangingPunct="0"/>
            <a:r>
              <a:rPr lang="en-US" sz="1400" b="1">
                <a:latin typeface="Arial" charset="0"/>
              </a:rPr>
              <a:t>Reflection </a:t>
            </a:r>
          </a:p>
          <a:p>
            <a:pPr eaLnBrk="0" hangingPunct="0"/>
            <a:r>
              <a:rPr lang="en-US" sz="1400" b="1">
                <a:latin typeface="Arial" charset="0"/>
              </a:rPr>
              <a:t>Documentation</a:t>
            </a:r>
          </a:p>
          <a:p>
            <a:pPr eaLnBrk="0" hangingPunct="0"/>
            <a:r>
              <a:rPr lang="en-US" sz="1400" b="1">
                <a:latin typeface="Arial" charset="0"/>
              </a:rPr>
              <a:t>Course Portfolio</a:t>
            </a:r>
          </a:p>
        </p:txBody>
      </p:sp>
      <p:sp>
        <p:nvSpPr>
          <p:cNvPr id="1042" name="Rectangle 17"/>
          <p:cNvSpPr>
            <a:spLocks noChangeArrowheads="1"/>
          </p:cNvSpPr>
          <p:nvPr/>
        </p:nvSpPr>
        <p:spPr bwMode="auto">
          <a:xfrm>
            <a:off x="228600" y="5181600"/>
            <a:ext cx="1905000" cy="1371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u="sng">
                <a:latin typeface="Arial" charset="0"/>
              </a:rPr>
              <a:t>ACTIVITIES:</a:t>
            </a:r>
          </a:p>
          <a:p>
            <a:r>
              <a:rPr lang="en-US" sz="1400" b="1">
                <a:latin typeface="Arial" charset="0"/>
              </a:rPr>
              <a:t>Use Think/Pair/Share</a:t>
            </a:r>
          </a:p>
          <a:p>
            <a:r>
              <a:rPr lang="en-US" sz="1400" b="1">
                <a:latin typeface="Arial" charset="0"/>
              </a:rPr>
              <a:t>Do Demonstration</a:t>
            </a:r>
          </a:p>
          <a:p>
            <a:r>
              <a:rPr lang="en-US" sz="1400" b="1">
                <a:latin typeface="Arial" charset="0"/>
              </a:rPr>
              <a:t>Write Reflections</a:t>
            </a:r>
          </a:p>
          <a:p>
            <a:r>
              <a:rPr lang="en-US" sz="1400" b="1">
                <a:latin typeface="Arial" charset="0"/>
              </a:rPr>
              <a:t>Conduct Lectures</a:t>
            </a:r>
          </a:p>
          <a:p>
            <a:r>
              <a:rPr lang="en-US" sz="1400" b="1">
                <a:latin typeface="Arial" charset="0"/>
              </a:rPr>
              <a:t>Model thinking</a:t>
            </a:r>
          </a:p>
        </p:txBody>
      </p:sp>
      <p:sp>
        <p:nvSpPr>
          <p:cNvPr id="1043" name="Rectangle 18"/>
          <p:cNvSpPr>
            <a:spLocks noChangeArrowheads="1"/>
          </p:cNvSpPr>
          <p:nvPr/>
        </p:nvSpPr>
        <p:spPr bwMode="auto">
          <a:xfrm>
            <a:off x="5181600" y="1447800"/>
            <a:ext cx="1905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solidFill>
                  <a:schemeClr val="bg2"/>
                </a:solidFill>
                <a:latin typeface="Arial" charset="0"/>
              </a:rPr>
              <a:t>COURSE</a:t>
            </a:r>
          </a:p>
          <a:p>
            <a:pPr algn="ctr" eaLnBrk="0" hangingPunct="0"/>
            <a:r>
              <a:rPr lang="en-US" sz="1200" b="1">
                <a:solidFill>
                  <a:schemeClr val="bg2"/>
                </a:solidFill>
                <a:latin typeface="Arial" charset="0"/>
              </a:rPr>
              <a:t>LEARNING OUTCOMES</a:t>
            </a:r>
          </a:p>
        </p:txBody>
      </p:sp>
      <p:sp>
        <p:nvSpPr>
          <p:cNvPr id="1044" name="Rectangle 19"/>
          <p:cNvSpPr>
            <a:spLocks noChangeArrowheads="1"/>
          </p:cNvSpPr>
          <p:nvPr/>
        </p:nvSpPr>
        <p:spPr bwMode="auto">
          <a:xfrm>
            <a:off x="5867400" y="762000"/>
            <a:ext cx="1981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Arial" charset="0"/>
              </a:rPr>
              <a:t>Prior Knowledge?</a:t>
            </a:r>
          </a:p>
        </p:txBody>
      </p:sp>
      <p:sp>
        <p:nvSpPr>
          <p:cNvPr id="1045" name="Rectangle 20"/>
          <p:cNvSpPr>
            <a:spLocks noChangeArrowheads="1"/>
          </p:cNvSpPr>
          <p:nvPr/>
        </p:nvSpPr>
        <p:spPr bwMode="auto">
          <a:xfrm>
            <a:off x="7315200" y="1447800"/>
            <a:ext cx="1752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500">
                <a:latin typeface="Arial" charset="0"/>
              </a:rPr>
              <a:t>Program </a:t>
            </a:r>
          </a:p>
          <a:p>
            <a:pPr algn="ctr" eaLnBrk="0" hangingPunct="0"/>
            <a:r>
              <a:rPr lang="en-US" sz="1500">
                <a:latin typeface="Arial" charset="0"/>
              </a:rPr>
              <a:t>Learning Outcomes</a:t>
            </a:r>
          </a:p>
        </p:txBody>
      </p:sp>
      <p:cxnSp>
        <p:nvCxnSpPr>
          <p:cNvPr id="1046" name="AutoShape 21"/>
          <p:cNvCxnSpPr>
            <a:cxnSpLocks noChangeShapeType="1"/>
            <a:stCxn id="1044" idx="2"/>
            <a:endCxn id="1043" idx="0"/>
          </p:cNvCxnSpPr>
          <p:nvPr/>
        </p:nvCxnSpPr>
        <p:spPr bwMode="auto">
          <a:xfrm rot="5400000">
            <a:off x="6381750" y="971550"/>
            <a:ext cx="228600" cy="723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47" name="AutoShape 22"/>
          <p:cNvCxnSpPr>
            <a:cxnSpLocks noChangeShapeType="1"/>
            <a:stCxn id="1045" idx="1"/>
            <a:endCxn id="1043" idx="3"/>
          </p:cNvCxnSpPr>
          <p:nvPr/>
        </p:nvCxnSpPr>
        <p:spPr bwMode="auto">
          <a:xfrm rot="10800000" flipV="1">
            <a:off x="7086600" y="1714500"/>
            <a:ext cx="228600" cy="76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48" name="Rectangle 23"/>
          <p:cNvSpPr>
            <a:spLocks noChangeArrowheads="1"/>
          </p:cNvSpPr>
          <p:nvPr/>
        </p:nvSpPr>
        <p:spPr bwMode="auto">
          <a:xfrm>
            <a:off x="3733800" y="6248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 b="1">
                <a:latin typeface="Arial" charset="0"/>
              </a:rPr>
              <a:t>Center for Teaching Excellence</a:t>
            </a:r>
          </a:p>
          <a:p>
            <a:pPr algn="ctr" eaLnBrk="0" hangingPunct="0"/>
            <a:r>
              <a:rPr lang="en-US" sz="1000" b="1">
                <a:latin typeface="Arial" charset="0"/>
              </a:rPr>
              <a:t>Texas A&amp;M University</a:t>
            </a:r>
          </a:p>
        </p:txBody>
      </p:sp>
      <p:pic>
        <p:nvPicPr>
          <p:cNvPr id="1049" name="Picture 24" descr="ctelogoblac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6096000"/>
            <a:ext cx="76200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Potential 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Center for Teaching Excellence (</a:t>
            </a:r>
            <a:r>
              <a:rPr lang="en-US" sz="2800" dirty="0" smtClean="0">
                <a:hlinkClick r:id="rId3"/>
              </a:rPr>
              <a:t>http://cte.tamu.edu</a:t>
            </a:r>
            <a:r>
              <a:rPr lang="en-US" sz="28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Research Experiences for </a:t>
            </a:r>
            <a:r>
              <a:rPr lang="en-US" sz="2800" dirty="0" smtClean="0"/>
              <a:t>Teachers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Engineering: </a:t>
            </a:r>
            <a:r>
              <a:rPr lang="en-US" sz="2400" dirty="0" smtClean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essap.tamu.edu/e3/info.htm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Promote </a:t>
            </a:r>
            <a:r>
              <a:rPr lang="en-US" sz="2000" dirty="0" smtClean="0"/>
              <a:t>as outreach to K-12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??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1A56E0-0A86-4AEF-844A-4F6D77D38CF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National Academies</a:t>
            </a:r>
            <a:br>
              <a:rPr lang="en-US" sz="3600" dirty="0" smtClean="0"/>
            </a:br>
            <a:r>
              <a:rPr lang="en-US" sz="3600" dirty="0" smtClean="0"/>
              <a:t>Board on Science Education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3886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Promising Practices in Undergraduate STEM Education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Workshop No. 1:</a:t>
            </a:r>
          </a:p>
          <a:p>
            <a:pPr lvl="2">
              <a:spcBef>
                <a:spcPts val="1200"/>
              </a:spcBef>
            </a:pPr>
            <a:r>
              <a:rPr lang="en-US" sz="1600" dirty="0" smtClean="0">
                <a:hlinkClick r:id="rId3"/>
              </a:rPr>
              <a:t>http://www7.nationalacademies.org/bose/PP_Agenda_1_June30_2008.html</a:t>
            </a:r>
            <a:endParaRPr lang="en-US" sz="1600" dirty="0" smtClean="0"/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Workshop No. 2:</a:t>
            </a:r>
          </a:p>
          <a:p>
            <a:pPr lvl="2">
              <a:spcBef>
                <a:spcPts val="1200"/>
              </a:spcBef>
            </a:pPr>
            <a:r>
              <a:rPr lang="en-US" sz="1600" dirty="0" smtClean="0">
                <a:hlinkClick r:id="rId3"/>
              </a:rPr>
              <a:t>http://www7.nationalacademies.org/bose/PP_Agenda_October13and14_2008.html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Froyd’s Paper:</a:t>
            </a:r>
          </a:p>
          <a:p>
            <a:pPr lvl="2">
              <a:spcBef>
                <a:spcPts val="1200"/>
              </a:spcBef>
            </a:pPr>
            <a:r>
              <a:rPr lang="en-US" sz="1600" dirty="0" smtClean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www7.nationalacademies.org/bose/PP_Froyd_WhitePaper.html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1A56E0-0A86-4AEF-844A-4F6D77D38CF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3600" dirty="0" smtClean="0"/>
              <a:t>Potential Directions for Initiatives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sz="2800" dirty="0" smtClean="0"/>
              <a:t>Conceptual </a:t>
            </a:r>
            <a:r>
              <a:rPr lang="en-US" sz="2800" dirty="0" smtClean="0"/>
              <a:t>Understanding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sz="2800" dirty="0" smtClean="0"/>
              <a:t>Scenario-based Pedagogical Approaches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sz="2800" dirty="0" smtClean="0"/>
              <a:t>Facilitating Feedback to Students</a:t>
            </a:r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1A56E0-0A86-4AEF-844A-4F6D77D38CF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r>
              <a:rPr lang="en-US" sz="2800" dirty="0" smtClean="0"/>
              <a:t>Bibliography: Students</a:t>
            </a:r>
            <a:r>
              <a:rPr lang="en-US" sz="2800" dirty="0" smtClean="0"/>
              <a:t>' and Teachers' Conceptions and Science </a:t>
            </a:r>
            <a:r>
              <a:rPr lang="en-US" sz="2800" dirty="0" smtClean="0"/>
              <a:t>Education (STCSE) – Reinders Duit</a:t>
            </a:r>
          </a:p>
          <a:p>
            <a:pPr lvl="1"/>
            <a:r>
              <a:rPr lang="en-US" sz="2000" dirty="0" smtClean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www.ipn.uni-kiel.de/aktuell/stcse/stcse.html</a:t>
            </a:r>
            <a:endParaRPr lang="en-US" sz="2000" dirty="0" smtClean="0"/>
          </a:p>
          <a:p>
            <a:r>
              <a:rPr lang="en-US" sz="2800" dirty="0" smtClean="0"/>
              <a:t>Concept </a:t>
            </a:r>
            <a:r>
              <a:rPr lang="en-US" sz="2800" dirty="0" smtClean="0"/>
              <a:t>Identification</a:t>
            </a:r>
          </a:p>
          <a:p>
            <a:r>
              <a:rPr lang="en-US" sz="2800" dirty="0" smtClean="0"/>
              <a:t>Student Understanding of </a:t>
            </a:r>
            <a:r>
              <a:rPr lang="en-US" sz="2800" dirty="0" smtClean="0"/>
              <a:t>Concepts</a:t>
            </a:r>
            <a:endParaRPr lang="en-US" sz="2800" dirty="0" smtClean="0"/>
          </a:p>
          <a:p>
            <a:pPr lvl="1"/>
            <a:r>
              <a:rPr lang="en-US" sz="2400" dirty="0" smtClean="0"/>
              <a:t>Student Interviews</a:t>
            </a:r>
          </a:p>
          <a:p>
            <a:pPr lvl="1"/>
            <a:r>
              <a:rPr lang="en-US" sz="2400" dirty="0" smtClean="0"/>
              <a:t>Open-ended Questions with Student Interpretations</a:t>
            </a:r>
          </a:p>
          <a:p>
            <a:pPr lvl="1"/>
            <a:r>
              <a:rPr lang="en-US" sz="2400" dirty="0" smtClean="0"/>
              <a:t>Closed-ended (Multiple-choice</a:t>
            </a:r>
            <a:r>
              <a:rPr lang="en-US" sz="2400" dirty="0" smtClean="0"/>
              <a:t>) Questions</a:t>
            </a:r>
            <a:endParaRPr lang="en-US" sz="24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1A56E0-0A86-4AEF-844A-4F6D77D38CF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Questions</a:t>
            </a:r>
          </a:p>
          <a:p>
            <a:pPr lvl="1"/>
            <a:r>
              <a:rPr lang="en-US" dirty="0" smtClean="0"/>
              <a:t>Peer Instruction (Mazur)</a:t>
            </a:r>
          </a:p>
          <a:p>
            <a:pPr lvl="1"/>
            <a:r>
              <a:rPr lang="en-US" dirty="0" smtClean="0"/>
              <a:t>Question-driven Instruction </a:t>
            </a:r>
            <a:r>
              <a:rPr lang="en-US" dirty="0" smtClean="0"/>
              <a:t>(</a:t>
            </a:r>
            <a:r>
              <a:rPr lang="en-US" dirty="0" err="1" smtClean="0"/>
              <a:t>Gerace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Concept Inventories</a:t>
            </a:r>
          </a:p>
          <a:p>
            <a:pPr lvl="1"/>
            <a:r>
              <a:rPr lang="en-US" dirty="0" smtClean="0"/>
              <a:t>Instruments already developed for many subjects in engineering and science</a:t>
            </a:r>
          </a:p>
          <a:p>
            <a:pPr lvl="1"/>
            <a:r>
              <a:rPr lang="en-US" dirty="0" smtClean="0"/>
              <a:t>Draw upon existing development processes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1A56E0-0A86-4AEF-844A-4F6D77D38CF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1371600"/>
          </a:xfrm>
        </p:spPr>
        <p:txBody>
          <a:bodyPr/>
          <a:lstStyle/>
          <a:p>
            <a:r>
              <a:rPr lang="en-US" sz="3600" dirty="0" smtClean="0"/>
              <a:t>Scenario-based Pedagogical Approaches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r>
              <a:rPr lang="en-US" sz="2800" dirty="0" smtClean="0"/>
              <a:t>Many variations: problem-based learning, challenge-based learning, inquiry-based learning, project-based learning</a:t>
            </a:r>
          </a:p>
          <a:p>
            <a:r>
              <a:rPr lang="en-US" sz="2800" dirty="0" smtClean="0"/>
              <a:t>Ideas for Potential Contributions</a:t>
            </a:r>
          </a:p>
          <a:p>
            <a:pPr lvl="1"/>
            <a:r>
              <a:rPr lang="en-US" sz="2400" dirty="0" smtClean="0"/>
              <a:t>Develop multiple scenarios related to your research and provide supporting materials</a:t>
            </a:r>
          </a:p>
          <a:p>
            <a:pPr lvl="1"/>
            <a:r>
              <a:rPr lang="en-US" sz="2400" dirty="0" smtClean="0"/>
              <a:t>Develop graduate course based entirely on this approach and guide students into research projects</a:t>
            </a:r>
          </a:p>
          <a:p>
            <a:pPr lvl="1"/>
            <a:r>
              <a:rPr lang="en-US" sz="2400" dirty="0" smtClean="0"/>
              <a:t>Develop undergraduate course based entirely on this approach and promote student publications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1A56E0-0A86-4AEF-844A-4F6D77D38CF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Scenario-based Instruction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839200" cy="5181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400" dirty="0" smtClean="0"/>
              <a:t>Prince, M., and Felder, R. (2007). The Many Faces of Inductive Teaching and Learning. </a:t>
            </a:r>
            <a:r>
              <a:rPr lang="en-US" sz="1400" i="1" dirty="0" smtClean="0"/>
              <a:t>Journal of College Science Teaching, 36</a:t>
            </a:r>
            <a:r>
              <a:rPr lang="en-US" sz="1400" dirty="0" smtClean="0"/>
              <a:t>(5), 14–20</a:t>
            </a:r>
          </a:p>
          <a:p>
            <a:pPr>
              <a:lnSpc>
                <a:spcPct val="120000"/>
              </a:lnSpc>
            </a:pPr>
            <a:r>
              <a:rPr lang="en-US" sz="1400" dirty="0" smtClean="0"/>
              <a:t>Prince, M. J., and Felder, R. M. (2006). Inductive Teaching and Learning Methods: Definitions, Comparisons, and Research Bases. </a:t>
            </a:r>
            <a:r>
              <a:rPr lang="en-US" sz="1400" i="1" dirty="0" smtClean="0"/>
              <a:t>Journal of Engineering Education, 95</a:t>
            </a:r>
            <a:r>
              <a:rPr lang="en-US" sz="1400" dirty="0" smtClean="0"/>
              <a:t>(2), 123–138.</a:t>
            </a:r>
          </a:p>
          <a:p>
            <a:pPr>
              <a:lnSpc>
                <a:spcPct val="120000"/>
              </a:lnSpc>
            </a:pPr>
            <a:r>
              <a:rPr lang="en-US" sz="1400" dirty="0" err="1" smtClean="0"/>
              <a:t>Roselli</a:t>
            </a:r>
            <a:r>
              <a:rPr lang="en-US" sz="1400" dirty="0" smtClean="0"/>
              <a:t>, R. J., and </a:t>
            </a:r>
            <a:r>
              <a:rPr lang="en-US" sz="1400" dirty="0" err="1" smtClean="0"/>
              <a:t>Brophy</a:t>
            </a:r>
            <a:r>
              <a:rPr lang="en-US" sz="1400" dirty="0" smtClean="0"/>
              <a:t>, S. P. (2006). Effectiveness of Challenge-Based Instruction in Biomechanics. </a:t>
            </a:r>
            <a:r>
              <a:rPr lang="en-US" sz="1400" i="1" dirty="0" smtClean="0"/>
              <a:t>Journal of Engineering Education, 95</a:t>
            </a:r>
            <a:r>
              <a:rPr lang="en-US" sz="1400" dirty="0" smtClean="0"/>
              <a:t>(4), 311–324.</a:t>
            </a:r>
          </a:p>
          <a:p>
            <a:pPr>
              <a:lnSpc>
                <a:spcPct val="120000"/>
              </a:lnSpc>
            </a:pPr>
            <a:r>
              <a:rPr lang="en-US" sz="1400" dirty="0" smtClean="0"/>
              <a:t>Farrell, J. J., Moog, R. S., and Spencer, J. N. (1999). A Guided Inquiry General Chemistry Course. </a:t>
            </a:r>
            <a:r>
              <a:rPr lang="en-US" sz="1400" i="1" dirty="0" smtClean="0"/>
              <a:t>Journal of Chemical Education, 74</a:t>
            </a:r>
            <a:r>
              <a:rPr lang="en-US" sz="1400" dirty="0" smtClean="0"/>
              <a:t>(4), 570–574</a:t>
            </a:r>
          </a:p>
          <a:p>
            <a:pPr>
              <a:lnSpc>
                <a:spcPct val="120000"/>
              </a:lnSpc>
            </a:pPr>
            <a:r>
              <a:rPr lang="en-US" sz="1400" dirty="0" smtClean="0"/>
              <a:t>Lewis, S. E., and Lewis, J. E. (2005). Departing from Lectures: An Evaluation of a Peer-Led Guided Inquiry Alternative. </a:t>
            </a:r>
            <a:r>
              <a:rPr lang="en-US" sz="1400" i="1" dirty="0" smtClean="0"/>
              <a:t>Journal of Chemical Education, 82</a:t>
            </a:r>
            <a:r>
              <a:rPr lang="en-US" sz="1400" dirty="0" smtClean="0"/>
              <a:t>(1), 135–139</a:t>
            </a:r>
          </a:p>
          <a:p>
            <a:pPr>
              <a:lnSpc>
                <a:spcPct val="120000"/>
              </a:lnSpc>
            </a:pPr>
            <a:r>
              <a:rPr lang="en-US" sz="1400" dirty="0" err="1" smtClean="0"/>
              <a:t>Dochy</a:t>
            </a:r>
            <a:r>
              <a:rPr lang="en-US" sz="1400" dirty="0" smtClean="0"/>
              <a:t>, F., </a:t>
            </a:r>
            <a:r>
              <a:rPr lang="en-US" sz="1400" dirty="0" err="1" smtClean="0"/>
              <a:t>Segers</a:t>
            </a:r>
            <a:r>
              <a:rPr lang="en-US" sz="1400" dirty="0" smtClean="0"/>
              <a:t> M., Van den </a:t>
            </a:r>
            <a:r>
              <a:rPr lang="en-US" sz="1400" dirty="0" err="1" smtClean="0"/>
              <a:t>Bossche</a:t>
            </a:r>
            <a:r>
              <a:rPr lang="en-US" sz="1400" dirty="0" smtClean="0"/>
              <a:t>, P., and </a:t>
            </a:r>
            <a:r>
              <a:rPr lang="en-US" sz="1400" dirty="0" err="1" smtClean="0"/>
              <a:t>Gijbels</a:t>
            </a:r>
            <a:r>
              <a:rPr lang="en-US" sz="1400" dirty="0" smtClean="0"/>
              <a:t>, D. (2003). Effects of Problem-Based Learning: A Meta-Analysis. </a:t>
            </a:r>
            <a:r>
              <a:rPr lang="en-US" sz="1400" i="1" dirty="0" smtClean="0"/>
              <a:t>Learning and Instruction, 13</a:t>
            </a:r>
            <a:r>
              <a:rPr lang="en-US" sz="1400" dirty="0" smtClean="0"/>
              <a:t>, 533–568</a:t>
            </a:r>
          </a:p>
          <a:p>
            <a:pPr>
              <a:lnSpc>
                <a:spcPct val="120000"/>
              </a:lnSpc>
            </a:pPr>
            <a:r>
              <a:rPr lang="en-US" sz="1400" dirty="0" err="1" smtClean="0"/>
              <a:t>Gijbels</a:t>
            </a:r>
            <a:r>
              <a:rPr lang="en-US" sz="1400" dirty="0" smtClean="0"/>
              <a:t>, D., </a:t>
            </a:r>
            <a:r>
              <a:rPr lang="en-US" sz="1400" dirty="0" err="1" smtClean="0"/>
              <a:t>Dochy</a:t>
            </a:r>
            <a:r>
              <a:rPr lang="en-US" sz="1400" dirty="0" smtClean="0"/>
              <a:t>, F., Van den </a:t>
            </a:r>
            <a:r>
              <a:rPr lang="en-US" sz="1400" dirty="0" err="1" smtClean="0"/>
              <a:t>Bossche</a:t>
            </a:r>
            <a:r>
              <a:rPr lang="en-US" sz="1400" dirty="0" smtClean="0"/>
              <a:t>, P., and </a:t>
            </a:r>
            <a:r>
              <a:rPr lang="en-US" sz="1400" dirty="0" err="1" smtClean="0"/>
              <a:t>Segers</a:t>
            </a:r>
            <a:r>
              <a:rPr lang="en-US" sz="1400" dirty="0" smtClean="0"/>
              <a:t>, M. (2005). Effects of Problem-Based Learning: A Meta-Analysis from the Angle of Assessment. </a:t>
            </a:r>
            <a:r>
              <a:rPr lang="en-US" sz="1400" i="1" dirty="0" smtClean="0"/>
              <a:t>Review of Educational Research, 75</a:t>
            </a:r>
            <a:r>
              <a:rPr lang="en-US" sz="1400" dirty="0" smtClean="0"/>
              <a:t>(1), 27–61</a:t>
            </a:r>
          </a:p>
          <a:p>
            <a:pPr>
              <a:lnSpc>
                <a:spcPct val="120000"/>
              </a:lnSpc>
            </a:pPr>
            <a:r>
              <a:rPr lang="en-US" sz="1400" dirty="0" smtClean="0"/>
              <a:t>Vernon, D. T. A., and Blake, R. L. (1993). Does Problem-Based Learning Work? A Meta-Analysis of Evaluative Research. </a:t>
            </a:r>
            <a:r>
              <a:rPr lang="en-US" sz="1400" i="1" dirty="0" smtClean="0"/>
              <a:t>Academic Medicine, 68</a:t>
            </a:r>
            <a:r>
              <a:rPr lang="en-US" sz="1400" dirty="0" smtClean="0"/>
              <a:t>, 550–563.</a:t>
            </a:r>
          </a:p>
          <a:p>
            <a:pPr>
              <a:lnSpc>
                <a:spcPct val="120000"/>
              </a:lnSpc>
            </a:pPr>
            <a:r>
              <a:rPr lang="en-US" sz="1400" dirty="0" smtClean="0"/>
              <a:t>Capon, N., and Kuhn, D. (2004). What's So Good About Problem-Based Learning? </a:t>
            </a:r>
            <a:r>
              <a:rPr lang="en-US" sz="1400" i="1" dirty="0" smtClean="0"/>
              <a:t>Cognition and Instruction, 22</a:t>
            </a:r>
            <a:r>
              <a:rPr lang="en-US" sz="1400" dirty="0" smtClean="0"/>
              <a:t>(1), 61–79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5250</TotalTime>
  <Words>742</Words>
  <Application>Microsoft PowerPoint</Application>
  <PresentationFormat>On-screen Show (4:3)</PresentationFormat>
  <Paragraphs>125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Times New Roman</vt:lpstr>
      <vt:lpstr>Arial</vt:lpstr>
      <vt:lpstr>Wingdings</vt:lpstr>
      <vt:lpstr>Arial Black</vt:lpstr>
      <vt:lpstr>Courier New</vt:lpstr>
      <vt:lpstr>Pixel</vt:lpstr>
      <vt:lpstr>Ideas for Educational Components of CAREER Proposals</vt:lpstr>
      <vt:lpstr>“Course” Development Cycle Personal Instructional Strategy</vt:lpstr>
      <vt:lpstr>Potential Collaborators</vt:lpstr>
      <vt:lpstr>National Academies Board on Science Education</vt:lpstr>
      <vt:lpstr>Potential Directions for Initiatives</vt:lpstr>
      <vt:lpstr>Conceptual Understanding</vt:lpstr>
      <vt:lpstr>Conceptual Understanding</vt:lpstr>
      <vt:lpstr>Scenario-based Pedagogical Approaches</vt:lpstr>
      <vt:lpstr>Scenario-based Instruction</vt:lpstr>
      <vt:lpstr>Facilitating Feedback to Students</vt:lpstr>
      <vt:lpstr>It is all about student learning!</vt:lpstr>
    </vt:vector>
  </TitlesOfParts>
  <Company>AMP-FC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WMU 10-25-02 session III-teaming and communication</dc:title>
  <dc:creator>rita caso</dc:creator>
  <cp:lastModifiedBy>Jeffrey E. Froyd</cp:lastModifiedBy>
  <cp:revision>369</cp:revision>
  <dcterms:created xsi:type="dcterms:W3CDTF">2002-10-15T20:16:52Z</dcterms:created>
  <dcterms:modified xsi:type="dcterms:W3CDTF">2008-11-19T15:25:24Z</dcterms:modified>
</cp:coreProperties>
</file>