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6"/>
  </p:notesMasterIdLst>
  <p:handoutMasterIdLst>
    <p:handoutMasterId r:id="rId77"/>
  </p:handoutMasterIdLst>
  <p:sldIdLst>
    <p:sldId id="256" r:id="rId2"/>
    <p:sldId id="257" r:id="rId3"/>
    <p:sldId id="258" r:id="rId4"/>
    <p:sldId id="466" r:id="rId5"/>
    <p:sldId id="260" r:id="rId6"/>
    <p:sldId id="262" r:id="rId7"/>
    <p:sldId id="263" r:id="rId8"/>
    <p:sldId id="340" r:id="rId9"/>
    <p:sldId id="264" r:id="rId10"/>
    <p:sldId id="435" r:id="rId11"/>
    <p:sldId id="436" r:id="rId12"/>
    <p:sldId id="437" r:id="rId13"/>
    <p:sldId id="438" r:id="rId14"/>
    <p:sldId id="439" r:id="rId15"/>
    <p:sldId id="440" r:id="rId16"/>
    <p:sldId id="441" r:id="rId17"/>
    <p:sldId id="442" r:id="rId18"/>
    <p:sldId id="443" r:id="rId19"/>
    <p:sldId id="444" r:id="rId20"/>
    <p:sldId id="342" r:id="rId21"/>
    <p:sldId id="381" r:id="rId22"/>
    <p:sldId id="382" r:id="rId23"/>
    <p:sldId id="383" r:id="rId24"/>
    <p:sldId id="384" r:id="rId25"/>
    <p:sldId id="385" r:id="rId26"/>
    <p:sldId id="386" r:id="rId27"/>
    <p:sldId id="387" r:id="rId28"/>
    <p:sldId id="388" r:id="rId29"/>
    <p:sldId id="389" r:id="rId30"/>
    <p:sldId id="390" r:id="rId31"/>
    <p:sldId id="446" r:id="rId32"/>
    <p:sldId id="391" r:id="rId33"/>
    <p:sldId id="392" r:id="rId34"/>
    <p:sldId id="393" r:id="rId35"/>
    <p:sldId id="447" r:id="rId36"/>
    <p:sldId id="394" r:id="rId37"/>
    <p:sldId id="395" r:id="rId38"/>
    <p:sldId id="396" r:id="rId39"/>
    <p:sldId id="397" r:id="rId40"/>
    <p:sldId id="398" r:id="rId41"/>
    <p:sldId id="399" r:id="rId42"/>
    <p:sldId id="400" r:id="rId43"/>
    <p:sldId id="401" r:id="rId44"/>
    <p:sldId id="402" r:id="rId45"/>
    <p:sldId id="403" r:id="rId46"/>
    <p:sldId id="413" r:id="rId47"/>
    <p:sldId id="414" r:id="rId48"/>
    <p:sldId id="415" r:id="rId49"/>
    <p:sldId id="266" r:id="rId50"/>
    <p:sldId id="341" r:id="rId51"/>
    <p:sldId id="268" r:id="rId52"/>
    <p:sldId id="265" r:id="rId53"/>
    <p:sldId id="448" r:id="rId54"/>
    <p:sldId id="269" r:id="rId55"/>
    <p:sldId id="270" r:id="rId56"/>
    <p:sldId id="449" r:id="rId57"/>
    <p:sldId id="450" r:id="rId58"/>
    <p:sldId id="457" r:id="rId59"/>
    <p:sldId id="458" r:id="rId60"/>
    <p:sldId id="459" r:id="rId61"/>
    <p:sldId id="460" r:id="rId62"/>
    <p:sldId id="461" r:id="rId63"/>
    <p:sldId id="462" r:id="rId64"/>
    <p:sldId id="463" r:id="rId65"/>
    <p:sldId id="464" r:id="rId66"/>
    <p:sldId id="465" r:id="rId67"/>
    <p:sldId id="303" r:id="rId68"/>
    <p:sldId id="467" r:id="rId69"/>
    <p:sldId id="468" r:id="rId70"/>
    <p:sldId id="469" r:id="rId71"/>
    <p:sldId id="323" r:id="rId72"/>
    <p:sldId id="324" r:id="rId73"/>
    <p:sldId id="325" r:id="rId74"/>
    <p:sldId id="326" r:id="rId75"/>
  </p:sldIdLst>
  <p:sldSz cx="9144000" cy="6858000" type="screen4x3"/>
  <p:notesSz cx="6858000" cy="9296400"/>
  <p:defaultTextStyle>
    <a:defPPr>
      <a:defRPr lang="en-GB"/>
    </a:defPPr>
    <a:lvl1pPr algn="l" defTabSz="457200" rtl="0" eaLnBrk="0" fontAlgn="base" hangingPunct="0">
      <a:spcBef>
        <a:spcPct val="0"/>
      </a:spcBef>
      <a:spcAft>
        <a:spcPct val="0"/>
      </a:spcAft>
      <a:buClr>
        <a:srgbClr val="CC0000"/>
      </a:buClr>
      <a:buSzPct val="100000"/>
      <a:buFont typeface="Arial" charset="0"/>
      <a:defRPr sz="4400" b="1" kern="1200">
        <a:solidFill>
          <a:schemeClr val="bg1"/>
        </a:solidFill>
        <a:latin typeface="Arial" charset="0"/>
        <a:ea typeface="+mn-ea"/>
        <a:cs typeface="Lucida Sans Unicode" pitchFamily="34" charset="0"/>
      </a:defRPr>
    </a:lvl1pPr>
    <a:lvl2pPr marL="457200" algn="l" defTabSz="457200" rtl="0" eaLnBrk="0" fontAlgn="base" hangingPunct="0">
      <a:spcBef>
        <a:spcPct val="0"/>
      </a:spcBef>
      <a:spcAft>
        <a:spcPct val="0"/>
      </a:spcAft>
      <a:buClr>
        <a:srgbClr val="CC0000"/>
      </a:buClr>
      <a:buSzPct val="100000"/>
      <a:buFont typeface="Arial" charset="0"/>
      <a:defRPr sz="4400" b="1" kern="1200">
        <a:solidFill>
          <a:schemeClr val="bg1"/>
        </a:solidFill>
        <a:latin typeface="Arial" charset="0"/>
        <a:ea typeface="+mn-ea"/>
        <a:cs typeface="Lucida Sans Unicode" pitchFamily="34" charset="0"/>
      </a:defRPr>
    </a:lvl2pPr>
    <a:lvl3pPr marL="914400" algn="l" defTabSz="457200" rtl="0" eaLnBrk="0" fontAlgn="base" hangingPunct="0">
      <a:spcBef>
        <a:spcPct val="0"/>
      </a:spcBef>
      <a:spcAft>
        <a:spcPct val="0"/>
      </a:spcAft>
      <a:buClr>
        <a:srgbClr val="CC0000"/>
      </a:buClr>
      <a:buSzPct val="100000"/>
      <a:buFont typeface="Arial" charset="0"/>
      <a:defRPr sz="4400" b="1" kern="1200">
        <a:solidFill>
          <a:schemeClr val="bg1"/>
        </a:solidFill>
        <a:latin typeface="Arial" charset="0"/>
        <a:ea typeface="+mn-ea"/>
        <a:cs typeface="Lucida Sans Unicode" pitchFamily="34" charset="0"/>
      </a:defRPr>
    </a:lvl3pPr>
    <a:lvl4pPr marL="1371600" algn="l" defTabSz="457200" rtl="0" eaLnBrk="0" fontAlgn="base" hangingPunct="0">
      <a:spcBef>
        <a:spcPct val="0"/>
      </a:spcBef>
      <a:spcAft>
        <a:spcPct val="0"/>
      </a:spcAft>
      <a:buClr>
        <a:srgbClr val="CC0000"/>
      </a:buClr>
      <a:buSzPct val="100000"/>
      <a:buFont typeface="Arial" charset="0"/>
      <a:defRPr sz="4400" b="1" kern="1200">
        <a:solidFill>
          <a:schemeClr val="bg1"/>
        </a:solidFill>
        <a:latin typeface="Arial" charset="0"/>
        <a:ea typeface="+mn-ea"/>
        <a:cs typeface="Lucida Sans Unicode" pitchFamily="34" charset="0"/>
      </a:defRPr>
    </a:lvl4pPr>
    <a:lvl5pPr marL="1828800" algn="l" defTabSz="457200" rtl="0" eaLnBrk="0" fontAlgn="base" hangingPunct="0">
      <a:spcBef>
        <a:spcPct val="0"/>
      </a:spcBef>
      <a:spcAft>
        <a:spcPct val="0"/>
      </a:spcAft>
      <a:buClr>
        <a:srgbClr val="CC0000"/>
      </a:buClr>
      <a:buSzPct val="100000"/>
      <a:buFont typeface="Arial" charset="0"/>
      <a:defRPr sz="4400" b="1" kern="1200">
        <a:solidFill>
          <a:schemeClr val="bg1"/>
        </a:solidFill>
        <a:latin typeface="Arial" charset="0"/>
        <a:ea typeface="+mn-ea"/>
        <a:cs typeface="Lucida Sans Unicode" pitchFamily="34" charset="0"/>
      </a:defRPr>
    </a:lvl5pPr>
    <a:lvl6pPr marL="2286000" algn="l" defTabSz="914400" rtl="0" eaLnBrk="1" latinLnBrk="0" hangingPunct="1">
      <a:defRPr sz="4400" b="1" kern="1200">
        <a:solidFill>
          <a:schemeClr val="bg1"/>
        </a:solidFill>
        <a:latin typeface="Arial" charset="0"/>
        <a:ea typeface="+mn-ea"/>
        <a:cs typeface="Lucida Sans Unicode" pitchFamily="34" charset="0"/>
      </a:defRPr>
    </a:lvl6pPr>
    <a:lvl7pPr marL="2743200" algn="l" defTabSz="914400" rtl="0" eaLnBrk="1" latinLnBrk="0" hangingPunct="1">
      <a:defRPr sz="4400" b="1" kern="1200">
        <a:solidFill>
          <a:schemeClr val="bg1"/>
        </a:solidFill>
        <a:latin typeface="Arial" charset="0"/>
        <a:ea typeface="+mn-ea"/>
        <a:cs typeface="Lucida Sans Unicode" pitchFamily="34" charset="0"/>
      </a:defRPr>
    </a:lvl7pPr>
    <a:lvl8pPr marL="3200400" algn="l" defTabSz="914400" rtl="0" eaLnBrk="1" latinLnBrk="0" hangingPunct="1">
      <a:defRPr sz="4400" b="1" kern="1200">
        <a:solidFill>
          <a:schemeClr val="bg1"/>
        </a:solidFill>
        <a:latin typeface="Arial" charset="0"/>
        <a:ea typeface="+mn-ea"/>
        <a:cs typeface="Lucida Sans Unicode" pitchFamily="34" charset="0"/>
      </a:defRPr>
    </a:lvl8pPr>
    <a:lvl9pPr marL="3657600" algn="l" defTabSz="914400" rtl="0" eaLnBrk="1" latinLnBrk="0" hangingPunct="1">
      <a:defRPr sz="4400" b="1" kern="1200">
        <a:solidFill>
          <a:schemeClr val="bg1"/>
        </a:solidFill>
        <a:latin typeface="Arial" charset="0"/>
        <a:ea typeface="+mn-ea"/>
        <a:cs typeface="Lucida Sans Unicode"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CC0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outlineViewPr>
    <p:cViewPr varScale="1">
      <p:scale>
        <a:sx n="170" d="200"/>
        <a:sy n="170" d="200"/>
      </p:scale>
      <p:origin x="-780" y="-84"/>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24966"/>
    </p:cViewPr>
  </p:sorterViewPr>
  <p:notesViewPr>
    <p:cSldViewPr>
      <p:cViewPr varScale="1">
        <p:scale>
          <a:sx n="59" d="100"/>
          <a:sy n="59" d="100"/>
        </p:scale>
        <p:origin x="-1752" y="-72"/>
      </p:cViewPr>
      <p:guideLst>
        <p:guide orient="horz" pos="2880"/>
        <p:guide pos="2113"/>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22.xml"/><Relationship Id="rId1"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bwMode="auto">
          <a:xfrm>
            <a:off x="0" y="0"/>
            <a:ext cx="2970213" cy="465138"/>
          </a:xfrm>
          <a:prstGeom prst="rect">
            <a:avLst/>
          </a:prstGeom>
          <a:noFill/>
          <a:ln w="9525">
            <a:noFill/>
            <a:miter lim="800000"/>
            <a:headEnd/>
            <a:tailEnd/>
          </a:ln>
          <a:effectLst/>
        </p:spPr>
        <p:txBody>
          <a:bodyPr vert="horz" wrap="square" lIns="91449" tIns="45725" rIns="91449" bIns="45725" numCol="1" anchor="t" anchorCtr="0" compatLnSpc="1">
            <a:prstTxWarp prst="textNoShape">
              <a:avLst/>
            </a:prstTxWarp>
          </a:bodyPr>
          <a:lstStyle>
            <a:lvl1pPr>
              <a:lnSpc>
                <a:spcPct val="95000"/>
              </a:lnSpc>
              <a:buClr>
                <a:srgbClr val="000000"/>
              </a:buClr>
              <a:buFont typeface="Times New Roman" pitchFamily="18" charset="0"/>
              <a:buNone/>
              <a:defRPr sz="1200" b="0" smtClean="0">
                <a:solidFill>
                  <a:srgbClr val="000000"/>
                </a:solidFill>
                <a:latin typeface="Times New Roman" pitchFamily="18" charset="0"/>
                <a:ea typeface="Lucida Sans Unicode" pitchFamily="34" charset="0"/>
              </a:defRPr>
            </a:lvl1pPr>
          </a:lstStyle>
          <a:p>
            <a:pPr>
              <a:defRPr/>
            </a:pPr>
            <a:endParaRPr lang="en-US"/>
          </a:p>
        </p:txBody>
      </p:sp>
      <p:sp>
        <p:nvSpPr>
          <p:cNvPr id="148483" name="Rectangle 3"/>
          <p:cNvSpPr>
            <a:spLocks noGrp="1" noChangeArrowheads="1"/>
          </p:cNvSpPr>
          <p:nvPr>
            <p:ph type="dt" sz="quarter" idx="1"/>
          </p:nvPr>
        </p:nvSpPr>
        <p:spPr bwMode="auto">
          <a:xfrm>
            <a:off x="3886200" y="0"/>
            <a:ext cx="2970213" cy="465138"/>
          </a:xfrm>
          <a:prstGeom prst="rect">
            <a:avLst/>
          </a:prstGeom>
          <a:noFill/>
          <a:ln w="9525">
            <a:noFill/>
            <a:miter lim="800000"/>
            <a:headEnd/>
            <a:tailEnd/>
          </a:ln>
          <a:effectLst/>
        </p:spPr>
        <p:txBody>
          <a:bodyPr vert="horz" wrap="square" lIns="91449" tIns="45725" rIns="91449" bIns="45725" numCol="1" anchor="t" anchorCtr="0" compatLnSpc="1">
            <a:prstTxWarp prst="textNoShape">
              <a:avLst/>
            </a:prstTxWarp>
          </a:bodyPr>
          <a:lstStyle>
            <a:lvl1pPr algn="r">
              <a:lnSpc>
                <a:spcPct val="95000"/>
              </a:lnSpc>
              <a:buClr>
                <a:srgbClr val="000000"/>
              </a:buClr>
              <a:buFont typeface="Times New Roman" pitchFamily="18" charset="0"/>
              <a:buNone/>
              <a:defRPr sz="1200" b="0" smtClean="0">
                <a:solidFill>
                  <a:srgbClr val="000000"/>
                </a:solidFill>
                <a:latin typeface="Times New Roman" pitchFamily="18" charset="0"/>
                <a:ea typeface="Lucida Sans Unicode" pitchFamily="34" charset="0"/>
              </a:defRPr>
            </a:lvl1pPr>
          </a:lstStyle>
          <a:p>
            <a:pPr>
              <a:defRPr/>
            </a:pPr>
            <a:endParaRPr lang="en-US"/>
          </a:p>
        </p:txBody>
      </p:sp>
      <p:sp>
        <p:nvSpPr>
          <p:cNvPr id="148484" name="Rectangle 4"/>
          <p:cNvSpPr>
            <a:spLocks noGrp="1" noChangeArrowheads="1"/>
          </p:cNvSpPr>
          <p:nvPr>
            <p:ph type="ftr" sz="quarter" idx="2"/>
          </p:nvPr>
        </p:nvSpPr>
        <p:spPr bwMode="auto">
          <a:xfrm>
            <a:off x="0" y="8829675"/>
            <a:ext cx="2970213" cy="465138"/>
          </a:xfrm>
          <a:prstGeom prst="rect">
            <a:avLst/>
          </a:prstGeom>
          <a:noFill/>
          <a:ln w="9525">
            <a:noFill/>
            <a:miter lim="800000"/>
            <a:headEnd/>
            <a:tailEnd/>
          </a:ln>
          <a:effectLst/>
        </p:spPr>
        <p:txBody>
          <a:bodyPr vert="horz" wrap="square" lIns="91449" tIns="45725" rIns="91449" bIns="45725" numCol="1" anchor="b" anchorCtr="0" compatLnSpc="1">
            <a:prstTxWarp prst="textNoShape">
              <a:avLst/>
            </a:prstTxWarp>
          </a:bodyPr>
          <a:lstStyle>
            <a:lvl1pPr>
              <a:lnSpc>
                <a:spcPct val="95000"/>
              </a:lnSpc>
              <a:buClr>
                <a:srgbClr val="000000"/>
              </a:buClr>
              <a:buFont typeface="Times New Roman" pitchFamily="18" charset="0"/>
              <a:buNone/>
              <a:defRPr sz="1200" b="0" smtClean="0">
                <a:solidFill>
                  <a:srgbClr val="000000"/>
                </a:solidFill>
                <a:latin typeface="Times New Roman" pitchFamily="18" charset="0"/>
                <a:ea typeface="Lucida Sans Unicode" pitchFamily="34" charset="0"/>
              </a:defRPr>
            </a:lvl1pPr>
          </a:lstStyle>
          <a:p>
            <a:pPr>
              <a:defRPr/>
            </a:pPr>
            <a:endParaRPr lang="en-US"/>
          </a:p>
        </p:txBody>
      </p:sp>
      <p:sp>
        <p:nvSpPr>
          <p:cNvPr id="148485" name="Rectangle 5"/>
          <p:cNvSpPr>
            <a:spLocks noGrp="1" noChangeArrowheads="1"/>
          </p:cNvSpPr>
          <p:nvPr>
            <p:ph type="sldNum" sz="quarter" idx="3"/>
          </p:nvPr>
        </p:nvSpPr>
        <p:spPr bwMode="auto">
          <a:xfrm>
            <a:off x="3886200" y="8829675"/>
            <a:ext cx="2970213" cy="465138"/>
          </a:xfrm>
          <a:prstGeom prst="rect">
            <a:avLst/>
          </a:prstGeom>
          <a:noFill/>
          <a:ln w="9525">
            <a:noFill/>
            <a:miter lim="800000"/>
            <a:headEnd/>
            <a:tailEnd/>
          </a:ln>
          <a:effectLst/>
        </p:spPr>
        <p:txBody>
          <a:bodyPr vert="horz" wrap="square" lIns="91449" tIns="45725" rIns="91449" bIns="45725" numCol="1" anchor="b" anchorCtr="0" compatLnSpc="1">
            <a:prstTxWarp prst="textNoShape">
              <a:avLst/>
            </a:prstTxWarp>
          </a:bodyPr>
          <a:lstStyle>
            <a:lvl1pPr algn="r">
              <a:lnSpc>
                <a:spcPct val="95000"/>
              </a:lnSpc>
              <a:buClr>
                <a:srgbClr val="000000"/>
              </a:buClr>
              <a:buFont typeface="Times New Roman" pitchFamily="18" charset="0"/>
              <a:buNone/>
              <a:defRPr sz="1200" b="0" smtClean="0">
                <a:solidFill>
                  <a:srgbClr val="000000"/>
                </a:solidFill>
                <a:latin typeface="Times New Roman" pitchFamily="18" charset="0"/>
                <a:ea typeface="Lucida Sans Unicode" pitchFamily="34" charset="0"/>
              </a:defRPr>
            </a:lvl1pPr>
          </a:lstStyle>
          <a:p>
            <a:pPr>
              <a:defRPr/>
            </a:pPr>
            <a:fld id="{0009D540-FFF0-46FC-BE30-314DFD2D2DE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296400"/>
          </a:xfrm>
          <a:prstGeom prst="roundRect">
            <a:avLst>
              <a:gd name="adj" fmla="val 19"/>
            </a:avLst>
          </a:prstGeom>
          <a:solidFill>
            <a:srgbClr val="FFFFFF"/>
          </a:solidFill>
          <a:ln w="9525">
            <a:noFill/>
            <a:round/>
            <a:headEnd/>
            <a:tailEnd/>
          </a:ln>
          <a:effectLst/>
        </p:spPr>
        <p:txBody>
          <a:bodyPr wrap="none" anchor="ctr"/>
          <a:lstStyle/>
          <a:p>
            <a:pPr>
              <a:defRPr/>
            </a:pPr>
            <a:endParaRPr lang="en-US">
              <a:ea typeface="Lucida Sans Unicode" pitchFamily="34" charset="0"/>
            </a:endParaRPr>
          </a:p>
        </p:txBody>
      </p:sp>
      <p:sp>
        <p:nvSpPr>
          <p:cNvPr id="2050" name="Rectangle 2"/>
          <p:cNvSpPr>
            <a:spLocks noGrp="1" noChangeArrowheads="1"/>
          </p:cNvSpPr>
          <p:nvPr>
            <p:ph type="hdr"/>
          </p:nvPr>
        </p:nvSpPr>
        <p:spPr bwMode="auto">
          <a:xfrm>
            <a:off x="0" y="0"/>
            <a:ext cx="2970213" cy="463550"/>
          </a:xfrm>
          <a:prstGeom prst="rect">
            <a:avLst/>
          </a:prstGeom>
          <a:noFill/>
          <a:ln w="9525">
            <a:noFill/>
            <a:round/>
            <a:headEnd/>
            <a:tailEnd/>
          </a:ln>
          <a:effectLst/>
        </p:spPr>
        <p:txBody>
          <a:bodyPr vert="horz" wrap="square" lIns="89649" tIns="44644" rIns="89649" bIns="44644" numCol="1" anchor="t" anchorCtr="0" compatLnSpc="1">
            <a:prstTxWarp prst="textNoShape">
              <a:avLst/>
            </a:prstTxWarp>
          </a:bodyPr>
          <a:lstStyle>
            <a:lvl1pPr>
              <a:spcBef>
                <a:spcPts val="250"/>
              </a:spcBef>
              <a:buClr>
                <a:srgbClr val="000000"/>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sz="1000" b="0" smtClean="0">
                <a:solidFill>
                  <a:srgbClr val="000000"/>
                </a:solidFill>
                <a:latin typeface="Times New Roman" pitchFamily="18" charset="0"/>
                <a:ea typeface="Lucida Sans Unicode" pitchFamily="34" charset="0"/>
              </a:defRPr>
            </a:lvl1pPr>
          </a:lstStyle>
          <a:p>
            <a:pPr>
              <a:defRPr/>
            </a:pPr>
            <a:endParaRPr lang="en-GB"/>
          </a:p>
        </p:txBody>
      </p:sp>
      <p:sp>
        <p:nvSpPr>
          <p:cNvPr id="2051" name="Rectangle 3"/>
          <p:cNvSpPr>
            <a:spLocks noGrp="1" noChangeArrowheads="1"/>
          </p:cNvSpPr>
          <p:nvPr>
            <p:ph type="dt"/>
          </p:nvPr>
        </p:nvSpPr>
        <p:spPr bwMode="auto">
          <a:xfrm>
            <a:off x="3887788" y="0"/>
            <a:ext cx="2970212" cy="463550"/>
          </a:xfrm>
          <a:prstGeom prst="rect">
            <a:avLst/>
          </a:prstGeom>
          <a:noFill/>
          <a:ln w="9525">
            <a:noFill/>
            <a:round/>
            <a:headEnd/>
            <a:tailEnd/>
          </a:ln>
          <a:effectLst/>
        </p:spPr>
        <p:txBody>
          <a:bodyPr vert="horz" wrap="square" lIns="89649" tIns="44644" rIns="89649" bIns="44644" numCol="1" anchor="t" anchorCtr="0" compatLnSpc="1">
            <a:prstTxWarp prst="textNoShape">
              <a:avLst/>
            </a:prstTxWarp>
          </a:bodyPr>
          <a:lstStyle>
            <a:lvl1pPr algn="r">
              <a:spcBef>
                <a:spcPts val="250"/>
              </a:spcBef>
              <a:buClr>
                <a:srgbClr val="000000"/>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sz="1000" b="0" smtClean="0">
                <a:solidFill>
                  <a:srgbClr val="000000"/>
                </a:solidFill>
                <a:latin typeface="Times New Roman" pitchFamily="18" charset="0"/>
                <a:ea typeface="Lucida Sans Unicode" pitchFamily="34" charset="0"/>
              </a:defRPr>
            </a:lvl1pPr>
          </a:lstStyle>
          <a:p>
            <a:pPr>
              <a:defRPr/>
            </a:pPr>
            <a:endParaRPr lang="en-GB"/>
          </a:p>
        </p:txBody>
      </p:sp>
      <p:sp>
        <p:nvSpPr>
          <p:cNvPr id="77829" name="Rectangle 4"/>
          <p:cNvSpPr>
            <a:spLocks noGrp="1" noChangeArrowheads="1"/>
          </p:cNvSpPr>
          <p:nvPr>
            <p:ph type="sldImg"/>
          </p:nvPr>
        </p:nvSpPr>
        <p:spPr bwMode="auto">
          <a:xfrm>
            <a:off x="1120775" y="690563"/>
            <a:ext cx="4622800" cy="3467100"/>
          </a:xfrm>
          <a:prstGeom prst="rect">
            <a:avLst/>
          </a:prstGeom>
          <a:solidFill>
            <a:srgbClr val="FFFFFF"/>
          </a:solidFill>
          <a:ln w="9360">
            <a:solidFill>
              <a:srgbClr val="000000"/>
            </a:solidFill>
            <a:miter lim="800000"/>
            <a:headEnd/>
            <a:tailEnd/>
          </a:ln>
        </p:spPr>
      </p:sp>
      <p:sp>
        <p:nvSpPr>
          <p:cNvPr id="2053" name="Rectangle 5"/>
          <p:cNvSpPr>
            <a:spLocks noGrp="1" noChangeArrowheads="1"/>
          </p:cNvSpPr>
          <p:nvPr>
            <p:ph type="body"/>
          </p:nvPr>
        </p:nvSpPr>
        <p:spPr bwMode="auto">
          <a:xfrm>
            <a:off x="912813" y="4389438"/>
            <a:ext cx="5032375" cy="4235450"/>
          </a:xfrm>
          <a:prstGeom prst="rect">
            <a:avLst/>
          </a:prstGeom>
          <a:noFill/>
          <a:ln w="9525">
            <a:noFill/>
            <a:round/>
            <a:headEnd/>
            <a:tailEnd/>
          </a:ln>
          <a:effectLst/>
        </p:spPr>
        <p:txBody>
          <a:bodyPr vert="horz" wrap="square" lIns="89649" tIns="44644" rIns="89649" bIns="44644" numCol="1" anchor="t" anchorCtr="0" compatLnSpc="1">
            <a:prstTxWarp prst="textNoShape">
              <a:avLst/>
            </a:prstTxWarp>
          </a:bodyPr>
          <a:lstStyle/>
          <a:p>
            <a:pPr lvl="0"/>
            <a:endParaRPr lang="en-US" noProof="0" smtClean="0"/>
          </a:p>
        </p:txBody>
      </p:sp>
      <p:sp>
        <p:nvSpPr>
          <p:cNvPr id="2054" name="Rectangle 6"/>
          <p:cNvSpPr>
            <a:spLocks noGrp="1" noChangeArrowheads="1"/>
          </p:cNvSpPr>
          <p:nvPr>
            <p:ph type="ftr"/>
          </p:nvPr>
        </p:nvSpPr>
        <p:spPr bwMode="auto">
          <a:xfrm>
            <a:off x="0" y="8855075"/>
            <a:ext cx="2970213" cy="463550"/>
          </a:xfrm>
          <a:prstGeom prst="rect">
            <a:avLst/>
          </a:prstGeom>
          <a:noFill/>
          <a:ln w="9525">
            <a:noFill/>
            <a:round/>
            <a:headEnd/>
            <a:tailEnd/>
          </a:ln>
          <a:effectLst/>
        </p:spPr>
        <p:txBody>
          <a:bodyPr vert="horz" wrap="square" lIns="89649" tIns="44644" rIns="89649" bIns="44644" numCol="1" anchor="b" anchorCtr="0" compatLnSpc="1">
            <a:prstTxWarp prst="textNoShape">
              <a:avLst/>
            </a:prstTxWarp>
          </a:bodyPr>
          <a:lstStyle>
            <a:lvl1pPr>
              <a:spcBef>
                <a:spcPts val="250"/>
              </a:spcBef>
              <a:buClr>
                <a:srgbClr val="000000"/>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sz="1000" b="0" smtClean="0">
                <a:solidFill>
                  <a:srgbClr val="000000"/>
                </a:solidFill>
                <a:latin typeface="Times New Roman" pitchFamily="18" charset="0"/>
                <a:ea typeface="Lucida Sans Unicode" pitchFamily="34" charset="0"/>
              </a:defRPr>
            </a:lvl1pPr>
          </a:lstStyle>
          <a:p>
            <a:pPr>
              <a:defRPr/>
            </a:pPr>
            <a:endParaRPr lang="en-GB"/>
          </a:p>
        </p:txBody>
      </p:sp>
      <p:sp>
        <p:nvSpPr>
          <p:cNvPr id="2055" name="Rectangle 7"/>
          <p:cNvSpPr>
            <a:spLocks noGrp="1" noChangeArrowheads="1"/>
          </p:cNvSpPr>
          <p:nvPr>
            <p:ph type="sldNum"/>
          </p:nvPr>
        </p:nvSpPr>
        <p:spPr bwMode="auto">
          <a:xfrm>
            <a:off x="3887788" y="8855075"/>
            <a:ext cx="2970212" cy="463550"/>
          </a:xfrm>
          <a:prstGeom prst="rect">
            <a:avLst/>
          </a:prstGeom>
          <a:noFill/>
          <a:ln w="9525">
            <a:noFill/>
            <a:round/>
            <a:headEnd/>
            <a:tailEnd/>
          </a:ln>
          <a:effectLst/>
        </p:spPr>
        <p:txBody>
          <a:bodyPr vert="horz" wrap="square" lIns="89649" tIns="44644" rIns="89649" bIns="44644" numCol="1" anchor="b" anchorCtr="0" compatLnSpc="1">
            <a:prstTxWarp prst="textNoShape">
              <a:avLst/>
            </a:prstTxWarp>
          </a:bodyPr>
          <a:lstStyle>
            <a:lvl1pPr algn="r">
              <a:spcBef>
                <a:spcPts val="250"/>
              </a:spcBef>
              <a:buClr>
                <a:srgbClr val="000000"/>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sz="1000" b="0" smtClean="0">
                <a:solidFill>
                  <a:srgbClr val="000000"/>
                </a:solidFill>
                <a:latin typeface="Times New Roman" pitchFamily="18" charset="0"/>
                <a:ea typeface="Lucida Sans Unicode" pitchFamily="34" charset="0"/>
              </a:defRPr>
            </a:lvl1pPr>
          </a:lstStyle>
          <a:p>
            <a:pPr>
              <a:defRPr/>
            </a:pPr>
            <a:fld id="{DD8A05C4-65F3-4AE4-B357-7E9D8211FD74}"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p:cNvSpPr>
            <a:spLocks noGrp="1" noChangeArrowheads="1"/>
          </p:cNvSpPr>
          <p:nvPr>
            <p:ph type="sldNum" sz="quarter"/>
          </p:nvPr>
        </p:nvSpPr>
        <p:spPr>
          <a:noFill/>
        </p:spPr>
        <p:txBody>
          <a:bodyPr/>
          <a:lstStyle/>
          <a:p>
            <a:fld id="{8383A7D0-3F1B-4F9B-845F-8112C211903C}" type="slidenum">
              <a:rPr lang="en-GB"/>
              <a:pPr/>
              <a:t>1</a:t>
            </a:fld>
            <a:endParaRPr lang="en-GB"/>
          </a:p>
        </p:txBody>
      </p:sp>
      <p:sp>
        <p:nvSpPr>
          <p:cNvPr id="78851" name="Text Box 1"/>
          <p:cNvSpPr txBox="1">
            <a:spLocks noChangeArrowheads="1"/>
          </p:cNvSpPr>
          <p:nvPr/>
        </p:nvSpPr>
        <p:spPr bwMode="auto">
          <a:xfrm>
            <a:off x="1169988" y="690563"/>
            <a:ext cx="4524375" cy="3468687"/>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78852" name="Rectangle 2"/>
          <p:cNvSpPr txBox="1">
            <a:spLocks noChangeArrowheads="1"/>
          </p:cNvSpPr>
          <p:nvPr>
            <p:ph type="body"/>
          </p:nvPr>
        </p:nvSpPr>
        <p:spPr>
          <a:xfrm>
            <a:off x="912813" y="4389438"/>
            <a:ext cx="5033962" cy="4237037"/>
          </a:xfrm>
          <a:noFill/>
          <a:ln/>
        </p:spPr>
        <p:txBody>
          <a:bodyPr wrap="none" lIns="91449" tIns="45725" rIns="91449" bIns="45725"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p:nvPr>
        </p:nvSpPr>
        <p:spPr>
          <a:noFill/>
        </p:spPr>
        <p:txBody>
          <a:bodyPr/>
          <a:lstStyle/>
          <a:p>
            <a:fld id="{D64B0804-6E12-4D7F-A71D-04BE7853DDB4}" type="slidenum">
              <a:rPr lang="en-GB"/>
              <a:pPr/>
              <a:t>10</a:t>
            </a:fld>
            <a:endParaRPr lang="en-GB"/>
          </a:p>
        </p:txBody>
      </p:sp>
      <p:sp>
        <p:nvSpPr>
          <p:cNvPr id="88067" name="Rectangle 2"/>
          <p:cNvSpPr>
            <a:spLocks noGrp="1" noChangeArrowheads="1" noTextEdit="1"/>
          </p:cNvSpPr>
          <p:nvPr>
            <p:ph type="sldImg"/>
          </p:nvPr>
        </p:nvSpPr>
        <p:spPr>
          <a:xfrm>
            <a:off x="1106488" y="696913"/>
            <a:ext cx="4648200" cy="3486150"/>
          </a:xfrm>
          <a:ln/>
        </p:spPr>
      </p:sp>
      <p:sp>
        <p:nvSpPr>
          <p:cNvPr id="88068" name="Rectangle 3"/>
          <p:cNvSpPr>
            <a:spLocks noGrp="1" noChangeArrowheads="1"/>
          </p:cNvSpPr>
          <p:nvPr>
            <p:ph type="body" idx="1"/>
          </p:nvPr>
        </p:nvSpPr>
        <p:spPr>
          <a:xfrm>
            <a:off x="915988" y="4416425"/>
            <a:ext cx="5026025" cy="4183063"/>
          </a:xfrm>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p:nvPr>
        </p:nvSpPr>
        <p:spPr>
          <a:noFill/>
        </p:spPr>
        <p:txBody>
          <a:bodyPr/>
          <a:lstStyle/>
          <a:p>
            <a:fld id="{AF44303B-E28E-40C6-A3DF-EF657C8FB188}" type="slidenum">
              <a:rPr lang="en-GB"/>
              <a:pPr/>
              <a:t>11</a:t>
            </a:fld>
            <a:endParaRPr lang="en-GB"/>
          </a:p>
        </p:txBody>
      </p:sp>
      <p:sp>
        <p:nvSpPr>
          <p:cNvPr id="89091" name="Rectangle 2"/>
          <p:cNvSpPr>
            <a:spLocks noGrp="1" noChangeArrowheads="1" noTextEdit="1"/>
          </p:cNvSpPr>
          <p:nvPr>
            <p:ph type="sldImg"/>
          </p:nvPr>
        </p:nvSpPr>
        <p:spPr>
          <a:xfrm>
            <a:off x="1106488" y="696913"/>
            <a:ext cx="4648200" cy="3486150"/>
          </a:xfrm>
          <a:ln/>
        </p:spPr>
      </p:sp>
      <p:sp>
        <p:nvSpPr>
          <p:cNvPr id="89092" name="Rectangle 3"/>
          <p:cNvSpPr>
            <a:spLocks noGrp="1" noChangeArrowheads="1"/>
          </p:cNvSpPr>
          <p:nvPr>
            <p:ph type="body" idx="1"/>
          </p:nvPr>
        </p:nvSpPr>
        <p:spPr>
          <a:xfrm>
            <a:off x="685800" y="4416425"/>
            <a:ext cx="5486400" cy="4183063"/>
          </a:xfrm>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p:nvPr>
        </p:nvSpPr>
        <p:spPr>
          <a:noFill/>
        </p:spPr>
        <p:txBody>
          <a:bodyPr/>
          <a:lstStyle/>
          <a:p>
            <a:fld id="{7C1E4E74-8245-4D91-B16A-27BD0395DB79}" type="slidenum">
              <a:rPr lang="en-GB"/>
              <a:pPr/>
              <a:t>12</a:t>
            </a:fld>
            <a:endParaRPr lang="en-GB"/>
          </a:p>
        </p:txBody>
      </p:sp>
      <p:sp>
        <p:nvSpPr>
          <p:cNvPr id="90115" name="Rectangle 2"/>
          <p:cNvSpPr>
            <a:spLocks noGrp="1" noChangeArrowheads="1" noTextEdit="1"/>
          </p:cNvSpPr>
          <p:nvPr>
            <p:ph type="sldImg"/>
          </p:nvPr>
        </p:nvSpPr>
        <p:spPr>
          <a:xfrm>
            <a:off x="1106488" y="696913"/>
            <a:ext cx="4648200" cy="3486150"/>
          </a:xfrm>
          <a:ln/>
        </p:spPr>
      </p:sp>
      <p:sp>
        <p:nvSpPr>
          <p:cNvPr id="90116" name="Rectangle 3"/>
          <p:cNvSpPr>
            <a:spLocks noGrp="1" noChangeArrowheads="1"/>
          </p:cNvSpPr>
          <p:nvPr>
            <p:ph type="body" idx="1"/>
          </p:nvPr>
        </p:nvSpPr>
        <p:spPr>
          <a:xfrm>
            <a:off x="914400" y="4416425"/>
            <a:ext cx="5029200" cy="4183063"/>
          </a:xfrm>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p:nvPr>
        </p:nvSpPr>
        <p:spPr>
          <a:noFill/>
        </p:spPr>
        <p:txBody>
          <a:bodyPr/>
          <a:lstStyle/>
          <a:p>
            <a:fld id="{92FB1D49-65A6-4525-990A-3F27460FBAC6}" type="slidenum">
              <a:rPr lang="en-GB"/>
              <a:pPr/>
              <a:t>13</a:t>
            </a:fld>
            <a:endParaRPr lang="en-GB"/>
          </a:p>
        </p:txBody>
      </p:sp>
      <p:sp>
        <p:nvSpPr>
          <p:cNvPr id="91139" name="Rectangle 2"/>
          <p:cNvSpPr>
            <a:spLocks noGrp="1" noChangeArrowheads="1" noTextEdit="1"/>
          </p:cNvSpPr>
          <p:nvPr>
            <p:ph type="sldImg"/>
          </p:nvPr>
        </p:nvSpPr>
        <p:spPr>
          <a:xfrm>
            <a:off x="1106488" y="696913"/>
            <a:ext cx="4648200" cy="3486150"/>
          </a:xfrm>
          <a:ln/>
        </p:spPr>
      </p:sp>
      <p:sp>
        <p:nvSpPr>
          <p:cNvPr id="91140" name="Rectangle 3"/>
          <p:cNvSpPr>
            <a:spLocks noGrp="1" noChangeArrowheads="1"/>
          </p:cNvSpPr>
          <p:nvPr>
            <p:ph type="body" idx="1"/>
          </p:nvPr>
        </p:nvSpPr>
        <p:spPr>
          <a:xfrm>
            <a:off x="914400" y="4416425"/>
            <a:ext cx="5029200" cy="4183063"/>
          </a:xfrm>
          <a:noFill/>
          <a:ln/>
        </p:spPr>
        <p:txBody>
          <a:bodyPr/>
          <a:lstStyle/>
          <a:p>
            <a:r>
              <a:rPr lang="en-US" smtClean="0">
                <a:latin typeface="Verdana" pitchFamily="34" charset="0"/>
              </a:rPr>
              <a:t>REESE supports basic and applied research and evaluation that enhances STEM learning and teaching. </a:t>
            </a:r>
          </a:p>
          <a:p>
            <a:endParaRPr lang="en-US" smtClean="0">
              <a:latin typeface="Verdana" pitchFamily="34" charset="0"/>
            </a:endParaRPr>
          </a:p>
          <a:p>
            <a:r>
              <a:rPr lang="en-US" smtClean="0">
                <a:latin typeface="Verdana" pitchFamily="34" charset="0"/>
              </a:rPr>
              <a:t>REESE funds research projects focusing on core scientific questions about learning at all ages and in all settings.  </a:t>
            </a:r>
          </a:p>
          <a:p>
            <a:endParaRPr lang="en-US" smtClean="0">
              <a:latin typeface="Verdana" pitchFamily="34" charset="0"/>
            </a:endParaRPr>
          </a:p>
          <a:p>
            <a:r>
              <a:rPr lang="en-US" smtClean="0">
                <a:latin typeface="Verdana" pitchFamily="34" charset="0"/>
              </a:rPr>
              <a:t>REESE also encourages proposals concerning education research</a:t>
            </a:r>
            <a:r>
              <a:rPr lang="en-US" sz="1400" smtClean="0">
                <a:latin typeface="Verdana" pitchFamily="34" charset="0"/>
              </a:rPr>
              <a:t> methodology and evaluation</a:t>
            </a:r>
            <a:r>
              <a:rPr lang="en-US" sz="1400" smtClean="0"/>
              <a:t>.</a:t>
            </a:r>
          </a:p>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p:nvPr>
        </p:nvSpPr>
        <p:spPr>
          <a:noFill/>
        </p:spPr>
        <p:txBody>
          <a:bodyPr/>
          <a:lstStyle/>
          <a:p>
            <a:fld id="{1CD75710-DE88-4241-8E1F-1B47108D73E3}" type="slidenum">
              <a:rPr lang="en-GB"/>
              <a:pPr/>
              <a:t>14</a:t>
            </a:fld>
            <a:endParaRPr lang="en-GB"/>
          </a:p>
        </p:txBody>
      </p:sp>
      <p:sp>
        <p:nvSpPr>
          <p:cNvPr id="92163" name="Rectangle 2"/>
          <p:cNvSpPr>
            <a:spLocks noGrp="1" noChangeArrowheads="1" noTextEdit="1"/>
          </p:cNvSpPr>
          <p:nvPr>
            <p:ph type="sldImg"/>
          </p:nvPr>
        </p:nvSpPr>
        <p:spPr>
          <a:xfrm>
            <a:off x="1106488" y="696913"/>
            <a:ext cx="4648200" cy="3486150"/>
          </a:xfrm>
          <a:ln/>
        </p:spPr>
      </p:sp>
      <p:sp>
        <p:nvSpPr>
          <p:cNvPr id="92164" name="Rectangle 3"/>
          <p:cNvSpPr>
            <a:spLocks noGrp="1" noChangeArrowheads="1"/>
          </p:cNvSpPr>
          <p:nvPr>
            <p:ph type="body" idx="1"/>
          </p:nvPr>
        </p:nvSpPr>
        <p:spPr>
          <a:xfrm>
            <a:off x="914400" y="4416425"/>
            <a:ext cx="5029200" cy="4183063"/>
          </a:xfrm>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p:nvPr>
        </p:nvSpPr>
        <p:spPr>
          <a:noFill/>
        </p:spPr>
        <p:txBody>
          <a:bodyPr/>
          <a:lstStyle/>
          <a:p>
            <a:fld id="{7044B197-DC9F-4399-8CE0-38D1DD4166E7}" type="slidenum">
              <a:rPr lang="en-GB"/>
              <a:pPr/>
              <a:t>15</a:t>
            </a:fld>
            <a:endParaRPr lang="en-GB"/>
          </a:p>
        </p:txBody>
      </p:sp>
      <p:sp>
        <p:nvSpPr>
          <p:cNvPr id="93187" name="Rectangle 2"/>
          <p:cNvSpPr>
            <a:spLocks noGrp="1" noChangeArrowheads="1" noTextEdit="1"/>
          </p:cNvSpPr>
          <p:nvPr>
            <p:ph type="sldImg"/>
          </p:nvPr>
        </p:nvSpPr>
        <p:spPr>
          <a:xfrm>
            <a:off x="1106488" y="696913"/>
            <a:ext cx="4648200" cy="3486150"/>
          </a:xfrm>
          <a:ln/>
        </p:spPr>
      </p:sp>
      <p:sp>
        <p:nvSpPr>
          <p:cNvPr id="93188" name="Rectangle 3"/>
          <p:cNvSpPr>
            <a:spLocks noGrp="1" noChangeArrowheads="1"/>
          </p:cNvSpPr>
          <p:nvPr>
            <p:ph type="body" idx="1"/>
          </p:nvPr>
        </p:nvSpPr>
        <p:spPr>
          <a:xfrm>
            <a:off x="914400" y="4416425"/>
            <a:ext cx="5029200" cy="4183063"/>
          </a:xfrm>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p:nvPr>
        </p:nvSpPr>
        <p:spPr>
          <a:noFill/>
        </p:spPr>
        <p:txBody>
          <a:bodyPr/>
          <a:lstStyle/>
          <a:p>
            <a:fld id="{A2F2D086-67AF-4738-9AB1-2B2564CF36F6}" type="slidenum">
              <a:rPr lang="en-GB"/>
              <a:pPr/>
              <a:t>16</a:t>
            </a:fld>
            <a:endParaRPr lang="en-GB"/>
          </a:p>
        </p:txBody>
      </p:sp>
      <p:sp>
        <p:nvSpPr>
          <p:cNvPr id="94211" name="Rectangle 2"/>
          <p:cNvSpPr>
            <a:spLocks noGrp="1" noChangeArrowheads="1" noTextEdit="1"/>
          </p:cNvSpPr>
          <p:nvPr>
            <p:ph type="sldImg"/>
          </p:nvPr>
        </p:nvSpPr>
        <p:spPr>
          <a:xfrm>
            <a:off x="1106488" y="696913"/>
            <a:ext cx="4648200" cy="3486150"/>
          </a:xfrm>
          <a:ln/>
        </p:spPr>
      </p:sp>
      <p:sp>
        <p:nvSpPr>
          <p:cNvPr id="94212" name="Rectangle 3"/>
          <p:cNvSpPr>
            <a:spLocks noGrp="1" noChangeArrowheads="1"/>
          </p:cNvSpPr>
          <p:nvPr>
            <p:ph type="body" idx="1"/>
          </p:nvPr>
        </p:nvSpPr>
        <p:spPr>
          <a:xfrm>
            <a:off x="914400" y="4416425"/>
            <a:ext cx="5029200" cy="4183063"/>
          </a:xfrm>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p:nvPr>
        </p:nvSpPr>
        <p:spPr>
          <a:noFill/>
        </p:spPr>
        <p:txBody>
          <a:bodyPr/>
          <a:lstStyle/>
          <a:p>
            <a:fld id="{8A3F1ABB-78AA-4185-97DD-EE3895F86E0E}" type="slidenum">
              <a:rPr lang="en-GB"/>
              <a:pPr/>
              <a:t>17</a:t>
            </a:fld>
            <a:endParaRPr lang="en-GB"/>
          </a:p>
        </p:txBody>
      </p:sp>
      <p:sp>
        <p:nvSpPr>
          <p:cNvPr id="95235" name="Rectangle 2"/>
          <p:cNvSpPr>
            <a:spLocks noGrp="1" noChangeArrowheads="1" noTextEdit="1"/>
          </p:cNvSpPr>
          <p:nvPr>
            <p:ph type="sldImg"/>
          </p:nvPr>
        </p:nvSpPr>
        <p:spPr>
          <a:xfrm>
            <a:off x="1106488" y="696913"/>
            <a:ext cx="4648200" cy="3486150"/>
          </a:xfrm>
          <a:ln/>
        </p:spPr>
      </p:sp>
      <p:sp>
        <p:nvSpPr>
          <p:cNvPr id="95236" name="Rectangle 3"/>
          <p:cNvSpPr>
            <a:spLocks noGrp="1" noChangeArrowheads="1"/>
          </p:cNvSpPr>
          <p:nvPr>
            <p:ph type="body" idx="1"/>
          </p:nvPr>
        </p:nvSpPr>
        <p:spPr>
          <a:xfrm>
            <a:off x="685800" y="4416425"/>
            <a:ext cx="5487988" cy="4183063"/>
          </a:xfrm>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p:nvPr>
        </p:nvSpPr>
        <p:spPr>
          <a:noFill/>
        </p:spPr>
        <p:txBody>
          <a:bodyPr/>
          <a:lstStyle/>
          <a:p>
            <a:fld id="{C3959FE1-EF34-4303-9534-20CC146F581C}" type="slidenum">
              <a:rPr lang="en-GB"/>
              <a:pPr/>
              <a:t>18</a:t>
            </a:fld>
            <a:endParaRPr lang="en-GB"/>
          </a:p>
        </p:txBody>
      </p:sp>
      <p:sp>
        <p:nvSpPr>
          <p:cNvPr id="96259" name="Rectangle 2"/>
          <p:cNvSpPr>
            <a:spLocks noGrp="1" noChangeArrowheads="1" noTextEdit="1"/>
          </p:cNvSpPr>
          <p:nvPr>
            <p:ph type="sldImg"/>
          </p:nvPr>
        </p:nvSpPr>
        <p:spPr>
          <a:xfrm>
            <a:off x="1106488" y="696913"/>
            <a:ext cx="4648200" cy="3486150"/>
          </a:xfrm>
          <a:ln/>
        </p:spPr>
      </p:sp>
      <p:sp>
        <p:nvSpPr>
          <p:cNvPr id="96260" name="Rectangle 3"/>
          <p:cNvSpPr>
            <a:spLocks noGrp="1" noChangeArrowheads="1"/>
          </p:cNvSpPr>
          <p:nvPr>
            <p:ph type="body" idx="1"/>
          </p:nvPr>
        </p:nvSpPr>
        <p:spPr>
          <a:xfrm>
            <a:off x="685800" y="4416425"/>
            <a:ext cx="5487988" cy="4183063"/>
          </a:xfrm>
          <a:noFill/>
          <a:ln/>
        </p:spPr>
        <p:txBody>
          <a:bodyPr/>
          <a:lstStyle/>
          <a:p>
            <a:pPr>
              <a:buFont typeface="Times New Roman" pitchFamily="18" charset="0"/>
              <a:buChar char="•"/>
            </a:pPr>
            <a:r>
              <a:rPr lang="en-US" sz="1000" b="1" smtClean="0">
                <a:latin typeface="Verdana" pitchFamily="34" charset="0"/>
              </a:rPr>
              <a:t>Full Research and Development Projects</a:t>
            </a:r>
            <a:r>
              <a:rPr lang="en-US" sz="1000" smtClean="0">
                <a:latin typeface="Verdana" pitchFamily="34" charset="0"/>
              </a:rPr>
              <a:t>— research, development and implementation with attention to design and evaluation</a:t>
            </a:r>
          </a:p>
          <a:p>
            <a:pPr>
              <a:buFont typeface="Times New Roman" pitchFamily="18" charset="0"/>
              <a:buChar char="•"/>
            </a:pPr>
            <a:r>
              <a:rPr lang="en-US" sz="1000" b="1" smtClean="0">
                <a:latin typeface="Verdana" pitchFamily="34" charset="0"/>
              </a:rPr>
              <a:t>Exploratory Projects</a:t>
            </a:r>
            <a:r>
              <a:rPr lang="en-US" sz="1000" smtClean="0">
                <a:latin typeface="Verdana" pitchFamily="34" charset="0"/>
              </a:rPr>
              <a:t>— preliminary work to clarify constructs, assemble theoretical or conceptual foundations, or perform analytic or empirical preparatory work </a:t>
            </a:r>
          </a:p>
          <a:p>
            <a:pPr>
              <a:buFont typeface="Times New Roman" pitchFamily="18" charset="0"/>
              <a:buChar char="•"/>
            </a:pPr>
            <a:r>
              <a:rPr lang="en-US" sz="1000" b="1" smtClean="0">
                <a:latin typeface="Verdana" pitchFamily="34" charset="0"/>
              </a:rPr>
              <a:t>Synthesis Projects— </a:t>
            </a:r>
            <a:r>
              <a:rPr lang="en-US" sz="1000" smtClean="0">
                <a:latin typeface="Verdana" pitchFamily="34" charset="0"/>
              </a:rPr>
              <a:t>synthesis of existing knowledge on a topic of critical importance</a:t>
            </a:r>
          </a:p>
          <a:p>
            <a:pPr>
              <a:buFont typeface="Times New Roman" pitchFamily="18" charset="0"/>
              <a:buChar char="•"/>
            </a:pPr>
            <a:r>
              <a:rPr lang="en-US" sz="1000" b="1" smtClean="0">
                <a:latin typeface="Verdana" pitchFamily="34" charset="0"/>
              </a:rPr>
              <a:t>Resource Network</a:t>
            </a:r>
            <a:endParaRPr lang="en-US" sz="1000" smtClean="0">
              <a:latin typeface="Verdana" pitchFamily="34" charset="0"/>
            </a:endParaRPr>
          </a:p>
          <a:p>
            <a:pPr>
              <a:buFont typeface="Times New Roman" pitchFamily="18" charset="0"/>
              <a:buChar char="•"/>
            </a:pPr>
            <a:r>
              <a:rPr lang="en-US" sz="1000" b="1" smtClean="0">
                <a:latin typeface="Verdana" pitchFamily="34" charset="0"/>
              </a:rPr>
              <a:t>Conferences and Workshops</a:t>
            </a:r>
            <a:r>
              <a:rPr lang="en-US" sz="1000" smtClean="0">
                <a:latin typeface="Verdana" pitchFamily="34" charset="0"/>
              </a:rPr>
              <a:t>—A few well-focused conferences or workshops related to the goals of the program are welcome.</a:t>
            </a:r>
          </a:p>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p:nvPr>
        </p:nvSpPr>
        <p:spPr>
          <a:noFill/>
        </p:spPr>
        <p:txBody>
          <a:bodyPr/>
          <a:lstStyle/>
          <a:p>
            <a:fld id="{A5E029DD-6740-4DA9-8FC9-8B59D2D34C2E}" type="slidenum">
              <a:rPr lang="en-GB"/>
              <a:pPr/>
              <a:t>19</a:t>
            </a:fld>
            <a:endParaRPr lang="en-GB"/>
          </a:p>
        </p:txBody>
      </p:sp>
      <p:sp>
        <p:nvSpPr>
          <p:cNvPr id="97283" name="Rectangle 2"/>
          <p:cNvSpPr>
            <a:spLocks noGrp="1" noChangeArrowheads="1" noTextEdit="1"/>
          </p:cNvSpPr>
          <p:nvPr>
            <p:ph type="sldImg"/>
          </p:nvPr>
        </p:nvSpPr>
        <p:spPr>
          <a:xfrm>
            <a:off x="1103313" y="693738"/>
            <a:ext cx="4627562" cy="3470275"/>
          </a:xfrm>
          <a:ln/>
        </p:spPr>
      </p:sp>
      <p:sp>
        <p:nvSpPr>
          <p:cNvPr id="97284" name="Rectangle 3"/>
          <p:cNvSpPr>
            <a:spLocks noGrp="1" noChangeArrowheads="1"/>
          </p:cNvSpPr>
          <p:nvPr>
            <p:ph type="body" idx="1"/>
          </p:nvPr>
        </p:nvSpPr>
        <p:spPr>
          <a:xfrm>
            <a:off x="890588" y="4395788"/>
            <a:ext cx="5048250" cy="4241800"/>
          </a:xfrm>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p:spPr>
        <p:txBody>
          <a:bodyPr/>
          <a:lstStyle/>
          <a:p>
            <a:fld id="{C45800CE-B583-48CC-96A6-101344222C69}" type="slidenum">
              <a:rPr lang="en-GB"/>
              <a:pPr/>
              <a:t>2</a:t>
            </a:fld>
            <a:endParaRPr lang="en-GB"/>
          </a:p>
        </p:txBody>
      </p:sp>
      <p:sp>
        <p:nvSpPr>
          <p:cNvPr id="79875" name="Rectangle 1"/>
          <p:cNvSpPr txBox="1">
            <a:spLocks noChangeArrowheads="1" noTextEdit="1"/>
          </p:cNvSpPr>
          <p:nvPr>
            <p:ph type="sldImg"/>
          </p:nvPr>
        </p:nvSpPr>
        <p:spPr>
          <a:xfrm>
            <a:off x="1120775" y="688975"/>
            <a:ext cx="4624388" cy="3468688"/>
          </a:xfrm>
          <a:ln/>
        </p:spPr>
      </p:sp>
      <p:sp>
        <p:nvSpPr>
          <p:cNvPr id="79876" name="Rectangle 2"/>
          <p:cNvSpPr txBox="1">
            <a:spLocks noChangeArrowheads="1"/>
          </p:cNvSpPr>
          <p:nvPr>
            <p:ph type="body" idx="1"/>
          </p:nvPr>
        </p:nvSpPr>
        <p:spPr>
          <a:xfrm>
            <a:off x="912813" y="4389438"/>
            <a:ext cx="5033962" cy="4146550"/>
          </a:xfrm>
          <a:noFill/>
          <a:ln/>
        </p:spPr>
        <p:txBody>
          <a:bodyPr wrap="none" lIns="91449" tIns="45725" rIns="91449" bIns="45725" anchor="ct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p:nvPr>
        </p:nvSpPr>
        <p:spPr>
          <a:noFill/>
        </p:spPr>
        <p:txBody>
          <a:bodyPr/>
          <a:lstStyle/>
          <a:p>
            <a:fld id="{E4531BFF-5157-4FA5-95FC-2E25026712D1}" type="slidenum">
              <a:rPr lang="en-GB"/>
              <a:pPr/>
              <a:t>20</a:t>
            </a:fld>
            <a:endParaRPr lang="en-GB"/>
          </a:p>
        </p:txBody>
      </p:sp>
      <p:sp>
        <p:nvSpPr>
          <p:cNvPr id="98307" name="Rectangle 1026"/>
          <p:cNvSpPr>
            <a:spLocks noGrp="1" noChangeArrowheads="1" noTextEdit="1"/>
          </p:cNvSpPr>
          <p:nvPr>
            <p:ph type="sldImg"/>
          </p:nvPr>
        </p:nvSpPr>
        <p:spPr>
          <a:xfrm>
            <a:off x="1106488" y="696913"/>
            <a:ext cx="4648200" cy="3486150"/>
          </a:xfrm>
          <a:ln/>
        </p:spPr>
      </p:sp>
      <p:sp>
        <p:nvSpPr>
          <p:cNvPr id="98308" name="Rectangle 1027"/>
          <p:cNvSpPr>
            <a:spLocks noGrp="1" noChangeArrowheads="1"/>
          </p:cNvSpPr>
          <p:nvPr>
            <p:ph type="body" idx="1"/>
          </p:nvPr>
        </p:nvSpPr>
        <p:spPr>
          <a:xfrm>
            <a:off x="914400" y="4416425"/>
            <a:ext cx="5029200" cy="4183063"/>
          </a:xfrm>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p:nvPr>
        </p:nvSpPr>
        <p:spPr>
          <a:noFill/>
        </p:spPr>
        <p:txBody>
          <a:bodyPr/>
          <a:lstStyle/>
          <a:p>
            <a:fld id="{F441148F-248A-4E1A-9F51-454241BACEC0}" type="slidenum">
              <a:rPr lang="en-GB"/>
              <a:pPr/>
              <a:t>21</a:t>
            </a:fld>
            <a:endParaRPr lang="en-GB"/>
          </a:p>
        </p:txBody>
      </p:sp>
      <p:sp>
        <p:nvSpPr>
          <p:cNvPr id="99331" name="Rectangle 2"/>
          <p:cNvSpPr>
            <a:spLocks noGrp="1" noChangeArrowheads="1" noTextEdit="1"/>
          </p:cNvSpPr>
          <p:nvPr>
            <p:ph type="sldImg"/>
          </p:nvPr>
        </p:nvSpPr>
        <p:spPr>
          <a:xfrm>
            <a:off x="1106488" y="696913"/>
            <a:ext cx="4648200" cy="3486150"/>
          </a:xfrm>
          <a:ln/>
        </p:spPr>
      </p:sp>
      <p:sp>
        <p:nvSpPr>
          <p:cNvPr id="99332" name="Rectangle 3"/>
          <p:cNvSpPr>
            <a:spLocks noGrp="1" noChangeArrowheads="1"/>
          </p:cNvSpPr>
          <p:nvPr>
            <p:ph type="body" idx="1"/>
          </p:nvPr>
        </p:nvSpPr>
        <p:spPr>
          <a:xfrm>
            <a:off x="917575" y="4416425"/>
            <a:ext cx="5022850" cy="4183063"/>
          </a:xfrm>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p:nvPr>
        </p:nvSpPr>
        <p:spPr>
          <a:noFill/>
        </p:spPr>
        <p:txBody>
          <a:bodyPr/>
          <a:lstStyle/>
          <a:p>
            <a:fld id="{12948B03-05E4-4856-BD0D-2F62BB65AD14}" type="slidenum">
              <a:rPr lang="en-GB"/>
              <a:pPr/>
              <a:t>22</a:t>
            </a:fld>
            <a:endParaRPr lang="en-GB"/>
          </a:p>
        </p:txBody>
      </p:sp>
      <p:sp>
        <p:nvSpPr>
          <p:cNvPr id="100355" name="Rectangle 2"/>
          <p:cNvSpPr>
            <a:spLocks noGrp="1" noChangeArrowheads="1" noTextEdit="1"/>
          </p:cNvSpPr>
          <p:nvPr>
            <p:ph type="sldImg"/>
          </p:nvPr>
        </p:nvSpPr>
        <p:spPr>
          <a:xfrm>
            <a:off x="1106488" y="696913"/>
            <a:ext cx="4648200" cy="3486150"/>
          </a:xfrm>
          <a:ln/>
        </p:spPr>
      </p:sp>
      <p:sp>
        <p:nvSpPr>
          <p:cNvPr id="100356" name="Rectangle 3"/>
          <p:cNvSpPr>
            <a:spLocks noGrp="1" noChangeArrowheads="1"/>
          </p:cNvSpPr>
          <p:nvPr>
            <p:ph type="body" idx="1"/>
          </p:nvPr>
        </p:nvSpPr>
        <p:spPr>
          <a:xfrm>
            <a:off x="917575" y="4416425"/>
            <a:ext cx="5022850" cy="4183063"/>
          </a:xfrm>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p:nvPr>
        </p:nvSpPr>
        <p:spPr>
          <a:noFill/>
        </p:spPr>
        <p:txBody>
          <a:bodyPr/>
          <a:lstStyle/>
          <a:p>
            <a:fld id="{2CB8ECA8-83D1-4690-8B80-048168FC8666}" type="slidenum">
              <a:rPr lang="en-GB"/>
              <a:pPr/>
              <a:t>23</a:t>
            </a:fld>
            <a:endParaRPr lang="en-GB"/>
          </a:p>
        </p:txBody>
      </p:sp>
      <p:sp>
        <p:nvSpPr>
          <p:cNvPr id="101379" name="Rectangle 2"/>
          <p:cNvSpPr>
            <a:spLocks noGrp="1" noChangeArrowheads="1" noTextEdit="1"/>
          </p:cNvSpPr>
          <p:nvPr>
            <p:ph type="sldImg"/>
          </p:nvPr>
        </p:nvSpPr>
        <p:spPr>
          <a:xfrm>
            <a:off x="1106488" y="696913"/>
            <a:ext cx="4648200" cy="3486150"/>
          </a:xfrm>
          <a:ln/>
        </p:spPr>
      </p:sp>
      <p:sp>
        <p:nvSpPr>
          <p:cNvPr id="101380" name="Rectangle 3"/>
          <p:cNvSpPr>
            <a:spLocks noGrp="1" noChangeArrowheads="1"/>
          </p:cNvSpPr>
          <p:nvPr>
            <p:ph type="body" idx="1"/>
          </p:nvPr>
        </p:nvSpPr>
        <p:spPr>
          <a:xfrm>
            <a:off x="917575" y="4416425"/>
            <a:ext cx="5022850" cy="4183063"/>
          </a:xfrm>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p:nvPr>
        </p:nvSpPr>
        <p:spPr>
          <a:noFill/>
        </p:spPr>
        <p:txBody>
          <a:bodyPr/>
          <a:lstStyle/>
          <a:p>
            <a:fld id="{0A0C64CB-3B73-4E47-9ABA-B5AA90E29AD7}" type="slidenum">
              <a:rPr lang="en-GB"/>
              <a:pPr/>
              <a:t>24</a:t>
            </a:fld>
            <a:endParaRPr lang="en-GB"/>
          </a:p>
        </p:txBody>
      </p:sp>
      <p:sp>
        <p:nvSpPr>
          <p:cNvPr id="102403" name="Rectangle 2"/>
          <p:cNvSpPr>
            <a:spLocks noGrp="1" noChangeArrowheads="1" noTextEdit="1"/>
          </p:cNvSpPr>
          <p:nvPr>
            <p:ph type="sldImg"/>
          </p:nvPr>
        </p:nvSpPr>
        <p:spPr>
          <a:xfrm>
            <a:off x="1106488" y="696913"/>
            <a:ext cx="4648200" cy="3486150"/>
          </a:xfrm>
          <a:ln/>
        </p:spPr>
      </p:sp>
      <p:sp>
        <p:nvSpPr>
          <p:cNvPr id="102404" name="Rectangle 3"/>
          <p:cNvSpPr>
            <a:spLocks noGrp="1" noChangeArrowheads="1"/>
          </p:cNvSpPr>
          <p:nvPr>
            <p:ph type="body" idx="1"/>
          </p:nvPr>
        </p:nvSpPr>
        <p:spPr>
          <a:xfrm>
            <a:off x="917575" y="4416425"/>
            <a:ext cx="5022850" cy="4183063"/>
          </a:xfrm>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p:nvPr>
        </p:nvSpPr>
        <p:spPr>
          <a:noFill/>
        </p:spPr>
        <p:txBody>
          <a:bodyPr/>
          <a:lstStyle/>
          <a:p>
            <a:fld id="{A4FD5FDF-5EE3-4289-A254-E9213277DF74}" type="slidenum">
              <a:rPr lang="en-GB"/>
              <a:pPr/>
              <a:t>25</a:t>
            </a:fld>
            <a:endParaRPr lang="en-GB"/>
          </a:p>
        </p:txBody>
      </p:sp>
      <p:sp>
        <p:nvSpPr>
          <p:cNvPr id="103427" name="Rectangle 2"/>
          <p:cNvSpPr>
            <a:spLocks noGrp="1" noChangeArrowheads="1" noTextEdit="1"/>
          </p:cNvSpPr>
          <p:nvPr>
            <p:ph type="sldImg"/>
          </p:nvPr>
        </p:nvSpPr>
        <p:spPr>
          <a:xfrm>
            <a:off x="1106488" y="696913"/>
            <a:ext cx="4648200" cy="3486150"/>
          </a:xfrm>
          <a:ln/>
        </p:spPr>
      </p:sp>
      <p:sp>
        <p:nvSpPr>
          <p:cNvPr id="103428" name="Rectangle 3"/>
          <p:cNvSpPr>
            <a:spLocks noGrp="1" noChangeArrowheads="1"/>
          </p:cNvSpPr>
          <p:nvPr>
            <p:ph type="body" idx="1"/>
          </p:nvPr>
        </p:nvSpPr>
        <p:spPr>
          <a:xfrm>
            <a:off x="917575" y="4416425"/>
            <a:ext cx="5022850" cy="4183063"/>
          </a:xfrm>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p:nvPr>
        </p:nvSpPr>
        <p:spPr>
          <a:noFill/>
        </p:spPr>
        <p:txBody>
          <a:bodyPr/>
          <a:lstStyle/>
          <a:p>
            <a:fld id="{4EF22A3F-5DCE-4D6C-AA8A-B09718B383A4}" type="slidenum">
              <a:rPr lang="en-GB"/>
              <a:pPr/>
              <a:t>26</a:t>
            </a:fld>
            <a:endParaRPr lang="en-GB"/>
          </a:p>
        </p:txBody>
      </p:sp>
      <p:sp>
        <p:nvSpPr>
          <p:cNvPr id="104451" name="Rectangle 2"/>
          <p:cNvSpPr>
            <a:spLocks noGrp="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p:nvPr>
        </p:nvSpPr>
        <p:spPr>
          <a:noFill/>
        </p:spPr>
        <p:txBody>
          <a:bodyPr/>
          <a:lstStyle/>
          <a:p>
            <a:fld id="{079EDB4D-B2E2-408F-A57C-13877CB9447E}" type="slidenum">
              <a:rPr lang="en-GB"/>
              <a:pPr/>
              <a:t>27</a:t>
            </a:fld>
            <a:endParaRPr lang="en-GB"/>
          </a:p>
        </p:txBody>
      </p:sp>
      <p:sp>
        <p:nvSpPr>
          <p:cNvPr id="105475" name="Rectangle 2"/>
          <p:cNvSpPr>
            <a:spLocks noGrp="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p:nvPr>
        </p:nvSpPr>
        <p:spPr>
          <a:noFill/>
        </p:spPr>
        <p:txBody>
          <a:bodyPr/>
          <a:lstStyle/>
          <a:p>
            <a:fld id="{D7E446F4-F549-49A7-8F17-17230CC954D1}" type="slidenum">
              <a:rPr lang="en-GB"/>
              <a:pPr/>
              <a:t>28</a:t>
            </a:fld>
            <a:endParaRPr lang="en-GB"/>
          </a:p>
        </p:txBody>
      </p:sp>
      <p:sp>
        <p:nvSpPr>
          <p:cNvPr id="106499" name="Rectangle 2"/>
          <p:cNvSpPr>
            <a:spLocks noGrp="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p:nvPr>
        </p:nvSpPr>
        <p:spPr>
          <a:noFill/>
        </p:spPr>
        <p:txBody>
          <a:bodyPr/>
          <a:lstStyle/>
          <a:p>
            <a:fld id="{2207AFB0-19B2-4C4F-930A-146E06FE97EB}" type="slidenum">
              <a:rPr lang="en-GB"/>
              <a:pPr/>
              <a:t>29</a:t>
            </a:fld>
            <a:endParaRPr lang="en-GB"/>
          </a:p>
        </p:txBody>
      </p:sp>
      <p:sp>
        <p:nvSpPr>
          <p:cNvPr id="107523" name="Rectangle 2"/>
          <p:cNvSpPr>
            <a:spLocks noGrp="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7"/>
          <p:cNvSpPr>
            <a:spLocks noGrp="1" noChangeArrowheads="1"/>
          </p:cNvSpPr>
          <p:nvPr>
            <p:ph type="sldNum" sz="quarter"/>
          </p:nvPr>
        </p:nvSpPr>
        <p:spPr>
          <a:noFill/>
        </p:spPr>
        <p:txBody>
          <a:bodyPr/>
          <a:lstStyle/>
          <a:p>
            <a:fld id="{22435E46-B4B8-4217-BE58-2AE4851338B9}" type="slidenum">
              <a:rPr lang="en-GB"/>
              <a:pPr/>
              <a:t>3</a:t>
            </a:fld>
            <a:endParaRPr lang="en-GB"/>
          </a:p>
        </p:txBody>
      </p:sp>
      <p:sp>
        <p:nvSpPr>
          <p:cNvPr id="80899" name="Rectangle 1"/>
          <p:cNvSpPr txBox="1">
            <a:spLocks noChangeArrowheads="1" noTextEdit="1"/>
          </p:cNvSpPr>
          <p:nvPr>
            <p:ph type="sldImg"/>
          </p:nvPr>
        </p:nvSpPr>
        <p:spPr>
          <a:xfrm>
            <a:off x="1119188" y="688975"/>
            <a:ext cx="4624387" cy="3468688"/>
          </a:xfrm>
          <a:ln/>
        </p:spPr>
      </p:sp>
      <p:sp>
        <p:nvSpPr>
          <p:cNvPr id="80900" name="Rectangle 2"/>
          <p:cNvSpPr txBox="1">
            <a:spLocks noChangeArrowheads="1"/>
          </p:cNvSpPr>
          <p:nvPr>
            <p:ph type="body" idx="1"/>
          </p:nvPr>
        </p:nvSpPr>
        <p:spPr>
          <a:xfrm>
            <a:off x="911225" y="4387850"/>
            <a:ext cx="5033963" cy="4146550"/>
          </a:xfrm>
          <a:noFill/>
          <a:ln/>
        </p:spPr>
        <p:txBody>
          <a:bodyPr wrap="none" lIns="91449" tIns="45725" rIns="91449" bIns="45725" anchor="ct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7"/>
          <p:cNvSpPr>
            <a:spLocks noGrp="1" noChangeArrowheads="1"/>
          </p:cNvSpPr>
          <p:nvPr>
            <p:ph type="sldNum" sz="quarter"/>
          </p:nvPr>
        </p:nvSpPr>
        <p:spPr>
          <a:noFill/>
        </p:spPr>
        <p:txBody>
          <a:bodyPr/>
          <a:lstStyle/>
          <a:p>
            <a:fld id="{0CFD998F-F09D-458F-AF9C-92A50AE76265}" type="slidenum">
              <a:rPr lang="en-GB"/>
              <a:pPr/>
              <a:t>30</a:t>
            </a:fld>
            <a:endParaRPr lang="en-GB"/>
          </a:p>
        </p:txBody>
      </p:sp>
      <p:sp>
        <p:nvSpPr>
          <p:cNvPr id="108547" name="Text Box 2"/>
          <p:cNvSpPr txBox="1">
            <a:spLocks noChangeArrowheads="1"/>
          </p:cNvSpPr>
          <p:nvPr/>
        </p:nvSpPr>
        <p:spPr bwMode="auto">
          <a:xfrm>
            <a:off x="1169988" y="690563"/>
            <a:ext cx="4524375" cy="3468687"/>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08548" name="Rectangle 3"/>
          <p:cNvSpPr>
            <a:spLocks noChangeArrowheads="1"/>
          </p:cNvSpPr>
          <p:nvPr>
            <p:ph type="body"/>
          </p:nvPr>
        </p:nvSpPr>
        <p:spPr>
          <a:xfrm>
            <a:off x="912813" y="4389438"/>
            <a:ext cx="5033962" cy="4237037"/>
          </a:xfrm>
          <a:noFill/>
          <a:ln/>
        </p:spPr>
        <p:txBody>
          <a:bodyPr wrap="none" anchor="ct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7"/>
          <p:cNvSpPr>
            <a:spLocks noGrp="1" noChangeArrowheads="1"/>
          </p:cNvSpPr>
          <p:nvPr>
            <p:ph type="sldNum" sz="quarter"/>
          </p:nvPr>
        </p:nvSpPr>
        <p:spPr>
          <a:noFill/>
        </p:spPr>
        <p:txBody>
          <a:bodyPr/>
          <a:lstStyle/>
          <a:p>
            <a:fld id="{7341D7AC-19F7-4A64-8B35-BEBC77988EC0}" type="slidenum">
              <a:rPr lang="en-GB"/>
              <a:pPr/>
              <a:t>31</a:t>
            </a:fld>
            <a:endParaRPr lang="en-GB"/>
          </a:p>
        </p:txBody>
      </p:sp>
      <p:sp>
        <p:nvSpPr>
          <p:cNvPr id="109571" name="Text Box 2"/>
          <p:cNvSpPr txBox="1">
            <a:spLocks noChangeArrowheads="1"/>
          </p:cNvSpPr>
          <p:nvPr/>
        </p:nvSpPr>
        <p:spPr bwMode="auto">
          <a:xfrm>
            <a:off x="1169988" y="690563"/>
            <a:ext cx="4524375" cy="3468687"/>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09572" name="Rectangle 3"/>
          <p:cNvSpPr>
            <a:spLocks noChangeArrowheads="1"/>
          </p:cNvSpPr>
          <p:nvPr>
            <p:ph type="body"/>
          </p:nvPr>
        </p:nvSpPr>
        <p:spPr>
          <a:xfrm>
            <a:off x="912813" y="4389438"/>
            <a:ext cx="5033962" cy="4237037"/>
          </a:xfrm>
          <a:noFill/>
          <a:ln/>
        </p:spPr>
        <p:txBody>
          <a:bodyPr wrap="none" anchor="ct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7"/>
          <p:cNvSpPr>
            <a:spLocks noGrp="1" noChangeArrowheads="1"/>
          </p:cNvSpPr>
          <p:nvPr>
            <p:ph type="sldNum" sz="quarter"/>
          </p:nvPr>
        </p:nvSpPr>
        <p:spPr>
          <a:noFill/>
        </p:spPr>
        <p:txBody>
          <a:bodyPr/>
          <a:lstStyle/>
          <a:p>
            <a:fld id="{5482A2D0-7A0C-47DB-9D20-9204FAA48EAE}" type="slidenum">
              <a:rPr lang="en-GB"/>
              <a:pPr/>
              <a:t>32</a:t>
            </a:fld>
            <a:endParaRPr lang="en-GB"/>
          </a:p>
        </p:txBody>
      </p:sp>
      <p:sp>
        <p:nvSpPr>
          <p:cNvPr id="110595" name="Text Box 2"/>
          <p:cNvSpPr txBox="1">
            <a:spLocks noChangeArrowheads="1"/>
          </p:cNvSpPr>
          <p:nvPr/>
        </p:nvSpPr>
        <p:spPr bwMode="auto">
          <a:xfrm>
            <a:off x="1143000" y="681038"/>
            <a:ext cx="4618038" cy="3540125"/>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10596" name="Rectangle 3"/>
          <p:cNvSpPr>
            <a:spLocks noChangeArrowheads="1"/>
          </p:cNvSpPr>
          <p:nvPr>
            <p:ph type="body"/>
          </p:nvPr>
        </p:nvSpPr>
        <p:spPr>
          <a:xfrm>
            <a:off x="912813" y="4389438"/>
            <a:ext cx="5033962" cy="4237037"/>
          </a:xfrm>
          <a:noFill/>
          <a:ln/>
        </p:spPr>
        <p:txBody>
          <a:bodyPr wrap="none" anchor="ct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7"/>
          <p:cNvSpPr>
            <a:spLocks noGrp="1" noChangeArrowheads="1"/>
          </p:cNvSpPr>
          <p:nvPr>
            <p:ph type="sldNum" sz="quarter"/>
          </p:nvPr>
        </p:nvSpPr>
        <p:spPr>
          <a:noFill/>
        </p:spPr>
        <p:txBody>
          <a:bodyPr/>
          <a:lstStyle/>
          <a:p>
            <a:fld id="{465E0AC1-A0E9-4090-B389-F9FC2FE21BDD}" type="slidenum">
              <a:rPr lang="en-GB"/>
              <a:pPr/>
              <a:t>33</a:t>
            </a:fld>
            <a:endParaRPr lang="en-GB"/>
          </a:p>
        </p:txBody>
      </p:sp>
      <p:sp>
        <p:nvSpPr>
          <p:cNvPr id="111619" name="Text Box 2"/>
          <p:cNvSpPr txBox="1">
            <a:spLocks noChangeArrowheads="1"/>
          </p:cNvSpPr>
          <p:nvPr/>
        </p:nvSpPr>
        <p:spPr bwMode="auto">
          <a:xfrm>
            <a:off x="1143000" y="681038"/>
            <a:ext cx="4618038" cy="3540125"/>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11620" name="Rectangle 3"/>
          <p:cNvSpPr>
            <a:spLocks noChangeArrowheads="1"/>
          </p:cNvSpPr>
          <p:nvPr>
            <p:ph type="body"/>
          </p:nvPr>
        </p:nvSpPr>
        <p:spPr>
          <a:xfrm>
            <a:off x="912813" y="4389438"/>
            <a:ext cx="5033962" cy="4237037"/>
          </a:xfrm>
          <a:noFill/>
          <a:ln/>
        </p:spPr>
        <p:txBody>
          <a:bodyPr wrap="none" anchor="ct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7"/>
          <p:cNvSpPr>
            <a:spLocks noGrp="1" noChangeArrowheads="1"/>
          </p:cNvSpPr>
          <p:nvPr>
            <p:ph type="sldNum" sz="quarter"/>
          </p:nvPr>
        </p:nvSpPr>
        <p:spPr>
          <a:noFill/>
        </p:spPr>
        <p:txBody>
          <a:bodyPr/>
          <a:lstStyle/>
          <a:p>
            <a:fld id="{8B5A9320-392C-4233-81AD-3CFD811908DE}" type="slidenum">
              <a:rPr lang="en-GB"/>
              <a:pPr/>
              <a:t>34</a:t>
            </a:fld>
            <a:endParaRPr lang="en-GB"/>
          </a:p>
        </p:txBody>
      </p:sp>
      <p:sp>
        <p:nvSpPr>
          <p:cNvPr id="112643" name="Text Box 2"/>
          <p:cNvSpPr txBox="1">
            <a:spLocks noChangeArrowheads="1"/>
          </p:cNvSpPr>
          <p:nvPr/>
        </p:nvSpPr>
        <p:spPr bwMode="auto">
          <a:xfrm>
            <a:off x="1143000" y="681038"/>
            <a:ext cx="4618038" cy="3540125"/>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12644" name="Rectangle 3"/>
          <p:cNvSpPr>
            <a:spLocks noChangeArrowheads="1"/>
          </p:cNvSpPr>
          <p:nvPr>
            <p:ph type="body"/>
          </p:nvPr>
        </p:nvSpPr>
        <p:spPr>
          <a:xfrm>
            <a:off x="912813" y="4389438"/>
            <a:ext cx="5033962" cy="4237037"/>
          </a:xfrm>
          <a:noFill/>
          <a:ln/>
        </p:spPr>
        <p:txBody>
          <a:bodyPr wrap="none" anchor="ct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7"/>
          <p:cNvSpPr>
            <a:spLocks noGrp="1" noChangeArrowheads="1"/>
          </p:cNvSpPr>
          <p:nvPr>
            <p:ph type="sldNum" sz="quarter"/>
          </p:nvPr>
        </p:nvSpPr>
        <p:spPr>
          <a:noFill/>
        </p:spPr>
        <p:txBody>
          <a:bodyPr/>
          <a:lstStyle/>
          <a:p>
            <a:fld id="{B64DEDE6-868B-4CD2-B68F-7C25A757C684}" type="slidenum">
              <a:rPr lang="en-GB"/>
              <a:pPr/>
              <a:t>35</a:t>
            </a:fld>
            <a:endParaRPr lang="en-GB"/>
          </a:p>
        </p:txBody>
      </p:sp>
      <p:sp>
        <p:nvSpPr>
          <p:cNvPr id="113667" name="Text Box 2"/>
          <p:cNvSpPr txBox="1">
            <a:spLocks noChangeArrowheads="1"/>
          </p:cNvSpPr>
          <p:nvPr/>
        </p:nvSpPr>
        <p:spPr bwMode="auto">
          <a:xfrm>
            <a:off x="1143000" y="681038"/>
            <a:ext cx="4618038" cy="3540125"/>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13668" name="Rectangle 3"/>
          <p:cNvSpPr>
            <a:spLocks noChangeArrowheads="1"/>
          </p:cNvSpPr>
          <p:nvPr>
            <p:ph type="body"/>
          </p:nvPr>
        </p:nvSpPr>
        <p:spPr>
          <a:xfrm>
            <a:off x="912813" y="4389438"/>
            <a:ext cx="5033962" cy="4237037"/>
          </a:xfrm>
          <a:noFill/>
          <a:ln/>
        </p:spPr>
        <p:txBody>
          <a:bodyPr wrap="none" anchor="ct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7"/>
          <p:cNvSpPr>
            <a:spLocks noGrp="1" noChangeArrowheads="1"/>
          </p:cNvSpPr>
          <p:nvPr>
            <p:ph type="sldNum" sz="quarter"/>
          </p:nvPr>
        </p:nvSpPr>
        <p:spPr>
          <a:noFill/>
        </p:spPr>
        <p:txBody>
          <a:bodyPr/>
          <a:lstStyle/>
          <a:p>
            <a:fld id="{53D017AD-B504-4AB2-8223-0C25994291BF}" type="slidenum">
              <a:rPr lang="en-GB"/>
              <a:pPr/>
              <a:t>36</a:t>
            </a:fld>
            <a:endParaRPr lang="en-GB"/>
          </a:p>
        </p:txBody>
      </p:sp>
      <p:sp>
        <p:nvSpPr>
          <p:cNvPr id="114691" name="Text Box 2"/>
          <p:cNvSpPr txBox="1">
            <a:spLocks noChangeArrowheads="1"/>
          </p:cNvSpPr>
          <p:nvPr/>
        </p:nvSpPr>
        <p:spPr bwMode="auto">
          <a:xfrm>
            <a:off x="1143000" y="681038"/>
            <a:ext cx="4618038" cy="3540125"/>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14692" name="Rectangle 3"/>
          <p:cNvSpPr>
            <a:spLocks noChangeArrowheads="1"/>
          </p:cNvSpPr>
          <p:nvPr>
            <p:ph type="body"/>
          </p:nvPr>
        </p:nvSpPr>
        <p:spPr>
          <a:xfrm>
            <a:off x="912813" y="4389438"/>
            <a:ext cx="5033962" cy="4237037"/>
          </a:xfrm>
          <a:noFill/>
          <a:ln/>
        </p:spPr>
        <p:txBody>
          <a:bodyPr wrap="none" anchor="ct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7"/>
          <p:cNvSpPr>
            <a:spLocks noGrp="1" noChangeArrowheads="1"/>
          </p:cNvSpPr>
          <p:nvPr>
            <p:ph type="sldNum" sz="quarter"/>
          </p:nvPr>
        </p:nvSpPr>
        <p:spPr>
          <a:noFill/>
        </p:spPr>
        <p:txBody>
          <a:bodyPr/>
          <a:lstStyle/>
          <a:p>
            <a:fld id="{E076502A-C7BF-4227-B900-8F07BF2309F8}" type="slidenum">
              <a:rPr lang="en-GB"/>
              <a:pPr/>
              <a:t>37</a:t>
            </a:fld>
            <a:endParaRPr lang="en-GB"/>
          </a:p>
        </p:txBody>
      </p:sp>
      <p:sp>
        <p:nvSpPr>
          <p:cNvPr id="115715" name="Text Box 2"/>
          <p:cNvSpPr txBox="1">
            <a:spLocks noChangeArrowheads="1"/>
          </p:cNvSpPr>
          <p:nvPr/>
        </p:nvSpPr>
        <p:spPr bwMode="auto">
          <a:xfrm>
            <a:off x="1169988" y="690563"/>
            <a:ext cx="4524375" cy="3468687"/>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15716" name="Rectangle 3"/>
          <p:cNvSpPr>
            <a:spLocks noChangeArrowheads="1"/>
          </p:cNvSpPr>
          <p:nvPr>
            <p:ph type="body"/>
          </p:nvPr>
        </p:nvSpPr>
        <p:spPr>
          <a:xfrm>
            <a:off x="912813" y="4389438"/>
            <a:ext cx="5033962" cy="4237037"/>
          </a:xfrm>
          <a:noFill/>
          <a:ln/>
        </p:spPr>
        <p:txBody>
          <a:bodyPr wrap="none" anchor="ct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7"/>
          <p:cNvSpPr>
            <a:spLocks noGrp="1" noChangeArrowheads="1"/>
          </p:cNvSpPr>
          <p:nvPr>
            <p:ph type="sldNum" sz="quarter"/>
          </p:nvPr>
        </p:nvSpPr>
        <p:spPr>
          <a:noFill/>
        </p:spPr>
        <p:txBody>
          <a:bodyPr/>
          <a:lstStyle/>
          <a:p>
            <a:fld id="{C1A5872F-DB38-4184-94A0-0FCFF9569069}" type="slidenum">
              <a:rPr lang="en-GB"/>
              <a:pPr/>
              <a:t>38</a:t>
            </a:fld>
            <a:endParaRPr lang="en-GB"/>
          </a:p>
        </p:txBody>
      </p:sp>
      <p:sp>
        <p:nvSpPr>
          <p:cNvPr id="116739" name="Text Box 2"/>
          <p:cNvSpPr txBox="1">
            <a:spLocks noChangeArrowheads="1"/>
          </p:cNvSpPr>
          <p:nvPr/>
        </p:nvSpPr>
        <p:spPr bwMode="auto">
          <a:xfrm>
            <a:off x="1169988" y="690563"/>
            <a:ext cx="4524375" cy="3468687"/>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16740" name="Rectangle 3"/>
          <p:cNvSpPr>
            <a:spLocks noChangeArrowheads="1"/>
          </p:cNvSpPr>
          <p:nvPr>
            <p:ph type="body"/>
          </p:nvPr>
        </p:nvSpPr>
        <p:spPr>
          <a:xfrm>
            <a:off x="912813" y="4389438"/>
            <a:ext cx="5033962" cy="4237037"/>
          </a:xfrm>
          <a:noFill/>
          <a:ln/>
        </p:spPr>
        <p:txBody>
          <a:bodyPr wrap="none" anchor="ct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7"/>
          <p:cNvSpPr>
            <a:spLocks noGrp="1" noChangeArrowheads="1"/>
          </p:cNvSpPr>
          <p:nvPr>
            <p:ph type="sldNum" sz="quarter"/>
          </p:nvPr>
        </p:nvSpPr>
        <p:spPr>
          <a:noFill/>
        </p:spPr>
        <p:txBody>
          <a:bodyPr/>
          <a:lstStyle/>
          <a:p>
            <a:fld id="{3F28702D-038A-40B0-B9FF-9665725F8795}" type="slidenum">
              <a:rPr lang="en-GB"/>
              <a:pPr/>
              <a:t>39</a:t>
            </a:fld>
            <a:endParaRPr lang="en-GB"/>
          </a:p>
        </p:txBody>
      </p:sp>
      <p:sp>
        <p:nvSpPr>
          <p:cNvPr id="117763" name="Text Box 2"/>
          <p:cNvSpPr txBox="1">
            <a:spLocks noChangeArrowheads="1"/>
          </p:cNvSpPr>
          <p:nvPr/>
        </p:nvSpPr>
        <p:spPr bwMode="auto">
          <a:xfrm>
            <a:off x="1169988" y="690563"/>
            <a:ext cx="4524375" cy="3468687"/>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17764" name="Rectangle 3"/>
          <p:cNvSpPr>
            <a:spLocks noChangeArrowheads="1"/>
          </p:cNvSpPr>
          <p:nvPr>
            <p:ph type="body"/>
          </p:nvPr>
        </p:nvSpPr>
        <p:spPr>
          <a:xfrm>
            <a:off x="912813" y="4389438"/>
            <a:ext cx="5033962" cy="4237037"/>
          </a:xfrm>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p:nvPr>
        </p:nvSpPr>
        <p:spPr>
          <a:noFill/>
        </p:spPr>
        <p:txBody>
          <a:bodyPr/>
          <a:lstStyle/>
          <a:p>
            <a:fld id="{C48570C2-55C7-40E1-BE39-31FB8043DA7F}" type="slidenum">
              <a:rPr lang="en-GB"/>
              <a:pPr/>
              <a:t>4</a:t>
            </a:fld>
            <a:endParaRPr lang="en-GB"/>
          </a:p>
        </p:txBody>
      </p:sp>
      <p:sp>
        <p:nvSpPr>
          <p:cNvPr id="81923" name="Rectangle 2"/>
          <p:cNvSpPr>
            <a:spLocks noGrp="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7"/>
          <p:cNvSpPr>
            <a:spLocks noGrp="1" noChangeArrowheads="1"/>
          </p:cNvSpPr>
          <p:nvPr>
            <p:ph type="sldNum" sz="quarter"/>
          </p:nvPr>
        </p:nvSpPr>
        <p:spPr>
          <a:noFill/>
        </p:spPr>
        <p:txBody>
          <a:bodyPr/>
          <a:lstStyle/>
          <a:p>
            <a:fld id="{7FFC3309-4F92-4DBA-8AC5-780397F2107C}" type="slidenum">
              <a:rPr lang="en-GB"/>
              <a:pPr/>
              <a:t>40</a:t>
            </a:fld>
            <a:endParaRPr lang="en-GB"/>
          </a:p>
        </p:txBody>
      </p:sp>
      <p:sp>
        <p:nvSpPr>
          <p:cNvPr id="118787" name="Text Box 2"/>
          <p:cNvSpPr txBox="1">
            <a:spLocks noChangeArrowheads="1"/>
          </p:cNvSpPr>
          <p:nvPr/>
        </p:nvSpPr>
        <p:spPr bwMode="auto">
          <a:xfrm>
            <a:off x="1169988" y="690563"/>
            <a:ext cx="4524375" cy="3468687"/>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18788" name="Rectangle 3"/>
          <p:cNvSpPr>
            <a:spLocks noChangeArrowheads="1"/>
          </p:cNvSpPr>
          <p:nvPr>
            <p:ph type="body"/>
          </p:nvPr>
        </p:nvSpPr>
        <p:spPr>
          <a:xfrm>
            <a:off x="912813" y="4389438"/>
            <a:ext cx="5033962" cy="4237037"/>
          </a:xfrm>
          <a:noFill/>
          <a:ln/>
        </p:spPr>
        <p:txBody>
          <a:bodyPr wrap="none" anchor="ct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7"/>
          <p:cNvSpPr>
            <a:spLocks noGrp="1" noChangeArrowheads="1"/>
          </p:cNvSpPr>
          <p:nvPr>
            <p:ph type="sldNum" sz="quarter"/>
          </p:nvPr>
        </p:nvSpPr>
        <p:spPr>
          <a:noFill/>
        </p:spPr>
        <p:txBody>
          <a:bodyPr/>
          <a:lstStyle/>
          <a:p>
            <a:fld id="{981DB7DA-276E-4C07-8D53-53B451767BE0}" type="slidenum">
              <a:rPr lang="en-GB"/>
              <a:pPr/>
              <a:t>41</a:t>
            </a:fld>
            <a:endParaRPr lang="en-GB"/>
          </a:p>
        </p:txBody>
      </p:sp>
      <p:sp>
        <p:nvSpPr>
          <p:cNvPr id="119811" name="Text Box 2"/>
          <p:cNvSpPr txBox="1">
            <a:spLocks noChangeArrowheads="1"/>
          </p:cNvSpPr>
          <p:nvPr/>
        </p:nvSpPr>
        <p:spPr bwMode="auto">
          <a:xfrm>
            <a:off x="1169988" y="690563"/>
            <a:ext cx="4524375" cy="3468687"/>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19812" name="Rectangle 3"/>
          <p:cNvSpPr>
            <a:spLocks noChangeArrowheads="1"/>
          </p:cNvSpPr>
          <p:nvPr>
            <p:ph type="body"/>
          </p:nvPr>
        </p:nvSpPr>
        <p:spPr>
          <a:xfrm>
            <a:off x="912813" y="4389438"/>
            <a:ext cx="5033962" cy="4237037"/>
          </a:xfrm>
          <a:noFill/>
          <a:ln/>
        </p:spPr>
        <p:txBody>
          <a:bodyPr wrap="none" anchor="ct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7"/>
          <p:cNvSpPr>
            <a:spLocks noGrp="1" noChangeArrowheads="1"/>
          </p:cNvSpPr>
          <p:nvPr>
            <p:ph type="sldNum" sz="quarter"/>
          </p:nvPr>
        </p:nvSpPr>
        <p:spPr>
          <a:noFill/>
        </p:spPr>
        <p:txBody>
          <a:bodyPr/>
          <a:lstStyle/>
          <a:p>
            <a:fld id="{ABC7331C-781C-4F18-B239-87DD7E6EB205}" type="slidenum">
              <a:rPr lang="en-GB"/>
              <a:pPr/>
              <a:t>42</a:t>
            </a:fld>
            <a:endParaRPr lang="en-GB"/>
          </a:p>
        </p:txBody>
      </p:sp>
      <p:sp>
        <p:nvSpPr>
          <p:cNvPr id="120835" name="Text Box 2"/>
          <p:cNvSpPr txBox="1">
            <a:spLocks noChangeArrowheads="1"/>
          </p:cNvSpPr>
          <p:nvPr/>
        </p:nvSpPr>
        <p:spPr bwMode="auto">
          <a:xfrm>
            <a:off x="1169988" y="690563"/>
            <a:ext cx="4524375" cy="3468687"/>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20836" name="Rectangle 3"/>
          <p:cNvSpPr>
            <a:spLocks noChangeArrowheads="1"/>
          </p:cNvSpPr>
          <p:nvPr>
            <p:ph type="body"/>
          </p:nvPr>
        </p:nvSpPr>
        <p:spPr>
          <a:xfrm>
            <a:off x="912813" y="4389438"/>
            <a:ext cx="5033962" cy="4237037"/>
          </a:xfrm>
          <a:noFill/>
          <a:ln/>
        </p:spPr>
        <p:txBody>
          <a:bodyPr wrap="none" anchor="ct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7"/>
          <p:cNvSpPr>
            <a:spLocks noGrp="1" noChangeArrowheads="1"/>
          </p:cNvSpPr>
          <p:nvPr>
            <p:ph type="sldNum" sz="quarter"/>
          </p:nvPr>
        </p:nvSpPr>
        <p:spPr>
          <a:noFill/>
        </p:spPr>
        <p:txBody>
          <a:bodyPr/>
          <a:lstStyle/>
          <a:p>
            <a:fld id="{9C8ECAB4-8943-4435-AB2E-3955691ECF6D}" type="slidenum">
              <a:rPr lang="en-GB"/>
              <a:pPr/>
              <a:t>43</a:t>
            </a:fld>
            <a:endParaRPr lang="en-GB"/>
          </a:p>
        </p:txBody>
      </p:sp>
      <p:sp>
        <p:nvSpPr>
          <p:cNvPr id="121859" name="Text Box 2"/>
          <p:cNvSpPr txBox="1">
            <a:spLocks noChangeArrowheads="1"/>
          </p:cNvSpPr>
          <p:nvPr/>
        </p:nvSpPr>
        <p:spPr bwMode="auto">
          <a:xfrm>
            <a:off x="1169988" y="690563"/>
            <a:ext cx="4524375" cy="3468687"/>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21860" name="Rectangle 3"/>
          <p:cNvSpPr>
            <a:spLocks noChangeArrowheads="1"/>
          </p:cNvSpPr>
          <p:nvPr>
            <p:ph type="body"/>
          </p:nvPr>
        </p:nvSpPr>
        <p:spPr>
          <a:xfrm>
            <a:off x="912813" y="4389438"/>
            <a:ext cx="5033962" cy="4237037"/>
          </a:xfrm>
          <a:noFill/>
          <a:ln/>
        </p:spPr>
        <p:txBody>
          <a:bodyPr wrap="none" anchor="ct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7"/>
          <p:cNvSpPr>
            <a:spLocks noGrp="1" noChangeArrowheads="1"/>
          </p:cNvSpPr>
          <p:nvPr>
            <p:ph type="sldNum" sz="quarter"/>
          </p:nvPr>
        </p:nvSpPr>
        <p:spPr>
          <a:noFill/>
        </p:spPr>
        <p:txBody>
          <a:bodyPr/>
          <a:lstStyle/>
          <a:p>
            <a:fld id="{08296037-567C-4B4C-9FE8-57818EB0B6C6}" type="slidenum">
              <a:rPr lang="en-GB"/>
              <a:pPr/>
              <a:t>44</a:t>
            </a:fld>
            <a:endParaRPr lang="en-GB"/>
          </a:p>
        </p:txBody>
      </p:sp>
      <p:sp>
        <p:nvSpPr>
          <p:cNvPr id="122883" name="Text Box 2"/>
          <p:cNvSpPr txBox="1">
            <a:spLocks noChangeArrowheads="1"/>
          </p:cNvSpPr>
          <p:nvPr/>
        </p:nvSpPr>
        <p:spPr bwMode="auto">
          <a:xfrm>
            <a:off x="1169988" y="690563"/>
            <a:ext cx="4524375" cy="3468687"/>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22884" name="Rectangle 3"/>
          <p:cNvSpPr>
            <a:spLocks noChangeArrowheads="1"/>
          </p:cNvSpPr>
          <p:nvPr>
            <p:ph type="body"/>
          </p:nvPr>
        </p:nvSpPr>
        <p:spPr>
          <a:xfrm>
            <a:off x="912813" y="4389438"/>
            <a:ext cx="5033962" cy="4237037"/>
          </a:xfrm>
          <a:noFill/>
          <a:ln/>
        </p:spPr>
        <p:txBody>
          <a:bodyPr wrap="none" anchor="ct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7"/>
          <p:cNvSpPr>
            <a:spLocks noGrp="1" noChangeArrowheads="1"/>
          </p:cNvSpPr>
          <p:nvPr>
            <p:ph type="sldNum" sz="quarter"/>
          </p:nvPr>
        </p:nvSpPr>
        <p:spPr>
          <a:noFill/>
        </p:spPr>
        <p:txBody>
          <a:bodyPr/>
          <a:lstStyle/>
          <a:p>
            <a:fld id="{AADCE0A5-435E-499A-9CA1-4C0F9B55F869}" type="slidenum">
              <a:rPr lang="en-GB"/>
              <a:pPr/>
              <a:t>45</a:t>
            </a:fld>
            <a:endParaRPr lang="en-GB"/>
          </a:p>
        </p:txBody>
      </p:sp>
      <p:sp>
        <p:nvSpPr>
          <p:cNvPr id="123907" name="Text Box 2"/>
          <p:cNvSpPr txBox="1">
            <a:spLocks noChangeArrowheads="1"/>
          </p:cNvSpPr>
          <p:nvPr/>
        </p:nvSpPr>
        <p:spPr bwMode="auto">
          <a:xfrm>
            <a:off x="1169988" y="690563"/>
            <a:ext cx="4524375" cy="3468687"/>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23908" name="Rectangle 3"/>
          <p:cNvSpPr>
            <a:spLocks noChangeArrowheads="1"/>
          </p:cNvSpPr>
          <p:nvPr>
            <p:ph type="body"/>
          </p:nvPr>
        </p:nvSpPr>
        <p:spPr>
          <a:xfrm>
            <a:off x="912813" y="4389438"/>
            <a:ext cx="5033962" cy="4237037"/>
          </a:xfrm>
          <a:noFill/>
          <a:ln/>
        </p:spPr>
        <p:txBody>
          <a:bodyPr wrap="none" anchor="ct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p:nvPr>
        </p:nvSpPr>
        <p:spPr>
          <a:noFill/>
        </p:spPr>
        <p:txBody>
          <a:bodyPr/>
          <a:lstStyle/>
          <a:p>
            <a:fld id="{29611516-5058-4D72-86CC-55B655D6B45F}" type="slidenum">
              <a:rPr lang="en-GB"/>
              <a:pPr/>
              <a:t>46</a:t>
            </a:fld>
            <a:endParaRPr lang="en-GB"/>
          </a:p>
        </p:txBody>
      </p:sp>
      <p:sp>
        <p:nvSpPr>
          <p:cNvPr id="124931" name="Rectangle 2"/>
          <p:cNvSpPr>
            <a:spLocks noGrp="1" noChangeArrowheads="1" noTextEdit="1"/>
          </p:cNvSpPr>
          <p:nvPr>
            <p:ph type="sldImg"/>
          </p:nvPr>
        </p:nvSpPr>
        <p:spPr>
          <a:xfrm>
            <a:off x="1106488" y="696913"/>
            <a:ext cx="4648200" cy="3486150"/>
          </a:xfrm>
          <a:ln/>
        </p:spPr>
      </p:sp>
      <p:sp>
        <p:nvSpPr>
          <p:cNvPr id="124932" name="Rectangle 3"/>
          <p:cNvSpPr>
            <a:spLocks noGrp="1" noChangeArrowheads="1"/>
          </p:cNvSpPr>
          <p:nvPr>
            <p:ph type="body" idx="1"/>
          </p:nvPr>
        </p:nvSpPr>
        <p:spPr>
          <a:xfrm>
            <a:off x="914400" y="4416425"/>
            <a:ext cx="5029200" cy="4183063"/>
          </a:xfrm>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7"/>
          <p:cNvSpPr>
            <a:spLocks noGrp="1" noChangeArrowheads="1"/>
          </p:cNvSpPr>
          <p:nvPr>
            <p:ph type="sldNum" sz="quarter"/>
          </p:nvPr>
        </p:nvSpPr>
        <p:spPr>
          <a:noFill/>
        </p:spPr>
        <p:txBody>
          <a:bodyPr/>
          <a:lstStyle/>
          <a:p>
            <a:fld id="{2EB7C12C-DE9B-4682-BACA-CB477301A2A3}" type="slidenum">
              <a:rPr lang="en-GB"/>
              <a:pPr/>
              <a:t>47</a:t>
            </a:fld>
            <a:endParaRPr lang="en-GB"/>
          </a:p>
        </p:txBody>
      </p:sp>
      <p:sp>
        <p:nvSpPr>
          <p:cNvPr id="125955" name="Text Box 2"/>
          <p:cNvSpPr txBox="1">
            <a:spLocks noChangeArrowheads="1"/>
          </p:cNvSpPr>
          <p:nvPr/>
        </p:nvSpPr>
        <p:spPr bwMode="auto">
          <a:xfrm>
            <a:off x="1168400" y="693738"/>
            <a:ext cx="4521200" cy="3465512"/>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25956" name="Rectangle 3"/>
          <p:cNvSpPr>
            <a:spLocks noChangeArrowheads="1"/>
          </p:cNvSpPr>
          <p:nvPr>
            <p:ph type="body"/>
          </p:nvPr>
        </p:nvSpPr>
        <p:spPr>
          <a:xfrm>
            <a:off x="912813" y="4389438"/>
            <a:ext cx="5033962" cy="4237037"/>
          </a:xfrm>
          <a:noFill/>
          <a:ln/>
        </p:spPr>
        <p:txBody>
          <a:bodyPr wrap="none" anchor="ct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7"/>
          <p:cNvSpPr>
            <a:spLocks noGrp="1" noChangeArrowheads="1"/>
          </p:cNvSpPr>
          <p:nvPr>
            <p:ph type="sldNum" sz="quarter"/>
          </p:nvPr>
        </p:nvSpPr>
        <p:spPr>
          <a:noFill/>
        </p:spPr>
        <p:txBody>
          <a:bodyPr/>
          <a:lstStyle/>
          <a:p>
            <a:fld id="{B336001D-E075-4F88-B726-046D705FA601}" type="slidenum">
              <a:rPr lang="en-GB"/>
              <a:pPr/>
              <a:t>48</a:t>
            </a:fld>
            <a:endParaRPr lang="en-GB"/>
          </a:p>
        </p:txBody>
      </p:sp>
      <p:sp>
        <p:nvSpPr>
          <p:cNvPr id="126979" name="Text Box 2"/>
          <p:cNvSpPr txBox="1">
            <a:spLocks noChangeArrowheads="1"/>
          </p:cNvSpPr>
          <p:nvPr/>
        </p:nvSpPr>
        <p:spPr bwMode="auto">
          <a:xfrm>
            <a:off x="1169988" y="690563"/>
            <a:ext cx="4524375" cy="3468687"/>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26980" name="Rectangle 3"/>
          <p:cNvSpPr>
            <a:spLocks noChangeArrowheads="1"/>
          </p:cNvSpPr>
          <p:nvPr>
            <p:ph type="body"/>
          </p:nvPr>
        </p:nvSpPr>
        <p:spPr>
          <a:xfrm>
            <a:off x="912813" y="4389438"/>
            <a:ext cx="5033962" cy="4237037"/>
          </a:xfrm>
          <a:noFill/>
          <a:ln/>
        </p:spPr>
        <p:txBody>
          <a:bodyPr wrap="none" anchor="ct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7"/>
          <p:cNvSpPr>
            <a:spLocks noGrp="1" noChangeArrowheads="1"/>
          </p:cNvSpPr>
          <p:nvPr>
            <p:ph type="sldNum" sz="quarter"/>
          </p:nvPr>
        </p:nvSpPr>
        <p:spPr>
          <a:noFill/>
        </p:spPr>
        <p:txBody>
          <a:bodyPr/>
          <a:lstStyle/>
          <a:p>
            <a:fld id="{11945C6C-486C-4E21-BDC2-10E1C0C4361E}" type="slidenum">
              <a:rPr lang="en-GB"/>
              <a:pPr/>
              <a:t>49</a:t>
            </a:fld>
            <a:endParaRPr lang="en-GB"/>
          </a:p>
        </p:txBody>
      </p:sp>
      <p:sp>
        <p:nvSpPr>
          <p:cNvPr id="128003" name="Text Box 1"/>
          <p:cNvSpPr txBox="1">
            <a:spLocks noChangeArrowheads="1"/>
          </p:cNvSpPr>
          <p:nvPr/>
        </p:nvSpPr>
        <p:spPr bwMode="auto">
          <a:xfrm>
            <a:off x="1169988" y="690563"/>
            <a:ext cx="4524375" cy="3468687"/>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28004" name="Rectangle 2"/>
          <p:cNvSpPr txBox="1">
            <a:spLocks noChangeArrowheads="1"/>
          </p:cNvSpPr>
          <p:nvPr>
            <p:ph type="body"/>
          </p:nvPr>
        </p:nvSpPr>
        <p:spPr>
          <a:xfrm>
            <a:off x="912813" y="4389438"/>
            <a:ext cx="5033962" cy="4237037"/>
          </a:xfrm>
          <a:noFill/>
          <a:ln/>
        </p:spPr>
        <p:txBody>
          <a:bodyPr wrap="none" lIns="91449" tIns="45725" rIns="91449" bIns="45725"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7"/>
          <p:cNvSpPr>
            <a:spLocks noGrp="1" noChangeArrowheads="1"/>
          </p:cNvSpPr>
          <p:nvPr>
            <p:ph type="sldNum" sz="quarter"/>
          </p:nvPr>
        </p:nvSpPr>
        <p:spPr>
          <a:noFill/>
        </p:spPr>
        <p:txBody>
          <a:bodyPr/>
          <a:lstStyle/>
          <a:p>
            <a:fld id="{EA69B89C-D177-4DD1-9F28-706A06624334}" type="slidenum">
              <a:rPr lang="en-GB"/>
              <a:pPr/>
              <a:t>5</a:t>
            </a:fld>
            <a:endParaRPr lang="en-GB"/>
          </a:p>
        </p:txBody>
      </p:sp>
      <p:sp>
        <p:nvSpPr>
          <p:cNvPr id="82947" name="Rectangle 1"/>
          <p:cNvSpPr txBox="1">
            <a:spLocks noChangeArrowheads="1" noTextEdit="1"/>
          </p:cNvSpPr>
          <p:nvPr>
            <p:ph type="sldImg"/>
          </p:nvPr>
        </p:nvSpPr>
        <p:spPr>
          <a:xfrm>
            <a:off x="1119188" y="688975"/>
            <a:ext cx="4624387" cy="3468688"/>
          </a:xfrm>
          <a:ln/>
        </p:spPr>
      </p:sp>
      <p:sp>
        <p:nvSpPr>
          <p:cNvPr id="82948" name="Rectangle 2"/>
          <p:cNvSpPr txBox="1">
            <a:spLocks noChangeArrowheads="1"/>
          </p:cNvSpPr>
          <p:nvPr>
            <p:ph type="body" idx="1"/>
          </p:nvPr>
        </p:nvSpPr>
        <p:spPr>
          <a:xfrm>
            <a:off x="911225" y="4387850"/>
            <a:ext cx="5033963" cy="4146550"/>
          </a:xfrm>
          <a:noFill/>
          <a:ln/>
        </p:spPr>
        <p:txBody>
          <a:bodyPr wrap="none" lIns="91449" tIns="45725" rIns="91449" bIns="45725" anchor="ct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p:nvPr>
        </p:nvSpPr>
        <p:spPr>
          <a:noFill/>
        </p:spPr>
        <p:txBody>
          <a:bodyPr/>
          <a:lstStyle/>
          <a:p>
            <a:fld id="{D2B30E9D-F3BB-454C-8780-F0AED9954C1C}" type="slidenum">
              <a:rPr lang="en-GB"/>
              <a:pPr/>
              <a:t>50</a:t>
            </a:fld>
            <a:endParaRPr lang="en-GB"/>
          </a:p>
        </p:txBody>
      </p:sp>
      <p:sp>
        <p:nvSpPr>
          <p:cNvPr id="129027" name="Rectangle 2"/>
          <p:cNvSpPr>
            <a:spLocks noGrp="1" noChangeArrowheads="1" noTextEdit="1"/>
          </p:cNvSpPr>
          <p:nvPr>
            <p:ph type="sldImg"/>
          </p:nvPr>
        </p:nvSpPr>
        <p:spPr>
          <a:xfrm>
            <a:off x="1106488" y="696913"/>
            <a:ext cx="4648200" cy="3486150"/>
          </a:xfrm>
          <a:ln/>
        </p:spPr>
      </p:sp>
      <p:sp>
        <p:nvSpPr>
          <p:cNvPr id="129028" name="Rectangle 3"/>
          <p:cNvSpPr>
            <a:spLocks noGrp="1" noChangeArrowheads="1"/>
          </p:cNvSpPr>
          <p:nvPr>
            <p:ph type="body" idx="1"/>
          </p:nvPr>
        </p:nvSpPr>
        <p:spPr>
          <a:xfrm>
            <a:off x="914400" y="4416425"/>
            <a:ext cx="5029200" cy="4183063"/>
          </a:xfrm>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7"/>
          <p:cNvSpPr>
            <a:spLocks noGrp="1" noChangeArrowheads="1"/>
          </p:cNvSpPr>
          <p:nvPr>
            <p:ph type="sldNum" sz="quarter"/>
          </p:nvPr>
        </p:nvSpPr>
        <p:spPr>
          <a:noFill/>
        </p:spPr>
        <p:txBody>
          <a:bodyPr/>
          <a:lstStyle/>
          <a:p>
            <a:fld id="{12EF360C-F007-4EE5-897A-13A386DD2AB8}" type="slidenum">
              <a:rPr lang="en-GB"/>
              <a:pPr/>
              <a:t>51</a:t>
            </a:fld>
            <a:endParaRPr lang="en-GB"/>
          </a:p>
        </p:txBody>
      </p:sp>
      <p:sp>
        <p:nvSpPr>
          <p:cNvPr id="130051" name="Text Box 1"/>
          <p:cNvSpPr txBox="1">
            <a:spLocks noChangeArrowheads="1"/>
          </p:cNvSpPr>
          <p:nvPr/>
        </p:nvSpPr>
        <p:spPr bwMode="auto">
          <a:xfrm>
            <a:off x="1169988" y="690563"/>
            <a:ext cx="4524375" cy="3468687"/>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30052" name="Rectangle 2"/>
          <p:cNvSpPr txBox="1">
            <a:spLocks noChangeArrowheads="1"/>
          </p:cNvSpPr>
          <p:nvPr>
            <p:ph type="body"/>
          </p:nvPr>
        </p:nvSpPr>
        <p:spPr>
          <a:xfrm>
            <a:off x="912813" y="4389438"/>
            <a:ext cx="5033962" cy="4237037"/>
          </a:xfrm>
          <a:noFill/>
          <a:ln/>
        </p:spPr>
        <p:txBody>
          <a:bodyPr wrap="none" lIns="91449" tIns="45725" rIns="91449" bIns="45725" anchor="ct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7"/>
          <p:cNvSpPr>
            <a:spLocks noGrp="1" noChangeArrowheads="1"/>
          </p:cNvSpPr>
          <p:nvPr>
            <p:ph type="sldNum" sz="quarter"/>
          </p:nvPr>
        </p:nvSpPr>
        <p:spPr>
          <a:noFill/>
        </p:spPr>
        <p:txBody>
          <a:bodyPr/>
          <a:lstStyle/>
          <a:p>
            <a:fld id="{768EADA4-B473-4F08-B525-606FC1841C5C}" type="slidenum">
              <a:rPr lang="en-GB"/>
              <a:pPr/>
              <a:t>52</a:t>
            </a:fld>
            <a:endParaRPr lang="en-GB"/>
          </a:p>
        </p:txBody>
      </p:sp>
      <p:sp>
        <p:nvSpPr>
          <p:cNvPr id="131075" name="Text Box 1"/>
          <p:cNvSpPr txBox="1">
            <a:spLocks noChangeArrowheads="1"/>
          </p:cNvSpPr>
          <p:nvPr/>
        </p:nvSpPr>
        <p:spPr bwMode="auto">
          <a:xfrm>
            <a:off x="1169988" y="690563"/>
            <a:ext cx="4524375" cy="3468687"/>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31076" name="Rectangle 2"/>
          <p:cNvSpPr txBox="1">
            <a:spLocks noChangeArrowheads="1"/>
          </p:cNvSpPr>
          <p:nvPr>
            <p:ph type="body"/>
          </p:nvPr>
        </p:nvSpPr>
        <p:spPr>
          <a:xfrm>
            <a:off x="912813" y="4389438"/>
            <a:ext cx="5033962" cy="4237037"/>
          </a:xfrm>
          <a:noFill/>
          <a:ln/>
        </p:spPr>
        <p:txBody>
          <a:bodyPr wrap="none" lIns="91449" tIns="45725" rIns="91449" bIns="45725" anchor="ct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7"/>
          <p:cNvSpPr>
            <a:spLocks noGrp="1" noChangeArrowheads="1"/>
          </p:cNvSpPr>
          <p:nvPr>
            <p:ph type="sldNum" sz="quarter"/>
          </p:nvPr>
        </p:nvSpPr>
        <p:spPr>
          <a:noFill/>
        </p:spPr>
        <p:txBody>
          <a:bodyPr/>
          <a:lstStyle/>
          <a:p>
            <a:fld id="{DD92C8B5-8AF2-4BC6-BBDA-20E453C9AEB3}" type="slidenum">
              <a:rPr lang="en-GB"/>
              <a:pPr/>
              <a:t>53</a:t>
            </a:fld>
            <a:endParaRPr lang="en-GB"/>
          </a:p>
        </p:txBody>
      </p:sp>
      <p:sp>
        <p:nvSpPr>
          <p:cNvPr id="132099" name="Text Box 2"/>
          <p:cNvSpPr txBox="1">
            <a:spLocks noChangeArrowheads="1"/>
          </p:cNvSpPr>
          <p:nvPr/>
        </p:nvSpPr>
        <p:spPr bwMode="auto">
          <a:xfrm>
            <a:off x="1169988" y="690563"/>
            <a:ext cx="4524375" cy="3468687"/>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32100" name="Rectangle 3"/>
          <p:cNvSpPr>
            <a:spLocks noChangeArrowheads="1"/>
          </p:cNvSpPr>
          <p:nvPr>
            <p:ph type="body"/>
          </p:nvPr>
        </p:nvSpPr>
        <p:spPr>
          <a:xfrm>
            <a:off x="912813" y="4389438"/>
            <a:ext cx="5033962" cy="4237037"/>
          </a:xfrm>
          <a:noFill/>
          <a:ln/>
        </p:spPr>
        <p:txBody>
          <a:bodyPr wrap="none" lIns="91449" tIns="45725" rIns="91449" bIns="45725" anchor="ct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p:nvPr>
        </p:nvSpPr>
        <p:spPr>
          <a:noFill/>
        </p:spPr>
        <p:txBody>
          <a:bodyPr/>
          <a:lstStyle/>
          <a:p>
            <a:fld id="{280798A6-B96C-4C10-86A1-619D8EF20B6E}" type="slidenum">
              <a:rPr lang="en-GB"/>
              <a:pPr/>
              <a:t>54</a:t>
            </a:fld>
            <a:endParaRPr lang="en-GB"/>
          </a:p>
        </p:txBody>
      </p:sp>
      <p:sp>
        <p:nvSpPr>
          <p:cNvPr id="133123" name="Text Box 1"/>
          <p:cNvSpPr txBox="1">
            <a:spLocks noChangeArrowheads="1"/>
          </p:cNvSpPr>
          <p:nvPr/>
        </p:nvSpPr>
        <p:spPr bwMode="auto">
          <a:xfrm>
            <a:off x="1169988" y="690563"/>
            <a:ext cx="4524375" cy="3468687"/>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33124" name="Rectangle 2"/>
          <p:cNvSpPr txBox="1">
            <a:spLocks noChangeArrowheads="1"/>
          </p:cNvSpPr>
          <p:nvPr>
            <p:ph type="body"/>
          </p:nvPr>
        </p:nvSpPr>
        <p:spPr>
          <a:xfrm>
            <a:off x="912813" y="4389438"/>
            <a:ext cx="5033962" cy="4237037"/>
          </a:xfrm>
          <a:noFill/>
          <a:ln/>
        </p:spPr>
        <p:txBody>
          <a:bodyPr wrap="none" lIns="91449" tIns="45725" rIns="91449" bIns="45725" anchor="ct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7"/>
          <p:cNvSpPr>
            <a:spLocks noGrp="1" noChangeArrowheads="1"/>
          </p:cNvSpPr>
          <p:nvPr>
            <p:ph type="sldNum" sz="quarter"/>
          </p:nvPr>
        </p:nvSpPr>
        <p:spPr>
          <a:noFill/>
        </p:spPr>
        <p:txBody>
          <a:bodyPr/>
          <a:lstStyle/>
          <a:p>
            <a:fld id="{0A749EA1-4ECE-4C3A-8A88-6AF62AD0E8BF}" type="slidenum">
              <a:rPr lang="en-GB"/>
              <a:pPr/>
              <a:t>55</a:t>
            </a:fld>
            <a:endParaRPr lang="en-GB"/>
          </a:p>
        </p:txBody>
      </p:sp>
      <p:sp>
        <p:nvSpPr>
          <p:cNvPr id="134147" name="Text Box 1"/>
          <p:cNvSpPr txBox="1">
            <a:spLocks noChangeArrowheads="1"/>
          </p:cNvSpPr>
          <p:nvPr/>
        </p:nvSpPr>
        <p:spPr bwMode="auto">
          <a:xfrm>
            <a:off x="1169988" y="690563"/>
            <a:ext cx="4524375" cy="3468687"/>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34148" name="Rectangle 2"/>
          <p:cNvSpPr txBox="1">
            <a:spLocks noChangeArrowheads="1"/>
          </p:cNvSpPr>
          <p:nvPr>
            <p:ph type="body"/>
          </p:nvPr>
        </p:nvSpPr>
        <p:spPr>
          <a:xfrm>
            <a:off x="912813" y="4389438"/>
            <a:ext cx="5033962" cy="4237037"/>
          </a:xfrm>
          <a:noFill/>
          <a:ln/>
        </p:spPr>
        <p:txBody>
          <a:bodyPr wrap="none" lIns="91449" tIns="45725" rIns="91449" bIns="45725" anchor="ct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p:nvPr>
        </p:nvSpPr>
        <p:spPr>
          <a:noFill/>
        </p:spPr>
        <p:txBody>
          <a:bodyPr/>
          <a:lstStyle/>
          <a:p>
            <a:fld id="{44556E64-3C2C-4FB8-8750-6D1FE68BAE71}" type="slidenum">
              <a:rPr lang="en-GB"/>
              <a:pPr/>
              <a:t>56</a:t>
            </a:fld>
            <a:endParaRPr lang="en-GB"/>
          </a:p>
        </p:txBody>
      </p:sp>
      <p:sp>
        <p:nvSpPr>
          <p:cNvPr id="135171" name="Rectangle 2"/>
          <p:cNvSpPr>
            <a:spLocks noGrp="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7"/>
          <p:cNvSpPr>
            <a:spLocks noGrp="1" noChangeArrowheads="1"/>
          </p:cNvSpPr>
          <p:nvPr>
            <p:ph type="sldNum" sz="quarter"/>
          </p:nvPr>
        </p:nvSpPr>
        <p:spPr>
          <a:noFill/>
        </p:spPr>
        <p:txBody>
          <a:bodyPr/>
          <a:lstStyle/>
          <a:p>
            <a:fld id="{81A9CCE5-DF88-4EA5-AD19-F43C8DFC2FAA}" type="slidenum">
              <a:rPr lang="en-GB"/>
              <a:pPr/>
              <a:t>57</a:t>
            </a:fld>
            <a:endParaRPr lang="en-GB"/>
          </a:p>
        </p:txBody>
      </p:sp>
      <p:sp>
        <p:nvSpPr>
          <p:cNvPr id="136195" name="Text Box 2"/>
          <p:cNvSpPr txBox="1">
            <a:spLocks noChangeArrowheads="1"/>
          </p:cNvSpPr>
          <p:nvPr/>
        </p:nvSpPr>
        <p:spPr bwMode="auto">
          <a:xfrm>
            <a:off x="1169988" y="690563"/>
            <a:ext cx="4524375" cy="3468687"/>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36196" name="Rectangle 3"/>
          <p:cNvSpPr>
            <a:spLocks noChangeArrowheads="1"/>
          </p:cNvSpPr>
          <p:nvPr>
            <p:ph type="body"/>
          </p:nvPr>
        </p:nvSpPr>
        <p:spPr>
          <a:xfrm>
            <a:off x="912813" y="4389438"/>
            <a:ext cx="5033962" cy="4237037"/>
          </a:xfrm>
          <a:noFill/>
          <a:ln/>
        </p:spPr>
        <p:txBody>
          <a:bodyPr wrap="none" anchor="ct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7"/>
          <p:cNvSpPr>
            <a:spLocks noGrp="1" noChangeArrowheads="1"/>
          </p:cNvSpPr>
          <p:nvPr>
            <p:ph type="sldNum" sz="quarter"/>
          </p:nvPr>
        </p:nvSpPr>
        <p:spPr>
          <a:noFill/>
        </p:spPr>
        <p:txBody>
          <a:bodyPr/>
          <a:lstStyle/>
          <a:p>
            <a:fld id="{15586933-B657-4099-A7C1-9732CF3EB617}" type="slidenum">
              <a:rPr lang="en-GB"/>
              <a:pPr/>
              <a:t>58</a:t>
            </a:fld>
            <a:endParaRPr lang="en-GB"/>
          </a:p>
        </p:txBody>
      </p:sp>
      <p:sp>
        <p:nvSpPr>
          <p:cNvPr id="137219" name="Text Box 2"/>
          <p:cNvSpPr txBox="1">
            <a:spLocks noChangeArrowheads="1"/>
          </p:cNvSpPr>
          <p:nvPr/>
        </p:nvSpPr>
        <p:spPr bwMode="auto">
          <a:xfrm>
            <a:off x="1169988" y="690563"/>
            <a:ext cx="4524375" cy="3468687"/>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37220" name="Rectangle 3"/>
          <p:cNvSpPr>
            <a:spLocks noChangeArrowheads="1"/>
          </p:cNvSpPr>
          <p:nvPr>
            <p:ph type="body"/>
          </p:nvPr>
        </p:nvSpPr>
        <p:spPr>
          <a:xfrm>
            <a:off x="912813" y="4389438"/>
            <a:ext cx="5033962" cy="4237037"/>
          </a:xfrm>
          <a:noFill/>
          <a:ln/>
        </p:spPr>
        <p:txBody>
          <a:bodyPr wrap="none" anchor="ct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7"/>
          <p:cNvSpPr>
            <a:spLocks noGrp="1" noChangeArrowheads="1"/>
          </p:cNvSpPr>
          <p:nvPr>
            <p:ph type="sldNum" sz="quarter"/>
          </p:nvPr>
        </p:nvSpPr>
        <p:spPr>
          <a:noFill/>
        </p:spPr>
        <p:txBody>
          <a:bodyPr/>
          <a:lstStyle/>
          <a:p>
            <a:fld id="{F1E6B8D6-473F-4CBA-9637-351AF9A92B8E}" type="slidenum">
              <a:rPr lang="en-GB"/>
              <a:pPr/>
              <a:t>59</a:t>
            </a:fld>
            <a:endParaRPr lang="en-GB"/>
          </a:p>
        </p:txBody>
      </p:sp>
      <p:sp>
        <p:nvSpPr>
          <p:cNvPr id="138243" name="Text Box 2"/>
          <p:cNvSpPr txBox="1">
            <a:spLocks noChangeArrowheads="1"/>
          </p:cNvSpPr>
          <p:nvPr/>
        </p:nvSpPr>
        <p:spPr bwMode="auto">
          <a:xfrm>
            <a:off x="1171575" y="690563"/>
            <a:ext cx="4524375" cy="3468687"/>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38244" name="Rectangle 3"/>
          <p:cNvSpPr>
            <a:spLocks noChangeArrowheads="1"/>
          </p:cNvSpPr>
          <p:nvPr>
            <p:ph type="body"/>
          </p:nvPr>
        </p:nvSpPr>
        <p:spPr>
          <a:xfrm>
            <a:off x="912813" y="4389438"/>
            <a:ext cx="5033962" cy="4237037"/>
          </a:xfrm>
          <a:noFill/>
          <a:ln/>
        </p:spPr>
        <p:txBody>
          <a:bodyPr wrap="none" anchor="ct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p:nvPr>
        </p:nvSpPr>
        <p:spPr>
          <a:noFill/>
        </p:spPr>
        <p:txBody>
          <a:bodyPr/>
          <a:lstStyle/>
          <a:p>
            <a:fld id="{0DB829BA-EEEC-4586-955D-99FD222DF7EC}" type="slidenum">
              <a:rPr lang="en-GB"/>
              <a:pPr/>
              <a:t>6</a:t>
            </a:fld>
            <a:endParaRPr lang="en-GB"/>
          </a:p>
        </p:txBody>
      </p:sp>
      <p:sp>
        <p:nvSpPr>
          <p:cNvPr id="83971" name="Text Box 1"/>
          <p:cNvSpPr txBox="1">
            <a:spLocks noChangeArrowheads="1"/>
          </p:cNvSpPr>
          <p:nvPr/>
        </p:nvSpPr>
        <p:spPr bwMode="auto">
          <a:xfrm>
            <a:off x="1133475" y="681038"/>
            <a:ext cx="4622800" cy="35433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83972" name="Rectangle 2"/>
          <p:cNvSpPr txBox="1">
            <a:spLocks noChangeArrowheads="1"/>
          </p:cNvSpPr>
          <p:nvPr>
            <p:ph type="body"/>
          </p:nvPr>
        </p:nvSpPr>
        <p:spPr>
          <a:xfrm>
            <a:off x="912813" y="4389438"/>
            <a:ext cx="5033962" cy="4237037"/>
          </a:xfrm>
          <a:noFill/>
          <a:ln/>
        </p:spPr>
        <p:txBody>
          <a:bodyPr wrap="none" lIns="91449" tIns="45725" rIns="91449" bIns="45725" anchor="ct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30C3AD6E-82CF-442A-B1D7-7701C4FD4754}" type="slidenum">
              <a:rPr lang="en-GB"/>
              <a:pPr/>
              <a:t>60</a:t>
            </a:fld>
            <a:endParaRPr lang="en-GB"/>
          </a:p>
        </p:txBody>
      </p:sp>
      <p:sp>
        <p:nvSpPr>
          <p:cNvPr id="139267" name="Text Box 2"/>
          <p:cNvSpPr txBox="1">
            <a:spLocks noChangeArrowheads="1"/>
          </p:cNvSpPr>
          <p:nvPr/>
        </p:nvSpPr>
        <p:spPr bwMode="auto">
          <a:xfrm>
            <a:off x="1171575" y="690563"/>
            <a:ext cx="4524375" cy="3468687"/>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39268" name="Rectangle 3"/>
          <p:cNvSpPr>
            <a:spLocks noChangeArrowheads="1"/>
          </p:cNvSpPr>
          <p:nvPr>
            <p:ph type="body"/>
          </p:nvPr>
        </p:nvSpPr>
        <p:spPr>
          <a:xfrm>
            <a:off x="912813" y="4389438"/>
            <a:ext cx="5033962" cy="4237037"/>
          </a:xfrm>
          <a:noFill/>
          <a:ln/>
        </p:spPr>
        <p:txBody>
          <a:bodyPr wrap="none" anchor="ct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7"/>
          <p:cNvSpPr>
            <a:spLocks noGrp="1" noChangeArrowheads="1"/>
          </p:cNvSpPr>
          <p:nvPr>
            <p:ph type="sldNum" sz="quarter"/>
          </p:nvPr>
        </p:nvSpPr>
        <p:spPr>
          <a:noFill/>
        </p:spPr>
        <p:txBody>
          <a:bodyPr/>
          <a:lstStyle/>
          <a:p>
            <a:fld id="{48CB45C6-2A7C-4036-BEEA-72405AA72D83}" type="slidenum">
              <a:rPr lang="en-GB"/>
              <a:pPr/>
              <a:t>61</a:t>
            </a:fld>
            <a:endParaRPr lang="en-GB"/>
          </a:p>
        </p:txBody>
      </p:sp>
      <p:sp>
        <p:nvSpPr>
          <p:cNvPr id="140291" name="Text Box 2"/>
          <p:cNvSpPr txBox="1">
            <a:spLocks noChangeArrowheads="1"/>
          </p:cNvSpPr>
          <p:nvPr/>
        </p:nvSpPr>
        <p:spPr bwMode="auto">
          <a:xfrm>
            <a:off x="1169988" y="690563"/>
            <a:ext cx="4524375" cy="3468687"/>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40292" name="Rectangle 3"/>
          <p:cNvSpPr>
            <a:spLocks noChangeArrowheads="1"/>
          </p:cNvSpPr>
          <p:nvPr>
            <p:ph type="body"/>
          </p:nvPr>
        </p:nvSpPr>
        <p:spPr>
          <a:xfrm>
            <a:off x="912813" y="4389438"/>
            <a:ext cx="5033962" cy="4237037"/>
          </a:xfrm>
          <a:noFill/>
          <a:ln/>
        </p:spPr>
        <p:txBody>
          <a:bodyPr wrap="none" anchor="ct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7"/>
          <p:cNvSpPr>
            <a:spLocks noGrp="1" noChangeArrowheads="1"/>
          </p:cNvSpPr>
          <p:nvPr>
            <p:ph type="sldNum" sz="quarter"/>
          </p:nvPr>
        </p:nvSpPr>
        <p:spPr>
          <a:noFill/>
        </p:spPr>
        <p:txBody>
          <a:bodyPr/>
          <a:lstStyle/>
          <a:p>
            <a:fld id="{D3FCA325-1E59-4A56-AC0C-F4F10D4A10C6}" type="slidenum">
              <a:rPr lang="en-GB"/>
              <a:pPr/>
              <a:t>62</a:t>
            </a:fld>
            <a:endParaRPr lang="en-GB"/>
          </a:p>
        </p:txBody>
      </p:sp>
      <p:sp>
        <p:nvSpPr>
          <p:cNvPr id="141315" name="Text Box 2"/>
          <p:cNvSpPr txBox="1">
            <a:spLocks noChangeArrowheads="1"/>
          </p:cNvSpPr>
          <p:nvPr/>
        </p:nvSpPr>
        <p:spPr bwMode="auto">
          <a:xfrm>
            <a:off x="1169988" y="690563"/>
            <a:ext cx="4524375" cy="3468687"/>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41316" name="Rectangle 3"/>
          <p:cNvSpPr>
            <a:spLocks noChangeArrowheads="1"/>
          </p:cNvSpPr>
          <p:nvPr>
            <p:ph type="body"/>
          </p:nvPr>
        </p:nvSpPr>
        <p:spPr>
          <a:xfrm>
            <a:off x="912813" y="4389438"/>
            <a:ext cx="5033962" cy="4237037"/>
          </a:xfrm>
          <a:noFill/>
          <a:ln/>
        </p:spPr>
        <p:txBody>
          <a:bodyPr wrap="none" anchor="ct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p:nvPr>
        </p:nvSpPr>
        <p:spPr>
          <a:noFill/>
        </p:spPr>
        <p:txBody>
          <a:bodyPr/>
          <a:lstStyle/>
          <a:p>
            <a:fld id="{C72FE5DD-4615-44CD-985F-8F090103B16B}" type="slidenum">
              <a:rPr lang="en-GB"/>
              <a:pPr/>
              <a:t>63</a:t>
            </a:fld>
            <a:endParaRPr lang="en-GB"/>
          </a:p>
        </p:txBody>
      </p:sp>
      <p:sp>
        <p:nvSpPr>
          <p:cNvPr id="142339" name="Rectangle 2"/>
          <p:cNvSpPr>
            <a:spLocks noGrp="1" noChangeArrowheads="1" noTextEdit="1"/>
          </p:cNvSpPr>
          <p:nvPr>
            <p:ph type="sldImg"/>
          </p:nvPr>
        </p:nvSpPr>
        <p:spPr>
          <a:xfrm>
            <a:off x="1106488" y="696913"/>
            <a:ext cx="4648200" cy="3486150"/>
          </a:xfrm>
          <a:ln/>
        </p:spPr>
      </p:sp>
      <p:sp>
        <p:nvSpPr>
          <p:cNvPr id="142340" name="Rectangle 3"/>
          <p:cNvSpPr>
            <a:spLocks noGrp="1" noChangeArrowheads="1"/>
          </p:cNvSpPr>
          <p:nvPr>
            <p:ph type="body" idx="1"/>
          </p:nvPr>
        </p:nvSpPr>
        <p:spPr>
          <a:xfrm>
            <a:off x="914400" y="4416425"/>
            <a:ext cx="5029200" cy="4183063"/>
          </a:xfrm>
          <a:noFill/>
          <a:ln/>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p:nvPr>
        </p:nvSpPr>
        <p:spPr>
          <a:noFill/>
        </p:spPr>
        <p:txBody>
          <a:bodyPr/>
          <a:lstStyle/>
          <a:p>
            <a:fld id="{131C3C97-FFF1-43E3-8DA1-3C4CEFDE1FCC}" type="slidenum">
              <a:rPr lang="en-GB"/>
              <a:pPr/>
              <a:t>64</a:t>
            </a:fld>
            <a:endParaRPr lang="en-GB"/>
          </a:p>
        </p:txBody>
      </p:sp>
      <p:sp>
        <p:nvSpPr>
          <p:cNvPr id="143363" name="Rectangle 2"/>
          <p:cNvSpPr>
            <a:spLocks noGrp="1" noChangeArrowheads="1" noTextEdit="1"/>
          </p:cNvSpPr>
          <p:nvPr>
            <p:ph type="sldImg"/>
          </p:nvPr>
        </p:nvSpPr>
        <p:spPr>
          <a:xfrm>
            <a:off x="1106488" y="696913"/>
            <a:ext cx="4648200" cy="3486150"/>
          </a:xfrm>
          <a:ln/>
        </p:spPr>
      </p:sp>
      <p:sp>
        <p:nvSpPr>
          <p:cNvPr id="143364" name="Rectangle 3"/>
          <p:cNvSpPr>
            <a:spLocks noGrp="1" noChangeArrowheads="1"/>
          </p:cNvSpPr>
          <p:nvPr>
            <p:ph type="body" idx="1"/>
          </p:nvPr>
        </p:nvSpPr>
        <p:spPr>
          <a:xfrm>
            <a:off x="914400" y="4416425"/>
            <a:ext cx="5029200" cy="4183063"/>
          </a:xfrm>
          <a:noFill/>
          <a:ln/>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Rectangle 7"/>
          <p:cNvSpPr>
            <a:spLocks noGrp="1" noChangeArrowheads="1"/>
          </p:cNvSpPr>
          <p:nvPr>
            <p:ph type="sldNum" sz="quarter"/>
          </p:nvPr>
        </p:nvSpPr>
        <p:spPr>
          <a:noFill/>
        </p:spPr>
        <p:txBody>
          <a:bodyPr/>
          <a:lstStyle/>
          <a:p>
            <a:fld id="{12BC4226-0135-413C-A753-DDCCFD31D705}" type="slidenum">
              <a:rPr lang="en-GB"/>
              <a:pPr/>
              <a:t>65</a:t>
            </a:fld>
            <a:endParaRPr lang="en-GB"/>
          </a:p>
        </p:txBody>
      </p:sp>
      <p:sp>
        <p:nvSpPr>
          <p:cNvPr id="144387" name="Text Box 2"/>
          <p:cNvSpPr txBox="1">
            <a:spLocks noChangeArrowheads="1"/>
          </p:cNvSpPr>
          <p:nvPr/>
        </p:nvSpPr>
        <p:spPr bwMode="auto">
          <a:xfrm>
            <a:off x="3886200" y="8855075"/>
            <a:ext cx="2973388" cy="465138"/>
          </a:xfrm>
          <a:prstGeom prst="rect">
            <a:avLst/>
          </a:prstGeom>
          <a:noFill/>
          <a:ln w="9525">
            <a:noFill/>
            <a:round/>
            <a:headEnd/>
            <a:tailEnd/>
          </a:ln>
        </p:spPr>
        <p:txBody>
          <a:bodyPr lIns="89640" tIns="44640" rIns="89640" bIns="44640" anchor="b">
            <a:spAutoFit/>
          </a:bodyPr>
          <a:lstStyle/>
          <a:p>
            <a:pPr algn="r">
              <a:spcBef>
                <a:spcPts val="250"/>
              </a:spcBef>
              <a:buClr>
                <a:srgbClr val="000000"/>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ECC5F53-B2B7-4B3F-88CD-E2A0D6D27ECF}" type="slidenum">
              <a:rPr lang="en-GB" sz="1000" b="0">
                <a:solidFill>
                  <a:srgbClr val="000000"/>
                </a:solidFill>
                <a:latin typeface="Times New Roman" pitchFamily="18" charset="0"/>
              </a:rPr>
              <a:pPr algn="r">
                <a:spcBef>
                  <a:spcPts val="250"/>
                </a:spcBef>
                <a:buClr>
                  <a:srgbClr val="000000"/>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65</a:t>
            </a:fld>
            <a:endParaRPr lang="en-GB" sz="1000" b="0">
              <a:solidFill>
                <a:srgbClr val="000000"/>
              </a:solidFill>
              <a:latin typeface="Times New Roman" pitchFamily="18" charset="0"/>
            </a:endParaRPr>
          </a:p>
        </p:txBody>
      </p:sp>
      <p:sp>
        <p:nvSpPr>
          <p:cNvPr id="144388" name="Text Box 3"/>
          <p:cNvSpPr txBox="1">
            <a:spLocks noChangeArrowheads="1"/>
          </p:cNvSpPr>
          <p:nvPr/>
        </p:nvSpPr>
        <p:spPr bwMode="auto">
          <a:xfrm>
            <a:off x="0" y="8855075"/>
            <a:ext cx="2973388" cy="465138"/>
          </a:xfrm>
          <a:prstGeom prst="rect">
            <a:avLst/>
          </a:prstGeom>
          <a:noFill/>
          <a:ln w="9525">
            <a:noFill/>
            <a:round/>
            <a:headEnd/>
            <a:tailEnd/>
          </a:ln>
        </p:spPr>
        <p:txBody>
          <a:bodyPr lIns="89640" tIns="44640" rIns="89640" bIns="44640" anchor="b">
            <a:spAutoFit/>
          </a:bodyPr>
          <a:lstStyle/>
          <a:p>
            <a:pPr>
              <a:spcBef>
                <a:spcPts val="250"/>
              </a:spcBef>
              <a:buClr>
                <a:srgbClr val="000000"/>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000" b="0">
              <a:solidFill>
                <a:srgbClr val="000000"/>
              </a:solidFill>
              <a:latin typeface="Times New Roman" pitchFamily="18" charset="0"/>
            </a:endParaRPr>
          </a:p>
        </p:txBody>
      </p:sp>
      <p:sp>
        <p:nvSpPr>
          <p:cNvPr id="144389" name="Text Box 4"/>
          <p:cNvSpPr txBox="1">
            <a:spLocks noChangeArrowheads="1"/>
          </p:cNvSpPr>
          <p:nvPr/>
        </p:nvSpPr>
        <p:spPr bwMode="auto">
          <a:xfrm>
            <a:off x="0" y="0"/>
            <a:ext cx="2973388" cy="465138"/>
          </a:xfrm>
          <a:prstGeom prst="rect">
            <a:avLst/>
          </a:prstGeom>
          <a:noFill/>
          <a:ln w="9525">
            <a:noFill/>
            <a:round/>
            <a:headEnd/>
            <a:tailEnd/>
          </a:ln>
        </p:spPr>
        <p:txBody>
          <a:bodyPr lIns="89640" tIns="44640" rIns="89640" bIns="44640">
            <a:spAutoFit/>
          </a:bodyPr>
          <a:lstStyle/>
          <a:p>
            <a:pPr>
              <a:spcBef>
                <a:spcPts val="250"/>
              </a:spcBef>
              <a:buClr>
                <a:srgbClr val="000000"/>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000" b="0">
              <a:solidFill>
                <a:srgbClr val="000000"/>
              </a:solidFill>
              <a:latin typeface="Times New Roman" pitchFamily="18" charset="0"/>
            </a:endParaRPr>
          </a:p>
        </p:txBody>
      </p:sp>
      <p:sp>
        <p:nvSpPr>
          <p:cNvPr id="144390" name="Text Box 5"/>
          <p:cNvSpPr txBox="1">
            <a:spLocks noChangeArrowheads="1"/>
          </p:cNvSpPr>
          <p:nvPr/>
        </p:nvSpPr>
        <p:spPr bwMode="auto">
          <a:xfrm>
            <a:off x="3886200" y="0"/>
            <a:ext cx="2973388" cy="465138"/>
          </a:xfrm>
          <a:prstGeom prst="rect">
            <a:avLst/>
          </a:prstGeom>
          <a:noFill/>
          <a:ln w="9525">
            <a:noFill/>
            <a:round/>
            <a:headEnd/>
            <a:tailEnd/>
          </a:ln>
        </p:spPr>
        <p:txBody>
          <a:bodyPr lIns="89640" tIns="44640" rIns="89640" bIns="44640">
            <a:spAutoFit/>
          </a:bodyPr>
          <a:lstStyle/>
          <a:p>
            <a:pPr algn="r">
              <a:spcBef>
                <a:spcPts val="250"/>
              </a:spcBef>
              <a:buClr>
                <a:srgbClr val="000000"/>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000" b="0">
              <a:solidFill>
                <a:srgbClr val="000000"/>
              </a:solidFill>
              <a:latin typeface="Times New Roman" pitchFamily="18" charset="0"/>
            </a:endParaRPr>
          </a:p>
        </p:txBody>
      </p:sp>
      <p:sp>
        <p:nvSpPr>
          <p:cNvPr id="144391" name="Text Box 6"/>
          <p:cNvSpPr txBox="1">
            <a:spLocks noChangeArrowheads="1"/>
          </p:cNvSpPr>
          <p:nvPr/>
        </p:nvSpPr>
        <p:spPr bwMode="auto">
          <a:xfrm>
            <a:off x="1169988" y="693738"/>
            <a:ext cx="4522787" cy="34671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44392" name="Rectangle 7"/>
          <p:cNvSpPr>
            <a:spLocks noChangeArrowheads="1"/>
          </p:cNvSpPr>
          <p:nvPr>
            <p:ph type="body"/>
          </p:nvPr>
        </p:nvSpPr>
        <p:spPr>
          <a:xfrm>
            <a:off x="912813" y="4389438"/>
            <a:ext cx="5033962" cy="4237037"/>
          </a:xfrm>
          <a:noFill/>
          <a:ln/>
        </p:spPr>
        <p:txBody>
          <a:bodyPr wrap="none" anchor="ct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10" name="Rectangle 7"/>
          <p:cNvSpPr>
            <a:spLocks noGrp="1" noChangeArrowheads="1"/>
          </p:cNvSpPr>
          <p:nvPr>
            <p:ph type="sldNum" sz="quarter"/>
          </p:nvPr>
        </p:nvSpPr>
        <p:spPr>
          <a:noFill/>
        </p:spPr>
        <p:txBody>
          <a:bodyPr/>
          <a:lstStyle/>
          <a:p>
            <a:fld id="{8C576674-A5B1-4BEF-9C32-5C2900035787}" type="slidenum">
              <a:rPr lang="en-GB"/>
              <a:pPr/>
              <a:t>66</a:t>
            </a:fld>
            <a:endParaRPr lang="en-GB"/>
          </a:p>
        </p:txBody>
      </p:sp>
      <p:sp>
        <p:nvSpPr>
          <p:cNvPr id="145411" name="Text Box 2"/>
          <p:cNvSpPr txBox="1">
            <a:spLocks noChangeArrowheads="1"/>
          </p:cNvSpPr>
          <p:nvPr/>
        </p:nvSpPr>
        <p:spPr bwMode="auto">
          <a:xfrm>
            <a:off x="3886200" y="8855075"/>
            <a:ext cx="2973388" cy="465138"/>
          </a:xfrm>
          <a:prstGeom prst="rect">
            <a:avLst/>
          </a:prstGeom>
          <a:noFill/>
          <a:ln w="9525">
            <a:noFill/>
            <a:round/>
            <a:headEnd/>
            <a:tailEnd/>
          </a:ln>
        </p:spPr>
        <p:txBody>
          <a:bodyPr lIns="89640" tIns="44640" rIns="89640" bIns="44640" anchor="b">
            <a:spAutoFit/>
          </a:bodyPr>
          <a:lstStyle/>
          <a:p>
            <a:pPr algn="r">
              <a:spcBef>
                <a:spcPts val="250"/>
              </a:spcBef>
              <a:buClr>
                <a:srgbClr val="000000"/>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454F724-6FCD-41E0-A0CC-B920097AF20A}" type="slidenum">
              <a:rPr lang="en-GB" sz="1000" b="0">
                <a:solidFill>
                  <a:srgbClr val="000000"/>
                </a:solidFill>
                <a:latin typeface="Times New Roman" pitchFamily="18" charset="0"/>
              </a:rPr>
              <a:pPr algn="r">
                <a:spcBef>
                  <a:spcPts val="250"/>
                </a:spcBef>
                <a:buClr>
                  <a:srgbClr val="000000"/>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66</a:t>
            </a:fld>
            <a:endParaRPr lang="en-GB" sz="1000" b="0">
              <a:solidFill>
                <a:srgbClr val="000000"/>
              </a:solidFill>
              <a:latin typeface="Times New Roman" pitchFamily="18" charset="0"/>
            </a:endParaRPr>
          </a:p>
        </p:txBody>
      </p:sp>
      <p:sp>
        <p:nvSpPr>
          <p:cNvPr id="145412" name="Text Box 3"/>
          <p:cNvSpPr txBox="1">
            <a:spLocks noChangeArrowheads="1"/>
          </p:cNvSpPr>
          <p:nvPr/>
        </p:nvSpPr>
        <p:spPr bwMode="auto">
          <a:xfrm>
            <a:off x="0" y="8855075"/>
            <a:ext cx="2973388" cy="465138"/>
          </a:xfrm>
          <a:prstGeom prst="rect">
            <a:avLst/>
          </a:prstGeom>
          <a:noFill/>
          <a:ln w="9525">
            <a:noFill/>
            <a:round/>
            <a:headEnd/>
            <a:tailEnd/>
          </a:ln>
        </p:spPr>
        <p:txBody>
          <a:bodyPr lIns="89640" tIns="44640" rIns="89640" bIns="44640" anchor="b">
            <a:spAutoFit/>
          </a:bodyPr>
          <a:lstStyle/>
          <a:p>
            <a:pPr>
              <a:spcBef>
                <a:spcPts val="250"/>
              </a:spcBef>
              <a:buClr>
                <a:srgbClr val="000000"/>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000" b="0">
              <a:solidFill>
                <a:srgbClr val="000000"/>
              </a:solidFill>
              <a:latin typeface="Times New Roman" pitchFamily="18" charset="0"/>
            </a:endParaRPr>
          </a:p>
        </p:txBody>
      </p:sp>
      <p:sp>
        <p:nvSpPr>
          <p:cNvPr id="145413" name="Text Box 4"/>
          <p:cNvSpPr txBox="1">
            <a:spLocks noChangeArrowheads="1"/>
          </p:cNvSpPr>
          <p:nvPr/>
        </p:nvSpPr>
        <p:spPr bwMode="auto">
          <a:xfrm>
            <a:off x="0" y="0"/>
            <a:ext cx="2973388" cy="465138"/>
          </a:xfrm>
          <a:prstGeom prst="rect">
            <a:avLst/>
          </a:prstGeom>
          <a:noFill/>
          <a:ln w="9525">
            <a:noFill/>
            <a:round/>
            <a:headEnd/>
            <a:tailEnd/>
          </a:ln>
        </p:spPr>
        <p:txBody>
          <a:bodyPr lIns="89640" tIns="44640" rIns="89640" bIns="44640">
            <a:spAutoFit/>
          </a:bodyPr>
          <a:lstStyle/>
          <a:p>
            <a:pPr>
              <a:spcBef>
                <a:spcPts val="250"/>
              </a:spcBef>
              <a:buClr>
                <a:srgbClr val="000000"/>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000" b="0">
              <a:solidFill>
                <a:srgbClr val="000000"/>
              </a:solidFill>
              <a:latin typeface="Times New Roman" pitchFamily="18" charset="0"/>
            </a:endParaRPr>
          </a:p>
        </p:txBody>
      </p:sp>
      <p:sp>
        <p:nvSpPr>
          <p:cNvPr id="145414" name="Text Box 5"/>
          <p:cNvSpPr txBox="1">
            <a:spLocks noChangeArrowheads="1"/>
          </p:cNvSpPr>
          <p:nvPr/>
        </p:nvSpPr>
        <p:spPr bwMode="auto">
          <a:xfrm>
            <a:off x="3886200" y="0"/>
            <a:ext cx="2973388" cy="465138"/>
          </a:xfrm>
          <a:prstGeom prst="rect">
            <a:avLst/>
          </a:prstGeom>
          <a:noFill/>
          <a:ln w="9525">
            <a:noFill/>
            <a:round/>
            <a:headEnd/>
            <a:tailEnd/>
          </a:ln>
        </p:spPr>
        <p:txBody>
          <a:bodyPr lIns="89640" tIns="44640" rIns="89640" bIns="44640">
            <a:spAutoFit/>
          </a:bodyPr>
          <a:lstStyle/>
          <a:p>
            <a:pPr algn="r">
              <a:spcBef>
                <a:spcPts val="250"/>
              </a:spcBef>
              <a:buClr>
                <a:srgbClr val="000000"/>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000" b="0">
              <a:solidFill>
                <a:srgbClr val="000000"/>
              </a:solidFill>
              <a:latin typeface="Times New Roman" pitchFamily="18" charset="0"/>
            </a:endParaRPr>
          </a:p>
        </p:txBody>
      </p:sp>
      <p:sp>
        <p:nvSpPr>
          <p:cNvPr id="145415" name="Text Box 6"/>
          <p:cNvSpPr txBox="1">
            <a:spLocks noChangeArrowheads="1"/>
          </p:cNvSpPr>
          <p:nvPr/>
        </p:nvSpPr>
        <p:spPr bwMode="auto">
          <a:xfrm>
            <a:off x="1169988" y="693738"/>
            <a:ext cx="4522787" cy="34671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45416" name="Rectangle 7"/>
          <p:cNvSpPr>
            <a:spLocks noChangeArrowheads="1"/>
          </p:cNvSpPr>
          <p:nvPr>
            <p:ph type="body"/>
          </p:nvPr>
        </p:nvSpPr>
        <p:spPr>
          <a:xfrm>
            <a:off x="912813" y="4389438"/>
            <a:ext cx="5033962" cy="4237037"/>
          </a:xfrm>
          <a:noFill/>
          <a:ln/>
        </p:spPr>
        <p:txBody>
          <a:bodyPr wrap="none" anchor="ct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Rectangle 7"/>
          <p:cNvSpPr>
            <a:spLocks noGrp="1" noChangeArrowheads="1"/>
          </p:cNvSpPr>
          <p:nvPr>
            <p:ph type="sldNum" sz="quarter"/>
          </p:nvPr>
        </p:nvSpPr>
        <p:spPr>
          <a:noFill/>
        </p:spPr>
        <p:txBody>
          <a:bodyPr/>
          <a:lstStyle/>
          <a:p>
            <a:fld id="{7BA6596D-A6DF-463E-BF55-7974787395F4}" type="slidenum">
              <a:rPr lang="en-GB"/>
              <a:pPr/>
              <a:t>67</a:t>
            </a:fld>
            <a:endParaRPr lang="en-GB"/>
          </a:p>
        </p:txBody>
      </p:sp>
      <p:sp>
        <p:nvSpPr>
          <p:cNvPr id="146435" name="Text Box 1"/>
          <p:cNvSpPr txBox="1">
            <a:spLocks noChangeArrowheads="1"/>
          </p:cNvSpPr>
          <p:nvPr/>
        </p:nvSpPr>
        <p:spPr bwMode="auto">
          <a:xfrm>
            <a:off x="1169988" y="690563"/>
            <a:ext cx="4524375" cy="3468687"/>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46436" name="Rectangle 2"/>
          <p:cNvSpPr txBox="1">
            <a:spLocks noChangeArrowheads="1"/>
          </p:cNvSpPr>
          <p:nvPr>
            <p:ph type="body"/>
          </p:nvPr>
        </p:nvSpPr>
        <p:spPr>
          <a:xfrm>
            <a:off x="912813" y="4389438"/>
            <a:ext cx="5033962" cy="4237037"/>
          </a:xfrm>
          <a:noFill/>
          <a:ln/>
        </p:spPr>
        <p:txBody>
          <a:bodyPr wrap="none" lIns="91449" tIns="45725" rIns="91449" bIns="45725" anchor="ct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Header Placeholder 1"/>
          <p:cNvSpPr>
            <a:spLocks noGrp="1"/>
          </p:cNvSpPr>
          <p:nvPr>
            <p:ph type="hdr" sz="quarter"/>
          </p:nvPr>
        </p:nvSpPr>
        <p:spPr>
          <a:noFill/>
          <a:ln>
            <a:miter lim="800000"/>
          </a:ln>
        </p:spPr>
        <p:txBody>
          <a:bodyPr/>
          <a:lstStyle/>
          <a:p>
            <a:r>
              <a:rPr lang="en-US"/>
              <a:t>Gisele Muller-Parker presentation</a:t>
            </a:r>
          </a:p>
        </p:txBody>
      </p:sp>
      <p:sp>
        <p:nvSpPr>
          <p:cNvPr id="147459" name="Date Placeholder 2"/>
          <p:cNvSpPr>
            <a:spLocks noGrp="1"/>
          </p:cNvSpPr>
          <p:nvPr>
            <p:ph type="dt" sz="quarter"/>
          </p:nvPr>
        </p:nvSpPr>
        <p:spPr>
          <a:noFill/>
        </p:spPr>
        <p:txBody>
          <a:bodyPr/>
          <a:lstStyle/>
          <a:p>
            <a:fld id="{6F59E484-8099-4CEA-990E-7855C8FAC562}" type="datetime1">
              <a:rPr lang="en-US"/>
              <a:pPr/>
              <a:t>12/2/2010</a:t>
            </a:fld>
            <a:endParaRPr lang="en-US"/>
          </a:p>
        </p:txBody>
      </p:sp>
      <p:sp>
        <p:nvSpPr>
          <p:cNvPr id="147460" name="Slide Number Placeholder 6"/>
          <p:cNvSpPr>
            <a:spLocks noGrp="1"/>
          </p:cNvSpPr>
          <p:nvPr>
            <p:ph type="sldNum" sz="quarter"/>
          </p:nvPr>
        </p:nvSpPr>
        <p:spPr>
          <a:noFill/>
        </p:spPr>
        <p:txBody>
          <a:bodyPr/>
          <a:lstStyle/>
          <a:p>
            <a:fld id="{5AFC1D64-8BA9-4E3D-8EEF-252CCE591953}" type="slidenum">
              <a:rPr lang="en-US"/>
              <a:pPr/>
              <a:t>69</a:t>
            </a:fld>
            <a:endParaRPr lang="en-US"/>
          </a:p>
        </p:txBody>
      </p:sp>
      <p:sp>
        <p:nvSpPr>
          <p:cNvPr id="147461" name="Slide Image Placeholder 1"/>
          <p:cNvSpPr>
            <a:spLocks noGrp="1" noRot="1" noChangeAspect="1" noTextEdit="1"/>
          </p:cNvSpPr>
          <p:nvPr>
            <p:ph type="sldImg"/>
          </p:nvPr>
        </p:nvSpPr>
        <p:spPr>
          <a:noFill/>
          <a:ln/>
        </p:spPr>
      </p:sp>
      <p:sp>
        <p:nvSpPr>
          <p:cNvPr id="147462" name="Notes Placeholder 2"/>
          <p:cNvSpPr>
            <a:spLocks noGrp="1"/>
          </p:cNvSpPr>
          <p:nvPr>
            <p:ph type="body" idx="1"/>
          </p:nvPr>
        </p:nvSpPr>
        <p:spPr>
          <a:noFill/>
          <a:ln/>
        </p:spPr>
        <p:txBody>
          <a:bodyPr/>
          <a:lstStyle/>
          <a:p>
            <a:pPr eaLnBrk="1" hangingPunct="1">
              <a:spcBef>
                <a:spcPct val="0"/>
              </a:spcBef>
            </a:pPr>
            <a:endParaRPr lang="en-US" smtClean="0"/>
          </a:p>
        </p:txBody>
      </p:sp>
      <p:sp>
        <p:nvSpPr>
          <p:cNvPr id="147463"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nchor="b"/>
          <a:lstStyle/>
          <a:p>
            <a:pPr algn="r"/>
            <a:fld id="{80ACF684-5EAB-4BA5-9277-2E4CAEC7C5BA}" type="slidenum">
              <a:rPr lang="en-US" sz="1200">
                <a:latin typeface="Calibri" pitchFamily="34" charset="0"/>
              </a:rPr>
              <a:pPr algn="r"/>
              <a:t>69</a:t>
            </a:fld>
            <a:endParaRPr lang="en-US" sz="1200">
              <a:latin typeface="Calibri"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Header Placeholder 1"/>
          <p:cNvSpPr>
            <a:spLocks noGrp="1"/>
          </p:cNvSpPr>
          <p:nvPr>
            <p:ph type="hdr" sz="quarter"/>
          </p:nvPr>
        </p:nvSpPr>
        <p:spPr>
          <a:noFill/>
          <a:ln>
            <a:miter lim="800000"/>
          </a:ln>
        </p:spPr>
        <p:txBody>
          <a:bodyPr/>
          <a:lstStyle/>
          <a:p>
            <a:r>
              <a:rPr lang="en-US"/>
              <a:t>Gisele Muller-Parker presentation</a:t>
            </a:r>
          </a:p>
        </p:txBody>
      </p:sp>
      <p:sp>
        <p:nvSpPr>
          <p:cNvPr id="148483" name="Date Placeholder 2"/>
          <p:cNvSpPr>
            <a:spLocks noGrp="1"/>
          </p:cNvSpPr>
          <p:nvPr>
            <p:ph type="dt" sz="quarter"/>
          </p:nvPr>
        </p:nvSpPr>
        <p:spPr>
          <a:noFill/>
        </p:spPr>
        <p:txBody>
          <a:bodyPr/>
          <a:lstStyle/>
          <a:p>
            <a:fld id="{19ED6334-9321-4B51-9C95-6CCC9BFE822C}" type="datetime1">
              <a:rPr lang="en-US"/>
              <a:pPr/>
              <a:t>12/2/2010</a:t>
            </a:fld>
            <a:endParaRPr lang="en-US"/>
          </a:p>
        </p:txBody>
      </p:sp>
      <p:sp>
        <p:nvSpPr>
          <p:cNvPr id="148484" name="Slide Number Placeholder 6"/>
          <p:cNvSpPr>
            <a:spLocks noGrp="1"/>
          </p:cNvSpPr>
          <p:nvPr>
            <p:ph type="sldNum" sz="quarter"/>
          </p:nvPr>
        </p:nvSpPr>
        <p:spPr>
          <a:noFill/>
        </p:spPr>
        <p:txBody>
          <a:bodyPr/>
          <a:lstStyle/>
          <a:p>
            <a:fld id="{7D328D3D-401F-4EAA-92FD-41DA986941C4}" type="slidenum">
              <a:rPr lang="en-US"/>
              <a:pPr/>
              <a:t>70</a:t>
            </a:fld>
            <a:endParaRPr lang="en-US"/>
          </a:p>
        </p:txBody>
      </p:sp>
      <p:sp>
        <p:nvSpPr>
          <p:cNvPr id="148485" name="Slide Image Placeholder 1"/>
          <p:cNvSpPr>
            <a:spLocks noGrp="1" noRot="1" noChangeAspect="1" noTextEdit="1"/>
          </p:cNvSpPr>
          <p:nvPr>
            <p:ph type="sldImg"/>
          </p:nvPr>
        </p:nvSpPr>
        <p:spPr>
          <a:noFill/>
          <a:ln/>
        </p:spPr>
      </p:sp>
      <p:sp>
        <p:nvSpPr>
          <p:cNvPr id="148486" name="Notes Placeholder 2"/>
          <p:cNvSpPr>
            <a:spLocks noGrp="1"/>
          </p:cNvSpPr>
          <p:nvPr>
            <p:ph type="body" idx="1"/>
          </p:nvPr>
        </p:nvSpPr>
        <p:spPr>
          <a:noFill/>
          <a:ln/>
        </p:spPr>
        <p:txBody>
          <a:bodyPr/>
          <a:lstStyle/>
          <a:p>
            <a:pPr eaLnBrk="1" hangingPunct="1">
              <a:spcBef>
                <a:spcPct val="0"/>
              </a:spcBef>
            </a:pPr>
            <a:endParaRPr lang="en-US" smtClean="0"/>
          </a:p>
        </p:txBody>
      </p:sp>
      <p:sp>
        <p:nvSpPr>
          <p:cNvPr id="148487"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nchor="b"/>
          <a:lstStyle/>
          <a:p>
            <a:pPr algn="r"/>
            <a:fld id="{D9B52A27-D517-4E88-9B91-57DD9A917543}" type="slidenum">
              <a:rPr lang="en-US" sz="1200">
                <a:latin typeface="Calibri" pitchFamily="34" charset="0"/>
              </a:rPr>
              <a:pPr algn="r"/>
              <a:t>70</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7"/>
          <p:cNvSpPr>
            <a:spLocks noGrp="1" noChangeArrowheads="1"/>
          </p:cNvSpPr>
          <p:nvPr>
            <p:ph type="sldNum" sz="quarter"/>
          </p:nvPr>
        </p:nvSpPr>
        <p:spPr>
          <a:noFill/>
        </p:spPr>
        <p:txBody>
          <a:bodyPr/>
          <a:lstStyle/>
          <a:p>
            <a:fld id="{8924E0C2-849E-44C1-AF5E-AF7831740CC2}" type="slidenum">
              <a:rPr lang="en-GB"/>
              <a:pPr/>
              <a:t>7</a:t>
            </a:fld>
            <a:endParaRPr lang="en-GB"/>
          </a:p>
        </p:txBody>
      </p:sp>
      <p:sp>
        <p:nvSpPr>
          <p:cNvPr id="84995" name="Text Box 1"/>
          <p:cNvSpPr txBox="1">
            <a:spLocks noChangeArrowheads="1"/>
          </p:cNvSpPr>
          <p:nvPr/>
        </p:nvSpPr>
        <p:spPr bwMode="auto">
          <a:xfrm>
            <a:off x="1169988" y="690563"/>
            <a:ext cx="4524375" cy="3468687"/>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84996" name="Rectangle 2"/>
          <p:cNvSpPr txBox="1">
            <a:spLocks noChangeArrowheads="1"/>
          </p:cNvSpPr>
          <p:nvPr>
            <p:ph type="body"/>
          </p:nvPr>
        </p:nvSpPr>
        <p:spPr>
          <a:xfrm>
            <a:off x="912813" y="4389438"/>
            <a:ext cx="5033962" cy="4237037"/>
          </a:xfrm>
          <a:noFill/>
          <a:ln/>
        </p:spPr>
        <p:txBody>
          <a:bodyPr wrap="none" lIns="91449" tIns="45725" rIns="91449" bIns="45725" anchor="ct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6" name="Rectangle 7"/>
          <p:cNvSpPr>
            <a:spLocks noGrp="1" noChangeArrowheads="1"/>
          </p:cNvSpPr>
          <p:nvPr>
            <p:ph type="sldNum" sz="quarter"/>
          </p:nvPr>
        </p:nvSpPr>
        <p:spPr>
          <a:noFill/>
        </p:spPr>
        <p:txBody>
          <a:bodyPr/>
          <a:lstStyle/>
          <a:p>
            <a:fld id="{5A604C91-D4F5-43D7-8CE8-606B7C86E582}" type="slidenum">
              <a:rPr lang="en-GB"/>
              <a:pPr/>
              <a:t>71</a:t>
            </a:fld>
            <a:endParaRPr lang="en-GB"/>
          </a:p>
        </p:txBody>
      </p:sp>
      <p:sp>
        <p:nvSpPr>
          <p:cNvPr id="149507" name="Text Box 1"/>
          <p:cNvSpPr txBox="1">
            <a:spLocks noChangeArrowheads="1"/>
          </p:cNvSpPr>
          <p:nvPr/>
        </p:nvSpPr>
        <p:spPr bwMode="auto">
          <a:xfrm>
            <a:off x="3887788" y="8855075"/>
            <a:ext cx="2971800" cy="465138"/>
          </a:xfrm>
          <a:prstGeom prst="rect">
            <a:avLst/>
          </a:prstGeom>
          <a:noFill/>
          <a:ln w="9525">
            <a:noFill/>
            <a:round/>
            <a:headEnd/>
            <a:tailEnd/>
          </a:ln>
        </p:spPr>
        <p:txBody>
          <a:bodyPr lIns="89649" tIns="44644" rIns="89649" bIns="44644" anchor="b">
            <a:spAutoFit/>
          </a:bodyPr>
          <a:lstStyle/>
          <a:p>
            <a:pPr algn="r">
              <a:spcBef>
                <a:spcPts val="250"/>
              </a:spcBef>
              <a:buClr>
                <a:srgbClr val="000000"/>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31188" algn="l"/>
                <a:tab pos="9145588" algn="l"/>
                <a:tab pos="10059988" algn="l"/>
              </a:tabLst>
            </a:pPr>
            <a:fld id="{375148D1-E890-4EED-A6C4-76EAF05000A8}" type="slidenum">
              <a:rPr lang="en-GB" sz="1000" b="0">
                <a:solidFill>
                  <a:srgbClr val="000000"/>
                </a:solidFill>
                <a:latin typeface="Times New Roman" pitchFamily="18" charset="0"/>
              </a:rPr>
              <a:pPr algn="r">
                <a:spcBef>
                  <a:spcPts val="250"/>
                </a:spcBef>
                <a:buClr>
                  <a:srgbClr val="000000"/>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31188" algn="l"/>
                  <a:tab pos="9145588" algn="l"/>
                  <a:tab pos="10059988" algn="l"/>
                </a:tabLst>
              </a:pPr>
              <a:t>71</a:t>
            </a:fld>
            <a:endParaRPr lang="en-GB" sz="1000" b="0">
              <a:solidFill>
                <a:srgbClr val="000000"/>
              </a:solidFill>
              <a:latin typeface="Times New Roman" pitchFamily="18" charset="0"/>
            </a:endParaRPr>
          </a:p>
        </p:txBody>
      </p:sp>
      <p:sp>
        <p:nvSpPr>
          <p:cNvPr id="149508" name="Text Box 2"/>
          <p:cNvSpPr txBox="1">
            <a:spLocks noChangeArrowheads="1"/>
          </p:cNvSpPr>
          <p:nvPr/>
        </p:nvSpPr>
        <p:spPr bwMode="auto">
          <a:xfrm>
            <a:off x="0" y="8855075"/>
            <a:ext cx="2971800" cy="465138"/>
          </a:xfrm>
          <a:prstGeom prst="rect">
            <a:avLst/>
          </a:prstGeom>
          <a:noFill/>
          <a:ln w="9525">
            <a:noFill/>
            <a:round/>
            <a:headEnd/>
            <a:tailEnd/>
          </a:ln>
        </p:spPr>
        <p:txBody>
          <a:bodyPr lIns="89649" tIns="44644" rIns="89649" bIns="44644" anchor="b">
            <a:spAutoFit/>
          </a:bodyPr>
          <a:lstStyle/>
          <a:p>
            <a:pPr>
              <a:spcBef>
                <a:spcPts val="250"/>
              </a:spcBef>
              <a:buClr>
                <a:srgbClr val="000000"/>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31188" algn="l"/>
                <a:tab pos="9145588" algn="l"/>
                <a:tab pos="10059988" algn="l"/>
              </a:tabLst>
            </a:pPr>
            <a:endParaRPr lang="en-US" sz="1000" b="0">
              <a:solidFill>
                <a:srgbClr val="000000"/>
              </a:solidFill>
              <a:latin typeface="Times New Roman" pitchFamily="18" charset="0"/>
            </a:endParaRPr>
          </a:p>
        </p:txBody>
      </p:sp>
      <p:sp>
        <p:nvSpPr>
          <p:cNvPr id="149509" name="Text Box 3"/>
          <p:cNvSpPr txBox="1">
            <a:spLocks noChangeArrowheads="1"/>
          </p:cNvSpPr>
          <p:nvPr/>
        </p:nvSpPr>
        <p:spPr bwMode="auto">
          <a:xfrm>
            <a:off x="0" y="0"/>
            <a:ext cx="2971800" cy="465138"/>
          </a:xfrm>
          <a:prstGeom prst="rect">
            <a:avLst/>
          </a:prstGeom>
          <a:noFill/>
          <a:ln w="9525">
            <a:noFill/>
            <a:round/>
            <a:headEnd/>
            <a:tailEnd/>
          </a:ln>
        </p:spPr>
        <p:txBody>
          <a:bodyPr lIns="89649" tIns="44644" rIns="89649" bIns="44644">
            <a:spAutoFit/>
          </a:bodyPr>
          <a:lstStyle/>
          <a:p>
            <a:pPr>
              <a:spcBef>
                <a:spcPts val="250"/>
              </a:spcBef>
              <a:buClr>
                <a:srgbClr val="000000"/>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31188" algn="l"/>
                <a:tab pos="9145588" algn="l"/>
                <a:tab pos="10059988" algn="l"/>
              </a:tabLst>
            </a:pPr>
            <a:endParaRPr lang="en-US" sz="1000" b="0">
              <a:solidFill>
                <a:srgbClr val="000000"/>
              </a:solidFill>
              <a:latin typeface="Times New Roman" pitchFamily="18" charset="0"/>
            </a:endParaRPr>
          </a:p>
        </p:txBody>
      </p:sp>
      <p:sp>
        <p:nvSpPr>
          <p:cNvPr id="149510" name="Text Box 4"/>
          <p:cNvSpPr txBox="1">
            <a:spLocks noChangeArrowheads="1"/>
          </p:cNvSpPr>
          <p:nvPr/>
        </p:nvSpPr>
        <p:spPr bwMode="auto">
          <a:xfrm>
            <a:off x="3887788" y="0"/>
            <a:ext cx="2971800" cy="465138"/>
          </a:xfrm>
          <a:prstGeom prst="rect">
            <a:avLst/>
          </a:prstGeom>
          <a:noFill/>
          <a:ln w="9525">
            <a:noFill/>
            <a:round/>
            <a:headEnd/>
            <a:tailEnd/>
          </a:ln>
        </p:spPr>
        <p:txBody>
          <a:bodyPr lIns="89649" tIns="44644" rIns="89649" bIns="44644">
            <a:spAutoFit/>
          </a:bodyPr>
          <a:lstStyle/>
          <a:p>
            <a:pPr algn="r">
              <a:spcBef>
                <a:spcPts val="250"/>
              </a:spcBef>
              <a:buClr>
                <a:srgbClr val="000000"/>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31188" algn="l"/>
                <a:tab pos="9145588" algn="l"/>
                <a:tab pos="10059988" algn="l"/>
              </a:tabLst>
            </a:pPr>
            <a:endParaRPr lang="en-US" sz="1000" b="0">
              <a:solidFill>
                <a:srgbClr val="000000"/>
              </a:solidFill>
              <a:latin typeface="Times New Roman" pitchFamily="18" charset="0"/>
            </a:endParaRPr>
          </a:p>
        </p:txBody>
      </p:sp>
      <p:sp>
        <p:nvSpPr>
          <p:cNvPr id="149511" name="Text Box 5"/>
          <p:cNvSpPr txBox="1">
            <a:spLocks noChangeArrowheads="1"/>
          </p:cNvSpPr>
          <p:nvPr/>
        </p:nvSpPr>
        <p:spPr bwMode="auto">
          <a:xfrm>
            <a:off x="1165225" y="703263"/>
            <a:ext cx="4530725" cy="347345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49512" name="Rectangle 6"/>
          <p:cNvSpPr txBox="1">
            <a:spLocks noChangeArrowheads="1"/>
          </p:cNvSpPr>
          <p:nvPr>
            <p:ph type="body"/>
          </p:nvPr>
        </p:nvSpPr>
        <p:spPr>
          <a:xfrm>
            <a:off x="912813" y="4389438"/>
            <a:ext cx="5033962" cy="4237037"/>
          </a:xfrm>
          <a:noFill/>
          <a:ln/>
        </p:spPr>
        <p:txBody>
          <a:bodyPr wrap="none" lIns="91449" tIns="45725" rIns="91449" bIns="45725" anchor="ct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530" name="Rectangle 7"/>
          <p:cNvSpPr>
            <a:spLocks noGrp="1" noChangeArrowheads="1"/>
          </p:cNvSpPr>
          <p:nvPr>
            <p:ph type="sldNum" sz="quarter"/>
          </p:nvPr>
        </p:nvSpPr>
        <p:spPr>
          <a:noFill/>
        </p:spPr>
        <p:txBody>
          <a:bodyPr/>
          <a:lstStyle/>
          <a:p>
            <a:fld id="{8333AB18-A934-423A-B1BF-173F1C711B67}" type="slidenum">
              <a:rPr lang="en-GB"/>
              <a:pPr/>
              <a:t>72</a:t>
            </a:fld>
            <a:endParaRPr lang="en-GB"/>
          </a:p>
        </p:txBody>
      </p:sp>
      <p:sp>
        <p:nvSpPr>
          <p:cNvPr id="150531" name="Text Box 1"/>
          <p:cNvSpPr txBox="1">
            <a:spLocks noChangeArrowheads="1"/>
          </p:cNvSpPr>
          <p:nvPr/>
        </p:nvSpPr>
        <p:spPr bwMode="auto">
          <a:xfrm>
            <a:off x="1169988" y="690563"/>
            <a:ext cx="4524375" cy="3468687"/>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50532" name="Rectangle 2"/>
          <p:cNvSpPr txBox="1">
            <a:spLocks noChangeArrowheads="1"/>
          </p:cNvSpPr>
          <p:nvPr>
            <p:ph type="body"/>
          </p:nvPr>
        </p:nvSpPr>
        <p:spPr>
          <a:xfrm>
            <a:off x="912813" y="4389438"/>
            <a:ext cx="5033962" cy="4237037"/>
          </a:xfrm>
          <a:noFill/>
          <a:ln/>
        </p:spPr>
        <p:txBody>
          <a:bodyPr wrap="none" lIns="91449" tIns="45725" rIns="91449" bIns="45725" anchor="ct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4" name="Rectangle 7"/>
          <p:cNvSpPr>
            <a:spLocks noGrp="1" noChangeArrowheads="1"/>
          </p:cNvSpPr>
          <p:nvPr>
            <p:ph type="sldNum" sz="quarter"/>
          </p:nvPr>
        </p:nvSpPr>
        <p:spPr>
          <a:noFill/>
        </p:spPr>
        <p:txBody>
          <a:bodyPr/>
          <a:lstStyle/>
          <a:p>
            <a:fld id="{5CF5A2FE-64F5-49C9-AA36-AD7CF57E5815}" type="slidenum">
              <a:rPr lang="en-GB"/>
              <a:pPr/>
              <a:t>73</a:t>
            </a:fld>
            <a:endParaRPr lang="en-GB"/>
          </a:p>
        </p:txBody>
      </p:sp>
      <p:sp>
        <p:nvSpPr>
          <p:cNvPr id="151555" name="Text Box 1"/>
          <p:cNvSpPr txBox="1">
            <a:spLocks noChangeArrowheads="1"/>
          </p:cNvSpPr>
          <p:nvPr/>
        </p:nvSpPr>
        <p:spPr bwMode="auto">
          <a:xfrm>
            <a:off x="3887788" y="8855075"/>
            <a:ext cx="2971800" cy="465138"/>
          </a:xfrm>
          <a:prstGeom prst="rect">
            <a:avLst/>
          </a:prstGeom>
          <a:noFill/>
          <a:ln w="9525">
            <a:noFill/>
            <a:round/>
            <a:headEnd/>
            <a:tailEnd/>
          </a:ln>
        </p:spPr>
        <p:txBody>
          <a:bodyPr lIns="89649" tIns="44644" rIns="89649" bIns="44644" anchor="b">
            <a:spAutoFit/>
          </a:bodyPr>
          <a:lstStyle/>
          <a:p>
            <a:pPr algn="r">
              <a:spcBef>
                <a:spcPts val="250"/>
              </a:spcBef>
              <a:buClr>
                <a:srgbClr val="000000"/>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31188" algn="l"/>
                <a:tab pos="9145588" algn="l"/>
                <a:tab pos="10059988" algn="l"/>
              </a:tabLst>
            </a:pPr>
            <a:fld id="{5A83E267-54B9-46CD-BCD6-78817352A076}" type="slidenum">
              <a:rPr lang="en-GB" sz="1000" b="0">
                <a:solidFill>
                  <a:srgbClr val="000000"/>
                </a:solidFill>
                <a:latin typeface="Times New Roman" pitchFamily="18" charset="0"/>
              </a:rPr>
              <a:pPr algn="r">
                <a:spcBef>
                  <a:spcPts val="250"/>
                </a:spcBef>
                <a:buClr>
                  <a:srgbClr val="000000"/>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31188" algn="l"/>
                  <a:tab pos="9145588" algn="l"/>
                  <a:tab pos="10059988" algn="l"/>
                </a:tabLst>
              </a:pPr>
              <a:t>73</a:t>
            </a:fld>
            <a:endParaRPr lang="en-GB" sz="1000" b="0">
              <a:solidFill>
                <a:srgbClr val="000000"/>
              </a:solidFill>
              <a:latin typeface="Times New Roman" pitchFamily="18" charset="0"/>
            </a:endParaRPr>
          </a:p>
        </p:txBody>
      </p:sp>
      <p:sp>
        <p:nvSpPr>
          <p:cNvPr id="151556" name="Text Box 2"/>
          <p:cNvSpPr txBox="1">
            <a:spLocks noChangeArrowheads="1"/>
          </p:cNvSpPr>
          <p:nvPr/>
        </p:nvSpPr>
        <p:spPr bwMode="auto">
          <a:xfrm>
            <a:off x="0" y="8855075"/>
            <a:ext cx="2971800" cy="465138"/>
          </a:xfrm>
          <a:prstGeom prst="rect">
            <a:avLst/>
          </a:prstGeom>
          <a:noFill/>
          <a:ln w="9525">
            <a:noFill/>
            <a:round/>
            <a:headEnd/>
            <a:tailEnd/>
          </a:ln>
        </p:spPr>
        <p:txBody>
          <a:bodyPr lIns="89649" tIns="44644" rIns="89649" bIns="44644" anchor="b">
            <a:spAutoFit/>
          </a:bodyPr>
          <a:lstStyle/>
          <a:p>
            <a:pPr>
              <a:spcBef>
                <a:spcPts val="250"/>
              </a:spcBef>
              <a:buClr>
                <a:srgbClr val="000000"/>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31188" algn="l"/>
                <a:tab pos="9145588" algn="l"/>
                <a:tab pos="10059988" algn="l"/>
              </a:tabLst>
            </a:pPr>
            <a:endParaRPr lang="en-US" sz="1000" b="0">
              <a:solidFill>
                <a:srgbClr val="000000"/>
              </a:solidFill>
              <a:latin typeface="Times New Roman" pitchFamily="18" charset="0"/>
            </a:endParaRPr>
          </a:p>
        </p:txBody>
      </p:sp>
      <p:sp>
        <p:nvSpPr>
          <p:cNvPr id="151557" name="Text Box 3"/>
          <p:cNvSpPr txBox="1">
            <a:spLocks noChangeArrowheads="1"/>
          </p:cNvSpPr>
          <p:nvPr/>
        </p:nvSpPr>
        <p:spPr bwMode="auto">
          <a:xfrm>
            <a:off x="0" y="0"/>
            <a:ext cx="2971800" cy="465138"/>
          </a:xfrm>
          <a:prstGeom prst="rect">
            <a:avLst/>
          </a:prstGeom>
          <a:noFill/>
          <a:ln w="9525">
            <a:noFill/>
            <a:round/>
            <a:headEnd/>
            <a:tailEnd/>
          </a:ln>
        </p:spPr>
        <p:txBody>
          <a:bodyPr lIns="89649" tIns="44644" rIns="89649" bIns="44644">
            <a:spAutoFit/>
          </a:bodyPr>
          <a:lstStyle/>
          <a:p>
            <a:pPr>
              <a:spcBef>
                <a:spcPts val="250"/>
              </a:spcBef>
              <a:buClr>
                <a:srgbClr val="000000"/>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31188" algn="l"/>
                <a:tab pos="9145588" algn="l"/>
                <a:tab pos="10059988" algn="l"/>
              </a:tabLst>
            </a:pPr>
            <a:endParaRPr lang="en-US" sz="1000" b="0">
              <a:solidFill>
                <a:srgbClr val="000000"/>
              </a:solidFill>
              <a:latin typeface="Times New Roman" pitchFamily="18" charset="0"/>
            </a:endParaRPr>
          </a:p>
        </p:txBody>
      </p:sp>
      <p:sp>
        <p:nvSpPr>
          <p:cNvPr id="151558" name="Text Box 4"/>
          <p:cNvSpPr txBox="1">
            <a:spLocks noChangeArrowheads="1"/>
          </p:cNvSpPr>
          <p:nvPr/>
        </p:nvSpPr>
        <p:spPr bwMode="auto">
          <a:xfrm>
            <a:off x="3887788" y="0"/>
            <a:ext cx="2971800" cy="465138"/>
          </a:xfrm>
          <a:prstGeom prst="rect">
            <a:avLst/>
          </a:prstGeom>
          <a:noFill/>
          <a:ln w="9525">
            <a:noFill/>
            <a:round/>
            <a:headEnd/>
            <a:tailEnd/>
          </a:ln>
        </p:spPr>
        <p:txBody>
          <a:bodyPr lIns="89649" tIns="44644" rIns="89649" bIns="44644">
            <a:spAutoFit/>
          </a:bodyPr>
          <a:lstStyle/>
          <a:p>
            <a:pPr algn="r">
              <a:spcBef>
                <a:spcPts val="250"/>
              </a:spcBef>
              <a:buClr>
                <a:srgbClr val="000000"/>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31188" algn="l"/>
                <a:tab pos="9145588" algn="l"/>
                <a:tab pos="10059988" algn="l"/>
              </a:tabLst>
            </a:pPr>
            <a:endParaRPr lang="en-US" sz="1000" b="0">
              <a:solidFill>
                <a:srgbClr val="000000"/>
              </a:solidFill>
              <a:latin typeface="Times New Roman" pitchFamily="18" charset="0"/>
            </a:endParaRPr>
          </a:p>
        </p:txBody>
      </p:sp>
      <p:sp>
        <p:nvSpPr>
          <p:cNvPr id="151559" name="Text Box 5"/>
          <p:cNvSpPr txBox="1">
            <a:spLocks noChangeArrowheads="1"/>
          </p:cNvSpPr>
          <p:nvPr/>
        </p:nvSpPr>
        <p:spPr bwMode="auto">
          <a:xfrm>
            <a:off x="1162050" y="701675"/>
            <a:ext cx="4533900" cy="3475038"/>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51560" name="Rectangle 6"/>
          <p:cNvSpPr txBox="1">
            <a:spLocks noChangeArrowheads="1"/>
          </p:cNvSpPr>
          <p:nvPr>
            <p:ph type="body"/>
          </p:nvPr>
        </p:nvSpPr>
        <p:spPr>
          <a:xfrm>
            <a:off x="912813" y="4389438"/>
            <a:ext cx="5033962" cy="4237037"/>
          </a:xfrm>
          <a:noFill/>
          <a:ln/>
        </p:spPr>
        <p:txBody>
          <a:bodyPr wrap="none" lIns="91449" tIns="45725" rIns="91449" bIns="45725" anchor="ct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Rectangle 7"/>
          <p:cNvSpPr>
            <a:spLocks noGrp="1" noChangeArrowheads="1"/>
          </p:cNvSpPr>
          <p:nvPr>
            <p:ph type="sldNum" sz="quarter"/>
          </p:nvPr>
        </p:nvSpPr>
        <p:spPr>
          <a:noFill/>
        </p:spPr>
        <p:txBody>
          <a:bodyPr/>
          <a:lstStyle/>
          <a:p>
            <a:fld id="{14273B78-8EEA-4CD0-87F0-B0189474F8D8}" type="slidenum">
              <a:rPr lang="en-GB"/>
              <a:pPr/>
              <a:t>74</a:t>
            </a:fld>
            <a:endParaRPr lang="en-GB"/>
          </a:p>
        </p:txBody>
      </p:sp>
      <p:sp>
        <p:nvSpPr>
          <p:cNvPr id="152579" name="Text Box 1"/>
          <p:cNvSpPr txBox="1">
            <a:spLocks noChangeArrowheads="1"/>
          </p:cNvSpPr>
          <p:nvPr/>
        </p:nvSpPr>
        <p:spPr bwMode="auto">
          <a:xfrm>
            <a:off x="1169988" y="690563"/>
            <a:ext cx="4524375" cy="3468687"/>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52580" name="Rectangle 2"/>
          <p:cNvSpPr txBox="1">
            <a:spLocks noChangeArrowheads="1"/>
          </p:cNvSpPr>
          <p:nvPr>
            <p:ph type="body"/>
          </p:nvPr>
        </p:nvSpPr>
        <p:spPr>
          <a:xfrm>
            <a:off x="912813" y="4389438"/>
            <a:ext cx="5033962" cy="4237037"/>
          </a:xfrm>
          <a:noFill/>
          <a:ln/>
        </p:spPr>
        <p:txBody>
          <a:bodyPr wrap="none" lIns="91449" tIns="45725" rIns="91449" bIns="45725" anchor="ct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p:nvPr>
        </p:nvSpPr>
        <p:spPr>
          <a:noFill/>
        </p:spPr>
        <p:txBody>
          <a:bodyPr/>
          <a:lstStyle/>
          <a:p>
            <a:fld id="{5BCA6B7E-A22E-4877-B1C4-8556093F2054}" type="slidenum">
              <a:rPr lang="en-GB"/>
              <a:pPr/>
              <a:t>8</a:t>
            </a:fld>
            <a:endParaRPr lang="en-GB"/>
          </a:p>
        </p:txBody>
      </p:sp>
      <p:sp>
        <p:nvSpPr>
          <p:cNvPr id="86019" name="Rectangle 2"/>
          <p:cNvSpPr>
            <a:spLocks noGrp="1" noChangeArrowheads="1" noTextEdit="1"/>
          </p:cNvSpPr>
          <p:nvPr>
            <p:ph type="sldImg"/>
          </p:nvPr>
        </p:nvSpPr>
        <p:spPr>
          <a:xfrm>
            <a:off x="1106488" y="696913"/>
            <a:ext cx="4648200" cy="3486150"/>
          </a:xfrm>
          <a:ln/>
        </p:spPr>
      </p:sp>
      <p:sp>
        <p:nvSpPr>
          <p:cNvPr id="86020" name="Rectangle 3"/>
          <p:cNvSpPr>
            <a:spLocks noGrp="1" noChangeArrowheads="1"/>
          </p:cNvSpPr>
          <p:nvPr>
            <p:ph type="body" idx="1"/>
          </p:nvPr>
        </p:nvSpPr>
        <p:spPr>
          <a:xfrm>
            <a:off x="685800" y="4416425"/>
            <a:ext cx="5486400" cy="4183063"/>
          </a:xfrm>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7"/>
          <p:cNvSpPr>
            <a:spLocks noGrp="1" noChangeArrowheads="1"/>
          </p:cNvSpPr>
          <p:nvPr>
            <p:ph type="sldNum" sz="quarter"/>
          </p:nvPr>
        </p:nvSpPr>
        <p:spPr>
          <a:noFill/>
        </p:spPr>
        <p:txBody>
          <a:bodyPr/>
          <a:lstStyle/>
          <a:p>
            <a:fld id="{422DE2AE-A971-4AA1-93BF-77AC7B4C494B}" type="slidenum">
              <a:rPr lang="en-GB"/>
              <a:pPr/>
              <a:t>9</a:t>
            </a:fld>
            <a:endParaRPr lang="en-GB"/>
          </a:p>
        </p:txBody>
      </p:sp>
      <p:sp>
        <p:nvSpPr>
          <p:cNvPr id="87043" name="Text Box 1"/>
          <p:cNvSpPr txBox="1">
            <a:spLocks noChangeArrowheads="1"/>
          </p:cNvSpPr>
          <p:nvPr/>
        </p:nvSpPr>
        <p:spPr bwMode="auto">
          <a:xfrm>
            <a:off x="1133475" y="681038"/>
            <a:ext cx="4622800" cy="35433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87044" name="Rectangle 2"/>
          <p:cNvSpPr txBox="1">
            <a:spLocks noChangeArrowheads="1"/>
          </p:cNvSpPr>
          <p:nvPr>
            <p:ph type="body"/>
          </p:nvPr>
        </p:nvSpPr>
        <p:spPr>
          <a:xfrm>
            <a:off x="912813" y="4389438"/>
            <a:ext cx="5033962" cy="4237037"/>
          </a:xfrm>
          <a:noFill/>
          <a:ln/>
        </p:spPr>
        <p:txBody>
          <a:bodyPr wrap="none" lIns="91449" tIns="45725" rIns="91449" bIns="45725"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780AB94C-02CB-49FA-A31D-171C5343ED6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40900D23-CED9-471D-8F8F-2778936FA0BD}"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174625"/>
            <a:ext cx="1960563" cy="5767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174625"/>
            <a:ext cx="5734050" cy="5767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7734965C-E63A-47AE-92B3-46BB0F939511}"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174625"/>
            <a:ext cx="7770813" cy="1555750"/>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endParaRPr lang="en-GB"/>
          </a:p>
        </p:txBody>
      </p:sp>
      <p:sp>
        <p:nvSpPr>
          <p:cNvPr id="5" name="Rectangle 5"/>
          <p:cNvSpPr>
            <a:spLocks noGrp="1" noChangeArrowheads="1"/>
          </p:cNvSpPr>
          <p:nvPr>
            <p:ph type="sldNum" idx="12"/>
          </p:nvPr>
        </p:nvSpPr>
        <p:spPr>
          <a:ln/>
        </p:spPr>
        <p:txBody>
          <a:bodyPr/>
          <a:lstStyle>
            <a:lvl1pPr>
              <a:defRPr/>
            </a:lvl1pPr>
          </a:lstStyle>
          <a:p>
            <a:pPr>
              <a:defRPr/>
            </a:pPr>
            <a:fld id="{BAF5F45C-08D6-465D-A39A-666419D30A68}"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90600" y="174625"/>
            <a:ext cx="7770813" cy="15557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828800"/>
            <a:ext cx="3808413" cy="4113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027613" y="1828800"/>
            <a:ext cx="3810000" cy="4113213"/>
          </a:xfrm>
        </p:spPr>
        <p:txBody>
          <a:bodyPr/>
          <a:lstStyle/>
          <a:p>
            <a:pPr lvl="0"/>
            <a:endParaRPr lang="en-US" noProof="0" smtClean="0"/>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E8D8698E-3502-4366-AD87-E135BA02256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980096A1-139A-41D5-BFD9-846913830FD2}"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2C4F2394-CAD9-48F7-9106-09B1349EE371}"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8288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7613" y="18288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D2850195-F3E8-4EB9-B1A4-4FAB61F80FB6}"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endParaRPr lang="en-GB"/>
          </a:p>
        </p:txBody>
      </p:sp>
      <p:sp>
        <p:nvSpPr>
          <p:cNvPr id="9" name="Rectangle 5"/>
          <p:cNvSpPr>
            <a:spLocks noGrp="1" noChangeArrowheads="1"/>
          </p:cNvSpPr>
          <p:nvPr>
            <p:ph type="sldNum" idx="12"/>
          </p:nvPr>
        </p:nvSpPr>
        <p:spPr>
          <a:ln/>
        </p:spPr>
        <p:txBody>
          <a:bodyPr/>
          <a:lstStyle>
            <a:lvl1pPr>
              <a:defRPr/>
            </a:lvl1pPr>
          </a:lstStyle>
          <a:p>
            <a:pPr>
              <a:defRPr/>
            </a:pPr>
            <a:fld id="{904D504D-077C-4A91-8AC4-F632E05FD835}"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endParaRPr lang="en-GB"/>
          </a:p>
        </p:txBody>
      </p:sp>
      <p:sp>
        <p:nvSpPr>
          <p:cNvPr id="5" name="Rectangle 5"/>
          <p:cNvSpPr>
            <a:spLocks noGrp="1" noChangeArrowheads="1"/>
          </p:cNvSpPr>
          <p:nvPr>
            <p:ph type="sldNum" idx="12"/>
          </p:nvPr>
        </p:nvSpPr>
        <p:spPr>
          <a:ln/>
        </p:spPr>
        <p:txBody>
          <a:bodyPr/>
          <a:lstStyle>
            <a:lvl1pPr>
              <a:defRPr/>
            </a:lvl1pPr>
          </a:lstStyle>
          <a:p>
            <a:pPr>
              <a:defRPr/>
            </a:pPr>
            <a:fld id="{7A017F3C-E638-4CB5-B9B7-7E9ADBF007AE}"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endParaRPr lang="en-GB"/>
          </a:p>
        </p:txBody>
      </p:sp>
      <p:sp>
        <p:nvSpPr>
          <p:cNvPr id="4" name="Rectangle 5"/>
          <p:cNvSpPr>
            <a:spLocks noGrp="1" noChangeArrowheads="1"/>
          </p:cNvSpPr>
          <p:nvPr>
            <p:ph type="sldNum" idx="12"/>
          </p:nvPr>
        </p:nvSpPr>
        <p:spPr>
          <a:ln/>
        </p:spPr>
        <p:txBody>
          <a:bodyPr/>
          <a:lstStyle>
            <a:lvl1pPr>
              <a:defRPr/>
            </a:lvl1pPr>
          </a:lstStyle>
          <a:p>
            <a:pPr>
              <a:defRPr/>
            </a:pPr>
            <a:fld id="{4E3F53EF-95CA-4355-B57A-DD0D0EE69D9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87E9C0AF-2BE7-49A8-8FC5-3511B98751E1}"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2F7C9528-C777-4058-A907-2EE81DF2F4D6}"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990600" y="174625"/>
            <a:ext cx="7770813" cy="1555750"/>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5123" name="Rectangle 2"/>
          <p:cNvSpPr>
            <a:spLocks noGrp="1" noChangeArrowheads="1"/>
          </p:cNvSpPr>
          <p:nvPr>
            <p:ph type="body" idx="1"/>
          </p:nvPr>
        </p:nvSpPr>
        <p:spPr bwMode="auto">
          <a:xfrm>
            <a:off x="1066800" y="1828800"/>
            <a:ext cx="7770813" cy="411321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9906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
                <a:srgbClr val="00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0" smtClean="0">
                <a:solidFill>
                  <a:srgbClr val="000000"/>
                </a:solidFill>
                <a:latin typeface="+mn-lt"/>
              </a:defRPr>
            </a:lvl1pPr>
          </a:lstStyle>
          <a:p>
            <a:pPr>
              <a:defRPr/>
            </a:pPr>
            <a:endParaRPr lang="en-GB"/>
          </a:p>
        </p:txBody>
      </p:sp>
      <p:sp>
        <p:nvSpPr>
          <p:cNvPr id="1028" name="Rectangle 4"/>
          <p:cNvSpPr>
            <a:spLocks noGrp="1" noChangeArrowheads="1"/>
          </p:cNvSpPr>
          <p:nvPr>
            <p:ph type="ftr"/>
          </p:nvPr>
        </p:nvSpPr>
        <p:spPr bwMode="auto">
          <a:xfrm>
            <a:off x="3276600" y="6248400"/>
            <a:ext cx="28940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buClr>
                <a:srgbClr val="00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0" smtClean="0">
                <a:solidFill>
                  <a:srgbClr val="000000"/>
                </a:solidFill>
                <a:latin typeface="+mn-lt"/>
              </a:defRPr>
            </a:lvl1pPr>
          </a:lstStyle>
          <a:p>
            <a:pPr>
              <a:defRPr/>
            </a:pPr>
            <a:endParaRPr lang="en-GB"/>
          </a:p>
        </p:txBody>
      </p:sp>
      <p:sp>
        <p:nvSpPr>
          <p:cNvPr id="1029"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0" smtClean="0">
                <a:solidFill>
                  <a:srgbClr val="000000"/>
                </a:solidFill>
                <a:latin typeface="+mn-lt"/>
              </a:defRPr>
            </a:lvl1pPr>
          </a:lstStyle>
          <a:p>
            <a:pPr>
              <a:defRPr/>
            </a:pPr>
            <a:fld id="{35E26DFD-8A78-407F-B228-EA3A781A441B}" type="slidenum">
              <a:rPr lang="en-GB"/>
              <a:pPr>
                <a:defRPr/>
              </a:pPr>
              <a:t>‹#›</a:t>
            </a:fld>
            <a:endParaRPr lang="en-GB"/>
          </a:p>
        </p:txBody>
      </p:sp>
      <p:sp>
        <p:nvSpPr>
          <p:cNvPr id="1030" name="Rectangle 6"/>
          <p:cNvSpPr>
            <a:spLocks noChangeArrowheads="1"/>
          </p:cNvSpPr>
          <p:nvPr/>
        </p:nvSpPr>
        <p:spPr bwMode="auto">
          <a:xfrm>
            <a:off x="152400" y="152400"/>
            <a:ext cx="609600" cy="6705600"/>
          </a:xfrm>
          <a:prstGeom prst="rect">
            <a:avLst/>
          </a:prstGeom>
          <a:gradFill rotWithShape="0">
            <a:gsLst>
              <a:gs pos="0">
                <a:srgbClr val="011348"/>
              </a:gs>
              <a:gs pos="100000">
                <a:srgbClr val="0640F3"/>
              </a:gs>
            </a:gsLst>
            <a:lin ang="5400000" scaled="1"/>
          </a:gradFill>
          <a:ln w="9525">
            <a:noFill/>
            <a:round/>
            <a:headEnd/>
            <a:tailEnd/>
          </a:ln>
          <a:effectLst/>
        </p:spPr>
        <p:txBody>
          <a:bodyPr wrap="none" anchor="ctr"/>
          <a:lstStyle/>
          <a:p>
            <a:pPr>
              <a:defRPr/>
            </a:pPr>
            <a:endParaRPr lang="en-US"/>
          </a:p>
        </p:txBody>
      </p:sp>
      <p:sp>
        <p:nvSpPr>
          <p:cNvPr id="1031" name="Rectangle 7"/>
          <p:cNvSpPr>
            <a:spLocks noChangeArrowheads="1"/>
          </p:cNvSpPr>
          <p:nvPr/>
        </p:nvSpPr>
        <p:spPr bwMode="auto">
          <a:xfrm rot="16200000">
            <a:off x="-1826418" y="2064543"/>
            <a:ext cx="4584700" cy="455613"/>
          </a:xfrm>
          <a:prstGeom prst="rect">
            <a:avLst/>
          </a:prstGeom>
          <a:noFill/>
          <a:ln w="9525">
            <a:noFill/>
            <a:round/>
            <a:headEnd/>
            <a:tailEnd/>
          </a:ln>
          <a:effectLst/>
        </p:spPr>
        <p:txBody>
          <a:bodyPr lIns="90360" tIns="44280" rIns="90360" bIns="44280">
            <a:spAutoFit/>
          </a:bodyPr>
          <a:lstStyle/>
          <a:p>
            <a:pPr>
              <a:buClr>
                <a:srgbClr val="00CC99"/>
              </a:buClr>
              <a:buFont typeface="Gatineau"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a:solidFill>
                  <a:srgbClr val="00CC99"/>
                </a:solidFill>
                <a:latin typeface="Gatineau" pitchFamily="34" charset="0"/>
              </a:rPr>
              <a:t>National Science Foundation</a:t>
            </a:r>
          </a:p>
        </p:txBody>
      </p:sp>
      <p:pic>
        <p:nvPicPr>
          <p:cNvPr id="5129" name="Picture 8"/>
          <p:cNvPicPr>
            <a:picLocks noChangeAspect="1" noChangeArrowheads="1"/>
          </p:cNvPicPr>
          <p:nvPr/>
        </p:nvPicPr>
        <p:blipFill>
          <a:blip r:embed="rId15"/>
          <a:srcRect/>
          <a:stretch>
            <a:fillRect/>
          </a:stretch>
        </p:blipFill>
        <p:spPr bwMode="auto">
          <a:xfrm>
            <a:off x="152400" y="6246813"/>
            <a:ext cx="609600" cy="611187"/>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0" fontAlgn="base" hangingPunct="0">
        <a:lnSpc>
          <a:spcPct val="95000"/>
        </a:lnSpc>
        <a:spcBef>
          <a:spcPct val="0"/>
        </a:spcBef>
        <a:spcAft>
          <a:spcPct val="0"/>
        </a:spcAft>
        <a:buClr>
          <a:srgbClr val="000000"/>
        </a:buClr>
        <a:buSzPct val="100000"/>
        <a:buFont typeface="Times New Roman" pitchFamily="18" charset="0"/>
        <a:defRPr sz="4800">
          <a:solidFill>
            <a:srgbClr val="000000"/>
          </a:solidFill>
          <a:latin typeface="+mj-lt"/>
          <a:ea typeface="+mj-ea"/>
          <a:cs typeface="+mj-cs"/>
        </a:defRPr>
      </a:lvl1pPr>
      <a:lvl2pPr algn="ctr" defTabSz="457200" rtl="0" eaLnBrk="0" fontAlgn="base" hangingPunct="0">
        <a:lnSpc>
          <a:spcPct val="95000"/>
        </a:lnSpc>
        <a:spcBef>
          <a:spcPct val="0"/>
        </a:spcBef>
        <a:spcAft>
          <a:spcPct val="0"/>
        </a:spcAft>
        <a:buClr>
          <a:srgbClr val="000000"/>
        </a:buClr>
        <a:buSzPct val="100000"/>
        <a:buFont typeface="Times New Roman" pitchFamily="18" charset="0"/>
        <a:defRPr sz="4800">
          <a:solidFill>
            <a:srgbClr val="000000"/>
          </a:solidFill>
          <a:latin typeface="Times New Roman" pitchFamily="18" charset="0"/>
          <a:ea typeface="Lucida Sans Unicode" pitchFamily="34" charset="0"/>
          <a:cs typeface="Lucida Sans Unicode" pitchFamily="34" charset="0"/>
        </a:defRPr>
      </a:lvl2pPr>
      <a:lvl3pPr algn="ctr" defTabSz="457200" rtl="0" eaLnBrk="0" fontAlgn="base" hangingPunct="0">
        <a:lnSpc>
          <a:spcPct val="95000"/>
        </a:lnSpc>
        <a:spcBef>
          <a:spcPct val="0"/>
        </a:spcBef>
        <a:spcAft>
          <a:spcPct val="0"/>
        </a:spcAft>
        <a:buClr>
          <a:srgbClr val="000000"/>
        </a:buClr>
        <a:buSzPct val="100000"/>
        <a:buFont typeface="Times New Roman" pitchFamily="18" charset="0"/>
        <a:defRPr sz="4800">
          <a:solidFill>
            <a:srgbClr val="000000"/>
          </a:solidFill>
          <a:latin typeface="Times New Roman" pitchFamily="18" charset="0"/>
          <a:ea typeface="Lucida Sans Unicode" pitchFamily="34" charset="0"/>
          <a:cs typeface="Lucida Sans Unicode" pitchFamily="34" charset="0"/>
        </a:defRPr>
      </a:lvl3pPr>
      <a:lvl4pPr algn="ctr" defTabSz="457200" rtl="0" eaLnBrk="0" fontAlgn="base" hangingPunct="0">
        <a:lnSpc>
          <a:spcPct val="95000"/>
        </a:lnSpc>
        <a:spcBef>
          <a:spcPct val="0"/>
        </a:spcBef>
        <a:spcAft>
          <a:spcPct val="0"/>
        </a:spcAft>
        <a:buClr>
          <a:srgbClr val="000000"/>
        </a:buClr>
        <a:buSzPct val="100000"/>
        <a:buFont typeface="Times New Roman" pitchFamily="18" charset="0"/>
        <a:defRPr sz="4800">
          <a:solidFill>
            <a:srgbClr val="000000"/>
          </a:solidFill>
          <a:latin typeface="Times New Roman" pitchFamily="18" charset="0"/>
          <a:ea typeface="Lucida Sans Unicode" pitchFamily="34" charset="0"/>
          <a:cs typeface="Lucida Sans Unicode" pitchFamily="34" charset="0"/>
        </a:defRPr>
      </a:lvl4pPr>
      <a:lvl5pPr algn="ctr" defTabSz="457200" rtl="0" eaLnBrk="0" fontAlgn="base" hangingPunct="0">
        <a:lnSpc>
          <a:spcPct val="95000"/>
        </a:lnSpc>
        <a:spcBef>
          <a:spcPct val="0"/>
        </a:spcBef>
        <a:spcAft>
          <a:spcPct val="0"/>
        </a:spcAft>
        <a:buClr>
          <a:srgbClr val="000000"/>
        </a:buClr>
        <a:buSzPct val="100000"/>
        <a:buFont typeface="Times New Roman" pitchFamily="18" charset="0"/>
        <a:defRPr sz="4800">
          <a:solidFill>
            <a:srgbClr val="000000"/>
          </a:solidFill>
          <a:latin typeface="Times New Roman" pitchFamily="18" charset="0"/>
          <a:ea typeface="Lucida Sans Unicode" pitchFamily="34" charset="0"/>
          <a:cs typeface="Lucida Sans Unicode" pitchFamily="34" charset="0"/>
        </a:defRPr>
      </a:lvl5pPr>
      <a:lvl6pPr marL="457200" algn="l"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Lucida Sans Unicode" pitchFamily="34" charset="0"/>
          <a:cs typeface="Lucida Sans Unicode" pitchFamily="34" charset="0"/>
        </a:defRPr>
      </a:lvl6pPr>
      <a:lvl7pPr marL="914400" algn="l"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Lucida Sans Unicode" pitchFamily="34" charset="0"/>
          <a:cs typeface="Lucida Sans Unicode" pitchFamily="34" charset="0"/>
        </a:defRPr>
      </a:lvl7pPr>
      <a:lvl8pPr marL="1371600" algn="l"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Lucida Sans Unicode" pitchFamily="34" charset="0"/>
          <a:cs typeface="Lucida Sans Unicode" pitchFamily="34" charset="0"/>
        </a:defRPr>
      </a:lvl8pPr>
      <a:lvl9pPr marL="1828800" algn="l"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Lucida Sans Unicode" pitchFamily="34" charset="0"/>
          <a:cs typeface="Lucida Sans Unicode" pitchFamily="34" charset="0"/>
        </a:defRPr>
      </a:lvl9pPr>
    </p:titleStyle>
    <p:bodyStyle>
      <a:lvl1pPr marL="341313" indent="-341313" algn="l" defTabSz="457200" rtl="0" eaLnBrk="0" fontAlgn="base" hangingPunct="0">
        <a:lnSpc>
          <a:spcPct val="95000"/>
        </a:lnSpc>
        <a:spcBef>
          <a:spcPts val="1000"/>
        </a:spcBef>
        <a:spcAft>
          <a:spcPct val="0"/>
        </a:spcAft>
        <a:buClr>
          <a:srgbClr val="000000"/>
        </a:buClr>
        <a:buSzPct val="100000"/>
        <a:buFont typeface="Times New Roman" pitchFamily="18" charset="0"/>
        <a:buChar char="•"/>
        <a:defRPr sz="4000">
          <a:solidFill>
            <a:srgbClr val="000000"/>
          </a:solidFill>
          <a:latin typeface="+mn-lt"/>
          <a:ea typeface="+mn-ea"/>
          <a:cs typeface="+mn-cs"/>
        </a:defRPr>
      </a:lvl1pPr>
      <a:lvl2pPr marL="741363" indent="-284163" algn="l" defTabSz="457200" rtl="0" eaLnBrk="0" fontAlgn="base" hangingPunct="0">
        <a:lnSpc>
          <a:spcPct val="95000"/>
        </a:lnSpc>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mn-cs"/>
        </a:defRPr>
      </a:lvl2pPr>
      <a:lvl3pPr marL="1143000" indent="-228600" algn="l" defTabSz="457200" rtl="0" eaLnBrk="0" fontAlgn="base" hangingPunct="0">
        <a:lnSpc>
          <a:spcPct val="95000"/>
        </a:lnSpc>
        <a:spcBef>
          <a:spcPts val="700"/>
        </a:spcBef>
        <a:spcAft>
          <a:spcPct val="0"/>
        </a:spcAft>
        <a:buClr>
          <a:srgbClr val="000000"/>
        </a:buClr>
        <a:buSzPct val="100000"/>
        <a:buFont typeface="Times New Roman" pitchFamily="18" charset="0"/>
        <a:buChar char="•"/>
        <a:defRPr sz="2800">
          <a:solidFill>
            <a:srgbClr val="000000"/>
          </a:solidFill>
          <a:latin typeface="+mn-lt"/>
          <a:ea typeface="+mn-ea"/>
          <a:cs typeface="+mn-cs"/>
        </a:defRPr>
      </a:lvl3pPr>
      <a:lvl4pPr marL="1600200" indent="-228600" algn="l" defTabSz="457200" rtl="0" eaLnBrk="0" fontAlgn="base" hangingPunct="0">
        <a:lnSpc>
          <a:spcPct val="95000"/>
        </a:lnSpc>
        <a:spcBef>
          <a:spcPts val="600"/>
        </a:spcBef>
        <a:spcAft>
          <a:spcPct val="0"/>
        </a:spcAft>
        <a:buClr>
          <a:srgbClr val="000000"/>
        </a:buClr>
        <a:buSzPct val="100000"/>
        <a:buFont typeface="Times New Roman" pitchFamily="18" charset="0"/>
        <a:buChar char="–"/>
        <a:defRPr sz="2400">
          <a:solidFill>
            <a:srgbClr val="000000"/>
          </a:solidFill>
          <a:latin typeface="+mn-lt"/>
          <a:ea typeface="+mn-ea"/>
          <a:cs typeface="+mn-cs"/>
        </a:defRPr>
      </a:lvl4pPr>
      <a:lvl5pPr marL="2057400" indent="-228600" algn="l" defTabSz="457200" rtl="0" eaLnBrk="0" fontAlgn="base" hangingPunct="0">
        <a:lnSpc>
          <a:spcPct val="95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5pPr>
      <a:lvl6pPr marL="2514600" indent="-228600" algn="l" defTabSz="457200" rtl="0" eaLnBrk="0" fontAlgn="base" hangingPunct="0">
        <a:lnSpc>
          <a:spcPct val="95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6pPr>
      <a:lvl7pPr marL="2971800" indent="-228600" algn="l" defTabSz="457200" rtl="0" eaLnBrk="0" fontAlgn="base" hangingPunct="0">
        <a:lnSpc>
          <a:spcPct val="95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7pPr>
      <a:lvl8pPr marL="3429000" indent="-228600" algn="l" defTabSz="457200" rtl="0" eaLnBrk="0" fontAlgn="base" hangingPunct="0">
        <a:lnSpc>
          <a:spcPct val="95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8pPr>
      <a:lvl9pPr marL="3886200" indent="-228600" algn="l" defTabSz="457200" rtl="0" eaLnBrk="0" fontAlgn="base" hangingPunct="0">
        <a:lnSpc>
          <a:spcPct val="95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sf.gov/"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nsf.gov/pubs/2006/nsf06502/nsf06502.ht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hyperlink" Target="http://www.atecenters.or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hyperlink" Target="http://www.nsf.gov/div/index.jsp?div=HRD"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72.xml.rels><?xml version="1.0" encoding="UTF-8" standalone="yes"?>
<Relationships xmlns="http://schemas.openxmlformats.org/package/2006/relationships"><Relationship Id="rId3" Type="http://schemas.openxmlformats.org/officeDocument/2006/relationships/hyperlink" Target="http://www.nsf.gov/mynsf/" TargetMode="External"/><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914400" y="247650"/>
            <a:ext cx="7848600" cy="1941513"/>
          </a:xfrm>
        </p:spPr>
        <p:txBody>
          <a:bodyPr>
            <a:spAutoFit/>
          </a:bodyPr>
          <a:lstStyle/>
          <a:p>
            <a:pPr>
              <a:lnSpc>
                <a:spcPct val="100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b="1" smtClean="0">
                <a:latin typeface="Arial" charset="0"/>
              </a:rPr>
              <a:t>NSF Funding Opportunities for Learning and Teaching in STEM</a:t>
            </a:r>
          </a:p>
        </p:txBody>
      </p:sp>
      <p:sp>
        <p:nvSpPr>
          <p:cNvPr id="6147" name="Rectangle 2"/>
          <p:cNvSpPr>
            <a:spLocks noGrp="1" noChangeArrowheads="1"/>
          </p:cNvSpPr>
          <p:nvPr>
            <p:ph type="subTitle" idx="4294967295"/>
          </p:nvPr>
        </p:nvSpPr>
        <p:spPr>
          <a:xfrm>
            <a:off x="914400" y="2590800"/>
            <a:ext cx="8077200" cy="2119313"/>
          </a:xfrm>
        </p:spPr>
        <p:txBody>
          <a:bodyPr>
            <a:spAutoFit/>
          </a:bodyPr>
          <a:lstStyle/>
          <a:p>
            <a:pPr marL="0" lvl="1" indent="0" algn="ctr">
              <a:lnSpc>
                <a:spcPct val="90000"/>
              </a:lnSpc>
              <a:spcBef>
                <a:spcPts val="700"/>
              </a:spcBef>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smtClean="0">
                <a:latin typeface="Arial" charset="0"/>
              </a:rPr>
              <a:t>Dennis Davenport</a:t>
            </a:r>
            <a:endParaRPr lang="en-GB" dirty="0" smtClean="0">
              <a:latin typeface="Arial" charset="0"/>
            </a:endParaRPr>
          </a:p>
          <a:p>
            <a:pPr marL="0" lvl="1" indent="0" algn="ctr">
              <a:lnSpc>
                <a:spcPct val="90000"/>
              </a:lnSpc>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latin typeface="Arial" charset="0"/>
              </a:rPr>
              <a:t>National Science Foundation</a:t>
            </a:r>
          </a:p>
          <a:p>
            <a:pPr marL="0" lvl="1" indent="0" algn="ctr">
              <a:lnSpc>
                <a:spcPct val="90000"/>
              </a:lnSpc>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latin typeface="Arial" charset="0"/>
                <a:hlinkClick r:id="rId3"/>
              </a:rPr>
              <a:t>www.nsf.gov</a:t>
            </a:r>
            <a:endParaRPr lang="en-GB" b="1" i="1" dirty="0" smtClean="0">
              <a:latin typeface="Arial" charset="0"/>
            </a:endParaRPr>
          </a:p>
          <a:p>
            <a:pPr marL="0" lvl="1" indent="0" algn="ctr">
              <a:lnSpc>
                <a:spcPct val="90000"/>
              </a:lnSpc>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smtClean="0">
              <a:latin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38200" y="609600"/>
            <a:ext cx="8153400" cy="1143000"/>
          </a:xfrm>
        </p:spPr>
        <p:txBody>
          <a:bodyPr/>
          <a:lstStyle/>
          <a:p>
            <a:r>
              <a:rPr lang="en-US" sz="3600" b="1" smtClean="0">
                <a:latin typeface="Arial" charset="0"/>
              </a:rPr>
              <a:t>Division of Research on Learning in Formal and Informal Settings (DRL): Mission</a:t>
            </a:r>
          </a:p>
        </p:txBody>
      </p:sp>
      <p:sp>
        <p:nvSpPr>
          <p:cNvPr id="14339" name="Rectangle 3"/>
          <p:cNvSpPr>
            <a:spLocks noGrp="1" noChangeArrowheads="1"/>
          </p:cNvSpPr>
          <p:nvPr>
            <p:ph type="body" idx="1"/>
          </p:nvPr>
        </p:nvSpPr>
        <p:spPr>
          <a:xfrm>
            <a:off x="990600" y="2514600"/>
            <a:ext cx="7772400" cy="4114800"/>
          </a:xfrm>
        </p:spPr>
        <p:txBody>
          <a:bodyPr/>
          <a:lstStyle/>
          <a:p>
            <a:pPr marL="0" indent="0" algn="ctr" defTabSz="914400">
              <a:buFont typeface="Times New Roman" pitchFamily="18" charset="0"/>
              <a:buNone/>
            </a:pPr>
            <a:r>
              <a:rPr lang="en-US" smtClean="0">
                <a:latin typeface="Verdana" pitchFamily="34" charset="0"/>
              </a:rPr>
              <a:t>To </a:t>
            </a:r>
            <a:r>
              <a:rPr lang="en-US" sz="3600" smtClean="0">
                <a:latin typeface="Verdana" pitchFamily="34" charset="0"/>
              </a:rPr>
              <a:t>promote innovative research, development, and evaluation of learning and teaching across all STEM disciplines by advancing cutting-edge knowledge and practices in both formal and informal learning settings.</a:t>
            </a:r>
            <a:r>
              <a:rPr lang="en-US" smtClean="0">
                <a:latin typeface="Verdana" pitchFamily="34" charset="0"/>
              </a:rPr>
              <a:t> </a:t>
            </a:r>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914400" y="228600"/>
            <a:ext cx="6172200" cy="1066800"/>
          </a:xfrm>
        </p:spPr>
        <p:txBody>
          <a:bodyPr/>
          <a:lstStyle/>
          <a:p>
            <a:pPr algn="l">
              <a:lnSpc>
                <a:spcPct val="100000"/>
              </a:lnSpc>
            </a:pPr>
            <a:r>
              <a:rPr lang="en-US" sz="4400" b="1" smtClean="0">
                <a:latin typeface="Arial" charset="0"/>
              </a:rPr>
              <a:t>DRL Programs</a:t>
            </a:r>
          </a:p>
        </p:txBody>
      </p:sp>
      <p:sp>
        <p:nvSpPr>
          <p:cNvPr id="15363" name="Rectangle 3"/>
          <p:cNvSpPr>
            <a:spLocks noGrp="1" noChangeArrowheads="1"/>
          </p:cNvSpPr>
          <p:nvPr>
            <p:ph type="subTitle" idx="1"/>
          </p:nvPr>
        </p:nvSpPr>
        <p:spPr>
          <a:xfrm>
            <a:off x="1066800" y="1371600"/>
            <a:ext cx="7772400" cy="5257800"/>
          </a:xfrm>
        </p:spPr>
        <p:txBody>
          <a:bodyPr/>
          <a:lstStyle/>
          <a:p>
            <a:pPr marL="233363" indent="-233363" algn="l">
              <a:buFont typeface="Wingdings" pitchFamily="2" charset="2"/>
              <a:buNone/>
            </a:pPr>
            <a:r>
              <a:rPr lang="en-US" sz="2800" b="1" smtClean="0">
                <a:latin typeface="Verdana" pitchFamily="34" charset="0"/>
              </a:rPr>
              <a:t>The Division’s programs offer a set of complementary approaches for advancing research, development, and field-based improvement strategies.</a:t>
            </a:r>
          </a:p>
          <a:p>
            <a:pPr marL="233363" indent="-233363" algn="l">
              <a:buFontTx/>
              <a:buChar char="•"/>
            </a:pPr>
            <a:r>
              <a:rPr lang="en-US" sz="2400" smtClean="0">
                <a:latin typeface="Verdana" pitchFamily="34" charset="0"/>
              </a:rPr>
              <a:t>Informal Science Education (ISE)</a:t>
            </a:r>
          </a:p>
          <a:p>
            <a:pPr marL="233363" indent="-233363" algn="l">
              <a:buFontTx/>
              <a:buChar char="•"/>
            </a:pPr>
            <a:r>
              <a:rPr lang="en-US" sz="2400" smtClean="0">
                <a:latin typeface="Verdana" pitchFamily="34" charset="0"/>
              </a:rPr>
              <a:t>Information Technology Experiences for Students and Teachers (ITEST)</a:t>
            </a:r>
          </a:p>
          <a:p>
            <a:pPr marL="233363" indent="-233363" algn="l">
              <a:buFontTx/>
              <a:buChar char="•"/>
            </a:pPr>
            <a:r>
              <a:rPr lang="en-US" sz="2400" smtClean="0">
                <a:solidFill>
                  <a:schemeClr val="tx1"/>
                </a:solidFill>
                <a:latin typeface="Verdana" pitchFamily="34" charset="0"/>
              </a:rPr>
              <a:t>Research and Evaluation on Education in Science and Engineering (REESE)</a:t>
            </a:r>
          </a:p>
          <a:p>
            <a:pPr marL="233363" indent="-233363" algn="l">
              <a:buFontTx/>
              <a:buChar char="•"/>
            </a:pPr>
            <a:r>
              <a:rPr lang="en-US" sz="2400" smtClean="0">
                <a:solidFill>
                  <a:schemeClr val="tx1"/>
                </a:solidFill>
                <a:latin typeface="Verdana" pitchFamily="34" charset="0"/>
              </a:rPr>
              <a:t>Discovery Research K-12 (DR-K12)</a:t>
            </a:r>
            <a:endParaRPr lang="en-US" sz="3200" smtClean="0">
              <a:solidFill>
                <a:schemeClr val="tx1"/>
              </a:solidFill>
              <a:latin typeface="Verdana"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04800"/>
            <a:ext cx="7772400" cy="1143000"/>
          </a:xfrm>
        </p:spPr>
        <p:txBody>
          <a:bodyPr/>
          <a:lstStyle/>
          <a:p>
            <a:r>
              <a:rPr lang="en-US" smtClean="0">
                <a:solidFill>
                  <a:srgbClr val="FF0000"/>
                </a:solidFill>
              </a:rPr>
              <a:t>Cycle of Innovation</a:t>
            </a:r>
          </a:p>
        </p:txBody>
      </p:sp>
      <p:pic>
        <p:nvPicPr>
          <p:cNvPr id="16387" name="Picture 3" descr="CircleofInnov"/>
          <p:cNvPicPr>
            <a:picLocks noChangeAspect="1" noChangeArrowheads="1"/>
          </p:cNvPicPr>
          <p:nvPr>
            <p:ph type="body" idx="1"/>
          </p:nvPr>
        </p:nvPicPr>
        <p:blipFill>
          <a:blip r:embed="rId3"/>
          <a:srcRect/>
          <a:stretch>
            <a:fillRect/>
          </a:stretch>
        </p:blipFill>
        <p:spPr>
          <a:xfrm>
            <a:off x="1066800" y="1143000"/>
            <a:ext cx="7086600" cy="528796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90600" y="228600"/>
            <a:ext cx="4724400" cy="1143000"/>
          </a:xfrm>
        </p:spPr>
        <p:txBody>
          <a:bodyPr/>
          <a:lstStyle/>
          <a:p>
            <a:pPr algn="l"/>
            <a:r>
              <a:rPr lang="en-US" b="1" smtClean="0">
                <a:latin typeface="Arial" charset="0"/>
              </a:rPr>
              <a:t>REESE Goals</a:t>
            </a:r>
          </a:p>
        </p:txBody>
      </p:sp>
      <p:sp>
        <p:nvSpPr>
          <p:cNvPr id="17411" name="Rectangle 3"/>
          <p:cNvSpPr>
            <a:spLocks noGrp="1" noChangeArrowheads="1"/>
          </p:cNvSpPr>
          <p:nvPr>
            <p:ph type="body" idx="1"/>
          </p:nvPr>
        </p:nvSpPr>
        <p:spPr>
          <a:xfrm>
            <a:off x="915988" y="2133600"/>
            <a:ext cx="7770812" cy="4113213"/>
          </a:xfrm>
        </p:spPr>
        <p:txBody>
          <a:bodyPr/>
          <a:lstStyle/>
          <a:p>
            <a:pPr>
              <a:buFont typeface="Times New Roman" pitchFamily="18" charset="0"/>
              <a:buNone/>
            </a:pPr>
            <a:r>
              <a:rPr lang="en-US" sz="3600" smtClean="0">
                <a:latin typeface="Verdana" pitchFamily="34" charset="0"/>
              </a:rPr>
              <a:t>	</a:t>
            </a:r>
            <a:r>
              <a:rPr lang="en-US" sz="2800" smtClean="0">
                <a:latin typeface="Verdana" pitchFamily="34" charset="0"/>
              </a:rPr>
              <a:t>The Research and Evaluation on Education in Science and Engineering (REESE) program aims at advancing research at the frontiers of STEM learning, education, and evaluation, and at providing the foundation knowledge necessary to improve STEM teaching and learning at all educational levels and in all settings.</a:t>
            </a:r>
          </a:p>
        </p:txBody>
      </p:sp>
      <p:pic>
        <p:nvPicPr>
          <p:cNvPr id="17412" name="Picture 4" descr="Teacher participant in the Summer Institute for Middle School Math Teachers"/>
          <p:cNvPicPr>
            <a:picLocks noChangeAspect="1" noChangeArrowheads="1"/>
          </p:cNvPicPr>
          <p:nvPr/>
        </p:nvPicPr>
        <p:blipFill>
          <a:blip r:embed="rId3"/>
          <a:srcRect/>
          <a:stretch>
            <a:fillRect/>
          </a:stretch>
        </p:blipFill>
        <p:spPr bwMode="auto">
          <a:xfrm>
            <a:off x="6400800" y="228600"/>
            <a:ext cx="2514600" cy="13716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38200" y="250825"/>
            <a:ext cx="5638800" cy="1044575"/>
          </a:xfrm>
        </p:spPr>
        <p:txBody>
          <a:bodyPr/>
          <a:lstStyle/>
          <a:p>
            <a:pPr algn="l"/>
            <a:r>
              <a:rPr lang="en-US" sz="4400" b="1" smtClean="0">
                <a:latin typeface="Arial" charset="0"/>
              </a:rPr>
              <a:t>Kinds of proposals</a:t>
            </a:r>
          </a:p>
        </p:txBody>
      </p:sp>
      <p:sp>
        <p:nvSpPr>
          <p:cNvPr id="18435" name="Rectangle 3"/>
          <p:cNvSpPr>
            <a:spLocks noGrp="1" noChangeArrowheads="1"/>
          </p:cNvSpPr>
          <p:nvPr>
            <p:ph type="body" idx="1"/>
          </p:nvPr>
        </p:nvSpPr>
        <p:spPr>
          <a:xfrm>
            <a:off x="990600" y="1951038"/>
            <a:ext cx="7696200" cy="4525962"/>
          </a:xfrm>
        </p:spPr>
        <p:txBody>
          <a:bodyPr/>
          <a:lstStyle/>
          <a:p>
            <a:pPr>
              <a:lnSpc>
                <a:spcPct val="80000"/>
              </a:lnSpc>
            </a:pPr>
            <a:r>
              <a:rPr lang="en-US" sz="2400" b="1" smtClean="0">
                <a:latin typeface="Verdana" pitchFamily="34" charset="0"/>
              </a:rPr>
              <a:t>Topical Strands</a:t>
            </a:r>
          </a:p>
          <a:p>
            <a:pPr lvl="2">
              <a:lnSpc>
                <a:spcPct val="80000"/>
              </a:lnSpc>
            </a:pPr>
            <a:r>
              <a:rPr lang="en-US" sz="2400" smtClean="0">
                <a:latin typeface="Verdana" pitchFamily="34" charset="0"/>
              </a:rPr>
              <a:t>Emerging Research</a:t>
            </a:r>
          </a:p>
          <a:p>
            <a:pPr lvl="2">
              <a:lnSpc>
                <a:spcPct val="80000"/>
              </a:lnSpc>
            </a:pPr>
            <a:r>
              <a:rPr lang="en-US" sz="2400" smtClean="0">
                <a:latin typeface="Verdana" pitchFamily="34" charset="0"/>
              </a:rPr>
              <a:t>Contextual Research</a:t>
            </a:r>
          </a:p>
          <a:p>
            <a:pPr>
              <a:lnSpc>
                <a:spcPct val="80000"/>
              </a:lnSpc>
            </a:pPr>
            <a:r>
              <a:rPr lang="en-US" sz="2400" b="1" smtClean="0">
                <a:latin typeface="Verdana" pitchFamily="34" charset="0"/>
              </a:rPr>
              <a:t>Award types</a:t>
            </a:r>
          </a:p>
          <a:p>
            <a:pPr lvl="2">
              <a:lnSpc>
                <a:spcPct val="80000"/>
              </a:lnSpc>
            </a:pPr>
            <a:r>
              <a:rPr lang="en-US" sz="2400" smtClean="0">
                <a:latin typeface="Verdana" pitchFamily="34" charset="0"/>
              </a:rPr>
              <a:t>Pathways (&lt;$250,000)</a:t>
            </a:r>
          </a:p>
          <a:p>
            <a:pPr lvl="2">
              <a:lnSpc>
                <a:spcPct val="80000"/>
              </a:lnSpc>
            </a:pPr>
            <a:r>
              <a:rPr lang="en-US" sz="2400" smtClean="0">
                <a:latin typeface="Verdana" pitchFamily="34" charset="0"/>
              </a:rPr>
              <a:t>Knowledge diffusion (&lt; $250,000)</a:t>
            </a:r>
          </a:p>
          <a:p>
            <a:pPr lvl="2">
              <a:lnSpc>
                <a:spcPct val="80000"/>
              </a:lnSpc>
            </a:pPr>
            <a:r>
              <a:rPr lang="en-US" sz="2400" smtClean="0">
                <a:latin typeface="Verdana" pitchFamily="34" charset="0"/>
              </a:rPr>
              <a:t>Empirical (&lt; $1,500,000)</a:t>
            </a:r>
          </a:p>
          <a:p>
            <a:pPr lvl="2">
              <a:lnSpc>
                <a:spcPct val="80000"/>
              </a:lnSpc>
            </a:pPr>
            <a:r>
              <a:rPr lang="en-US" sz="2400" smtClean="0">
                <a:latin typeface="Verdana" pitchFamily="34" charset="0"/>
              </a:rPr>
              <a:t>Large Empirical (&lt; $2,500,000)</a:t>
            </a:r>
          </a:p>
          <a:p>
            <a:pPr>
              <a:lnSpc>
                <a:spcPct val="80000"/>
              </a:lnSpc>
            </a:pPr>
            <a:r>
              <a:rPr lang="en-US" sz="2400" b="1" smtClean="0">
                <a:latin typeface="Verdana" pitchFamily="34" charset="0"/>
              </a:rPr>
              <a:t>Anticipated 2011 budget</a:t>
            </a:r>
            <a:r>
              <a:rPr lang="en-US" sz="2400" smtClean="0">
                <a:latin typeface="Verdana" pitchFamily="34" charset="0"/>
              </a:rPr>
              <a:t>: $45,000,000 for new and continuing awards.</a:t>
            </a:r>
          </a:p>
        </p:txBody>
      </p:sp>
      <p:pic>
        <p:nvPicPr>
          <p:cNvPr id="18436" name="Picture 4" descr="TurtleNet research participants examine a wood turtle by the Deerfield River in western Mass."/>
          <p:cNvPicPr>
            <a:picLocks noChangeAspect="1" noChangeArrowheads="1"/>
          </p:cNvPicPr>
          <p:nvPr/>
        </p:nvPicPr>
        <p:blipFill>
          <a:blip r:embed="rId3"/>
          <a:srcRect/>
          <a:stretch>
            <a:fillRect/>
          </a:stretch>
        </p:blipFill>
        <p:spPr bwMode="auto">
          <a:xfrm>
            <a:off x="6115050" y="228600"/>
            <a:ext cx="280035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39788" y="174625"/>
            <a:ext cx="4418012" cy="1555750"/>
          </a:xfrm>
        </p:spPr>
        <p:txBody>
          <a:bodyPr/>
          <a:lstStyle/>
          <a:p>
            <a:pPr algn="l"/>
            <a:r>
              <a:rPr lang="en-US" sz="4000" b="1" smtClean="0">
                <a:latin typeface="Arial" charset="0"/>
              </a:rPr>
              <a:t>REESE deadlines</a:t>
            </a:r>
          </a:p>
        </p:txBody>
      </p:sp>
      <p:sp>
        <p:nvSpPr>
          <p:cNvPr id="19459" name="Rectangle 3"/>
          <p:cNvSpPr>
            <a:spLocks noGrp="1" noChangeArrowheads="1"/>
          </p:cNvSpPr>
          <p:nvPr>
            <p:ph type="body" idx="1"/>
          </p:nvPr>
        </p:nvSpPr>
        <p:spPr>
          <a:xfrm>
            <a:off x="838200" y="2179638"/>
            <a:ext cx="8382000" cy="4525962"/>
          </a:xfrm>
        </p:spPr>
        <p:txBody>
          <a:bodyPr/>
          <a:lstStyle/>
          <a:p>
            <a:r>
              <a:rPr lang="en-US" b="1" smtClean="0">
                <a:latin typeface="Arial" charset="0"/>
              </a:rPr>
              <a:t>Next Full Proposal deadline</a:t>
            </a:r>
            <a:r>
              <a:rPr lang="en-US" smtClean="0">
                <a:latin typeface="Arial" charset="0"/>
              </a:rPr>
              <a:t>: November 15, 2010</a:t>
            </a:r>
          </a:p>
          <a:p>
            <a:endParaRPr lang="en-US" b="1" smtClean="0">
              <a:latin typeface="Arial" charset="0"/>
            </a:endParaRPr>
          </a:p>
          <a:p>
            <a:r>
              <a:rPr lang="en-US" b="1" smtClean="0">
                <a:latin typeface="Arial" charset="0"/>
              </a:rPr>
              <a:t>For further information:</a:t>
            </a:r>
          </a:p>
          <a:p>
            <a:pPr lvl="2"/>
            <a:r>
              <a:rPr lang="en-US" sz="4000" smtClean="0">
                <a:latin typeface="Arial" charset="0"/>
              </a:rPr>
              <a:t>703-292-8650</a:t>
            </a:r>
          </a:p>
          <a:p>
            <a:pPr lvl="2"/>
            <a:r>
              <a:rPr lang="en-US" sz="4000" smtClean="0">
                <a:latin typeface="Arial" charset="0"/>
              </a:rPr>
              <a:t>DRLREESE@nsf.gov</a:t>
            </a:r>
          </a:p>
          <a:p>
            <a:pPr>
              <a:buFont typeface="Times New Roman" pitchFamily="18" charset="0"/>
              <a:buNone/>
            </a:pPr>
            <a:endParaRPr lang="en-US" smtClean="0">
              <a:latin typeface="Arial" charset="0"/>
            </a:endParaRPr>
          </a:p>
        </p:txBody>
      </p:sp>
      <p:pic>
        <p:nvPicPr>
          <p:cNvPr id="19460" name="Picture 4" descr="Participants in the Modeling Across the Curriculum Project"/>
          <p:cNvPicPr>
            <a:picLocks noChangeAspect="1" noChangeArrowheads="1"/>
          </p:cNvPicPr>
          <p:nvPr/>
        </p:nvPicPr>
        <p:blipFill>
          <a:blip r:embed="rId3"/>
          <a:srcRect/>
          <a:stretch>
            <a:fillRect/>
          </a:stretch>
        </p:blipFill>
        <p:spPr bwMode="auto">
          <a:xfrm>
            <a:off x="5638800" y="152400"/>
            <a:ext cx="333375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90600" y="174625"/>
            <a:ext cx="7770813" cy="1196975"/>
          </a:xfrm>
        </p:spPr>
        <p:txBody>
          <a:bodyPr/>
          <a:lstStyle/>
          <a:p>
            <a:pPr algn="l"/>
            <a:r>
              <a:rPr lang="en-US" b="1" smtClean="0">
                <a:solidFill>
                  <a:schemeClr val="tx1"/>
                </a:solidFill>
                <a:latin typeface="Arial" charset="0"/>
              </a:rPr>
              <a:t>DR-K12 Goals</a:t>
            </a:r>
          </a:p>
        </p:txBody>
      </p:sp>
      <p:sp>
        <p:nvSpPr>
          <p:cNvPr id="20483" name="Rectangle 3"/>
          <p:cNvSpPr>
            <a:spLocks noGrp="1" noChangeArrowheads="1"/>
          </p:cNvSpPr>
          <p:nvPr>
            <p:ph type="body" idx="1"/>
          </p:nvPr>
        </p:nvSpPr>
        <p:spPr>
          <a:xfrm>
            <a:off x="838200" y="2057400"/>
            <a:ext cx="8001000" cy="4038600"/>
          </a:xfrm>
        </p:spPr>
        <p:txBody>
          <a:bodyPr/>
          <a:lstStyle/>
          <a:p>
            <a:pPr>
              <a:lnSpc>
                <a:spcPct val="90000"/>
              </a:lnSpc>
              <a:buFont typeface="Wingdings" pitchFamily="2" charset="2"/>
              <a:buNone/>
            </a:pPr>
            <a:r>
              <a:rPr lang="en-US" smtClean="0">
                <a:latin typeface="Verdana" pitchFamily="34" charset="0"/>
              </a:rPr>
              <a:t>	</a:t>
            </a:r>
            <a:r>
              <a:rPr lang="en-US" sz="3200" smtClean="0">
                <a:latin typeface="Verdana" pitchFamily="34" charset="0"/>
              </a:rPr>
              <a:t>The DR-K12 program seeks to enable significant advances in K-12 student and teacher learning of the STEM disciplines, through research and development of innovative resources, models, and technologies for use by students, teachers, administrators and policy makers.</a:t>
            </a:r>
          </a:p>
          <a:p>
            <a:pPr>
              <a:lnSpc>
                <a:spcPct val="90000"/>
              </a:lnSpc>
            </a:pPr>
            <a:endParaRPr lang="en-US" sz="32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subTitle" idx="1"/>
          </p:nvPr>
        </p:nvSpPr>
        <p:spPr>
          <a:xfrm>
            <a:off x="914400" y="1295400"/>
            <a:ext cx="8229600" cy="5257800"/>
          </a:xfrm>
        </p:spPr>
        <p:txBody>
          <a:bodyPr/>
          <a:lstStyle/>
          <a:p>
            <a:pPr algn="l" defTabSz="914400"/>
            <a:endParaRPr lang="en-US" sz="2800" b="1" smtClean="0">
              <a:solidFill>
                <a:srgbClr val="FF0000"/>
              </a:solidFill>
              <a:latin typeface="Arial" charset="0"/>
            </a:endParaRPr>
          </a:p>
          <a:p>
            <a:pPr marL="685800" lvl="1" indent="-342900" algn="l" defTabSz="914400">
              <a:lnSpc>
                <a:spcPct val="100000"/>
              </a:lnSpc>
              <a:spcBef>
                <a:spcPct val="20000"/>
              </a:spcBef>
              <a:buFont typeface="Times New Roman" pitchFamily="18" charset="0"/>
              <a:buChar char="–"/>
            </a:pPr>
            <a:r>
              <a:rPr lang="en-US" sz="2800" smtClean="0">
                <a:latin typeface="Arial" charset="0"/>
              </a:rPr>
              <a:t>Improve assessment of student knowledge and skills in order to improve instruction and learning.</a:t>
            </a:r>
            <a:endParaRPr lang="en-US" sz="1800" smtClean="0">
              <a:latin typeface="Arial" charset="0"/>
            </a:endParaRPr>
          </a:p>
          <a:p>
            <a:pPr marL="685800" lvl="1" indent="-342900" algn="l" defTabSz="914400">
              <a:lnSpc>
                <a:spcPct val="100000"/>
              </a:lnSpc>
              <a:spcBef>
                <a:spcPct val="20000"/>
              </a:spcBef>
              <a:buFont typeface="Times New Roman" pitchFamily="18" charset="0"/>
              <a:buChar char="–"/>
            </a:pPr>
            <a:r>
              <a:rPr lang="en-US" sz="2800" smtClean="0">
                <a:latin typeface="Arial" charset="0"/>
              </a:rPr>
              <a:t>Provide all student the opportunity to learn significant STEM content.</a:t>
            </a:r>
          </a:p>
          <a:p>
            <a:pPr marL="685800" lvl="1" indent="-342900" algn="l" defTabSz="914400">
              <a:lnSpc>
                <a:spcPct val="100000"/>
              </a:lnSpc>
              <a:spcBef>
                <a:spcPct val="20000"/>
              </a:spcBef>
              <a:buFont typeface="Times New Roman" pitchFamily="18" charset="0"/>
              <a:buChar char="–"/>
            </a:pPr>
            <a:r>
              <a:rPr lang="en-US" sz="2800" smtClean="0">
                <a:latin typeface="Arial" charset="0"/>
              </a:rPr>
              <a:t>Enhance the ability of teachers to provide STEM education.</a:t>
            </a:r>
          </a:p>
          <a:p>
            <a:pPr marL="685800" lvl="1" indent="-342900" algn="l" defTabSz="914400">
              <a:lnSpc>
                <a:spcPct val="100000"/>
              </a:lnSpc>
              <a:spcBef>
                <a:spcPct val="20000"/>
              </a:spcBef>
              <a:buFont typeface="Times New Roman" pitchFamily="18" charset="0"/>
              <a:buChar char="–"/>
            </a:pPr>
            <a:r>
              <a:rPr lang="en-US" sz="2800" smtClean="0">
                <a:latin typeface="Arial" charset="0"/>
              </a:rPr>
              <a:t>Learn how effective innovations are implemented, scaled, and sustained in schools.</a:t>
            </a:r>
          </a:p>
        </p:txBody>
      </p:sp>
      <p:sp>
        <p:nvSpPr>
          <p:cNvPr id="21507" name="Rectangle 3"/>
          <p:cNvSpPr>
            <a:spLocks noGrp="1" noChangeArrowheads="1"/>
          </p:cNvSpPr>
          <p:nvPr>
            <p:ph type="ctrTitle"/>
          </p:nvPr>
        </p:nvSpPr>
        <p:spPr>
          <a:xfrm>
            <a:off x="915988" y="304800"/>
            <a:ext cx="7999412" cy="1143000"/>
          </a:xfrm>
        </p:spPr>
        <p:txBody>
          <a:bodyPr/>
          <a:lstStyle/>
          <a:p>
            <a:pPr algn="l">
              <a:lnSpc>
                <a:spcPct val="100000"/>
              </a:lnSpc>
            </a:pPr>
            <a:r>
              <a:rPr lang="en-US" sz="4400" b="1" smtClean="0">
                <a:solidFill>
                  <a:schemeClr val="tx1"/>
                </a:solidFill>
                <a:latin typeface="Arial" charset="0"/>
              </a:rPr>
              <a:t>DR K-12’s Four Challenges</a:t>
            </a:r>
            <a:endParaRPr lang="en-US" sz="4400" smtClean="0">
              <a:solidFill>
                <a:schemeClr val="tx1"/>
              </a:solidFill>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subTitle" idx="1"/>
          </p:nvPr>
        </p:nvSpPr>
        <p:spPr>
          <a:xfrm>
            <a:off x="838200" y="1524000"/>
            <a:ext cx="8077200" cy="5029200"/>
          </a:xfrm>
        </p:spPr>
        <p:txBody>
          <a:bodyPr/>
          <a:lstStyle/>
          <a:p>
            <a:pPr marL="508000" indent="-508000" algn="l" defTabSz="914400"/>
            <a:endParaRPr lang="en-US" smtClean="0">
              <a:latin typeface="Verdana" pitchFamily="34" charset="0"/>
            </a:endParaRPr>
          </a:p>
          <a:p>
            <a:pPr marL="508000" indent="-508000" algn="l" defTabSz="914400">
              <a:buFont typeface="Times New Roman" pitchFamily="18" charset="0"/>
              <a:buChar char="•"/>
            </a:pPr>
            <a:r>
              <a:rPr lang="en-US" sz="2800" smtClean="0">
                <a:latin typeface="Verdana" pitchFamily="34" charset="0"/>
              </a:rPr>
              <a:t>Award types</a:t>
            </a:r>
          </a:p>
          <a:p>
            <a:pPr marL="863600" lvl="1" indent="279400" algn="l" defTabSz="914400">
              <a:lnSpc>
                <a:spcPct val="100000"/>
              </a:lnSpc>
              <a:spcBef>
                <a:spcPct val="20000"/>
              </a:spcBef>
              <a:buFont typeface="Times New Roman" pitchFamily="18" charset="0"/>
              <a:buChar char="–"/>
            </a:pPr>
            <a:r>
              <a:rPr lang="en-US" sz="2400" smtClean="0">
                <a:latin typeface="Verdana" pitchFamily="34" charset="0"/>
              </a:rPr>
              <a:t>Full R&amp;D projects (&lt; $5,000,000)</a:t>
            </a:r>
          </a:p>
          <a:p>
            <a:pPr marL="863600" lvl="1" indent="279400" algn="l" defTabSz="914400">
              <a:lnSpc>
                <a:spcPct val="100000"/>
              </a:lnSpc>
              <a:spcBef>
                <a:spcPct val="20000"/>
              </a:spcBef>
              <a:buFont typeface="Times New Roman" pitchFamily="18" charset="0"/>
              <a:buChar char="–"/>
            </a:pPr>
            <a:r>
              <a:rPr lang="en-US" sz="2400" smtClean="0">
                <a:latin typeface="Verdana" pitchFamily="34" charset="0"/>
              </a:rPr>
              <a:t>Exploratory projects (&lt; $150,000)</a:t>
            </a:r>
          </a:p>
          <a:p>
            <a:pPr marL="863600" lvl="1" indent="279400" algn="l" defTabSz="914400">
              <a:lnSpc>
                <a:spcPct val="100000"/>
              </a:lnSpc>
              <a:spcBef>
                <a:spcPct val="20000"/>
              </a:spcBef>
              <a:buFont typeface="Times New Roman" pitchFamily="18" charset="0"/>
              <a:buChar char="–"/>
            </a:pPr>
            <a:r>
              <a:rPr lang="en-US" sz="2400" smtClean="0">
                <a:latin typeface="Verdana" pitchFamily="34" charset="0"/>
              </a:rPr>
              <a:t>Synthesis projects (&lt; $250,000)</a:t>
            </a:r>
          </a:p>
          <a:p>
            <a:pPr marL="863600" lvl="1" indent="279400" algn="l" defTabSz="914400">
              <a:lnSpc>
                <a:spcPct val="100000"/>
              </a:lnSpc>
              <a:spcBef>
                <a:spcPct val="20000"/>
              </a:spcBef>
              <a:buFont typeface="Times New Roman" pitchFamily="18" charset="0"/>
              <a:buChar char="–"/>
            </a:pPr>
            <a:r>
              <a:rPr lang="en-US" sz="2400" smtClean="0">
                <a:latin typeface="Verdana" pitchFamily="34" charset="0"/>
              </a:rPr>
              <a:t>Conferences and Workshops (&lt; $100,000)</a:t>
            </a:r>
          </a:p>
          <a:p>
            <a:pPr marL="508000" indent="-508000" algn="l" defTabSz="914400">
              <a:buFont typeface="Times New Roman" pitchFamily="18" charset="0"/>
              <a:buChar char="•"/>
            </a:pPr>
            <a:r>
              <a:rPr lang="en-US" sz="2800" smtClean="0">
                <a:latin typeface="Verdana" pitchFamily="34" charset="0"/>
              </a:rPr>
              <a:t>Anticipated 2011 budget: $115,000,000 for new and continuing awards.</a:t>
            </a:r>
          </a:p>
        </p:txBody>
      </p:sp>
      <p:sp>
        <p:nvSpPr>
          <p:cNvPr id="22531" name="Rectangle 3"/>
          <p:cNvSpPr>
            <a:spLocks noGrp="1" noChangeArrowheads="1"/>
          </p:cNvSpPr>
          <p:nvPr>
            <p:ph type="ctrTitle"/>
          </p:nvPr>
        </p:nvSpPr>
        <p:spPr>
          <a:xfrm>
            <a:off x="992188" y="228600"/>
            <a:ext cx="7847012" cy="1143000"/>
          </a:xfrm>
        </p:spPr>
        <p:txBody>
          <a:bodyPr/>
          <a:lstStyle/>
          <a:p>
            <a:pPr algn="l">
              <a:lnSpc>
                <a:spcPct val="100000"/>
              </a:lnSpc>
            </a:pPr>
            <a:r>
              <a:rPr lang="en-US" b="1" smtClean="0">
                <a:solidFill>
                  <a:schemeClr val="tx1"/>
                </a:solidFill>
                <a:latin typeface="Arial" charset="0"/>
              </a:rPr>
              <a:t>Kinds</a:t>
            </a:r>
            <a:r>
              <a:rPr lang="en-US" sz="4400" b="1" smtClean="0">
                <a:solidFill>
                  <a:schemeClr val="tx1"/>
                </a:solidFill>
                <a:latin typeface="Arial" charset="0"/>
              </a:rPr>
              <a:t> of proposals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92188" y="228600"/>
            <a:ext cx="7770812" cy="1120775"/>
          </a:xfrm>
        </p:spPr>
        <p:txBody>
          <a:bodyPr/>
          <a:lstStyle/>
          <a:p>
            <a:pPr algn="l"/>
            <a:r>
              <a:rPr lang="en-US" sz="4400" b="1" smtClean="0">
                <a:solidFill>
                  <a:schemeClr val="tx1"/>
                </a:solidFill>
                <a:latin typeface="Arial" charset="0"/>
              </a:rPr>
              <a:t>DR-K12 Deadlines</a:t>
            </a:r>
          </a:p>
        </p:txBody>
      </p:sp>
      <p:sp>
        <p:nvSpPr>
          <p:cNvPr id="23555" name="Rectangle 3"/>
          <p:cNvSpPr>
            <a:spLocks noGrp="1" noChangeArrowheads="1"/>
          </p:cNvSpPr>
          <p:nvPr>
            <p:ph type="body" idx="1"/>
          </p:nvPr>
        </p:nvSpPr>
        <p:spPr>
          <a:xfrm>
            <a:off x="1066800" y="2133600"/>
            <a:ext cx="7696200" cy="4525963"/>
          </a:xfrm>
        </p:spPr>
        <p:txBody>
          <a:bodyPr/>
          <a:lstStyle/>
          <a:p>
            <a:pPr>
              <a:lnSpc>
                <a:spcPct val="90000"/>
              </a:lnSpc>
            </a:pPr>
            <a:endParaRPr lang="en-US" sz="2400" b="1" smtClean="0">
              <a:latin typeface="Arial" charset="0"/>
            </a:endParaRPr>
          </a:p>
          <a:p>
            <a:pPr>
              <a:lnSpc>
                <a:spcPct val="90000"/>
              </a:lnSpc>
            </a:pPr>
            <a:r>
              <a:rPr lang="en-US" sz="2400" b="1" smtClean="0">
                <a:latin typeface="Arial" charset="0"/>
              </a:rPr>
              <a:t>Next full proposal deadline</a:t>
            </a:r>
            <a:r>
              <a:rPr lang="en-US" sz="2400" smtClean="0">
                <a:latin typeface="Arial" charset="0"/>
              </a:rPr>
              <a:t>: January 6, 2011</a:t>
            </a:r>
          </a:p>
          <a:p>
            <a:pPr>
              <a:lnSpc>
                <a:spcPct val="90000"/>
              </a:lnSpc>
            </a:pPr>
            <a:r>
              <a:rPr lang="en-US" sz="2400" b="1" smtClean="0">
                <a:latin typeface="Arial" charset="0"/>
              </a:rPr>
              <a:t>Next letter of intent:  November 5, 2010</a:t>
            </a:r>
          </a:p>
          <a:p>
            <a:pPr>
              <a:lnSpc>
                <a:spcPct val="90000"/>
              </a:lnSpc>
            </a:pPr>
            <a:r>
              <a:rPr lang="en-US" sz="2400" b="1" smtClean="0">
                <a:latin typeface="Arial" charset="0"/>
              </a:rPr>
              <a:t>For further information:</a:t>
            </a:r>
          </a:p>
          <a:p>
            <a:pPr lvl="2">
              <a:lnSpc>
                <a:spcPct val="90000"/>
              </a:lnSpc>
            </a:pPr>
            <a:r>
              <a:rPr lang="en-US" sz="2400" b="1" smtClean="0">
                <a:latin typeface="Arial" charset="0"/>
              </a:rPr>
              <a:t>703-292-8620</a:t>
            </a:r>
          </a:p>
          <a:p>
            <a:pPr lvl="2">
              <a:lnSpc>
                <a:spcPct val="90000"/>
              </a:lnSpc>
            </a:pPr>
            <a:r>
              <a:rPr lang="en-US" sz="2400" b="1" smtClean="0">
                <a:latin typeface="Arial" charset="0"/>
              </a:rPr>
              <a:t>DRLDRK12@nsf.gov</a:t>
            </a:r>
          </a:p>
        </p:txBody>
      </p:sp>
      <p:pic>
        <p:nvPicPr>
          <p:cNvPr id="23556" name="Picture 4" descr="Participants in the Modeling Across the Curriculum Project"/>
          <p:cNvPicPr>
            <a:picLocks noChangeAspect="1" noChangeArrowheads="1"/>
          </p:cNvPicPr>
          <p:nvPr/>
        </p:nvPicPr>
        <p:blipFill>
          <a:blip r:embed="rId3"/>
          <a:srcRect/>
          <a:stretch>
            <a:fillRect/>
          </a:stretch>
        </p:blipFill>
        <p:spPr bwMode="auto">
          <a:xfrm>
            <a:off x="6553200" y="228600"/>
            <a:ext cx="24384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1057275" y="2251075"/>
            <a:ext cx="7772400" cy="2171700"/>
          </a:xfrm>
        </p:spPr>
        <p:txBody>
          <a:bodyPr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5000" b="1" smtClean="0"/>
              <a:t>N S F</a:t>
            </a:r>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752600" y="381000"/>
            <a:ext cx="6629400" cy="1143000"/>
          </a:xfrm>
        </p:spPr>
        <p:txBody>
          <a:bodyPr/>
          <a:lstStyle/>
          <a:p>
            <a:r>
              <a:rPr lang="en-US" sz="4000" b="1" smtClean="0">
                <a:latin typeface="Arial" charset="0"/>
              </a:rPr>
              <a:t>Division of Undergraduate Education </a:t>
            </a:r>
            <a:r>
              <a:rPr lang="en-US" sz="4000" b="1" smtClean="0">
                <a:solidFill>
                  <a:schemeClr val="tx1"/>
                </a:solidFill>
                <a:latin typeface="Arial" charset="0"/>
              </a:rPr>
              <a:t>(DUE)</a:t>
            </a:r>
          </a:p>
        </p:txBody>
      </p:sp>
      <p:sp>
        <p:nvSpPr>
          <p:cNvPr id="24579" name="Rectangle 3"/>
          <p:cNvSpPr>
            <a:spLocks noGrp="1" noChangeArrowheads="1"/>
          </p:cNvSpPr>
          <p:nvPr>
            <p:ph type="body" idx="1"/>
          </p:nvPr>
        </p:nvSpPr>
        <p:spPr>
          <a:xfrm>
            <a:off x="914400" y="1981200"/>
            <a:ext cx="7848600" cy="4648200"/>
          </a:xfrm>
        </p:spPr>
        <p:txBody>
          <a:bodyPr/>
          <a:lstStyle/>
          <a:p>
            <a:pPr>
              <a:lnSpc>
                <a:spcPct val="90000"/>
              </a:lnSpc>
              <a:buFont typeface="Times New Roman" pitchFamily="18" charset="0"/>
              <a:buNone/>
            </a:pPr>
            <a:r>
              <a:rPr lang="en-US" sz="2800" b="1" smtClean="0">
                <a:solidFill>
                  <a:schemeClr val="tx2"/>
                </a:solidFill>
                <a:latin typeface="Verdana" pitchFamily="34" charset="0"/>
              </a:rPr>
              <a:t>Mission:  To promote excellence in undergraduate science, technology, engineering, and mathematics (STEM) education for all students</a:t>
            </a:r>
          </a:p>
          <a:p>
            <a:pPr>
              <a:lnSpc>
                <a:spcPct val="80000"/>
              </a:lnSpc>
              <a:buFont typeface="Times New Roman" pitchFamily="18" charset="0"/>
              <a:buNone/>
            </a:pPr>
            <a:endParaRPr lang="en-US" sz="2800" b="1" smtClean="0">
              <a:solidFill>
                <a:schemeClr val="tx2"/>
              </a:solidFill>
              <a:latin typeface="Verdana" pitchFamily="34" charset="0"/>
            </a:endParaRPr>
          </a:p>
          <a:p>
            <a:pPr>
              <a:lnSpc>
                <a:spcPct val="80000"/>
              </a:lnSpc>
              <a:buFont typeface="Times New Roman" pitchFamily="18" charset="0"/>
              <a:buNone/>
            </a:pPr>
            <a:r>
              <a:rPr lang="en-US" sz="2800" b="1" smtClean="0">
                <a:solidFill>
                  <a:schemeClr val="tx2"/>
                </a:solidFill>
                <a:latin typeface="Verdana" pitchFamily="34" charset="0"/>
              </a:rPr>
              <a:t>Goals:</a:t>
            </a:r>
          </a:p>
          <a:p>
            <a:pPr lvl="1">
              <a:lnSpc>
                <a:spcPct val="80000"/>
              </a:lnSpc>
            </a:pPr>
            <a:r>
              <a:rPr lang="en-US" sz="2800" b="1" smtClean="0">
                <a:solidFill>
                  <a:schemeClr val="tx2"/>
                </a:solidFill>
                <a:latin typeface="Verdana" pitchFamily="34" charset="0"/>
              </a:rPr>
              <a:t>Provide leadership</a:t>
            </a:r>
          </a:p>
          <a:p>
            <a:pPr lvl="1">
              <a:lnSpc>
                <a:spcPct val="80000"/>
              </a:lnSpc>
            </a:pPr>
            <a:r>
              <a:rPr lang="en-US" sz="2800" b="1" smtClean="0">
                <a:solidFill>
                  <a:schemeClr val="tx2"/>
                </a:solidFill>
                <a:latin typeface="Verdana" pitchFamily="34" charset="0"/>
              </a:rPr>
              <a:t>Support curriculum development</a:t>
            </a:r>
          </a:p>
          <a:p>
            <a:pPr lvl="1">
              <a:lnSpc>
                <a:spcPct val="80000"/>
              </a:lnSpc>
            </a:pPr>
            <a:r>
              <a:rPr lang="en-US" sz="2800" b="1" smtClean="0">
                <a:solidFill>
                  <a:schemeClr val="tx2"/>
                </a:solidFill>
                <a:latin typeface="Verdana" pitchFamily="34" charset="0"/>
              </a:rPr>
              <a:t>Prepare the workforce</a:t>
            </a:r>
          </a:p>
          <a:p>
            <a:pPr lvl="1">
              <a:lnSpc>
                <a:spcPct val="80000"/>
              </a:lnSpc>
            </a:pPr>
            <a:r>
              <a:rPr lang="en-US" sz="2800" b="1" smtClean="0">
                <a:solidFill>
                  <a:schemeClr val="tx2"/>
                </a:solidFill>
                <a:latin typeface="Verdana" pitchFamily="34" charset="0"/>
              </a:rPr>
              <a:t>Foster connections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838200" y="304800"/>
            <a:ext cx="4343400" cy="2362200"/>
          </a:xfrm>
          <a:prstGeom prst="rect">
            <a:avLst/>
          </a:prstGeom>
          <a:noFill/>
          <a:ln w="9525">
            <a:noFill/>
            <a:miter lim="800000"/>
            <a:headEnd/>
            <a:tailEnd/>
          </a:ln>
        </p:spPr>
        <p:txBody>
          <a:bodyPr lIns="92075" tIns="46038" rIns="92075" bIns="46038" anchor="ctr"/>
          <a:lstStyle/>
          <a:p>
            <a:pPr>
              <a:buClr>
                <a:srgbClr val="000000"/>
              </a:buClr>
              <a:buFont typeface="Times New Roman" pitchFamily="18" charset="0"/>
              <a:buNone/>
            </a:pPr>
            <a:r>
              <a:rPr lang="en-US" b="0">
                <a:solidFill>
                  <a:srgbClr val="000000"/>
                </a:solidFill>
              </a:rPr>
              <a:t>Math and Science Partnership (MSP) Program</a:t>
            </a:r>
            <a:endParaRPr lang="en-US" b="0">
              <a:solidFill>
                <a:srgbClr val="000000"/>
              </a:solidFill>
              <a:cs typeface="Times New Roman" pitchFamily="18" charset="0"/>
            </a:endParaRPr>
          </a:p>
        </p:txBody>
      </p:sp>
      <p:sp>
        <p:nvSpPr>
          <p:cNvPr id="25603" name="Rectangle 3"/>
          <p:cNvSpPr>
            <a:spLocks noChangeArrowheads="1"/>
          </p:cNvSpPr>
          <p:nvPr/>
        </p:nvSpPr>
        <p:spPr bwMode="auto">
          <a:xfrm>
            <a:off x="2176463" y="1824038"/>
            <a:ext cx="9144000" cy="0"/>
          </a:xfrm>
          <a:prstGeom prst="rect">
            <a:avLst/>
          </a:prstGeom>
          <a:noFill/>
          <a:ln w="12700">
            <a:noFill/>
            <a:miter lim="800000"/>
            <a:headEnd type="none" w="sm" len="sm"/>
            <a:tailEnd type="none" w="sm" len="sm"/>
          </a:ln>
        </p:spPr>
        <p:txBody>
          <a:bodyPr>
            <a:spAutoFit/>
          </a:bodyPr>
          <a:lstStyle/>
          <a:p>
            <a:endParaRPr lang="en-US"/>
          </a:p>
        </p:txBody>
      </p:sp>
      <p:pic>
        <p:nvPicPr>
          <p:cNvPr id="25604" name="Picture 4" descr="Teacher Leader FOCUS"/>
          <p:cNvPicPr>
            <a:picLocks noChangeAspect="1" noChangeArrowheads="1"/>
          </p:cNvPicPr>
          <p:nvPr/>
        </p:nvPicPr>
        <p:blipFill>
          <a:blip r:embed="rId3"/>
          <a:srcRect/>
          <a:stretch>
            <a:fillRect/>
          </a:stretch>
        </p:blipFill>
        <p:spPr bwMode="auto">
          <a:xfrm>
            <a:off x="5410200" y="381000"/>
            <a:ext cx="3581400" cy="2392363"/>
          </a:xfrm>
          <a:prstGeom prst="rect">
            <a:avLst/>
          </a:prstGeom>
          <a:noFill/>
          <a:ln w="38100">
            <a:solidFill>
              <a:srgbClr val="000099"/>
            </a:solidFill>
            <a:miter lim="800000"/>
            <a:headEnd/>
            <a:tailEnd/>
          </a:ln>
        </p:spPr>
      </p:pic>
      <p:sp>
        <p:nvSpPr>
          <p:cNvPr id="25605" name="Rectangle 5"/>
          <p:cNvSpPr>
            <a:spLocks noChangeArrowheads="1"/>
          </p:cNvSpPr>
          <p:nvPr/>
        </p:nvSpPr>
        <p:spPr bwMode="auto">
          <a:xfrm>
            <a:off x="2171700" y="1624013"/>
            <a:ext cx="9144000" cy="0"/>
          </a:xfrm>
          <a:prstGeom prst="rect">
            <a:avLst/>
          </a:prstGeom>
          <a:noFill/>
          <a:ln w="12700">
            <a:noFill/>
            <a:miter lim="800000"/>
            <a:headEnd type="none" w="sm" len="sm"/>
            <a:tailEnd type="none" w="sm" len="sm"/>
          </a:ln>
        </p:spPr>
        <p:txBody>
          <a:bodyPr>
            <a:spAutoFit/>
          </a:bodyPr>
          <a:lstStyle/>
          <a:p>
            <a:endParaRPr lang="en-US"/>
          </a:p>
        </p:txBody>
      </p:sp>
      <p:pic>
        <p:nvPicPr>
          <p:cNvPr id="25606" name="Picture 6" descr="PRMSP PROF DEV4"/>
          <p:cNvPicPr>
            <a:picLocks noChangeAspect="1" noChangeArrowheads="1"/>
          </p:cNvPicPr>
          <p:nvPr/>
        </p:nvPicPr>
        <p:blipFill>
          <a:blip r:embed="rId4"/>
          <a:srcRect/>
          <a:stretch>
            <a:fillRect/>
          </a:stretch>
        </p:blipFill>
        <p:spPr bwMode="auto">
          <a:xfrm>
            <a:off x="990600" y="3733800"/>
            <a:ext cx="3810000" cy="2865438"/>
          </a:xfrm>
          <a:prstGeom prst="rect">
            <a:avLst/>
          </a:prstGeom>
          <a:noFill/>
          <a:ln w="38100">
            <a:solidFill>
              <a:srgbClr val="000099"/>
            </a:solidFill>
            <a:miter lim="800000"/>
            <a:headEnd/>
            <a:tailEnd/>
          </a:ln>
        </p:spPr>
      </p:pic>
      <p:sp>
        <p:nvSpPr>
          <p:cNvPr id="283655" name="Text Box 7"/>
          <p:cNvSpPr txBox="1">
            <a:spLocks noChangeArrowheads="1"/>
          </p:cNvSpPr>
          <p:nvPr/>
        </p:nvSpPr>
        <p:spPr bwMode="auto">
          <a:xfrm>
            <a:off x="762000" y="2984500"/>
            <a:ext cx="8229600" cy="641350"/>
          </a:xfrm>
          <a:prstGeom prst="rect">
            <a:avLst/>
          </a:prstGeom>
          <a:noFill/>
          <a:ln w="12700">
            <a:noFill/>
            <a:miter lim="800000"/>
            <a:headEnd type="none" w="sm" len="sm"/>
            <a:tailEnd type="none" w="sm" len="sm"/>
          </a:ln>
          <a:effectLst/>
        </p:spPr>
        <p:txBody>
          <a:bodyPr>
            <a:spAutoFit/>
          </a:bodyPr>
          <a:lstStyle/>
          <a:p>
            <a:pPr algn="ctr">
              <a:spcBef>
                <a:spcPct val="50000"/>
              </a:spcBef>
              <a:buClrTx/>
              <a:buSzTx/>
              <a:buFontTx/>
              <a:buNone/>
              <a:defRPr/>
            </a:pPr>
            <a:r>
              <a:rPr lang="en-US" sz="3600" i="1">
                <a:solidFill>
                  <a:srgbClr val="000099"/>
                </a:solidFill>
                <a:effectLst>
                  <a:outerShdw blurRad="38100" dist="38100" dir="2700000" algn="tl">
                    <a:srgbClr val="C0C0C0"/>
                  </a:outerShdw>
                </a:effectLst>
                <a:cs typeface="Times New Roman" pitchFamily="18" charset="0"/>
              </a:rPr>
              <a:t>A Research and Development Effort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838200" y="533400"/>
            <a:ext cx="8153400" cy="5715000"/>
          </a:xfrm>
        </p:spPr>
        <p:txBody>
          <a:bodyPr/>
          <a:lstStyle/>
          <a:p>
            <a:pPr>
              <a:lnSpc>
                <a:spcPct val="90000"/>
              </a:lnSpc>
              <a:spcBef>
                <a:spcPct val="0"/>
              </a:spcBef>
              <a:spcAft>
                <a:spcPct val="75000"/>
              </a:spcAft>
              <a:buClr>
                <a:schemeClr val="hlink"/>
              </a:buClr>
              <a:buFont typeface="Wingdings" pitchFamily="2" charset="2"/>
              <a:buChar char="§"/>
            </a:pPr>
            <a:r>
              <a:rPr lang="en-US" sz="3600" smtClean="0">
                <a:latin typeface="Arial" charset="0"/>
              </a:rPr>
              <a:t>A research &amp; development (R&amp;D) effort at NSF for building capacity and integrating the work of higher education with that of  K-12 to strengthen and reform mathematics and science education </a:t>
            </a:r>
          </a:p>
          <a:p>
            <a:pPr>
              <a:lnSpc>
                <a:spcPct val="90000"/>
              </a:lnSpc>
              <a:spcBef>
                <a:spcPct val="0"/>
              </a:spcBef>
              <a:spcAft>
                <a:spcPct val="75000"/>
              </a:spcAft>
              <a:buClr>
                <a:schemeClr val="hlink"/>
              </a:buClr>
              <a:buFont typeface="Wingdings" pitchFamily="2" charset="2"/>
              <a:buChar char="§"/>
            </a:pPr>
            <a:r>
              <a:rPr lang="en-US" sz="3600" smtClean="0">
                <a:latin typeface="Arial" charset="0"/>
              </a:rPr>
              <a:t>Launched in FY 2002 as a key facet of NCLB; reauthorized in the 2007 </a:t>
            </a:r>
            <a:r>
              <a:rPr lang="en-US" sz="3600" i="1" smtClean="0">
                <a:latin typeface="Arial" charset="0"/>
              </a:rPr>
              <a:t>America COMPETES Act</a:t>
            </a:r>
            <a:r>
              <a:rPr lang="en-US" sz="3600" smtClean="0">
                <a:latin typeface="Arial" charset="0"/>
              </a:rPr>
              <a:t>; additional appropriations in the </a:t>
            </a:r>
            <a:r>
              <a:rPr lang="en-US" sz="3600" i="1" smtClean="0">
                <a:latin typeface="Arial" charset="0"/>
              </a:rPr>
              <a:t>2009 ARRA Act</a:t>
            </a:r>
            <a:r>
              <a:rPr lang="en-US" sz="3600" smtClean="0">
                <a:latin typeface="Arial" charset="0"/>
              </a:rPr>
              <a:t> and the FY09 budget.</a:t>
            </a:r>
            <a:endParaRPr lang="en-US" sz="3600" i="1" smtClean="0">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838200" y="533400"/>
            <a:ext cx="8153400" cy="5562600"/>
          </a:xfrm>
        </p:spPr>
        <p:txBody>
          <a:bodyPr/>
          <a:lstStyle/>
          <a:p>
            <a:pPr>
              <a:spcBef>
                <a:spcPct val="0"/>
              </a:spcBef>
              <a:spcAft>
                <a:spcPct val="75000"/>
              </a:spcAft>
              <a:buClr>
                <a:schemeClr val="hlink"/>
              </a:buClr>
              <a:buFont typeface="Wingdings" pitchFamily="2" charset="2"/>
              <a:buChar char="§"/>
            </a:pPr>
            <a:r>
              <a:rPr lang="en-US" smtClean="0">
                <a:latin typeface="Arial" charset="0"/>
              </a:rPr>
              <a:t>Seeks to improve student outcomes in mathematics and science for all students, at all K-12 levels</a:t>
            </a:r>
          </a:p>
          <a:p>
            <a:pPr>
              <a:spcBef>
                <a:spcPct val="0"/>
              </a:spcBef>
              <a:spcAft>
                <a:spcPct val="75000"/>
              </a:spcAft>
              <a:buClr>
                <a:schemeClr val="hlink"/>
              </a:buClr>
              <a:buFont typeface="Wingdings" pitchFamily="2" charset="2"/>
              <a:buChar char="§"/>
            </a:pPr>
            <a:r>
              <a:rPr lang="en-US" smtClean="0">
                <a:latin typeface="Arial" charset="0"/>
              </a:rPr>
              <a:t>Is a coordinated effort between NSF and ED, who together have defined the program linkages necessary to manage investment for greatest effectiveness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4294967295"/>
          </p:nvPr>
        </p:nvSpPr>
        <p:spPr>
          <a:xfrm>
            <a:off x="990600" y="228600"/>
            <a:ext cx="7848600" cy="6248400"/>
          </a:xfrm>
        </p:spPr>
        <p:txBody>
          <a:bodyPr/>
          <a:lstStyle/>
          <a:p>
            <a:pPr marL="0" indent="0" defTabSz="914400">
              <a:lnSpc>
                <a:spcPct val="90000"/>
              </a:lnSpc>
              <a:spcBef>
                <a:spcPct val="0"/>
              </a:spcBef>
              <a:spcAft>
                <a:spcPct val="60000"/>
              </a:spcAft>
              <a:buClr>
                <a:schemeClr val="bg1"/>
              </a:buClr>
              <a:buSzTx/>
              <a:buFontTx/>
              <a:buNone/>
            </a:pPr>
            <a:r>
              <a:rPr lang="en-US" smtClean="0">
                <a:latin typeface="Arial" charset="0"/>
                <a:cs typeface="Times New Roman" pitchFamily="18" charset="0"/>
              </a:rPr>
              <a:t>What distinguishes NSF’s MSP Program from prior efforts?</a:t>
            </a:r>
          </a:p>
          <a:p>
            <a:pPr marL="0" indent="0" defTabSz="914400">
              <a:lnSpc>
                <a:spcPct val="10000"/>
              </a:lnSpc>
              <a:spcBef>
                <a:spcPct val="0"/>
              </a:spcBef>
              <a:spcAft>
                <a:spcPct val="60000"/>
              </a:spcAft>
              <a:buClr>
                <a:schemeClr val="bg1"/>
              </a:buClr>
              <a:buSzTx/>
              <a:buFontTx/>
              <a:buChar char="•"/>
            </a:pPr>
            <a:endParaRPr lang="en-US" smtClean="0">
              <a:latin typeface="Arial" charset="0"/>
              <a:cs typeface="Times New Roman" pitchFamily="18" charset="0"/>
            </a:endParaRPr>
          </a:p>
          <a:p>
            <a:pPr marL="742950" lvl="1" indent="-285750" defTabSz="914400">
              <a:lnSpc>
                <a:spcPct val="90000"/>
              </a:lnSpc>
              <a:spcBef>
                <a:spcPct val="0"/>
              </a:spcBef>
              <a:spcAft>
                <a:spcPct val="70000"/>
              </a:spcAft>
              <a:buSzTx/>
              <a:buFont typeface="Wingdings" pitchFamily="2" charset="2"/>
              <a:buChar char="§"/>
            </a:pPr>
            <a:r>
              <a:rPr lang="en-US" sz="3400" smtClean="0">
                <a:latin typeface="Arial" charset="0"/>
                <a:cs typeface="Times New Roman" pitchFamily="18" charset="0"/>
              </a:rPr>
              <a:t>Substantial intellectual engagement of mathematicians, scientists and engineers from higher education in improving K-12 student outcomes in mathematics and the sciences</a:t>
            </a:r>
          </a:p>
          <a:p>
            <a:pPr marL="742950" lvl="1" indent="-285750" defTabSz="914400">
              <a:lnSpc>
                <a:spcPct val="90000"/>
              </a:lnSpc>
              <a:spcBef>
                <a:spcPct val="0"/>
              </a:spcBef>
              <a:spcAft>
                <a:spcPct val="70000"/>
              </a:spcAft>
              <a:buSzTx/>
              <a:buFont typeface="Wingdings" pitchFamily="2" charset="2"/>
              <a:buChar char="§"/>
            </a:pPr>
            <a:r>
              <a:rPr lang="en-US" sz="3400" smtClean="0">
                <a:latin typeface="Arial" charset="0"/>
                <a:cs typeface="Times New Roman" pitchFamily="18" charset="0"/>
              </a:rPr>
              <a:t>Breadth and depth of Partnerships – between organizations, rather than among individuals only</a:t>
            </a:r>
            <a:endParaRPr lang="en-US" sz="3000" smtClean="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body" idx="4294967295"/>
          </p:nvPr>
        </p:nvSpPr>
        <p:spPr>
          <a:xfrm>
            <a:off x="838200" y="228600"/>
            <a:ext cx="8305800" cy="5638800"/>
          </a:xfrm>
        </p:spPr>
        <p:txBody>
          <a:bodyPr/>
          <a:lstStyle/>
          <a:p>
            <a:pPr marL="0" indent="0" defTabSz="914400">
              <a:lnSpc>
                <a:spcPct val="90000"/>
              </a:lnSpc>
              <a:spcBef>
                <a:spcPct val="0"/>
              </a:spcBef>
              <a:spcAft>
                <a:spcPct val="60000"/>
              </a:spcAft>
              <a:buClr>
                <a:schemeClr val="bg1"/>
              </a:buClr>
              <a:buSzTx/>
              <a:buFontTx/>
              <a:buNone/>
            </a:pPr>
            <a:r>
              <a:rPr lang="en-US" smtClean="0">
                <a:latin typeface="Arial" charset="0"/>
                <a:cs typeface="Times New Roman" pitchFamily="18" charset="0"/>
              </a:rPr>
              <a:t>What distinguishes NSF’s MSP Program from prior efforts?</a:t>
            </a:r>
          </a:p>
          <a:p>
            <a:pPr marL="0" indent="0" defTabSz="914400">
              <a:lnSpc>
                <a:spcPct val="90000"/>
              </a:lnSpc>
              <a:spcBef>
                <a:spcPct val="0"/>
              </a:spcBef>
              <a:spcAft>
                <a:spcPct val="60000"/>
              </a:spcAft>
              <a:buClr>
                <a:schemeClr val="bg1"/>
              </a:buClr>
              <a:buSzTx/>
              <a:buFontTx/>
              <a:buNone/>
            </a:pPr>
            <a:endParaRPr lang="en-US" smtClean="0">
              <a:latin typeface="Arial" charset="0"/>
              <a:cs typeface="Times New Roman" pitchFamily="18" charset="0"/>
            </a:endParaRPr>
          </a:p>
          <a:p>
            <a:pPr marL="742950" lvl="1" indent="-285750" defTabSz="914400">
              <a:lnSpc>
                <a:spcPct val="90000"/>
              </a:lnSpc>
              <a:spcBef>
                <a:spcPct val="0"/>
              </a:spcBef>
              <a:spcAft>
                <a:spcPct val="70000"/>
              </a:spcAft>
              <a:buSzTx/>
              <a:buFont typeface="Wingdings" pitchFamily="2" charset="2"/>
              <a:buChar char="§"/>
            </a:pPr>
            <a:r>
              <a:rPr lang="en-US" sz="3600" smtClean="0">
                <a:latin typeface="Arial" charset="0"/>
                <a:cs typeface="Times New Roman" pitchFamily="18" charset="0"/>
              </a:rPr>
              <a:t>Organizational/institutional change driven by Partnerships</a:t>
            </a:r>
          </a:p>
          <a:p>
            <a:pPr marL="742950" lvl="1" indent="-285750" defTabSz="914400">
              <a:lnSpc>
                <a:spcPct val="90000"/>
              </a:lnSpc>
              <a:spcBef>
                <a:spcPct val="0"/>
              </a:spcBef>
              <a:spcAft>
                <a:spcPct val="70000"/>
              </a:spcAft>
              <a:buSzTx/>
              <a:buFont typeface="Wingdings" pitchFamily="2" charset="2"/>
              <a:buChar char="§"/>
            </a:pPr>
            <a:r>
              <a:rPr lang="en-US" sz="3600" smtClean="0">
                <a:latin typeface="Arial" charset="0"/>
                <a:cs typeface="Times New Roman" pitchFamily="18" charset="0"/>
              </a:rPr>
              <a:t>Degree to which MSP work is integrated with evidence; degree to which the work of the Partnerships is itself the work of scholars who seek evidence for what they do</a:t>
            </a:r>
          </a:p>
          <a:p>
            <a:pPr marL="742950" lvl="1" indent="-285750" defTabSz="914400">
              <a:lnSpc>
                <a:spcPct val="90000"/>
              </a:lnSpc>
              <a:spcBef>
                <a:spcPct val="0"/>
              </a:spcBef>
              <a:spcAft>
                <a:spcPct val="70000"/>
              </a:spcAft>
              <a:buSzTx/>
              <a:buFont typeface="Wingdings" pitchFamily="2" charset="2"/>
              <a:buChar char="§"/>
            </a:pPr>
            <a:endParaRPr lang="en-US" sz="3600" smtClean="0">
              <a:latin typeface="Arial" charset="0"/>
              <a:cs typeface="Times New Roman" pitchFamily="18"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066800" y="381000"/>
            <a:ext cx="7753350" cy="685800"/>
          </a:xfrm>
          <a:prstGeom prst="rect">
            <a:avLst/>
          </a:prstGeom>
          <a:noFill/>
          <a:ln w="9525">
            <a:noFill/>
            <a:miter lim="800000"/>
            <a:headEnd/>
            <a:tailEnd/>
          </a:ln>
        </p:spPr>
        <p:txBody>
          <a:bodyPr lIns="92075" tIns="46038" rIns="92075" bIns="46038" anchor="ctr"/>
          <a:lstStyle/>
          <a:p>
            <a:pPr algn="ctr">
              <a:lnSpc>
                <a:spcPct val="95000"/>
              </a:lnSpc>
              <a:buClr>
                <a:srgbClr val="000000"/>
              </a:buClr>
              <a:buFont typeface="Times New Roman" pitchFamily="18" charset="0"/>
              <a:buNone/>
            </a:pPr>
            <a:r>
              <a:rPr lang="en-US" sz="3800">
                <a:solidFill>
                  <a:srgbClr val="000000"/>
                </a:solidFill>
              </a:rPr>
              <a:t>MSP: Scope of Partnerships</a:t>
            </a:r>
          </a:p>
        </p:txBody>
      </p:sp>
      <p:sp>
        <p:nvSpPr>
          <p:cNvPr id="30723" name="Rectangle 3"/>
          <p:cNvSpPr>
            <a:spLocks noChangeArrowheads="1"/>
          </p:cNvSpPr>
          <p:nvPr/>
        </p:nvSpPr>
        <p:spPr bwMode="auto">
          <a:xfrm>
            <a:off x="838200" y="381000"/>
            <a:ext cx="8305800" cy="685800"/>
          </a:xfrm>
          <a:prstGeom prst="rect">
            <a:avLst/>
          </a:prstGeom>
          <a:noFill/>
          <a:ln w="9525">
            <a:noFill/>
            <a:miter lim="800000"/>
            <a:headEnd/>
            <a:tailEnd/>
          </a:ln>
        </p:spPr>
        <p:txBody>
          <a:bodyPr lIns="92075" tIns="46038" rIns="92075" bIns="46038" anchor="ctr"/>
          <a:lstStyle/>
          <a:p>
            <a:pPr algn="ctr">
              <a:lnSpc>
                <a:spcPct val="95000"/>
              </a:lnSpc>
              <a:buClr>
                <a:srgbClr val="000000"/>
              </a:buClr>
              <a:buFont typeface="Times New Roman" pitchFamily="18" charset="0"/>
              <a:buNone/>
            </a:pPr>
            <a:endParaRPr lang="en-US" sz="6000" b="0">
              <a:solidFill>
                <a:srgbClr val="000000"/>
              </a:solidFill>
              <a:latin typeface="Times New Roman" pitchFamily="18" charset="0"/>
            </a:endParaRPr>
          </a:p>
        </p:txBody>
      </p:sp>
      <p:sp>
        <p:nvSpPr>
          <p:cNvPr id="30724" name="Rectangle 4"/>
          <p:cNvSpPr>
            <a:spLocks noChangeArrowheads="1"/>
          </p:cNvSpPr>
          <p:nvPr/>
        </p:nvSpPr>
        <p:spPr bwMode="auto">
          <a:xfrm>
            <a:off x="838200" y="914400"/>
            <a:ext cx="8153400" cy="5791200"/>
          </a:xfrm>
          <a:prstGeom prst="rect">
            <a:avLst/>
          </a:prstGeom>
          <a:noFill/>
          <a:ln w="9525">
            <a:noFill/>
            <a:miter lim="800000"/>
            <a:headEnd/>
            <a:tailEnd/>
          </a:ln>
        </p:spPr>
        <p:txBody>
          <a:bodyPr lIns="92075" tIns="46038" rIns="92075" bIns="46038"/>
          <a:lstStyle/>
          <a:p>
            <a:pPr defTabSz="914400">
              <a:lnSpc>
                <a:spcPct val="80000"/>
              </a:lnSpc>
              <a:spcBef>
                <a:spcPts val="1000"/>
              </a:spcBef>
              <a:buClr>
                <a:srgbClr val="000000"/>
              </a:buClr>
              <a:buFont typeface="Times New Roman" pitchFamily="18" charset="0"/>
              <a:buNone/>
            </a:pPr>
            <a:endParaRPr lang="en-US" sz="3400" b="0">
              <a:solidFill>
                <a:srgbClr val="000000"/>
              </a:solidFill>
            </a:endParaRPr>
          </a:p>
          <a:p>
            <a:pPr marL="742950" lvl="1" indent="-285750" defTabSz="914400">
              <a:lnSpc>
                <a:spcPct val="85000"/>
              </a:lnSpc>
              <a:spcBef>
                <a:spcPts val="800"/>
              </a:spcBef>
              <a:spcAft>
                <a:spcPct val="20000"/>
              </a:spcAft>
              <a:buClr>
                <a:srgbClr val="000000"/>
              </a:buClr>
              <a:buSzTx/>
              <a:buFont typeface="Wingdings" pitchFamily="2" charset="2"/>
              <a:buChar char="§"/>
            </a:pPr>
            <a:r>
              <a:rPr lang="en-US" sz="3200" b="0">
                <a:solidFill>
                  <a:srgbClr val="000000"/>
                </a:solidFill>
              </a:rPr>
              <a:t>Over 900 K-12 school districts with approximately 5 million students and 147,000 teachers of K-12 mathematics and science </a:t>
            </a:r>
          </a:p>
          <a:p>
            <a:pPr marL="742950" lvl="1" indent="-285750" defTabSz="914400">
              <a:lnSpc>
                <a:spcPct val="85000"/>
              </a:lnSpc>
              <a:spcBef>
                <a:spcPts val="800"/>
              </a:spcBef>
              <a:spcAft>
                <a:spcPct val="20000"/>
              </a:spcAft>
              <a:buClr>
                <a:srgbClr val="000000"/>
              </a:buClr>
              <a:buSzTx/>
              <a:buFont typeface="Wingdings" pitchFamily="2" charset="2"/>
              <a:buChar char="§"/>
            </a:pPr>
            <a:r>
              <a:rPr lang="en-US" sz="3200" b="0">
                <a:solidFill>
                  <a:srgbClr val="000000"/>
                </a:solidFill>
                <a:cs typeface="Times New Roman" pitchFamily="18" charset="0"/>
              </a:rPr>
              <a:t>Involving approximately 200 institutions of higher education – including community colleges, HBCU, HSIs and tribal colleges - </a:t>
            </a:r>
            <a:r>
              <a:rPr lang="en-US" sz="3200" b="0">
                <a:solidFill>
                  <a:srgbClr val="000000"/>
                </a:solidFill>
              </a:rPr>
              <a:t>with over 1200 faculty and administrators engaged</a:t>
            </a:r>
            <a:endParaRPr lang="en-US" sz="3200" b="0">
              <a:solidFill>
                <a:srgbClr val="000000"/>
              </a:solidFill>
              <a:cs typeface="Times New Roman" pitchFamily="18" charset="0"/>
            </a:endParaRPr>
          </a:p>
          <a:p>
            <a:pPr marL="742950" lvl="1" indent="-285750" defTabSz="914400">
              <a:lnSpc>
                <a:spcPct val="85000"/>
              </a:lnSpc>
              <a:spcAft>
                <a:spcPct val="20000"/>
              </a:spcAft>
              <a:buClr>
                <a:srgbClr val="000000"/>
              </a:buClr>
              <a:buSzTx/>
              <a:buFont typeface="Wingdings" pitchFamily="2" charset="2"/>
              <a:buChar char="§"/>
            </a:pPr>
            <a:r>
              <a:rPr lang="en-US" sz="3200" b="0">
                <a:solidFill>
                  <a:srgbClr val="000000"/>
                </a:solidFill>
                <a:cs typeface="Times New Roman" pitchFamily="18" charset="0"/>
              </a:rPr>
              <a:t>Working with an array of corporate and business partners</a:t>
            </a:r>
            <a:r>
              <a:rPr lang="en-US" sz="2600" b="0">
                <a:solidFill>
                  <a:srgbClr val="000000"/>
                </a:solidFill>
                <a:latin typeface="Times New Roman" pitchFamily="18" charset="0"/>
                <a:cs typeface="Times New Roman" pitchFamily="18" charset="0"/>
              </a:rPr>
              <a:t> </a:t>
            </a:r>
          </a:p>
        </p:txBody>
      </p:sp>
      <p:sp>
        <p:nvSpPr>
          <p:cNvPr id="30725" name="Line 5"/>
          <p:cNvSpPr>
            <a:spLocks noChangeShapeType="1"/>
          </p:cNvSpPr>
          <p:nvPr/>
        </p:nvSpPr>
        <p:spPr bwMode="auto">
          <a:xfrm>
            <a:off x="762000" y="1447800"/>
            <a:ext cx="8382000" cy="0"/>
          </a:xfrm>
          <a:prstGeom prst="line">
            <a:avLst/>
          </a:prstGeom>
          <a:noFill/>
          <a:ln w="101600" cmpd="thickThin">
            <a:noFill/>
            <a:round/>
            <a:headEnd type="none" w="sm" len="sm"/>
            <a:tailEnd type="none" w="sm" len="sm"/>
          </a:ln>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066800" y="381000"/>
            <a:ext cx="7753350" cy="685800"/>
          </a:xfrm>
          <a:prstGeom prst="rect">
            <a:avLst/>
          </a:prstGeom>
          <a:noFill/>
          <a:ln w="9525">
            <a:noFill/>
            <a:miter lim="800000"/>
            <a:headEnd/>
            <a:tailEnd/>
          </a:ln>
        </p:spPr>
        <p:txBody>
          <a:bodyPr lIns="92075" tIns="46038" rIns="92075" bIns="46038" anchor="ctr"/>
          <a:lstStyle/>
          <a:p>
            <a:pPr algn="ctr">
              <a:lnSpc>
                <a:spcPct val="95000"/>
              </a:lnSpc>
              <a:buClr>
                <a:srgbClr val="000000"/>
              </a:buClr>
              <a:buFont typeface="Times New Roman" pitchFamily="18" charset="0"/>
              <a:buNone/>
            </a:pPr>
            <a:r>
              <a:rPr lang="en-US" sz="3800">
                <a:solidFill>
                  <a:srgbClr val="000000"/>
                </a:solidFill>
              </a:rPr>
              <a:t>MSP: Project types</a:t>
            </a:r>
          </a:p>
        </p:txBody>
      </p:sp>
      <p:sp>
        <p:nvSpPr>
          <p:cNvPr id="31747" name="Rectangle 3"/>
          <p:cNvSpPr>
            <a:spLocks noChangeArrowheads="1"/>
          </p:cNvSpPr>
          <p:nvPr/>
        </p:nvSpPr>
        <p:spPr bwMode="auto">
          <a:xfrm>
            <a:off x="762000" y="1866900"/>
            <a:ext cx="8001000" cy="4533900"/>
          </a:xfrm>
          <a:prstGeom prst="rect">
            <a:avLst/>
          </a:prstGeom>
          <a:noFill/>
          <a:ln w="9525">
            <a:noFill/>
            <a:miter lim="800000"/>
            <a:headEnd/>
            <a:tailEnd/>
          </a:ln>
        </p:spPr>
        <p:txBody>
          <a:bodyPr lIns="92075" tIns="46038" rIns="92075" bIns="46038"/>
          <a:lstStyle/>
          <a:p>
            <a:pPr marL="742950" lvl="1" indent="-285750" defTabSz="914400">
              <a:lnSpc>
                <a:spcPct val="75000"/>
              </a:lnSpc>
              <a:spcAft>
                <a:spcPct val="70000"/>
              </a:spcAft>
              <a:buClr>
                <a:srgbClr val="000000"/>
              </a:buClr>
              <a:buFont typeface="Wingdings" pitchFamily="2" charset="2"/>
              <a:buChar char="§"/>
            </a:pPr>
            <a:r>
              <a:rPr lang="en-US" sz="2400" b="0">
                <a:solidFill>
                  <a:srgbClr val="000000"/>
                </a:solidFill>
                <a:cs typeface="Times New Roman" pitchFamily="18" charset="0"/>
              </a:rPr>
              <a:t>12 </a:t>
            </a:r>
            <a:r>
              <a:rPr lang="en-US" sz="2400" b="0" i="1">
                <a:solidFill>
                  <a:srgbClr val="000000"/>
                </a:solidFill>
                <a:cs typeface="Times New Roman" pitchFamily="18" charset="0"/>
              </a:rPr>
              <a:t>Comprehensive Partnerships</a:t>
            </a:r>
            <a:r>
              <a:rPr lang="en-US" sz="2400" b="0">
                <a:solidFill>
                  <a:srgbClr val="000000"/>
                </a:solidFill>
                <a:cs typeface="Times New Roman" pitchFamily="18" charset="0"/>
              </a:rPr>
              <a:t> – work broadly on K-12 mathematics and science</a:t>
            </a:r>
          </a:p>
          <a:p>
            <a:pPr marL="742950" lvl="1" indent="-285750" defTabSz="914400">
              <a:lnSpc>
                <a:spcPct val="75000"/>
              </a:lnSpc>
              <a:spcAft>
                <a:spcPct val="70000"/>
              </a:spcAft>
              <a:buClr>
                <a:srgbClr val="000000"/>
              </a:buClr>
              <a:buFont typeface="Wingdings" pitchFamily="2" charset="2"/>
              <a:buChar char="§"/>
            </a:pPr>
            <a:r>
              <a:rPr lang="en-US" sz="2400" b="0">
                <a:solidFill>
                  <a:srgbClr val="000000"/>
                </a:solidFill>
                <a:cs typeface="Times New Roman" pitchFamily="18" charset="0"/>
              </a:rPr>
              <a:t>36 </a:t>
            </a:r>
            <a:r>
              <a:rPr lang="en-US" sz="2400" b="0" i="1">
                <a:solidFill>
                  <a:srgbClr val="000000"/>
                </a:solidFill>
                <a:cs typeface="Times New Roman" pitchFamily="18" charset="0"/>
              </a:rPr>
              <a:t>Targeted Partnerships</a:t>
            </a:r>
            <a:r>
              <a:rPr lang="en-US" sz="2400" b="0">
                <a:solidFill>
                  <a:srgbClr val="000000"/>
                </a:solidFill>
                <a:cs typeface="Times New Roman" pitchFamily="18" charset="0"/>
              </a:rPr>
              <a:t> – more focused on grade span and discipline</a:t>
            </a:r>
          </a:p>
          <a:p>
            <a:pPr marL="742950" lvl="1" indent="-285750" defTabSz="914400">
              <a:lnSpc>
                <a:spcPct val="75000"/>
              </a:lnSpc>
              <a:spcAft>
                <a:spcPct val="70000"/>
              </a:spcAft>
              <a:buClr>
                <a:srgbClr val="000000"/>
              </a:buClr>
              <a:buFont typeface="Wingdings" pitchFamily="2" charset="2"/>
              <a:buChar char="§"/>
            </a:pPr>
            <a:r>
              <a:rPr lang="en-US" sz="2400" b="0">
                <a:solidFill>
                  <a:srgbClr val="000000"/>
                </a:solidFill>
                <a:cs typeface="Times New Roman" pitchFamily="18" charset="0"/>
              </a:rPr>
              <a:t>23 </a:t>
            </a:r>
            <a:r>
              <a:rPr lang="en-US" sz="2400" b="0" i="1">
                <a:solidFill>
                  <a:srgbClr val="000000"/>
                </a:solidFill>
                <a:cs typeface="Times New Roman" pitchFamily="18" charset="0"/>
              </a:rPr>
              <a:t>Institute Partnerships</a:t>
            </a:r>
            <a:r>
              <a:rPr lang="en-US" sz="2400" b="0">
                <a:solidFill>
                  <a:srgbClr val="000000"/>
                </a:solidFill>
                <a:cs typeface="Times New Roman" pitchFamily="18" charset="0"/>
              </a:rPr>
              <a:t> – in depth disciplinary content and leadership expertise for teachers</a:t>
            </a:r>
          </a:p>
          <a:p>
            <a:pPr marL="742950" lvl="1" indent="-285750" defTabSz="914400">
              <a:lnSpc>
                <a:spcPct val="75000"/>
              </a:lnSpc>
              <a:spcAft>
                <a:spcPct val="70000"/>
              </a:spcAft>
              <a:buClr>
                <a:srgbClr val="000000"/>
              </a:buClr>
              <a:buFont typeface="Wingdings" pitchFamily="2" charset="2"/>
              <a:buChar char="§"/>
            </a:pPr>
            <a:r>
              <a:rPr lang="en-US" sz="2400" b="0">
                <a:solidFill>
                  <a:srgbClr val="000000"/>
                </a:solidFill>
                <a:cs typeface="Times New Roman" pitchFamily="18" charset="0"/>
              </a:rPr>
              <a:t>49 </a:t>
            </a:r>
            <a:r>
              <a:rPr lang="en-US" sz="2400" b="0" i="1">
                <a:solidFill>
                  <a:srgbClr val="000000"/>
                </a:solidFill>
                <a:cs typeface="Times New Roman" pitchFamily="18" charset="0"/>
              </a:rPr>
              <a:t>Research, Evaluation and</a:t>
            </a:r>
            <a:r>
              <a:rPr lang="en-US" sz="2400" b="0">
                <a:solidFill>
                  <a:srgbClr val="000000"/>
                </a:solidFill>
                <a:cs typeface="Times New Roman" pitchFamily="18" charset="0"/>
              </a:rPr>
              <a:t> Technical Assistance (RETA) projects – study and support Partnerships</a:t>
            </a:r>
          </a:p>
          <a:p>
            <a:pPr marL="742950" lvl="1" indent="-285750" defTabSz="914400">
              <a:lnSpc>
                <a:spcPct val="75000"/>
              </a:lnSpc>
              <a:spcAft>
                <a:spcPct val="70000"/>
              </a:spcAft>
              <a:buClr>
                <a:srgbClr val="000000"/>
              </a:buClr>
              <a:buFont typeface="Wingdings" pitchFamily="2" charset="2"/>
              <a:buChar char="§"/>
            </a:pPr>
            <a:r>
              <a:rPr lang="en-US" sz="2400" b="0">
                <a:solidFill>
                  <a:srgbClr val="000000"/>
                </a:solidFill>
                <a:cs typeface="Times New Roman" pitchFamily="18" charset="0"/>
              </a:rPr>
              <a:t>19 MSP-Start Partnerships – planning activities</a:t>
            </a:r>
          </a:p>
          <a:p>
            <a:pPr marL="742950" lvl="1" indent="-285750" defTabSz="914400">
              <a:lnSpc>
                <a:spcPct val="75000"/>
              </a:lnSpc>
              <a:spcAft>
                <a:spcPct val="70000"/>
              </a:spcAft>
              <a:buClr>
                <a:srgbClr val="000000"/>
              </a:buClr>
              <a:buFont typeface="Wingdings" pitchFamily="2" charset="2"/>
              <a:buChar char="§"/>
            </a:pPr>
            <a:r>
              <a:rPr lang="en-US" sz="2400" b="0">
                <a:solidFill>
                  <a:srgbClr val="000000"/>
                </a:solidFill>
                <a:cs typeface="Times New Roman" pitchFamily="18" charset="0"/>
              </a:rPr>
              <a:t>6 Phase II Partnerships – focused research from established projects</a:t>
            </a:r>
          </a:p>
        </p:txBody>
      </p:sp>
      <p:sp>
        <p:nvSpPr>
          <p:cNvPr id="31748" name="Line 4"/>
          <p:cNvSpPr>
            <a:spLocks noChangeShapeType="1"/>
          </p:cNvSpPr>
          <p:nvPr/>
        </p:nvSpPr>
        <p:spPr bwMode="auto">
          <a:xfrm>
            <a:off x="785813" y="1524000"/>
            <a:ext cx="8382000" cy="0"/>
          </a:xfrm>
          <a:prstGeom prst="line">
            <a:avLst/>
          </a:prstGeom>
          <a:noFill/>
          <a:ln w="101600" cmpd="thickThin">
            <a:noFill/>
            <a:round/>
            <a:headEnd type="none" w="sm" len="sm"/>
            <a:tailEnd type="none" w="sm" len="sm"/>
          </a:ln>
        </p:spPr>
        <p:txBody>
          <a:bodyPr/>
          <a:lstStyle/>
          <a:p>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066800" y="381000"/>
            <a:ext cx="7753350" cy="685800"/>
          </a:xfrm>
          <a:prstGeom prst="rect">
            <a:avLst/>
          </a:prstGeom>
          <a:noFill/>
          <a:ln w="9525">
            <a:noFill/>
            <a:miter lim="800000"/>
            <a:headEnd/>
            <a:tailEnd/>
          </a:ln>
        </p:spPr>
        <p:txBody>
          <a:bodyPr lIns="92075" tIns="46038" rIns="92075" bIns="46038" anchor="ctr"/>
          <a:lstStyle/>
          <a:p>
            <a:pPr algn="ctr">
              <a:lnSpc>
                <a:spcPct val="95000"/>
              </a:lnSpc>
              <a:buClr>
                <a:srgbClr val="000000"/>
              </a:buClr>
              <a:buFont typeface="Times New Roman" pitchFamily="18" charset="0"/>
              <a:buNone/>
            </a:pPr>
            <a:r>
              <a:rPr lang="en-US" sz="3800">
                <a:solidFill>
                  <a:srgbClr val="000000"/>
                </a:solidFill>
              </a:rPr>
              <a:t>MSP: Distinctive Features</a:t>
            </a:r>
          </a:p>
        </p:txBody>
      </p:sp>
      <p:sp>
        <p:nvSpPr>
          <p:cNvPr id="32771" name="Rectangle 3"/>
          <p:cNvSpPr>
            <a:spLocks noChangeArrowheads="1"/>
          </p:cNvSpPr>
          <p:nvPr/>
        </p:nvSpPr>
        <p:spPr bwMode="auto">
          <a:xfrm>
            <a:off x="838200" y="1841500"/>
            <a:ext cx="8077200" cy="4254500"/>
          </a:xfrm>
          <a:prstGeom prst="rect">
            <a:avLst/>
          </a:prstGeom>
          <a:noFill/>
          <a:ln w="9525">
            <a:noFill/>
            <a:miter lim="800000"/>
            <a:headEnd/>
            <a:tailEnd/>
          </a:ln>
        </p:spPr>
        <p:txBody>
          <a:bodyPr lIns="92075" tIns="46038" rIns="92075" bIns="46038"/>
          <a:lstStyle/>
          <a:p>
            <a:pPr defTabSz="914400">
              <a:lnSpc>
                <a:spcPct val="70000"/>
              </a:lnSpc>
              <a:spcAft>
                <a:spcPct val="40000"/>
              </a:spcAft>
              <a:buClr>
                <a:srgbClr val="000000"/>
              </a:buClr>
              <a:buSzTx/>
              <a:buFontTx/>
              <a:buNone/>
            </a:pPr>
            <a:endParaRPr lang="en-US" sz="3200" b="0">
              <a:solidFill>
                <a:srgbClr val="000000"/>
              </a:solidFill>
              <a:cs typeface="Times New Roman" pitchFamily="18" charset="0"/>
            </a:endParaRPr>
          </a:p>
          <a:p>
            <a:pPr marL="742950" lvl="1" indent="-285750" defTabSz="914400">
              <a:lnSpc>
                <a:spcPct val="70000"/>
              </a:lnSpc>
              <a:buClr>
                <a:schemeClr val="tx1"/>
              </a:buClr>
              <a:buFontTx/>
              <a:buChar char="•"/>
            </a:pPr>
            <a:r>
              <a:rPr lang="en-US" sz="3200" b="0">
                <a:solidFill>
                  <a:srgbClr val="000000"/>
                </a:solidFill>
              </a:rPr>
              <a:t>The role of science, engineering and mathematics faculty</a:t>
            </a:r>
          </a:p>
          <a:p>
            <a:pPr marL="742950" lvl="1" indent="-285750" defTabSz="914400">
              <a:lnSpc>
                <a:spcPct val="70000"/>
              </a:lnSpc>
              <a:buClr>
                <a:schemeClr val="tx1"/>
              </a:buClr>
              <a:buFontTx/>
              <a:buChar char="•"/>
            </a:pPr>
            <a:endParaRPr lang="en-US" sz="3200" b="0">
              <a:solidFill>
                <a:srgbClr val="000000"/>
              </a:solidFill>
            </a:endParaRPr>
          </a:p>
          <a:p>
            <a:pPr marL="742950" lvl="1" indent="-285750" defTabSz="914400">
              <a:lnSpc>
                <a:spcPct val="70000"/>
              </a:lnSpc>
              <a:buClr>
                <a:schemeClr val="tx1"/>
              </a:buClr>
              <a:buFontTx/>
              <a:buChar char="•"/>
            </a:pPr>
            <a:r>
              <a:rPr lang="en-US" sz="3200" b="0">
                <a:solidFill>
                  <a:srgbClr val="000000"/>
                </a:solidFill>
              </a:rPr>
              <a:t>The role of partnerships</a:t>
            </a:r>
          </a:p>
          <a:p>
            <a:pPr marL="742950" lvl="1" indent="-285750" defTabSz="914400">
              <a:lnSpc>
                <a:spcPct val="70000"/>
              </a:lnSpc>
              <a:buClr>
                <a:schemeClr val="tx1"/>
              </a:buClr>
              <a:buFontTx/>
              <a:buChar char="•"/>
            </a:pPr>
            <a:endParaRPr lang="en-US" sz="3200" b="0">
              <a:solidFill>
                <a:srgbClr val="000000"/>
              </a:solidFill>
            </a:endParaRPr>
          </a:p>
          <a:p>
            <a:pPr marL="742950" lvl="1" indent="-285750" defTabSz="914400">
              <a:lnSpc>
                <a:spcPct val="70000"/>
              </a:lnSpc>
              <a:buClr>
                <a:schemeClr val="tx1"/>
              </a:buClr>
              <a:buFontTx/>
              <a:buChar char="•"/>
            </a:pPr>
            <a:r>
              <a:rPr lang="en-US" sz="3200" b="0">
                <a:solidFill>
                  <a:srgbClr val="000000"/>
                </a:solidFill>
              </a:rPr>
              <a:t>Commitment to identified institutional change</a:t>
            </a:r>
          </a:p>
          <a:p>
            <a:pPr marL="742950" lvl="1" indent="-285750" defTabSz="914400">
              <a:lnSpc>
                <a:spcPct val="70000"/>
              </a:lnSpc>
              <a:buClr>
                <a:schemeClr val="tx1"/>
              </a:buClr>
              <a:buFontTx/>
              <a:buChar char="•"/>
            </a:pPr>
            <a:endParaRPr lang="en-US" sz="3200" b="0">
              <a:solidFill>
                <a:srgbClr val="000000"/>
              </a:solidFill>
            </a:endParaRPr>
          </a:p>
          <a:p>
            <a:pPr marL="742950" lvl="1" indent="-285750" defTabSz="914400">
              <a:lnSpc>
                <a:spcPct val="70000"/>
              </a:lnSpc>
              <a:buClr>
                <a:schemeClr val="tx1"/>
              </a:buClr>
              <a:buFontTx/>
              <a:buChar char="•"/>
            </a:pPr>
            <a:r>
              <a:rPr lang="en-US" sz="3200" b="0">
                <a:solidFill>
                  <a:srgbClr val="000000"/>
                </a:solidFill>
              </a:rPr>
              <a:t>Emphasis on research and evidence</a:t>
            </a:r>
          </a:p>
          <a:p>
            <a:pPr marL="742950" lvl="1" indent="-285750" defTabSz="914400">
              <a:lnSpc>
                <a:spcPct val="70000"/>
              </a:lnSpc>
              <a:buClr>
                <a:schemeClr val="tx1"/>
              </a:buClr>
              <a:buFontTx/>
              <a:buChar char="•"/>
            </a:pPr>
            <a:endParaRPr lang="en-US" sz="3200" b="0">
              <a:solidFill>
                <a:srgbClr val="000000"/>
              </a:solidFill>
            </a:endParaRPr>
          </a:p>
          <a:p>
            <a:pPr marL="742950" lvl="1" indent="-285750" defTabSz="914400">
              <a:lnSpc>
                <a:spcPct val="70000"/>
              </a:lnSpc>
              <a:buClr>
                <a:schemeClr val="tx1"/>
              </a:buClr>
              <a:buFontTx/>
              <a:buChar char="•"/>
            </a:pPr>
            <a:r>
              <a:rPr lang="en-US" sz="3200" b="0">
                <a:solidFill>
                  <a:srgbClr val="000000"/>
                </a:solidFill>
              </a:rPr>
              <a:t>A national learning community</a:t>
            </a:r>
          </a:p>
        </p:txBody>
      </p:sp>
      <p:sp>
        <p:nvSpPr>
          <p:cNvPr id="32772" name="Line 4"/>
          <p:cNvSpPr>
            <a:spLocks noChangeShapeType="1"/>
          </p:cNvSpPr>
          <p:nvPr/>
        </p:nvSpPr>
        <p:spPr bwMode="auto">
          <a:xfrm>
            <a:off x="785813" y="1511300"/>
            <a:ext cx="8382000" cy="0"/>
          </a:xfrm>
          <a:prstGeom prst="line">
            <a:avLst/>
          </a:prstGeom>
          <a:noFill/>
          <a:ln w="101600" cmpd="thickThin">
            <a:noFill/>
            <a:round/>
            <a:headEnd type="none" w="sm" len="sm"/>
            <a:tailEnd type="none" w="sm" len="sm"/>
          </a:ln>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90600" y="174625"/>
            <a:ext cx="7924800" cy="968375"/>
          </a:xfrm>
        </p:spPr>
        <p:txBody>
          <a:bodyPr/>
          <a:lstStyle/>
          <a:p>
            <a:r>
              <a:rPr lang="en-US" sz="3800" b="1" smtClean="0">
                <a:latin typeface="Arial" charset="0"/>
              </a:rPr>
              <a:t>MSP: Deadlines and contacts</a:t>
            </a:r>
          </a:p>
        </p:txBody>
      </p:sp>
      <p:sp>
        <p:nvSpPr>
          <p:cNvPr id="33795" name="Rectangle 3"/>
          <p:cNvSpPr>
            <a:spLocks noGrp="1" noChangeArrowheads="1"/>
          </p:cNvSpPr>
          <p:nvPr>
            <p:ph type="body" idx="1"/>
          </p:nvPr>
        </p:nvSpPr>
        <p:spPr>
          <a:xfrm>
            <a:off x="914400" y="1828800"/>
            <a:ext cx="8077200" cy="4648200"/>
          </a:xfrm>
        </p:spPr>
        <p:txBody>
          <a:bodyPr/>
          <a:lstStyle/>
          <a:p>
            <a:pPr>
              <a:lnSpc>
                <a:spcPct val="85000"/>
              </a:lnSpc>
            </a:pPr>
            <a:r>
              <a:rPr lang="en-US" sz="3200" smtClean="0">
                <a:latin typeface="Arial" charset="0"/>
              </a:rPr>
              <a:t>Full proposals: (solicitation in progress) </a:t>
            </a:r>
          </a:p>
          <a:p>
            <a:pPr>
              <a:lnSpc>
                <a:spcPct val="85000"/>
              </a:lnSpc>
            </a:pPr>
            <a:endParaRPr lang="en-US" sz="3200" smtClean="0">
              <a:latin typeface="Arial" charset="0"/>
            </a:endParaRPr>
          </a:p>
          <a:p>
            <a:pPr>
              <a:lnSpc>
                <a:spcPct val="85000"/>
              </a:lnSpc>
            </a:pPr>
            <a:r>
              <a:rPr lang="en-US" sz="3200" smtClean="0">
                <a:latin typeface="Arial" charset="0"/>
              </a:rPr>
              <a:t>Contacts: </a:t>
            </a:r>
          </a:p>
          <a:p>
            <a:pPr>
              <a:lnSpc>
                <a:spcPct val="85000"/>
              </a:lnSpc>
              <a:buFont typeface="Times New Roman" pitchFamily="18" charset="0"/>
              <a:buNone/>
            </a:pPr>
            <a:endParaRPr lang="en-US" sz="3200" smtClean="0">
              <a:latin typeface="Arial" charset="0"/>
            </a:endParaRPr>
          </a:p>
          <a:p>
            <a:pPr lvl="1">
              <a:lnSpc>
                <a:spcPct val="85000"/>
              </a:lnSpc>
            </a:pPr>
            <a:r>
              <a:rPr lang="en-US" sz="2400" smtClean="0">
                <a:latin typeface="Arial" charset="0"/>
              </a:rPr>
              <a:t>Jim Hamos: jhamos@nsf.gov </a:t>
            </a:r>
          </a:p>
          <a:p>
            <a:pPr lvl="1">
              <a:lnSpc>
                <a:spcPct val="85000"/>
              </a:lnSpc>
              <a:buFont typeface="Times New Roman" pitchFamily="18" charset="0"/>
              <a:buNone/>
            </a:pPr>
            <a:endParaRPr lang="en-US" sz="2400" smtClean="0">
              <a:latin typeface="Arial" charset="0"/>
            </a:endParaRPr>
          </a:p>
          <a:p>
            <a:pPr>
              <a:lnSpc>
                <a:spcPct val="85000"/>
              </a:lnSpc>
            </a:pPr>
            <a:endParaRPr lang="en-US" sz="2400" smtClean="0">
              <a:latin typeface="Arial" charset="0"/>
            </a:endParaRPr>
          </a:p>
          <a:p>
            <a:pPr>
              <a:lnSpc>
                <a:spcPct val="85000"/>
              </a:lnSpc>
            </a:pPr>
            <a:endParaRPr lang="en-US" sz="2400" smtClean="0">
              <a:latin typeface="Arial" charset="0"/>
            </a:endParaRPr>
          </a:p>
          <a:p>
            <a:pPr>
              <a:lnSpc>
                <a:spcPct val="85000"/>
              </a:lnSpc>
              <a:buFont typeface="Times New Roman" pitchFamily="18" charset="0"/>
              <a:buNone/>
            </a:pPr>
            <a:r>
              <a:rPr lang="en-US" sz="2400" smtClean="0">
                <a:latin typeface="Arial" charset="0"/>
              </a:rPr>
              <a:t>http://www.nsf.gov/funding/pgm_summ.jsp?pims_id=5756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1057275" y="2251075"/>
            <a:ext cx="7772400" cy="2171700"/>
          </a:xfrm>
        </p:spPr>
        <p:txBody>
          <a:bodyPr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5000" b="1" smtClean="0"/>
              <a:t>N </a:t>
            </a:r>
            <a:r>
              <a:rPr lang="en-GB" sz="15000" b="1" smtClean="0">
                <a:solidFill>
                  <a:srgbClr val="00AE00"/>
                </a:solidFill>
                <a:cs typeface="Times New Roman" pitchFamily="18" charset="0"/>
              </a:rPr>
              <a:t>$</a:t>
            </a:r>
            <a:r>
              <a:rPr lang="en-GB" sz="15000" b="1" smtClean="0"/>
              <a:t> F</a:t>
            </a:r>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38200" y="7938"/>
            <a:ext cx="8305800" cy="1431925"/>
          </a:xfrm>
        </p:spPr>
        <p:txBody>
          <a:bodyPr>
            <a:spAutoFit/>
          </a:bodyPr>
          <a:lstStyle/>
          <a:p>
            <a:pPr>
              <a:lnSpc>
                <a:spcPct val="100000"/>
              </a:lnSpc>
              <a:buClr>
                <a:srgbClr val="3333CC"/>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1" smtClean="0">
                <a:solidFill>
                  <a:srgbClr val="3333CC"/>
                </a:solidFill>
                <a:latin typeface="Arial" charset="0"/>
              </a:rPr>
              <a:t>Noyce Scholarship Program: Track 1</a:t>
            </a:r>
          </a:p>
        </p:txBody>
      </p:sp>
      <p:sp>
        <p:nvSpPr>
          <p:cNvPr id="34819" name="Rectangle 3"/>
          <p:cNvSpPr>
            <a:spLocks noGrp="1" noChangeArrowheads="1"/>
          </p:cNvSpPr>
          <p:nvPr>
            <p:ph type="body" idx="1"/>
          </p:nvPr>
        </p:nvSpPr>
        <p:spPr>
          <a:xfrm>
            <a:off x="990600" y="1708150"/>
            <a:ext cx="7772400" cy="5073650"/>
          </a:xfrm>
        </p:spPr>
        <p:txBody>
          <a:bodyPr>
            <a:spAutoFit/>
          </a:bodyPr>
          <a:lstStyle/>
          <a:p>
            <a:pPr>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rPr>
              <a:t>Encourage STEM disciplinary majors to pursue pre-K to 12 teaching careers</a:t>
            </a:r>
          </a:p>
          <a:p>
            <a:pPr>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rPr>
              <a:t>Support career changers with STEM backgrounds to pursue pre-K to 12 teaching</a:t>
            </a:r>
          </a:p>
          <a:p>
            <a:pPr>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b="1" smtClean="0">
              <a:latin typeface="Arial" charset="0"/>
            </a:endParaRPr>
          </a:p>
          <a:p>
            <a:pPr>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rPr>
              <a:t>Recipients must teach in a “high-need” setting for two years for every one year of support</a:t>
            </a:r>
          </a:p>
          <a:p>
            <a:pPr>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rPr>
              <a:t>Funds provided to colleges and universities with strong teacher preparation programs to provide scholarships for prospective teachers</a:t>
            </a:r>
          </a:p>
          <a:p>
            <a:pPr>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rPr>
              <a:t>Scholarships based on academic merit, consideration of financial need, and increasing the participation of minority populations in the teaching</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38200" y="7938"/>
            <a:ext cx="8305800" cy="1431925"/>
          </a:xfrm>
        </p:spPr>
        <p:txBody>
          <a:bodyPr>
            <a:spAutoFit/>
          </a:bodyPr>
          <a:lstStyle/>
          <a:p>
            <a:pPr>
              <a:lnSpc>
                <a:spcPct val="100000"/>
              </a:lnSpc>
              <a:buClr>
                <a:srgbClr val="3333CC"/>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1" smtClean="0">
                <a:solidFill>
                  <a:srgbClr val="3333CC"/>
                </a:solidFill>
                <a:latin typeface="Arial" charset="0"/>
              </a:rPr>
              <a:t>Noyce Scholarship Program: Track 2</a:t>
            </a:r>
          </a:p>
        </p:txBody>
      </p:sp>
      <p:sp>
        <p:nvSpPr>
          <p:cNvPr id="35843" name="Rectangle 3"/>
          <p:cNvSpPr>
            <a:spLocks noGrp="1" noChangeArrowheads="1"/>
          </p:cNvSpPr>
          <p:nvPr>
            <p:ph type="body" idx="1"/>
          </p:nvPr>
        </p:nvSpPr>
        <p:spPr>
          <a:xfrm>
            <a:off x="990600" y="1893888"/>
            <a:ext cx="7772400" cy="4530725"/>
          </a:xfrm>
        </p:spPr>
        <p:txBody>
          <a:bodyPr>
            <a:spAutoFit/>
          </a:bodyPr>
          <a:lstStyle/>
          <a:p>
            <a:pPr>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b="1" smtClean="0">
                <a:latin typeface="Arial" charset="0"/>
              </a:rPr>
              <a:t>NSF Teaching Fellows: STEM professionals enroll in master's degree teacher certification programs and receive academic courses, professional development, and salary supplements while fulfilling four years of teaching in a high need school district. </a:t>
            </a:r>
          </a:p>
          <a:p>
            <a:pPr>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600" b="1" smtClean="0">
              <a:latin typeface="Arial" charset="0"/>
            </a:endParaRPr>
          </a:p>
          <a:p>
            <a:pPr>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b="1" smtClean="0">
                <a:latin typeface="Arial" charset="0"/>
              </a:rPr>
              <a:t>NSF Master Teaching Fellows: Exemplary mathematics and science teachers receive professional development and salary supplements to become Master Teachers in high need school districts.</a:t>
            </a:r>
            <a:endParaRPr lang="en-GB" sz="2600" b="1" smtClean="0">
              <a:latin typeface="Arial"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4130" name="Rectangle 2"/>
          <p:cNvSpPr>
            <a:spLocks noGrp="1" noChangeArrowheads="1"/>
          </p:cNvSpPr>
          <p:nvPr>
            <p:ph type="body"/>
          </p:nvPr>
        </p:nvSpPr>
        <p:spPr>
          <a:xfrm>
            <a:off x="914400" y="1828800"/>
            <a:ext cx="8153400" cy="4727575"/>
          </a:xfrm>
        </p:spPr>
        <p:txBody>
          <a:bodyPr anchor="t">
            <a:spAutoFit/>
          </a:bodyPr>
          <a:lstStyle/>
          <a:p>
            <a:pPr marL="341313" indent="-341313" algn="l">
              <a:lnSpc>
                <a:spcPct val="90000"/>
              </a:lnSpc>
              <a:spcBef>
                <a:spcPts val="8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b="1" smtClean="0">
                <a:latin typeface="Arial" charset="0"/>
              </a:rPr>
              <a:t>Support for undergraduate students:</a:t>
            </a:r>
          </a:p>
          <a:p>
            <a:pPr marL="741363" lvl="1" indent="-284163" algn="l">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smtClean="0">
                <a:latin typeface="Arial" charset="0"/>
              </a:rPr>
              <a:t> must be juniors or seniors majoring in science, technology, engineering, or mathematics</a:t>
            </a:r>
          </a:p>
          <a:p>
            <a:pPr marL="741363" lvl="1" indent="-284163" algn="l">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smtClean="0">
                <a:latin typeface="Arial" charset="0"/>
              </a:rPr>
              <a:t>Scholarships are at least $10,000 per year for 2 years</a:t>
            </a:r>
          </a:p>
          <a:p>
            <a:pPr marL="741363" lvl="1" indent="-284163" algn="l">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smtClean="0">
                <a:latin typeface="Arial" charset="0"/>
              </a:rPr>
              <a:t>Students must commit to teaching in a high need school district for 2 years for each year of scholarship support</a:t>
            </a:r>
          </a:p>
          <a:p>
            <a:pPr marL="741363" lvl="1" indent="-284163" algn="l">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b="1" smtClean="0">
                <a:latin typeface="Arial" charset="0"/>
              </a:rPr>
              <a:t>Students failing to meet service requirement must repay scholarship</a:t>
            </a:r>
          </a:p>
        </p:txBody>
      </p:sp>
      <p:sp>
        <p:nvSpPr>
          <p:cNvPr id="36867" name="Rectangle 3"/>
          <p:cNvSpPr>
            <a:spLocks noChangeArrowheads="1"/>
          </p:cNvSpPr>
          <p:nvPr/>
        </p:nvSpPr>
        <p:spPr bwMode="auto">
          <a:xfrm>
            <a:off x="914400" y="381000"/>
            <a:ext cx="7924800" cy="685800"/>
          </a:xfrm>
          <a:prstGeom prst="rect">
            <a:avLst/>
          </a:prstGeom>
          <a:noFill/>
          <a:ln w="9525">
            <a:noFill/>
            <a:round/>
            <a:headEnd/>
            <a:tailEnd/>
          </a:ln>
        </p:spPr>
        <p:txBody>
          <a:bodyPr lIns="90000" tIns="46800" rIns="90000" bIns="46800" anchor="ctr"/>
          <a:lstStyle/>
          <a:p>
            <a:pPr algn="ctr">
              <a:buClr>
                <a:srgbClr val="3333CC"/>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3333CC"/>
                </a:solidFill>
              </a:rPr>
              <a:t>Noyce Scholarship Program</a:t>
            </a:r>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219200" y="341313"/>
            <a:ext cx="7924800" cy="765175"/>
          </a:xfrm>
        </p:spPr>
        <p:txBody>
          <a:bodyPr>
            <a:spAutoFit/>
          </a:bodyPr>
          <a:lstStyle/>
          <a:p>
            <a:pPr>
              <a:lnSpc>
                <a:spcPct val="100000"/>
              </a:lnSpc>
              <a:buClr>
                <a:srgbClr val="3333CC"/>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1" smtClean="0">
                <a:solidFill>
                  <a:srgbClr val="3333CC"/>
                </a:solidFill>
                <a:latin typeface="Arial" charset="0"/>
              </a:rPr>
              <a:t>Noyce Scholarship Program</a:t>
            </a:r>
          </a:p>
        </p:txBody>
      </p:sp>
      <p:sp>
        <p:nvSpPr>
          <p:cNvPr id="37891" name="Rectangle 3"/>
          <p:cNvSpPr>
            <a:spLocks noGrp="1" noChangeArrowheads="1"/>
          </p:cNvSpPr>
          <p:nvPr>
            <p:ph type="body" idx="1"/>
          </p:nvPr>
        </p:nvSpPr>
        <p:spPr>
          <a:xfrm>
            <a:off x="990600" y="1744663"/>
            <a:ext cx="7848600" cy="4351337"/>
          </a:xfrm>
        </p:spPr>
        <p:txBody>
          <a:bodyPr>
            <a:spAutoFit/>
          </a:bodyPr>
          <a:lstStyle/>
          <a:p>
            <a:pPr>
              <a:lnSpc>
                <a:spcPct val="100000"/>
              </a:lnSpc>
              <a:spcBef>
                <a:spcPts val="8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smtClean="0">
                <a:latin typeface="Arial" charset="0"/>
              </a:rPr>
              <a:t>Support for career-changers:</a:t>
            </a:r>
          </a:p>
          <a:p>
            <a:pPr lvl="1">
              <a:lnSpc>
                <a:spcPct val="10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smtClean="0">
                <a:latin typeface="Arial" charset="0"/>
              </a:rPr>
              <a:t>Must be STEM professional enrolled in a teacher certification program</a:t>
            </a:r>
          </a:p>
          <a:p>
            <a:pPr lvl="1">
              <a:lnSpc>
                <a:spcPct val="10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smtClean="0">
                <a:latin typeface="Arial" charset="0"/>
              </a:rPr>
              <a:t>Stipends of at least $10,000 for one year</a:t>
            </a:r>
          </a:p>
          <a:p>
            <a:pPr lvl="1">
              <a:lnSpc>
                <a:spcPct val="10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smtClean="0">
                <a:latin typeface="Arial" charset="0"/>
              </a:rPr>
              <a:t>Recipients must commit to two years of service as a mathematics or science teacher in a high need school district</a:t>
            </a:r>
          </a:p>
          <a:p>
            <a:pPr lvl="1">
              <a:lnSpc>
                <a:spcPct val="10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smtClean="0">
                <a:latin typeface="Arial" charset="0"/>
              </a:rPr>
              <a:t>Recipients failing to meet service requirement must repay scholarship</a:t>
            </a:r>
            <a:endParaRPr lang="en-GB" sz="1600" smtClean="0">
              <a:latin typeface="Arial" charset="0"/>
            </a:endParaRPr>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p:nvPr>
        </p:nvSpPr>
        <p:spPr>
          <a:xfrm>
            <a:off x="304800" y="1600200"/>
            <a:ext cx="8839200" cy="5319713"/>
          </a:xfrm>
        </p:spPr>
        <p:txBody>
          <a:bodyPr anchor="t">
            <a:spAutoFit/>
          </a:bodyPr>
          <a:lstStyle/>
          <a:p>
            <a:pPr marL="569913" lvl="2" algn="l">
              <a:lnSpc>
                <a:spcPct val="100000"/>
              </a:lnSpc>
              <a:spcBef>
                <a:spcPts val="600"/>
              </a:spcBef>
              <a:buFont typeface="Arial" charset="0"/>
              <a:buChar char="•"/>
              <a:tabLst>
                <a:tab pos="1255713" algn="l"/>
                <a:tab pos="2170113" algn="l"/>
                <a:tab pos="3084513" algn="l"/>
                <a:tab pos="3998913" algn="l"/>
                <a:tab pos="4913313" algn="l"/>
                <a:tab pos="5827713" algn="l"/>
                <a:tab pos="6742113" algn="l"/>
                <a:tab pos="7656513" algn="l"/>
                <a:tab pos="8570913" algn="l"/>
                <a:tab pos="9485313" algn="l"/>
              </a:tabLst>
            </a:pPr>
            <a:r>
              <a:rPr lang="en-GB" sz="2000" b="1" smtClean="0">
                <a:latin typeface="Arial" charset="0"/>
              </a:rPr>
              <a:t> Award size: </a:t>
            </a:r>
          </a:p>
          <a:p>
            <a:pPr marL="685800" lvl="3" algn="l">
              <a:lnSpc>
                <a:spcPct val="100000"/>
              </a:lnSpc>
              <a:spcBef>
                <a:spcPts val="500"/>
              </a:spcBef>
              <a:buFont typeface="Arial" charset="0"/>
              <a:buChar char="–"/>
              <a:tabLst>
                <a:tab pos="1255713" algn="l"/>
                <a:tab pos="2170113" algn="l"/>
                <a:tab pos="3084513" algn="l"/>
                <a:tab pos="3998913" algn="l"/>
                <a:tab pos="4913313" algn="l"/>
                <a:tab pos="5827713" algn="l"/>
                <a:tab pos="6742113" algn="l"/>
                <a:tab pos="7656513" algn="l"/>
                <a:tab pos="8570913" algn="l"/>
                <a:tab pos="9485313" algn="l"/>
              </a:tabLst>
            </a:pPr>
            <a:r>
              <a:rPr lang="en-GB" sz="2000" b="1" smtClean="0">
                <a:latin typeface="Arial" charset="0"/>
              </a:rPr>
              <a:t> Phase 1 (new projects) – Up to $1,200,000 over 5 years</a:t>
            </a:r>
          </a:p>
          <a:p>
            <a:pPr marL="685800" lvl="3" algn="l">
              <a:lnSpc>
                <a:spcPct val="100000"/>
              </a:lnSpc>
              <a:spcBef>
                <a:spcPts val="500"/>
              </a:spcBef>
              <a:buFont typeface="Arial" charset="0"/>
              <a:buChar char="–"/>
              <a:tabLst>
                <a:tab pos="1255713" algn="l"/>
                <a:tab pos="2170113" algn="l"/>
                <a:tab pos="3084513" algn="l"/>
                <a:tab pos="3998913" algn="l"/>
                <a:tab pos="4913313" algn="l"/>
                <a:tab pos="5827713" algn="l"/>
                <a:tab pos="6742113" algn="l"/>
                <a:tab pos="7656513" algn="l"/>
                <a:tab pos="8570913" algn="l"/>
                <a:tab pos="9485313" algn="l"/>
              </a:tabLst>
            </a:pPr>
            <a:r>
              <a:rPr lang="en-GB" sz="2000" b="1" smtClean="0">
                <a:latin typeface="Arial" charset="0"/>
              </a:rPr>
              <a:t> Phase 2 (continuation) – Up to $750,000 over 5 years for  scholarships/stipends; up to $150,000 for monitoring/ evaluation</a:t>
            </a:r>
          </a:p>
          <a:p>
            <a:pPr marL="685800" lvl="3" algn="l">
              <a:lnSpc>
                <a:spcPct val="100000"/>
              </a:lnSpc>
              <a:spcBef>
                <a:spcPts val="500"/>
              </a:spcBef>
              <a:buFont typeface="Arial" charset="0"/>
              <a:buChar char="–"/>
              <a:tabLst>
                <a:tab pos="1255713" algn="l"/>
                <a:tab pos="2170113" algn="l"/>
                <a:tab pos="3084513" algn="l"/>
                <a:tab pos="3998913" algn="l"/>
                <a:tab pos="4913313" algn="l"/>
                <a:tab pos="5827713" algn="l"/>
                <a:tab pos="6742113" algn="l"/>
                <a:tab pos="7656513" algn="l"/>
                <a:tab pos="8570913" algn="l"/>
                <a:tab pos="9485313" algn="l"/>
              </a:tabLst>
            </a:pPr>
            <a:r>
              <a:rPr lang="en-GB" sz="2000" b="1" smtClean="0">
                <a:latin typeface="Arial" charset="0"/>
              </a:rPr>
              <a:t> Teaching Fellowship/Master Teaching Fellowship Awards – Up to $3M over 5 years (one cohort) or over 6 years (two cohorts)</a:t>
            </a:r>
          </a:p>
          <a:p>
            <a:pPr marL="685800" lvl="3" algn="l">
              <a:lnSpc>
                <a:spcPct val="100000"/>
              </a:lnSpc>
              <a:spcBef>
                <a:spcPts val="500"/>
              </a:spcBef>
              <a:buFont typeface="Arial" charset="0"/>
              <a:buChar char="–"/>
              <a:tabLst>
                <a:tab pos="1255713" algn="l"/>
                <a:tab pos="2170113" algn="l"/>
                <a:tab pos="3084513" algn="l"/>
                <a:tab pos="3998913" algn="l"/>
                <a:tab pos="4913313" algn="l"/>
                <a:tab pos="5827713" algn="l"/>
                <a:tab pos="6742113" algn="l"/>
                <a:tab pos="7656513" algn="l"/>
                <a:tab pos="8570913" algn="l"/>
                <a:tab pos="9485313" algn="l"/>
              </a:tabLst>
            </a:pPr>
            <a:r>
              <a:rPr lang="en-GB" sz="2000" b="1" smtClean="0">
                <a:latin typeface="Arial" charset="0"/>
              </a:rPr>
              <a:t> Teaching Fellowship Planning Grants – $75,000 for one year</a:t>
            </a:r>
          </a:p>
          <a:p>
            <a:pPr marL="685800" lvl="3" algn="l">
              <a:lnSpc>
                <a:spcPct val="100000"/>
              </a:lnSpc>
              <a:spcBef>
                <a:spcPts val="500"/>
              </a:spcBef>
              <a:buFont typeface="Arial" charset="0"/>
              <a:buNone/>
              <a:tabLst>
                <a:tab pos="1255713" algn="l"/>
                <a:tab pos="2170113" algn="l"/>
                <a:tab pos="3084513" algn="l"/>
                <a:tab pos="3998913" algn="l"/>
                <a:tab pos="4913313" algn="l"/>
                <a:tab pos="5827713" algn="l"/>
                <a:tab pos="6742113" algn="l"/>
                <a:tab pos="7656513" algn="l"/>
                <a:tab pos="8570913" algn="l"/>
                <a:tab pos="9485313" algn="l"/>
              </a:tabLst>
            </a:pPr>
            <a:endParaRPr lang="en-GB" sz="2000" b="1" smtClean="0">
              <a:latin typeface="Arial" charset="0"/>
            </a:endParaRPr>
          </a:p>
          <a:p>
            <a:pPr marL="569913" lvl="2" algn="l">
              <a:lnSpc>
                <a:spcPct val="100000"/>
              </a:lnSpc>
              <a:spcBef>
                <a:spcPts val="600"/>
              </a:spcBef>
              <a:buFont typeface="Arial" charset="0"/>
              <a:buChar char="•"/>
              <a:tabLst>
                <a:tab pos="1255713" algn="l"/>
                <a:tab pos="2170113" algn="l"/>
                <a:tab pos="3084513" algn="l"/>
                <a:tab pos="3998913" algn="l"/>
                <a:tab pos="4913313" algn="l"/>
                <a:tab pos="5827713" algn="l"/>
                <a:tab pos="6742113" algn="l"/>
                <a:tab pos="7656513" algn="l"/>
                <a:tab pos="8570913" algn="l"/>
                <a:tab pos="9485313" algn="l"/>
              </a:tabLst>
            </a:pPr>
            <a:r>
              <a:rPr lang="en-GB" sz="2000" b="1" smtClean="0">
                <a:latin typeface="Arial" charset="0"/>
              </a:rPr>
              <a:t> 50% match required for all grants except planning grants</a:t>
            </a:r>
          </a:p>
          <a:p>
            <a:pPr marL="569913" lvl="2" algn="l">
              <a:lnSpc>
                <a:spcPct val="100000"/>
              </a:lnSpc>
              <a:spcBef>
                <a:spcPts val="600"/>
              </a:spcBef>
              <a:buFont typeface="Arial" charset="0"/>
              <a:buChar char="•"/>
              <a:tabLst>
                <a:tab pos="1255713" algn="l"/>
                <a:tab pos="2170113" algn="l"/>
                <a:tab pos="3084513" algn="l"/>
                <a:tab pos="3998913" algn="l"/>
                <a:tab pos="4913313" algn="l"/>
                <a:tab pos="5827713" algn="l"/>
                <a:tab pos="6742113" algn="l"/>
                <a:tab pos="7656513" algn="l"/>
                <a:tab pos="8570913" algn="l"/>
                <a:tab pos="9485313" algn="l"/>
              </a:tabLst>
            </a:pPr>
            <a:r>
              <a:rPr lang="en-GB" sz="2000" b="1" smtClean="0">
                <a:latin typeface="Arial" charset="0"/>
              </a:rPr>
              <a:t> Available Funding in FY 2010:  $54 million</a:t>
            </a:r>
          </a:p>
          <a:p>
            <a:pPr marL="569913" lvl="2" algn="l">
              <a:lnSpc>
                <a:spcPct val="100000"/>
              </a:lnSpc>
              <a:spcBef>
                <a:spcPts val="600"/>
              </a:spcBef>
              <a:buFont typeface="Arial" charset="0"/>
              <a:buChar char="•"/>
              <a:tabLst>
                <a:tab pos="1255713" algn="l"/>
                <a:tab pos="2170113" algn="l"/>
                <a:tab pos="3084513" algn="l"/>
                <a:tab pos="3998913" algn="l"/>
                <a:tab pos="4913313" algn="l"/>
                <a:tab pos="5827713" algn="l"/>
                <a:tab pos="6742113" algn="l"/>
                <a:tab pos="7656513" algn="l"/>
                <a:tab pos="8570913" algn="l"/>
                <a:tab pos="9485313" algn="l"/>
              </a:tabLst>
            </a:pPr>
            <a:r>
              <a:rPr lang="en-GB" sz="2000" b="1" smtClean="0">
                <a:latin typeface="Arial" charset="0"/>
              </a:rPr>
              <a:t> FY 2010 Deadlines:</a:t>
            </a:r>
          </a:p>
          <a:p>
            <a:pPr marL="685800" lvl="3" algn="l">
              <a:lnSpc>
                <a:spcPct val="100000"/>
              </a:lnSpc>
              <a:spcBef>
                <a:spcPts val="600"/>
              </a:spcBef>
              <a:buClr>
                <a:srgbClr val="FF0000"/>
              </a:buClr>
              <a:buFont typeface="Arial" charset="0"/>
              <a:buChar char="–"/>
              <a:tabLst>
                <a:tab pos="1255713" algn="l"/>
                <a:tab pos="2170113" algn="l"/>
                <a:tab pos="3084513" algn="l"/>
                <a:tab pos="3998913" algn="l"/>
                <a:tab pos="4913313" algn="l"/>
                <a:tab pos="5827713" algn="l"/>
                <a:tab pos="6742113" algn="l"/>
                <a:tab pos="7656513" algn="l"/>
                <a:tab pos="8570913" algn="l"/>
                <a:tab pos="9485313" algn="l"/>
              </a:tabLst>
            </a:pPr>
            <a:r>
              <a:rPr lang="en-GB" sz="2000" b="1" smtClean="0">
                <a:solidFill>
                  <a:srgbClr val="FF0000"/>
                </a:solidFill>
                <a:latin typeface="Arial" charset="0"/>
              </a:rPr>
              <a:t> Letters of Intent (optional): February  2011</a:t>
            </a:r>
          </a:p>
          <a:p>
            <a:pPr marL="685800" lvl="3" algn="l">
              <a:lnSpc>
                <a:spcPct val="100000"/>
              </a:lnSpc>
              <a:spcBef>
                <a:spcPts val="600"/>
              </a:spcBef>
              <a:buClr>
                <a:srgbClr val="FF0000"/>
              </a:buClr>
              <a:buFont typeface="Arial" charset="0"/>
              <a:buChar char="–"/>
              <a:tabLst>
                <a:tab pos="1255713" algn="l"/>
                <a:tab pos="2170113" algn="l"/>
                <a:tab pos="3084513" algn="l"/>
                <a:tab pos="3998913" algn="l"/>
                <a:tab pos="4913313" algn="l"/>
                <a:tab pos="5827713" algn="l"/>
                <a:tab pos="6742113" algn="l"/>
                <a:tab pos="7656513" algn="l"/>
                <a:tab pos="8570913" algn="l"/>
                <a:tab pos="9485313" algn="l"/>
              </a:tabLst>
            </a:pPr>
            <a:r>
              <a:rPr lang="en-GB" sz="2000" b="1" smtClean="0">
                <a:solidFill>
                  <a:srgbClr val="FF0000"/>
                </a:solidFill>
                <a:latin typeface="Arial" charset="0"/>
              </a:rPr>
              <a:t> Proposals: March  2011 </a:t>
            </a:r>
          </a:p>
          <a:p>
            <a:pPr marL="685800" lvl="3" algn="l">
              <a:lnSpc>
                <a:spcPct val="100000"/>
              </a:lnSpc>
              <a:spcBef>
                <a:spcPts val="250"/>
              </a:spcBef>
              <a:buFont typeface="Arial" charset="0"/>
              <a:buNone/>
              <a:tabLst>
                <a:tab pos="1255713" algn="l"/>
                <a:tab pos="2170113" algn="l"/>
                <a:tab pos="3084513" algn="l"/>
                <a:tab pos="3998913" algn="l"/>
                <a:tab pos="4913313" algn="l"/>
                <a:tab pos="5827713" algn="l"/>
                <a:tab pos="6742113" algn="l"/>
                <a:tab pos="7656513" algn="l"/>
                <a:tab pos="8570913" algn="l"/>
                <a:tab pos="9485313" algn="l"/>
              </a:tabLst>
            </a:pPr>
            <a:endParaRPr lang="en-GB" sz="900" b="1" smtClean="0">
              <a:latin typeface="Arial" charset="0"/>
            </a:endParaRPr>
          </a:p>
          <a:p>
            <a:pPr marL="685800" lvl="3" algn="l">
              <a:lnSpc>
                <a:spcPct val="100000"/>
              </a:lnSpc>
              <a:spcBef>
                <a:spcPts val="500"/>
              </a:spcBef>
              <a:tabLst>
                <a:tab pos="1255713" algn="l"/>
                <a:tab pos="2170113" algn="l"/>
                <a:tab pos="3084513" algn="l"/>
                <a:tab pos="3998913" algn="l"/>
                <a:tab pos="4913313" algn="l"/>
                <a:tab pos="5827713" algn="l"/>
                <a:tab pos="6742113" algn="l"/>
                <a:tab pos="7656513" algn="l"/>
                <a:tab pos="8570913" algn="l"/>
                <a:tab pos="9485313" algn="l"/>
              </a:tabLst>
            </a:pPr>
            <a:r>
              <a:rPr lang="en-GB" sz="1800" b="1" smtClean="0"/>
              <a:t>http://www.nsf.gov/funding/pgm_summ.jsp?pims_id=5733</a:t>
            </a:r>
          </a:p>
        </p:txBody>
      </p:sp>
      <p:sp>
        <p:nvSpPr>
          <p:cNvPr id="308227" name="Rectangle 3"/>
          <p:cNvSpPr>
            <a:spLocks noGrp="1" noChangeArrowheads="1"/>
          </p:cNvSpPr>
          <p:nvPr>
            <p:ph type="title" idx="1"/>
          </p:nvPr>
        </p:nvSpPr>
        <p:spPr>
          <a:xfrm>
            <a:off x="914400" y="341313"/>
            <a:ext cx="7924800" cy="765175"/>
          </a:xfrm>
        </p:spPr>
        <p:txBody>
          <a:bodyPr anchor="ctr">
            <a:spAutoFit/>
          </a:bodyPr>
          <a:lstStyle/>
          <a:p>
            <a:pPr marL="0" indent="0" algn="ctr">
              <a:lnSpc>
                <a:spcPct val="100000"/>
              </a:lnSpc>
              <a:spcBef>
                <a:spcPct val="0"/>
              </a:spcBef>
              <a:buClr>
                <a:srgbClr val="3333CC"/>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400" b="1" smtClean="0">
                <a:solidFill>
                  <a:srgbClr val="3333CC"/>
                </a:solidFill>
                <a:latin typeface="Arial" charset="0"/>
              </a:rPr>
              <a:t>Noyce Scholarship Program</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p:nvPr>
        </p:nvSpPr>
        <p:spPr>
          <a:xfrm>
            <a:off x="685800" y="1752600"/>
            <a:ext cx="8229600" cy="3630613"/>
          </a:xfrm>
        </p:spPr>
        <p:txBody>
          <a:bodyPr anchor="t">
            <a:spAutoFit/>
          </a:bodyPr>
          <a:lstStyle/>
          <a:p>
            <a:pPr marL="569913" lvl="2" algn="l">
              <a:lnSpc>
                <a:spcPct val="100000"/>
              </a:lnSpc>
              <a:spcBef>
                <a:spcPts val="600"/>
              </a:spcBef>
              <a:buFont typeface="Arial" charset="0"/>
              <a:buChar char="•"/>
              <a:tabLst>
                <a:tab pos="1255713" algn="l"/>
                <a:tab pos="2170113" algn="l"/>
                <a:tab pos="3084513" algn="l"/>
                <a:tab pos="3998913" algn="l"/>
                <a:tab pos="4913313" algn="l"/>
                <a:tab pos="5827713" algn="l"/>
                <a:tab pos="6742113" algn="l"/>
                <a:tab pos="7656513" algn="l"/>
                <a:tab pos="8570913" algn="l"/>
                <a:tab pos="9485313" algn="l"/>
              </a:tabLst>
            </a:pPr>
            <a:r>
              <a:rPr lang="en-GB" sz="2800" b="1" smtClean="0">
                <a:latin typeface="Arial" charset="0"/>
              </a:rPr>
              <a:t> Anticipated number of awards in FY 2010:  35 to 46  (15-20 Phase 1, 4-6 Phase 2, 8-10 </a:t>
            </a:r>
            <a:r>
              <a:rPr lang="en-US" sz="2800" b="1" smtClean="0">
                <a:latin typeface="Arial" charset="0"/>
              </a:rPr>
              <a:t>Teaching Fellowship/Master Teaching Fellowship Awards, and 8-10 </a:t>
            </a:r>
            <a:r>
              <a:rPr lang="en-GB" sz="2800" b="1" smtClean="0">
                <a:latin typeface="Arial" charset="0"/>
              </a:rPr>
              <a:t>Teaching Fellowship Planning Grants)</a:t>
            </a:r>
          </a:p>
          <a:p>
            <a:pPr marL="569913" lvl="2" algn="l">
              <a:lnSpc>
                <a:spcPct val="100000"/>
              </a:lnSpc>
              <a:spcBef>
                <a:spcPts val="600"/>
              </a:spcBef>
              <a:buFont typeface="Arial" charset="0"/>
              <a:buChar char="•"/>
              <a:tabLst>
                <a:tab pos="1255713" algn="l"/>
                <a:tab pos="2170113" algn="l"/>
                <a:tab pos="3084513" algn="l"/>
                <a:tab pos="3998913" algn="l"/>
                <a:tab pos="4913313" algn="l"/>
                <a:tab pos="5827713" algn="l"/>
                <a:tab pos="6742113" algn="l"/>
                <a:tab pos="7656513" algn="l"/>
                <a:tab pos="8570913" algn="l"/>
                <a:tab pos="9485313" algn="l"/>
              </a:tabLst>
            </a:pPr>
            <a:endParaRPr lang="en-GB" sz="2800" b="1" smtClean="0">
              <a:latin typeface="Arial" charset="0"/>
            </a:endParaRPr>
          </a:p>
          <a:p>
            <a:pPr marL="569913" lvl="2" algn="l">
              <a:lnSpc>
                <a:spcPct val="100000"/>
              </a:lnSpc>
              <a:spcBef>
                <a:spcPts val="600"/>
              </a:spcBef>
              <a:buFont typeface="Arial" charset="0"/>
              <a:buChar char="•"/>
              <a:tabLst>
                <a:tab pos="1255713" algn="l"/>
                <a:tab pos="2170113" algn="l"/>
                <a:tab pos="3084513" algn="l"/>
                <a:tab pos="3998913" algn="l"/>
                <a:tab pos="4913313" algn="l"/>
                <a:tab pos="5827713" algn="l"/>
                <a:tab pos="6742113" algn="l"/>
                <a:tab pos="7656513" algn="l"/>
                <a:tab pos="8570913" algn="l"/>
                <a:tab pos="9485313" algn="l"/>
              </a:tabLst>
            </a:pPr>
            <a:r>
              <a:rPr lang="en-GB" sz="2800" b="1" smtClean="0">
                <a:latin typeface="Arial" charset="0"/>
              </a:rPr>
              <a:t> At least 80% of funds are for scholarships</a:t>
            </a:r>
            <a:endParaRPr lang="en-GB" sz="3200" b="1" smtClean="0">
              <a:solidFill>
                <a:srgbClr val="FF0000"/>
              </a:solidFill>
              <a:latin typeface="Arial" charset="0"/>
            </a:endParaRPr>
          </a:p>
          <a:p>
            <a:pPr marL="685800" lvl="3" algn="l">
              <a:lnSpc>
                <a:spcPct val="100000"/>
              </a:lnSpc>
              <a:spcBef>
                <a:spcPts val="250"/>
              </a:spcBef>
              <a:buFont typeface="Arial" charset="0"/>
              <a:buNone/>
              <a:tabLst>
                <a:tab pos="1255713" algn="l"/>
                <a:tab pos="2170113" algn="l"/>
                <a:tab pos="3084513" algn="l"/>
                <a:tab pos="3998913" algn="l"/>
                <a:tab pos="4913313" algn="l"/>
                <a:tab pos="5827713" algn="l"/>
                <a:tab pos="6742113" algn="l"/>
                <a:tab pos="7656513" algn="l"/>
                <a:tab pos="8570913" algn="l"/>
                <a:tab pos="9485313" algn="l"/>
              </a:tabLst>
            </a:pPr>
            <a:endParaRPr lang="en-GB" sz="2400" b="1" smtClean="0"/>
          </a:p>
        </p:txBody>
      </p:sp>
      <p:sp>
        <p:nvSpPr>
          <p:cNvPr id="427011" name="Rectangle 3"/>
          <p:cNvSpPr>
            <a:spLocks noGrp="1" noChangeArrowheads="1"/>
          </p:cNvSpPr>
          <p:nvPr>
            <p:ph type="title" idx="1"/>
          </p:nvPr>
        </p:nvSpPr>
        <p:spPr>
          <a:xfrm>
            <a:off x="914400" y="341313"/>
            <a:ext cx="7924800" cy="765175"/>
          </a:xfrm>
        </p:spPr>
        <p:txBody>
          <a:bodyPr anchor="ctr">
            <a:spAutoFit/>
          </a:bodyPr>
          <a:lstStyle/>
          <a:p>
            <a:pPr marL="0" indent="0" algn="ctr">
              <a:lnSpc>
                <a:spcPct val="100000"/>
              </a:lnSpc>
              <a:spcBef>
                <a:spcPct val="0"/>
              </a:spcBef>
              <a:buClr>
                <a:srgbClr val="3333CC"/>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400" b="1" smtClean="0">
                <a:solidFill>
                  <a:srgbClr val="3333CC"/>
                </a:solidFill>
                <a:latin typeface="Arial" charset="0"/>
              </a:rPr>
              <a:t>Noyce Scholarship Program</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990600" y="341313"/>
            <a:ext cx="7772400" cy="765175"/>
          </a:xfrm>
        </p:spPr>
        <p:txBody>
          <a:bodyPr>
            <a:spAutoFit/>
          </a:bodyPr>
          <a:lstStyle/>
          <a:p>
            <a:pPr>
              <a:lnSpc>
                <a:spcPct val="100000"/>
              </a:lnSpc>
              <a:buClr>
                <a:srgbClr val="3333CC"/>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1" smtClean="0">
                <a:solidFill>
                  <a:srgbClr val="3333CC"/>
                </a:solidFill>
                <a:latin typeface="Arial" charset="0"/>
              </a:rPr>
              <a:t>Noyce Scholarship Awards</a:t>
            </a:r>
          </a:p>
        </p:txBody>
      </p:sp>
      <p:sp>
        <p:nvSpPr>
          <p:cNvPr id="40963" name="Rectangle 3"/>
          <p:cNvSpPr>
            <a:spLocks noGrp="1" noChangeArrowheads="1"/>
          </p:cNvSpPr>
          <p:nvPr>
            <p:ph type="body" idx="1"/>
          </p:nvPr>
        </p:nvSpPr>
        <p:spPr>
          <a:xfrm>
            <a:off x="990600" y="1524000"/>
            <a:ext cx="7772400" cy="4992688"/>
          </a:xfrm>
        </p:spPr>
        <p:txBody>
          <a:bodyPr>
            <a:spAutoFit/>
          </a:bodyPr>
          <a:lstStyle/>
          <a:p>
            <a:pPr>
              <a:lnSpc>
                <a:spcPct val="90000"/>
              </a:lnSpc>
              <a:spcBef>
                <a:spcPts val="9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1" smtClean="0">
                <a:latin typeface="Arial" charset="0"/>
              </a:rPr>
              <a:t>Model Projects include—</a:t>
            </a:r>
          </a:p>
          <a:p>
            <a:pPr>
              <a:lnSpc>
                <a:spcPct val="90000"/>
              </a:lnSpc>
              <a:spcBef>
                <a:spcPts val="9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1" smtClean="0">
                <a:latin typeface="Arial" charset="0"/>
              </a:rPr>
              <a:t>Recruitment strategies</a:t>
            </a:r>
          </a:p>
          <a:p>
            <a:pPr>
              <a:lnSpc>
                <a:spcPct val="90000"/>
              </a:lnSpc>
              <a:spcBef>
                <a:spcPts val="9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1" smtClean="0">
                <a:latin typeface="Arial" charset="0"/>
              </a:rPr>
              <a:t>Exemplary programs leading to certification</a:t>
            </a:r>
          </a:p>
          <a:p>
            <a:pPr>
              <a:lnSpc>
                <a:spcPct val="90000"/>
              </a:lnSpc>
              <a:spcBef>
                <a:spcPts val="9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1" smtClean="0">
                <a:latin typeface="Arial" charset="0"/>
              </a:rPr>
              <a:t>Requirement for 2-years of service in high need school district for each year of support</a:t>
            </a:r>
          </a:p>
          <a:p>
            <a:pPr>
              <a:lnSpc>
                <a:spcPct val="90000"/>
              </a:lnSpc>
              <a:spcBef>
                <a:spcPts val="9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1" smtClean="0">
                <a:latin typeface="Arial" charset="0"/>
              </a:rPr>
              <a:t>Mechanism for monitoring recipients and evaluating project</a:t>
            </a:r>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228600"/>
            <a:ext cx="8534400" cy="1143000"/>
          </a:xfrm>
        </p:spPr>
        <p:txBody>
          <a:bodyPr>
            <a:spAutoFit/>
          </a:bodyPr>
          <a:lstStyle/>
          <a:p>
            <a:pPr>
              <a:lnSpc>
                <a:spcPct val="100000"/>
              </a:lnSpc>
              <a:buClr>
                <a:srgbClr val="3333CC"/>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400" b="1" i="1" smtClean="0">
                <a:solidFill>
                  <a:srgbClr val="3333CC"/>
                </a:solidFill>
                <a:latin typeface="Arial" charset="0"/>
              </a:rPr>
              <a:t>Urban Mathematics Educator Program</a:t>
            </a:r>
            <a:br>
              <a:rPr lang="en-GB" sz="3400" b="1" i="1" smtClean="0">
                <a:solidFill>
                  <a:srgbClr val="3333CC"/>
                </a:solidFill>
                <a:latin typeface="Arial" charset="0"/>
              </a:rPr>
            </a:br>
            <a:r>
              <a:rPr lang="en-GB" sz="2800" b="1" i="1" smtClean="0">
                <a:solidFill>
                  <a:srgbClr val="3333CC"/>
                </a:solidFill>
                <a:latin typeface="Arial" charset="0"/>
              </a:rPr>
              <a:t>Georgia State University, 0434094</a:t>
            </a:r>
          </a:p>
        </p:txBody>
      </p:sp>
      <p:sp>
        <p:nvSpPr>
          <p:cNvPr id="41987" name="Rectangle 3"/>
          <p:cNvSpPr>
            <a:spLocks noGrp="1" noChangeArrowheads="1"/>
          </p:cNvSpPr>
          <p:nvPr>
            <p:ph type="body" idx="1"/>
          </p:nvPr>
        </p:nvSpPr>
        <p:spPr>
          <a:xfrm>
            <a:off x="1066800" y="2286000"/>
            <a:ext cx="7772400" cy="4114800"/>
          </a:xfrm>
        </p:spPr>
        <p:txBody>
          <a:bodyPr>
            <a:spAutoFit/>
          </a:bodyPr>
          <a:lstStyle/>
          <a:p>
            <a:pPr>
              <a:lnSpc>
                <a:spcPct val="10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smtClean="0">
                <a:latin typeface="Arial" charset="0"/>
              </a:rPr>
              <a:t>Increasing the number of high quality secondary math teachers who seek jobs in urban school districts.</a:t>
            </a:r>
          </a:p>
          <a:p>
            <a:pPr>
              <a:lnSpc>
                <a:spcPct val="10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smtClean="0">
                <a:latin typeface="Arial" charset="0"/>
              </a:rPr>
              <a:t>Graduating 40 teachers (10 per year) who commit to teach in either the Atlanta or DeKalb County School Districts</a:t>
            </a:r>
          </a:p>
          <a:p>
            <a:pPr>
              <a:lnSpc>
                <a:spcPct val="10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smtClean="0">
                <a:latin typeface="Arial" charset="0"/>
              </a:rPr>
              <a:t>Recruiting talented math students and providing instruction to them to make a difference in student achievement.</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143000" y="228600"/>
            <a:ext cx="7848600" cy="1143000"/>
          </a:xfrm>
        </p:spPr>
        <p:txBody>
          <a:bodyPr>
            <a:spAutoFit/>
          </a:bodyPr>
          <a:lstStyle/>
          <a:p>
            <a:pPr>
              <a:lnSpc>
                <a:spcPct val="100000"/>
              </a:lnSpc>
              <a:buClr>
                <a:srgbClr val="3333CC"/>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i="1" smtClean="0">
                <a:solidFill>
                  <a:srgbClr val="3333CC"/>
                </a:solidFill>
                <a:latin typeface="Arial" charset="0"/>
              </a:rPr>
              <a:t>Preparing Students for a New Era</a:t>
            </a:r>
            <a:br>
              <a:rPr lang="en-GB" sz="3600" b="1" i="1" smtClean="0">
                <a:solidFill>
                  <a:srgbClr val="3333CC"/>
                </a:solidFill>
                <a:latin typeface="Arial" charset="0"/>
              </a:rPr>
            </a:br>
            <a:r>
              <a:rPr lang="en-GB" sz="3200" b="1" i="1" smtClean="0">
                <a:solidFill>
                  <a:srgbClr val="3333CC"/>
                </a:solidFill>
                <a:latin typeface="Arial" charset="0"/>
              </a:rPr>
              <a:t>Michigan State University, 0335785</a:t>
            </a:r>
          </a:p>
        </p:txBody>
      </p:sp>
      <p:sp>
        <p:nvSpPr>
          <p:cNvPr id="43011" name="Rectangle 3"/>
          <p:cNvSpPr>
            <a:spLocks noGrp="1" noChangeArrowheads="1"/>
          </p:cNvSpPr>
          <p:nvPr>
            <p:ph type="body" idx="1"/>
          </p:nvPr>
        </p:nvSpPr>
        <p:spPr>
          <a:xfrm>
            <a:off x="1066800" y="2209800"/>
            <a:ext cx="7772400" cy="4495800"/>
          </a:xfrm>
        </p:spPr>
        <p:txBody>
          <a:bodyPr>
            <a:spAutoFit/>
          </a:bodyPr>
          <a:lstStyle/>
          <a:p>
            <a:pPr>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smtClean="0">
                <a:latin typeface="Arial" charset="0"/>
              </a:rPr>
              <a:t>Building on an all university initiative called </a:t>
            </a:r>
            <a:r>
              <a:rPr lang="en-GB" sz="2800" b="1" i="1" smtClean="0">
                <a:latin typeface="Arial" charset="0"/>
              </a:rPr>
              <a:t>Teachers for a New Era</a:t>
            </a:r>
            <a:r>
              <a:rPr lang="en-GB" sz="2800" b="1" smtClean="0">
                <a:latin typeface="Arial" charset="0"/>
              </a:rPr>
              <a:t> that creates standards for teacher preparation, prepares new courses, revises existing courses, and implements new ways of teaching and assessing students</a:t>
            </a:r>
          </a:p>
          <a:p>
            <a:pPr>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smtClean="0">
                <a:latin typeface="Arial" charset="0"/>
              </a:rPr>
              <a:t>Graduating 39 talented college students to become K-12 math or science teachers in high need schools</a:t>
            </a:r>
          </a:p>
          <a:p>
            <a:pPr>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smtClean="0">
                <a:latin typeface="Arial" charset="0"/>
              </a:rPr>
              <a:t>PI is a mathematics education faculty member</a:t>
            </a:r>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066800" y="228600"/>
            <a:ext cx="7315200" cy="1828800"/>
          </a:xfrm>
          <a:solidFill>
            <a:srgbClr val="FFFF99"/>
          </a:solidFill>
        </p:spPr>
        <p:txBody>
          <a:bodyPr>
            <a:spAutoFit/>
          </a:bodyPr>
          <a:lstStyle/>
          <a:p>
            <a:pPr>
              <a:lnSpc>
                <a:spcPct val="100000"/>
              </a:lnSpc>
              <a:buClr>
                <a:srgbClr val="FF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smtClean="0">
                <a:solidFill>
                  <a:srgbClr val="FF0000"/>
                </a:solidFill>
                <a:latin typeface="Arial" charset="0"/>
              </a:rPr>
              <a:t>NSF Scholarships in Science, Technology, Engineering, and Mathematics (S-STEM)</a:t>
            </a:r>
            <a:r>
              <a:rPr lang="en-GB" sz="3600" b="1" smtClean="0">
                <a:latin typeface="Arial" charset="0"/>
              </a:rPr>
              <a:t> </a:t>
            </a:r>
          </a:p>
        </p:txBody>
      </p:sp>
      <p:sp>
        <p:nvSpPr>
          <p:cNvPr id="44035" name="Rectangle 3"/>
          <p:cNvSpPr>
            <a:spLocks noGrp="1" noChangeArrowheads="1"/>
          </p:cNvSpPr>
          <p:nvPr>
            <p:ph type="body" idx="1"/>
          </p:nvPr>
        </p:nvSpPr>
        <p:spPr>
          <a:xfrm>
            <a:off x="838200" y="2667000"/>
            <a:ext cx="8305800" cy="4057650"/>
          </a:xfrm>
        </p:spPr>
        <p:txBody>
          <a:bodyPr>
            <a:spAutoFit/>
          </a:bodyPr>
          <a:lstStyle/>
          <a:p>
            <a:pPr>
              <a:lnSpc>
                <a:spcPct val="100000"/>
              </a:lnSpc>
              <a:spcBef>
                <a:spcPts val="9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smtClean="0">
                <a:latin typeface="Arial" charset="0"/>
              </a:rPr>
              <a:t>	Goal: Provide scholarships to academically talented, but financial needy, students pursuing associate, baccalaureate, or graduate degrees.</a:t>
            </a:r>
          </a:p>
          <a:p>
            <a:pPr>
              <a:lnSpc>
                <a:spcPct val="100000"/>
              </a:lnSpc>
              <a:spcBef>
                <a:spcPts val="7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smtClean="0">
                <a:latin typeface="Arial" charset="0"/>
              </a:rPr>
              <a:t>	</a:t>
            </a:r>
          </a:p>
          <a:p>
            <a:pPr>
              <a:lnSpc>
                <a:spcPct val="100000"/>
              </a:lnSpc>
              <a:spcBef>
                <a:spcPts val="7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smtClean="0">
                <a:latin typeface="Arial" charset="0"/>
              </a:rPr>
              <a:t>Deadlines: </a:t>
            </a:r>
            <a:r>
              <a:rPr lang="en-GB" sz="2800" b="1" smtClean="0">
                <a:latin typeface="Arial" charset="0"/>
              </a:rPr>
              <a:t>08/12/2010 (letter of intent: 07/14)</a:t>
            </a:r>
            <a:endParaRPr lang="en-GB" sz="2800" smtClean="0">
              <a:latin typeface="Arial" charset="0"/>
            </a:endParaRPr>
          </a:p>
          <a:p>
            <a:pPr>
              <a:lnSpc>
                <a:spcPct val="100000"/>
              </a:lnSpc>
              <a:spcBef>
                <a:spcPts val="5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smtClean="0">
              <a:latin typeface="Arial" charset="0"/>
            </a:endParaRPr>
          </a:p>
          <a:p>
            <a:pPr>
              <a:lnSpc>
                <a:spcPct val="100000"/>
              </a:lnSpc>
              <a:spcBef>
                <a:spcPts val="5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smtClean="0">
                <a:latin typeface="Arial" charset="0"/>
              </a:rPr>
              <a:t>http://www.nsf.gov/funding/pgm_summ.jsp?pims_id=5257</a:t>
            </a:r>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4" name="Rectangle 4"/>
          <p:cNvSpPr>
            <a:spLocks noGrp="1" noChangeArrowheads="1"/>
          </p:cNvSpPr>
          <p:nvPr>
            <p:ph type="title"/>
          </p:nvPr>
        </p:nvSpPr>
        <p:spPr>
          <a:xfrm>
            <a:off x="1143000" y="4953000"/>
            <a:ext cx="7770813" cy="1555750"/>
          </a:xfrm>
        </p:spPr>
        <p:txBody>
          <a:bodyPr/>
          <a:lstStyle/>
          <a:p>
            <a:r>
              <a:rPr lang="en-US" b="1" smtClean="0">
                <a:latin typeface="Arial" charset="0"/>
              </a:rPr>
              <a:t>Not Sufficient Funds</a:t>
            </a:r>
          </a:p>
        </p:txBody>
      </p:sp>
      <p:graphicFrame>
        <p:nvGraphicFramePr>
          <p:cNvPr id="1026" name="Object 3"/>
          <p:cNvGraphicFramePr>
            <a:graphicFrameLocks noChangeAspect="1"/>
          </p:cNvGraphicFramePr>
          <p:nvPr>
            <p:ph idx="1"/>
          </p:nvPr>
        </p:nvGraphicFramePr>
        <p:xfrm>
          <a:off x="2590800" y="457200"/>
          <a:ext cx="4648200" cy="4384675"/>
        </p:xfrm>
        <a:graphic>
          <a:graphicData uri="http://schemas.openxmlformats.org/presentationml/2006/ole">
            <p:oleObj spid="_x0000_s1026" name="CorelPhotoPaint.Image.8" r:id="rId4" imgW="3123810" imgH="2946032" progId="CorelPhotoPaint.Image.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5924"/>
                                        </p:tgtEl>
                                        <p:attrNameLst>
                                          <p:attrName>style.visibility</p:attrName>
                                        </p:attrNameLst>
                                      </p:cBhvr>
                                      <p:to>
                                        <p:strVal val="visible"/>
                                      </p:to>
                                    </p:set>
                                    <p:animEffect transition="in" filter="dissolve">
                                      <p:cBhvr>
                                        <p:cTn id="7" dur="500"/>
                                        <p:tgtEl>
                                          <p:spTgt spid="465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362200" y="304800"/>
            <a:ext cx="4191000" cy="1143000"/>
          </a:xfrm>
          <a:solidFill>
            <a:srgbClr val="FFFF99"/>
          </a:solidFill>
        </p:spPr>
        <p:txBody>
          <a:bodyPr>
            <a:spAutoFit/>
          </a:bodyPr>
          <a:lstStyle/>
          <a:p>
            <a:pPr>
              <a:lnSpc>
                <a:spcPct val="100000"/>
              </a:lnSpc>
              <a:buClr>
                <a:srgbClr val="FF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smtClean="0">
                <a:solidFill>
                  <a:srgbClr val="FF0000"/>
                </a:solidFill>
                <a:latin typeface="Arial" charset="0"/>
              </a:rPr>
              <a:t>S-STEM</a:t>
            </a:r>
          </a:p>
        </p:txBody>
      </p:sp>
      <p:sp>
        <p:nvSpPr>
          <p:cNvPr id="45059" name="Rectangle 3"/>
          <p:cNvSpPr>
            <a:spLocks noGrp="1" noChangeArrowheads="1"/>
          </p:cNvSpPr>
          <p:nvPr>
            <p:ph type="body" idx="1"/>
          </p:nvPr>
        </p:nvSpPr>
        <p:spPr>
          <a:xfrm>
            <a:off x="990600" y="1905000"/>
            <a:ext cx="7772400" cy="4619625"/>
          </a:xfrm>
        </p:spPr>
        <p:txBody>
          <a:bodyPr>
            <a:spAutoFit/>
          </a:bodyPr>
          <a:lstStyle/>
          <a:p>
            <a:pPr>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smtClean="0">
                <a:latin typeface="Arial" charset="0"/>
              </a:rPr>
              <a:t>MAJOR FEATURES</a:t>
            </a:r>
          </a:p>
          <a:p>
            <a:pPr>
              <a:lnSpc>
                <a:spcPct val="80000"/>
              </a:lnSpc>
              <a:spcBef>
                <a:spcPts val="5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b="1" smtClean="0">
              <a:latin typeface="Arial" charset="0"/>
            </a:endParaRPr>
          </a:p>
          <a:p>
            <a:pPr lvl="1">
              <a:lnSpc>
                <a:spcPct val="12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b="1" smtClean="0">
                <a:latin typeface="Arial" charset="0"/>
              </a:rPr>
              <a:t>Eligible disciplines include almost all NSF supported areas (see solicitation for guidance) </a:t>
            </a:r>
          </a:p>
          <a:p>
            <a:pPr lvl="1">
              <a:lnSpc>
                <a:spcPct val="12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b="1" smtClean="0">
                <a:latin typeface="Arial" charset="0"/>
              </a:rPr>
              <a:t>Maximum scholarships increased to $10,000 (but still based on financial need)</a:t>
            </a:r>
          </a:p>
          <a:p>
            <a:pPr lvl="1">
              <a:lnSpc>
                <a:spcPct val="12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b="1" smtClean="0">
                <a:latin typeface="Arial" charset="0"/>
              </a:rPr>
              <a:t>Total award increased to $600,000:  Based on the scholarship funds subtotal, 5% allowed for administration and 10% for student support </a:t>
            </a:r>
          </a:p>
          <a:p>
            <a:pPr lvl="1">
              <a:lnSpc>
                <a:spcPct val="12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b="1" smtClean="0">
                <a:latin typeface="Arial" charset="0"/>
              </a:rPr>
              <a:t>Maximum of $225,000 in any one year, but can ramp up</a:t>
            </a:r>
          </a:p>
          <a:p>
            <a:pPr lvl="1">
              <a:lnSpc>
                <a:spcPct val="12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b="1" smtClean="0">
                <a:latin typeface="Arial" charset="0"/>
              </a:rPr>
              <a:t>One proposal per constituent school or college that awards degrees (also schools within institutions)</a:t>
            </a:r>
          </a:p>
          <a:p>
            <a:pPr lvl="1">
              <a:lnSpc>
                <a:spcPct val="12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b="1" smtClean="0">
                <a:latin typeface="Arial" charset="0"/>
              </a:rPr>
              <a:t>About $50 million available in FY 2010</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362200" y="304800"/>
            <a:ext cx="4191000" cy="1143000"/>
          </a:xfrm>
          <a:solidFill>
            <a:srgbClr val="FFFF99"/>
          </a:solidFill>
        </p:spPr>
        <p:txBody>
          <a:bodyPr>
            <a:spAutoFit/>
          </a:bodyPr>
          <a:lstStyle/>
          <a:p>
            <a:pPr>
              <a:lnSpc>
                <a:spcPct val="100000"/>
              </a:lnSpc>
              <a:buClr>
                <a:srgbClr val="FF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smtClean="0">
                <a:solidFill>
                  <a:srgbClr val="FF0000"/>
                </a:solidFill>
                <a:latin typeface="Arial" charset="0"/>
              </a:rPr>
              <a:t>S-STEM</a:t>
            </a:r>
          </a:p>
        </p:txBody>
      </p:sp>
      <p:sp>
        <p:nvSpPr>
          <p:cNvPr id="46083" name="Rectangle 3"/>
          <p:cNvSpPr>
            <a:spLocks noGrp="1" noChangeArrowheads="1"/>
          </p:cNvSpPr>
          <p:nvPr>
            <p:ph type="body" idx="1"/>
          </p:nvPr>
        </p:nvSpPr>
        <p:spPr>
          <a:xfrm>
            <a:off x="1143000" y="1981200"/>
            <a:ext cx="7467600" cy="4495800"/>
          </a:xfrm>
        </p:spPr>
        <p:txBody>
          <a:bodyPr>
            <a:spAutoFit/>
          </a:bodyPr>
          <a:lstStyle/>
          <a:p>
            <a:pPr>
              <a:lnSpc>
                <a:spcPct val="90000"/>
              </a:lnSpc>
              <a:spcBef>
                <a:spcPts val="9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1" smtClean="0">
                <a:latin typeface="Arial" charset="0"/>
              </a:rPr>
              <a:t>Additional Program Features</a:t>
            </a:r>
          </a:p>
          <a:p>
            <a:pPr>
              <a:lnSpc>
                <a:spcPct val="90000"/>
              </a:lnSpc>
              <a:spcBef>
                <a:spcPts val="9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3600" b="1" smtClean="0">
              <a:latin typeface="Arial" charset="0"/>
            </a:endParaRPr>
          </a:p>
          <a:p>
            <a:pPr lvl="1">
              <a:lnSpc>
                <a:spcPct val="10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rPr>
              <a:t>PI must be a faculty member in a STEM discipline.</a:t>
            </a:r>
          </a:p>
          <a:p>
            <a:pPr lvl="1">
              <a:lnSpc>
                <a:spcPct val="10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rPr>
              <a:t>Involves cohorts of students.</a:t>
            </a:r>
          </a:p>
          <a:p>
            <a:pPr lvl="1">
              <a:lnSpc>
                <a:spcPct val="10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rPr>
              <a:t>Can fund student support structures.</a:t>
            </a:r>
          </a:p>
          <a:p>
            <a:pPr lvl="1">
              <a:lnSpc>
                <a:spcPct val="10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rPr>
              <a:t>Includes optional enhancements such as research opportunities, tutoring, internships, etc. </a:t>
            </a:r>
          </a:p>
          <a:p>
            <a:pPr lvl="1">
              <a:lnSpc>
                <a:spcPct val="10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rPr>
              <a:t>Enrolls students full time.</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3276600" y="6248400"/>
            <a:ext cx="2895600" cy="457200"/>
          </a:xfrm>
          <a:prstGeom prst="rect">
            <a:avLst/>
          </a:prstGeom>
          <a:noFill/>
          <a:ln w="9525">
            <a:noFill/>
            <a:round/>
            <a:headEnd/>
            <a:tailEnd/>
          </a:ln>
        </p:spPr>
        <p:txBody>
          <a:bodyPr lIns="90000" tIns="46800" rIns="90000" bIns="46800">
            <a:spAutoFit/>
          </a:bodyPr>
          <a:lstStyle/>
          <a:p>
            <a:pPr algn="ctr">
              <a:buClr>
                <a:srgbClr val="00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b="0">
              <a:solidFill>
                <a:srgbClr val="000000"/>
              </a:solidFill>
              <a:latin typeface="Times New Roman" pitchFamily="18" charset="0"/>
            </a:endParaRPr>
          </a:p>
        </p:txBody>
      </p:sp>
      <p:sp>
        <p:nvSpPr>
          <p:cNvPr id="47107" name="Text Box 3"/>
          <p:cNvSpPr txBox="1">
            <a:spLocks noChangeArrowheads="1"/>
          </p:cNvSpPr>
          <p:nvPr/>
        </p:nvSpPr>
        <p:spPr bwMode="auto">
          <a:xfrm>
            <a:off x="990600" y="6248400"/>
            <a:ext cx="1905000" cy="457200"/>
          </a:xfrm>
          <a:prstGeom prst="rect">
            <a:avLst/>
          </a:prstGeom>
          <a:noFill/>
          <a:ln w="9525">
            <a:noFill/>
            <a:round/>
            <a:headEnd/>
            <a:tailEnd/>
          </a:ln>
        </p:spPr>
        <p:txBody>
          <a:bodyPr lIns="90000" tIns="46800" rIns="90000" bIns="46800">
            <a:spAutoFit/>
          </a:bodyPr>
          <a:lstStyle/>
          <a:p>
            <a:pPr>
              <a:buClr>
                <a:srgbClr val="00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b="0">
              <a:solidFill>
                <a:srgbClr val="000000"/>
              </a:solidFill>
              <a:latin typeface="Times New Roman" pitchFamily="18" charset="0"/>
            </a:endParaRPr>
          </a:p>
        </p:txBody>
      </p:sp>
      <p:sp>
        <p:nvSpPr>
          <p:cNvPr id="47108" name="Rectangle 4"/>
          <p:cNvSpPr>
            <a:spLocks noGrp="1" noChangeArrowheads="1"/>
          </p:cNvSpPr>
          <p:nvPr>
            <p:ph type="title"/>
          </p:nvPr>
        </p:nvSpPr>
        <p:spPr>
          <a:xfrm>
            <a:off x="1752600" y="196850"/>
            <a:ext cx="6172200" cy="1435100"/>
          </a:xfrm>
          <a:solidFill>
            <a:srgbClr val="99FF99"/>
          </a:solidFill>
        </p:spPr>
        <p:txBody>
          <a:bodyPr>
            <a:spAutoFit/>
          </a:bodyPr>
          <a:lstStyle/>
          <a:p>
            <a:pPr>
              <a:lnSpc>
                <a:spcPct val="100000"/>
              </a:lnSpc>
              <a:buClr>
                <a:srgbClr val="FC0128"/>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1" i="1" smtClean="0">
                <a:solidFill>
                  <a:srgbClr val="FC0128"/>
                </a:solidFill>
                <a:latin typeface="Arial" charset="0"/>
              </a:rPr>
              <a:t>STEP (STEM Talent Expansion Program)</a:t>
            </a:r>
          </a:p>
        </p:txBody>
      </p:sp>
      <p:sp>
        <p:nvSpPr>
          <p:cNvPr id="47109" name="Rectangle 5"/>
          <p:cNvSpPr>
            <a:spLocks noGrp="1" noChangeArrowheads="1"/>
          </p:cNvSpPr>
          <p:nvPr>
            <p:ph type="body" idx="1"/>
          </p:nvPr>
        </p:nvSpPr>
        <p:spPr>
          <a:xfrm>
            <a:off x="838200" y="2209800"/>
            <a:ext cx="8305800" cy="3937000"/>
          </a:xfrm>
        </p:spPr>
        <p:txBody>
          <a:bodyPr>
            <a:spAutoFit/>
          </a:bodyPr>
          <a:lstStyle/>
          <a:p>
            <a:pPr marL="0" indent="0">
              <a:lnSpc>
                <a:spcPct val="90000"/>
              </a:lnSpc>
              <a:spcBef>
                <a:spcPts val="650"/>
              </a:spcBef>
              <a:buFont typeface="Arial" charset="0"/>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sz="2600" b="1" smtClean="0">
                <a:latin typeface="Arial" charset="0"/>
              </a:rPr>
              <a:t>Goal: to increase the number of students (U.S. citizens or permanent residents) </a:t>
            </a:r>
            <a:r>
              <a:rPr lang="en-GB" sz="2600" b="1" i="1" smtClean="0">
                <a:latin typeface="Arial" charset="0"/>
              </a:rPr>
              <a:t>RECEIVING</a:t>
            </a:r>
            <a:r>
              <a:rPr lang="en-GB" sz="2600" b="1" smtClean="0">
                <a:latin typeface="Arial" charset="0"/>
              </a:rPr>
              <a:t> associate or baccalaureate degrees in established or emerging fields within science, technology, engineering, and mathematics (STEM)</a:t>
            </a:r>
          </a:p>
          <a:p>
            <a:pPr marL="0" indent="0">
              <a:lnSpc>
                <a:spcPct val="90000"/>
              </a:lnSpc>
              <a:spcBef>
                <a:spcPts val="650"/>
              </a:spcBef>
              <a:buClr>
                <a:srgbClr val="1F36DF"/>
              </a:buClr>
              <a:buFont typeface="Arial" charset="0"/>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GB" sz="2600" b="1" smtClean="0">
              <a:solidFill>
                <a:srgbClr val="1F36DF"/>
              </a:solidFill>
              <a:latin typeface="Arial" charset="0"/>
            </a:endParaRPr>
          </a:p>
          <a:p>
            <a:pPr marL="0" indent="0" algn="ctr">
              <a:lnSpc>
                <a:spcPct val="90000"/>
              </a:lnSpc>
              <a:spcBef>
                <a:spcPts val="600"/>
              </a:spcBef>
              <a:buFont typeface="Arial" charset="0"/>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sz="2400" b="1" i="1" smtClean="0">
                <a:latin typeface="Arial" charset="0"/>
              </a:rPr>
              <a:t>http://www.nsf.gov/pubs/2007/nsf07570/nsf07570.htm</a:t>
            </a:r>
            <a:endParaRPr lang="en-GB" sz="2400" b="1" i="1" smtClean="0">
              <a:latin typeface="Arial" charset="0"/>
              <a:hlinkClick r:id="rId3"/>
            </a:endParaRPr>
          </a:p>
          <a:p>
            <a:pPr marL="0" indent="0">
              <a:lnSpc>
                <a:spcPct val="90000"/>
              </a:lnSpc>
              <a:spcBef>
                <a:spcPts val="600"/>
              </a:spcBef>
              <a:buFont typeface="Arial" charset="0"/>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GB" sz="2400" b="1" i="1" smtClean="0">
              <a:latin typeface="Arial" charset="0"/>
            </a:endParaRPr>
          </a:p>
          <a:p>
            <a:pPr marL="0" indent="0">
              <a:lnSpc>
                <a:spcPct val="90000"/>
              </a:lnSpc>
              <a:spcBef>
                <a:spcPts val="600"/>
              </a:spcBef>
              <a:buFont typeface="Arial" charset="0"/>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sz="2400" b="1" i="1" smtClean="0">
                <a:latin typeface="Arial" charset="0"/>
              </a:rPr>
              <a:t>Deadline for letters of intent (opt.): August 17, 2010</a:t>
            </a:r>
          </a:p>
          <a:p>
            <a:pPr marL="0" indent="0">
              <a:lnSpc>
                <a:spcPct val="90000"/>
              </a:lnSpc>
              <a:spcBef>
                <a:spcPts val="600"/>
              </a:spcBef>
              <a:buFont typeface="Arial" charset="0"/>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sz="2400" b="1" i="1" smtClean="0">
                <a:latin typeface="Arial" charset="0"/>
              </a:rPr>
              <a:t>Deadline for full proposals: September 28, 2010</a:t>
            </a:r>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743200" y="381000"/>
            <a:ext cx="3200400" cy="1143000"/>
          </a:xfrm>
          <a:solidFill>
            <a:srgbClr val="99FF99"/>
          </a:solidFill>
        </p:spPr>
        <p:txBody>
          <a:bodyPr>
            <a:spAutoFit/>
          </a:bodyPr>
          <a:lstStyle/>
          <a:p>
            <a:pPr>
              <a:lnSpc>
                <a:spcPct val="100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smtClean="0">
                <a:latin typeface="Arial" charset="0"/>
              </a:rPr>
              <a:t>STEP</a:t>
            </a:r>
          </a:p>
        </p:txBody>
      </p:sp>
      <p:sp>
        <p:nvSpPr>
          <p:cNvPr id="48131" name="Rectangle 3"/>
          <p:cNvSpPr>
            <a:spLocks noGrp="1" noChangeArrowheads="1"/>
          </p:cNvSpPr>
          <p:nvPr>
            <p:ph type="body" idx="1"/>
          </p:nvPr>
        </p:nvSpPr>
        <p:spPr>
          <a:xfrm>
            <a:off x="914400" y="2209800"/>
            <a:ext cx="8001000" cy="4468813"/>
          </a:xfrm>
        </p:spPr>
        <p:txBody>
          <a:bodyPr>
            <a:spAutoFit/>
          </a:bodyPr>
          <a:lstStyle/>
          <a:p>
            <a:pPr>
              <a:lnSpc>
                <a:spcPct val="10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smtClean="0">
                <a:latin typeface="Arial" charset="0"/>
              </a:rPr>
              <a:t>One proposal per institution</a:t>
            </a:r>
          </a:p>
          <a:p>
            <a:pPr>
              <a:lnSpc>
                <a:spcPct val="10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smtClean="0">
                <a:latin typeface="Arial" charset="0"/>
              </a:rPr>
              <a:t>About $30 million available in FY2010</a:t>
            </a:r>
          </a:p>
          <a:p>
            <a:pPr>
              <a:lnSpc>
                <a:spcPct val="10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smtClean="0">
                <a:latin typeface="Arial" charset="0"/>
              </a:rPr>
              <a:t>Budgetary Limitations</a:t>
            </a:r>
          </a:p>
          <a:p>
            <a:pPr lvl="1">
              <a:lnSpc>
                <a:spcPct val="10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smtClean="0">
                <a:latin typeface="Arial" charset="0"/>
              </a:rPr>
              <a:t>$.5 M for up to 5,000 undergrad students</a:t>
            </a:r>
          </a:p>
          <a:p>
            <a:pPr lvl="1">
              <a:lnSpc>
                <a:spcPct val="10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smtClean="0">
                <a:latin typeface="Arial" charset="0"/>
              </a:rPr>
              <a:t>$ 1 M for 5,000-15,000 undergrad students</a:t>
            </a:r>
          </a:p>
          <a:p>
            <a:pPr lvl="1">
              <a:lnSpc>
                <a:spcPct val="10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smtClean="0">
                <a:latin typeface="Arial" charset="0"/>
              </a:rPr>
              <a:t>$2 M for &gt;15,000 undergrad students</a:t>
            </a:r>
          </a:p>
          <a:p>
            <a:pPr lvl="1">
              <a:lnSpc>
                <a:spcPct val="10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smtClean="0">
                <a:latin typeface="Arial" charset="0"/>
              </a:rPr>
              <a:t>20-25% addition if significant partnership with an associate degree granting inst.</a:t>
            </a:r>
            <a:endParaRPr lang="en-GB" sz="2000" b="1" smtClean="0">
              <a:latin typeface="Arial" charset="0"/>
            </a:endParaRPr>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895600" y="304800"/>
            <a:ext cx="2895600" cy="1143000"/>
          </a:xfrm>
          <a:solidFill>
            <a:srgbClr val="99FF99"/>
          </a:solidFill>
        </p:spPr>
        <p:txBody>
          <a:bodyPr>
            <a:spAutoFit/>
          </a:bodyPr>
          <a:lstStyle/>
          <a:p>
            <a:pPr>
              <a:lnSpc>
                <a:spcPct val="100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smtClean="0">
                <a:latin typeface="Arial" charset="0"/>
              </a:rPr>
              <a:t>STEP</a:t>
            </a:r>
          </a:p>
        </p:txBody>
      </p:sp>
      <p:sp>
        <p:nvSpPr>
          <p:cNvPr id="49155" name="Rectangle 3"/>
          <p:cNvSpPr>
            <a:spLocks noGrp="1" noChangeArrowheads="1"/>
          </p:cNvSpPr>
          <p:nvPr>
            <p:ph type="body" idx="1"/>
          </p:nvPr>
        </p:nvSpPr>
        <p:spPr>
          <a:xfrm>
            <a:off x="914400" y="2133600"/>
            <a:ext cx="8077200" cy="4340225"/>
          </a:xfrm>
        </p:spPr>
        <p:txBody>
          <a:bodyPr>
            <a:spAutoFit/>
          </a:bodyPr>
          <a:lstStyle/>
          <a:p>
            <a:pPr>
              <a:lnSpc>
                <a:spcPct val="90000"/>
              </a:lnSpc>
              <a:spcBef>
                <a:spcPts val="600"/>
              </a:spcBef>
              <a:buClr>
                <a:srgbClr val="000099"/>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i="1" smtClean="0">
                <a:solidFill>
                  <a:srgbClr val="000099"/>
                </a:solidFill>
                <a:latin typeface="Arial" charset="0"/>
              </a:rPr>
              <a:t>Efforts might include:</a:t>
            </a:r>
          </a:p>
          <a:p>
            <a:pPr lvl="1">
              <a:lnSpc>
                <a:spcPct val="90000"/>
              </a:lnSpc>
              <a:spcBef>
                <a:spcPts val="3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rPr>
              <a:t>Bridge programs that enable additional preparation for students</a:t>
            </a:r>
          </a:p>
          <a:p>
            <a:pPr lvl="1">
              <a:lnSpc>
                <a:spcPct val="90000"/>
              </a:lnSpc>
              <a:spcBef>
                <a:spcPts val="3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rPr>
              <a:t>Programs that focus on the quality of student learning</a:t>
            </a:r>
          </a:p>
          <a:p>
            <a:pPr lvl="2">
              <a:lnSpc>
                <a:spcPct val="90000"/>
              </a:lnSpc>
              <a:spcBef>
                <a:spcPts val="3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rPr>
              <a:t>high-caliber teaching in smaller classes</a:t>
            </a:r>
          </a:p>
          <a:p>
            <a:pPr lvl="2">
              <a:lnSpc>
                <a:spcPct val="90000"/>
              </a:lnSpc>
              <a:spcBef>
                <a:spcPts val="3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rPr>
              <a:t>new pedagogical approaches</a:t>
            </a:r>
          </a:p>
          <a:p>
            <a:pPr lvl="2">
              <a:lnSpc>
                <a:spcPct val="90000"/>
              </a:lnSpc>
              <a:spcBef>
                <a:spcPts val="3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rPr>
              <a:t>training of teaching assistants</a:t>
            </a:r>
          </a:p>
          <a:p>
            <a:pPr lvl="1">
              <a:lnSpc>
                <a:spcPct val="90000"/>
              </a:lnSpc>
              <a:spcBef>
                <a:spcPts val="3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rPr>
              <a:t>Programs to encourage undergraduate research</a:t>
            </a:r>
          </a:p>
          <a:p>
            <a:pPr lvl="1">
              <a:lnSpc>
                <a:spcPct val="90000"/>
              </a:lnSpc>
              <a:spcBef>
                <a:spcPts val="3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rPr>
              <a:t>Programs that provide financial incentives to students</a:t>
            </a:r>
          </a:p>
          <a:p>
            <a:pPr lvl="1">
              <a:lnSpc>
                <a:spcPct val="90000"/>
              </a:lnSpc>
              <a:spcBef>
                <a:spcPts val="3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rPr>
              <a:t>Many others</a:t>
            </a:r>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762000" y="350838"/>
            <a:ext cx="6553200" cy="1431925"/>
          </a:xfrm>
          <a:solidFill>
            <a:srgbClr val="99FF99"/>
          </a:solidFill>
        </p:spPr>
        <p:txBody>
          <a:bodyPr>
            <a:spAutoFit/>
          </a:bodyPr>
          <a:lstStyle/>
          <a:p>
            <a:pPr algn="l">
              <a:lnSpc>
                <a:spcPct val="100000"/>
              </a:lnSpc>
              <a:buClr>
                <a:srgbClr val="FF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200" b="1" i="1" smtClean="0">
                <a:solidFill>
                  <a:srgbClr val="FF0000"/>
                </a:solidFill>
                <a:latin typeface="Arial" charset="0"/>
              </a:rPr>
              <a:t>Collaborative Research – Northwest Engineering </a:t>
            </a:r>
            <a:br>
              <a:rPr lang="en-GB" sz="2200" b="1" i="1" smtClean="0">
                <a:solidFill>
                  <a:srgbClr val="FF0000"/>
                </a:solidFill>
                <a:latin typeface="Arial" charset="0"/>
              </a:rPr>
            </a:br>
            <a:r>
              <a:rPr lang="en-GB" sz="2200" b="1" i="1" smtClean="0">
                <a:solidFill>
                  <a:srgbClr val="FF0000"/>
                </a:solidFill>
                <a:latin typeface="Arial" charset="0"/>
              </a:rPr>
              <a:t>Talent Expansion Partnership: A Coordinated </a:t>
            </a:r>
            <a:br>
              <a:rPr lang="en-GB" sz="2200" b="1" i="1" smtClean="0">
                <a:solidFill>
                  <a:srgbClr val="FF0000"/>
                </a:solidFill>
                <a:latin typeface="Arial" charset="0"/>
              </a:rPr>
            </a:br>
            <a:r>
              <a:rPr lang="en-GB" sz="2200" b="1" i="1" smtClean="0">
                <a:solidFill>
                  <a:srgbClr val="FF0000"/>
                </a:solidFill>
                <a:latin typeface="Arial" charset="0"/>
              </a:rPr>
              <a:t>Regional Recruitment and Retention Effort</a:t>
            </a:r>
          </a:p>
        </p:txBody>
      </p:sp>
      <p:sp>
        <p:nvSpPr>
          <p:cNvPr id="2052" name="Rectangle 3"/>
          <p:cNvSpPr>
            <a:spLocks noGrp="1" noChangeArrowheads="1"/>
          </p:cNvSpPr>
          <p:nvPr>
            <p:ph type="body" idx="1"/>
          </p:nvPr>
        </p:nvSpPr>
        <p:spPr>
          <a:xfrm>
            <a:off x="914400" y="2638425"/>
            <a:ext cx="7848600" cy="3609975"/>
          </a:xfrm>
        </p:spPr>
        <p:txBody>
          <a:bodyPr>
            <a:spAutoFit/>
          </a:bodyPr>
          <a:lstStyle/>
          <a:p>
            <a:pPr>
              <a:lnSpc>
                <a:spcPct val="90000"/>
              </a:lnSpc>
              <a:spcBef>
                <a:spcPts val="500"/>
              </a:spcBef>
              <a:buClr>
                <a:srgbClr val="FF0000"/>
              </a:buClr>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b="1" smtClean="0">
                <a:solidFill>
                  <a:srgbClr val="FF0000"/>
                </a:solidFill>
                <a:latin typeface="Arial" charset="0"/>
              </a:rPr>
              <a:t>University of Washington ($1,148,980) (0431659) &amp;</a:t>
            </a:r>
          </a:p>
          <a:p>
            <a:pPr>
              <a:lnSpc>
                <a:spcPct val="90000"/>
              </a:lnSpc>
              <a:spcBef>
                <a:spcPts val="700"/>
              </a:spcBef>
              <a:buClr>
                <a:srgbClr val="FF0000"/>
              </a:buClr>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b="1" smtClean="0">
                <a:solidFill>
                  <a:srgbClr val="FF0000"/>
                </a:solidFill>
                <a:latin typeface="Arial" charset="0"/>
              </a:rPr>
              <a:t>Washington State University ($849,978) (0431556)</a:t>
            </a:r>
            <a:r>
              <a:rPr lang="en-GB" sz="2400" b="1" smtClean="0">
                <a:solidFill>
                  <a:srgbClr val="FF0000"/>
                </a:solidFill>
                <a:latin typeface="Arial" charset="0"/>
              </a:rPr>
              <a:t> 	</a:t>
            </a:r>
          </a:p>
          <a:p>
            <a:pPr>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smtClean="0">
                <a:latin typeface="Arial" charset="0"/>
              </a:rPr>
              <a:t>A collaboration of 2 universities and 4 community colleges to increase by 10% total number of students that earn an undergraduate engineering degree in next 5 years</a:t>
            </a:r>
          </a:p>
          <a:p>
            <a:pPr lvl="1">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smtClean="0">
                <a:latin typeface="Arial" charset="0"/>
              </a:rPr>
              <a:t>Increase minorities by 100%</a:t>
            </a:r>
          </a:p>
          <a:p>
            <a:pPr lvl="1">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smtClean="0">
                <a:latin typeface="Arial" charset="0"/>
              </a:rPr>
              <a:t>Increase women by 20%</a:t>
            </a:r>
          </a:p>
          <a:p>
            <a:pPr>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smtClean="0">
                <a:latin typeface="Arial" charset="0"/>
              </a:rPr>
              <a:t>Includes support services and career information</a:t>
            </a:r>
          </a:p>
          <a:p>
            <a:pPr>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smtClean="0">
                <a:latin typeface="Arial" charset="0"/>
              </a:rPr>
              <a:t>Community colleges have an on-site coordinator whose job it is to focus on supporting underrepresented students in engineering who plan to transfer.</a:t>
            </a:r>
            <a:r>
              <a:rPr lang="en-GB" sz="2000" smtClean="0">
                <a:latin typeface="Arial" charset="0"/>
              </a:rPr>
              <a:t> </a:t>
            </a:r>
          </a:p>
        </p:txBody>
      </p:sp>
      <p:graphicFrame>
        <p:nvGraphicFramePr>
          <p:cNvPr id="2050" name="Object 4"/>
          <p:cNvGraphicFramePr>
            <a:graphicFrameLocks noChangeAspect="1"/>
          </p:cNvGraphicFramePr>
          <p:nvPr/>
        </p:nvGraphicFramePr>
        <p:xfrm>
          <a:off x="7010400" y="838200"/>
          <a:ext cx="1905000" cy="762000"/>
        </p:xfrm>
        <a:graphic>
          <a:graphicData uri="http://schemas.openxmlformats.org/presentationml/2006/ole">
            <p:oleObj spid="_x0000_s2050" r:id="rId4" imgW="36471240" imgH="21002760" progId="">
              <p:embed/>
            </p:oleObj>
          </a:graphicData>
        </a:graphic>
      </p:graphicFrame>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914400" y="228600"/>
            <a:ext cx="8077200" cy="1143000"/>
          </a:xfrm>
        </p:spPr>
        <p:txBody>
          <a:bodyPr/>
          <a:lstStyle/>
          <a:p>
            <a:r>
              <a:rPr lang="en-US" sz="3600" b="1" i="1" smtClean="0">
                <a:solidFill>
                  <a:srgbClr val="FF0000"/>
                </a:solidFill>
                <a:latin typeface="Arial" charset="0"/>
              </a:rPr>
              <a:t>ADVANCED TECHNOLOGICAL EDUCATION</a:t>
            </a:r>
          </a:p>
        </p:txBody>
      </p:sp>
      <p:sp>
        <p:nvSpPr>
          <p:cNvPr id="50179" name="Rectangle 3"/>
          <p:cNvSpPr>
            <a:spLocks noGrp="1" noChangeArrowheads="1"/>
          </p:cNvSpPr>
          <p:nvPr>
            <p:ph type="body" idx="1"/>
          </p:nvPr>
        </p:nvSpPr>
        <p:spPr>
          <a:xfrm>
            <a:off x="990600" y="1828800"/>
            <a:ext cx="8077200" cy="4876800"/>
          </a:xfrm>
        </p:spPr>
        <p:txBody>
          <a:bodyPr/>
          <a:lstStyle/>
          <a:p>
            <a:pPr>
              <a:lnSpc>
                <a:spcPct val="80000"/>
              </a:lnSpc>
            </a:pPr>
            <a:r>
              <a:rPr lang="en-US" sz="2400" b="1" smtClean="0">
                <a:solidFill>
                  <a:srgbClr val="0000CC"/>
                </a:solidFill>
                <a:latin typeface="Arial" charset="0"/>
              </a:rPr>
              <a:t>Promotes improvement in the education of science and engineering technicians at the undergraduate and secondary school level and the educators who prepare them, focusing on high-technology fields that drive the nation’s economy.</a:t>
            </a:r>
          </a:p>
          <a:p>
            <a:pPr>
              <a:lnSpc>
                <a:spcPct val="80000"/>
              </a:lnSpc>
            </a:pPr>
            <a:r>
              <a:rPr lang="en-US" sz="2400" b="1" smtClean="0">
                <a:latin typeface="Arial" charset="0"/>
              </a:rPr>
              <a:t>ATE is in its 15</a:t>
            </a:r>
            <a:r>
              <a:rPr lang="en-US" sz="2400" b="1" baseline="30000" smtClean="0">
                <a:latin typeface="Arial" charset="0"/>
              </a:rPr>
              <a:t>th</a:t>
            </a:r>
            <a:r>
              <a:rPr lang="en-US" sz="2400" b="1" smtClean="0">
                <a:latin typeface="Arial" charset="0"/>
              </a:rPr>
              <a:t> year of funding community colleges, having started with the Science and Advanced Technology Act of 1992 (SATA).</a:t>
            </a:r>
          </a:p>
          <a:p>
            <a:pPr>
              <a:lnSpc>
                <a:spcPct val="80000"/>
              </a:lnSpc>
            </a:pPr>
            <a:r>
              <a:rPr lang="en-US" sz="2400" b="1" smtClean="0">
                <a:latin typeface="Arial" charset="0"/>
              </a:rPr>
              <a:t>FY2010-FY2012</a:t>
            </a:r>
          </a:p>
          <a:p>
            <a:pPr lvl="1">
              <a:lnSpc>
                <a:spcPct val="80000"/>
              </a:lnSpc>
            </a:pPr>
            <a:r>
              <a:rPr lang="en-US" sz="2400" b="1" smtClean="0">
                <a:latin typeface="Arial" charset="0"/>
              </a:rPr>
              <a:t>Preliminary Proposals	 April 22, 21, and 19 respectively </a:t>
            </a:r>
          </a:p>
          <a:p>
            <a:pPr lvl="1">
              <a:lnSpc>
                <a:spcPct val="80000"/>
              </a:lnSpc>
            </a:pPr>
            <a:r>
              <a:rPr lang="en-US" sz="2400" b="1" smtClean="0">
                <a:latin typeface="Arial" charset="0"/>
              </a:rPr>
              <a:t>Formal Proposals	October 21, 20, and 18 respectively</a:t>
            </a:r>
            <a:endParaRPr lang="en-US" sz="2400" b="1" i="1" smtClean="0">
              <a:latin typeface="Arial" charset="0"/>
            </a:endParaRPr>
          </a:p>
          <a:p>
            <a:pPr>
              <a:lnSpc>
                <a:spcPct val="80000"/>
              </a:lnSpc>
              <a:buFont typeface="Times New Roman" pitchFamily="18" charset="0"/>
              <a:buNone/>
            </a:pPr>
            <a:r>
              <a:rPr lang="en-US" sz="2400" b="1" i="1" smtClean="0">
                <a:latin typeface="Arial" charset="0"/>
              </a:rPr>
              <a:t>http://www.nsf.gov/pubs/2007/nsf07530/nsf07530.htm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3048000" y="333375"/>
            <a:ext cx="5867400" cy="1190625"/>
          </a:xfrm>
        </p:spPr>
        <p:txBody>
          <a:bodyPr lIns="92160" tIns="46080" rIns="92160" bIns="46080" anchor="b">
            <a:spAutoFit/>
          </a:bodyPr>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smtClean="0">
                <a:latin typeface="Arial" charset="0"/>
              </a:rPr>
              <a:t>Advanced Technological Education Program</a:t>
            </a:r>
          </a:p>
        </p:txBody>
      </p:sp>
      <p:sp>
        <p:nvSpPr>
          <p:cNvPr id="3076" name="Rectangle 3"/>
          <p:cNvSpPr>
            <a:spLocks noGrp="1" noChangeArrowheads="1"/>
          </p:cNvSpPr>
          <p:nvPr>
            <p:ph type="body" idx="1"/>
          </p:nvPr>
        </p:nvSpPr>
        <p:spPr>
          <a:xfrm>
            <a:off x="914400" y="2047875"/>
            <a:ext cx="8077200" cy="4581525"/>
          </a:xfrm>
        </p:spPr>
        <p:txBody>
          <a:bodyPr lIns="92160" tIns="46080" rIns="92160" bIns="46080">
            <a:spAutoFit/>
          </a:bodyPr>
          <a:lstStyle/>
          <a:p>
            <a:pPr>
              <a:lnSpc>
                <a:spcPct val="90000"/>
              </a:lnSpc>
              <a:spcBef>
                <a:spcPts val="8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smtClean="0">
                <a:latin typeface="Arial" charset="0"/>
              </a:rPr>
              <a:t>Projects which focus on:</a:t>
            </a:r>
          </a:p>
          <a:p>
            <a:pPr lvl="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smtClean="0">
                <a:latin typeface="Arial" charset="0"/>
              </a:rPr>
              <a:t>Program Improvement;</a:t>
            </a:r>
          </a:p>
          <a:p>
            <a:pPr lvl="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smtClean="0">
                <a:latin typeface="Arial" charset="0"/>
                <a:cs typeface="Times New Roman" pitchFamily="18" charset="0"/>
              </a:rPr>
              <a:t>Professional Development for Educators;</a:t>
            </a:r>
          </a:p>
          <a:p>
            <a:pPr lvl="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smtClean="0">
                <a:latin typeface="Arial" charset="0"/>
              </a:rPr>
              <a:t>Curriculum and Educational Materials Development;</a:t>
            </a:r>
          </a:p>
          <a:p>
            <a:pPr lvl="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smtClean="0">
                <a:latin typeface="Arial" charset="0"/>
              </a:rPr>
              <a:t>Teacher Preparation</a:t>
            </a:r>
            <a:r>
              <a:rPr lang="en-GB" sz="2000" b="1" smtClean="0">
                <a:latin typeface="Arial" charset="0"/>
                <a:cs typeface="Times New Roman" pitchFamily="18" charset="0"/>
              </a:rPr>
              <a:t>; or</a:t>
            </a:r>
          </a:p>
          <a:p>
            <a:pPr lvl="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smtClean="0">
                <a:latin typeface="Arial" charset="0"/>
              </a:rPr>
              <a:t>Small Grants for Institutions New to the ATE Program.</a:t>
            </a:r>
          </a:p>
          <a:p>
            <a:pPr>
              <a:lnSpc>
                <a:spcPct val="90000"/>
              </a:lnSpc>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smtClean="0">
                <a:latin typeface="Arial" charset="0"/>
              </a:rPr>
              <a:t>Centers of Excellence – National, Regional, Resource</a:t>
            </a:r>
          </a:p>
          <a:p>
            <a:pPr lvl="1">
              <a:lnSpc>
                <a:spcPct val="90000"/>
              </a:lnSpc>
              <a:spcBef>
                <a:spcPts val="600"/>
              </a:spcBef>
              <a:buClr>
                <a:srgbClr val="CCCC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solidFill>
                  <a:srgbClr val="CCCCFF"/>
                </a:solidFill>
                <a:latin typeface="Arial" charset="0"/>
                <a:hlinkClick r:id="rId4"/>
              </a:rPr>
              <a:t>http://www.ATECenters.org</a:t>
            </a:r>
          </a:p>
          <a:p>
            <a:pPr>
              <a:lnSpc>
                <a:spcPct val="90000"/>
              </a:lnSpc>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smtClean="0">
                <a:latin typeface="Arial" charset="0"/>
                <a:cs typeface="Times New Roman" pitchFamily="18" charset="0"/>
              </a:rPr>
              <a:t>Targeted Research on Technician Education</a:t>
            </a:r>
            <a:endParaRPr lang="en-GB" b="1" smtClean="0">
              <a:latin typeface="Arial" charset="0"/>
              <a:cs typeface="Times New Roman" pitchFamily="18" charset="0"/>
            </a:endParaRPr>
          </a:p>
        </p:txBody>
      </p:sp>
      <p:graphicFrame>
        <p:nvGraphicFramePr>
          <p:cNvPr id="3074" name="Object 4"/>
          <p:cNvGraphicFramePr>
            <a:graphicFrameLocks noChangeAspect="1"/>
          </p:cNvGraphicFramePr>
          <p:nvPr/>
        </p:nvGraphicFramePr>
        <p:xfrm>
          <a:off x="857250" y="304800"/>
          <a:ext cx="2190750" cy="1266825"/>
        </p:xfrm>
        <a:graphic>
          <a:graphicData uri="http://schemas.openxmlformats.org/presentationml/2006/ole">
            <p:oleObj spid="_x0000_s3074" r:id="rId5" imgW="63141120" imgH="35328240" progId="">
              <p:embed/>
            </p:oleObj>
          </a:graphicData>
        </a:graphic>
      </p:graphicFrame>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667000" y="-46038"/>
            <a:ext cx="6400800" cy="1800226"/>
          </a:xfrm>
        </p:spPr>
        <p:txBody>
          <a:bodyPr>
            <a:spAutoFit/>
          </a:bodyPr>
          <a:lstStyle/>
          <a:p>
            <a:pPr algn="r">
              <a:lnSpc>
                <a:spcPct val="100000"/>
              </a:lnSpc>
              <a:buClr>
                <a:srgbClr val="FF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i="1" smtClean="0">
                <a:solidFill>
                  <a:srgbClr val="FF0000"/>
                </a:solidFill>
                <a:latin typeface="Arial" charset="0"/>
              </a:rPr>
              <a:t>Creating Pathways for Prospective </a:t>
            </a:r>
            <a:br>
              <a:rPr lang="en-GB" sz="2800" b="1" i="1" smtClean="0">
                <a:solidFill>
                  <a:srgbClr val="FF0000"/>
                </a:solidFill>
                <a:latin typeface="Arial" charset="0"/>
              </a:rPr>
            </a:br>
            <a:r>
              <a:rPr lang="en-GB" sz="2800" b="1" i="1" smtClean="0">
                <a:solidFill>
                  <a:srgbClr val="FF0000"/>
                </a:solidFill>
                <a:latin typeface="Arial" charset="0"/>
              </a:rPr>
              <a:t>Science and Mathematics Teachers in a Technology Enriched Environment</a:t>
            </a:r>
          </a:p>
        </p:txBody>
      </p:sp>
      <p:sp>
        <p:nvSpPr>
          <p:cNvPr id="51203" name="Rectangle 3"/>
          <p:cNvSpPr>
            <a:spLocks noGrp="1" noChangeArrowheads="1"/>
          </p:cNvSpPr>
          <p:nvPr>
            <p:ph type="body" idx="1"/>
          </p:nvPr>
        </p:nvSpPr>
        <p:spPr>
          <a:xfrm>
            <a:off x="838200" y="2057400"/>
            <a:ext cx="7924800" cy="4395788"/>
          </a:xfrm>
        </p:spPr>
        <p:txBody>
          <a:bodyPr>
            <a:spAutoFit/>
          </a:bodyPr>
          <a:lstStyle/>
          <a:p>
            <a:pPr>
              <a:lnSpc>
                <a:spcPct val="90000"/>
              </a:lnSpc>
              <a:spcBef>
                <a:spcPts val="600"/>
              </a:spcBef>
              <a:buClr>
                <a:srgbClr val="FF0000"/>
              </a:buClr>
              <a:buFont typeface="Times New Roman" pitchFamily="18"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smtClean="0">
                <a:solidFill>
                  <a:srgbClr val="FF0000"/>
                </a:solidFill>
              </a:rPr>
              <a:t>      </a:t>
            </a:r>
            <a:r>
              <a:rPr lang="en-GB" sz="2400" b="1" smtClean="0">
                <a:solidFill>
                  <a:srgbClr val="FF0000"/>
                </a:solidFill>
                <a:latin typeface="Arial" charset="0"/>
              </a:rPr>
              <a:t>Antelope Valley College	                0402690</a:t>
            </a:r>
          </a:p>
          <a:p>
            <a:pPr>
              <a:lnSpc>
                <a:spcPct val="90000"/>
              </a:lnSpc>
              <a:spcBef>
                <a:spcPts val="600"/>
              </a:spcBef>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rPr>
              <a:t>Increasing the number, quality, and diversity of mathematics and science middle school teachers</a:t>
            </a:r>
          </a:p>
          <a:p>
            <a:pPr>
              <a:lnSpc>
                <a:spcPct val="90000"/>
              </a:lnSpc>
              <a:spcBef>
                <a:spcPts val="600"/>
              </a:spcBef>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rPr>
              <a:t>Enrolling students in technology-rich classes also supported by the Mathematics Science Engineering Technology Consortium that includes 50 regional businesses, 16 school districts, and many others </a:t>
            </a:r>
          </a:p>
          <a:p>
            <a:pPr>
              <a:lnSpc>
                <a:spcPct val="90000"/>
              </a:lnSpc>
              <a:spcBef>
                <a:spcPts val="600"/>
              </a:spcBef>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rPr>
              <a:t>Working with Cal State Bakersfield to provide pathways to baccalaureate degree </a:t>
            </a:r>
          </a:p>
          <a:p>
            <a:pPr>
              <a:lnSpc>
                <a:spcPct val="90000"/>
              </a:lnSpc>
              <a:spcBef>
                <a:spcPts val="600"/>
              </a:spcBef>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rPr>
              <a:t>Using hands-on, inquiry based learning, field experiences, and summer institutes</a:t>
            </a:r>
          </a:p>
        </p:txBody>
      </p:sp>
      <p:pic>
        <p:nvPicPr>
          <p:cNvPr id="51204" name="Picture 4"/>
          <p:cNvPicPr>
            <a:picLocks noChangeAspect="1" noChangeArrowheads="1"/>
          </p:cNvPicPr>
          <p:nvPr/>
        </p:nvPicPr>
        <p:blipFill>
          <a:blip r:embed="rId3"/>
          <a:srcRect/>
          <a:stretch>
            <a:fillRect/>
          </a:stretch>
        </p:blipFill>
        <p:spPr bwMode="auto">
          <a:xfrm>
            <a:off x="990600" y="185738"/>
            <a:ext cx="1905000" cy="1338262"/>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Rectangle 1"/>
          <p:cNvSpPr>
            <a:spLocks noGrp="1" noChangeArrowheads="1"/>
          </p:cNvSpPr>
          <p:nvPr>
            <p:ph type="title"/>
          </p:nvPr>
        </p:nvSpPr>
        <p:spPr>
          <a:xfrm>
            <a:off x="1295400" y="74613"/>
            <a:ext cx="7391400" cy="1755775"/>
          </a:xfrm>
          <a:solidFill>
            <a:srgbClr val="CCECFF"/>
          </a:solidFill>
        </p:spPr>
        <p:txBody>
          <a:bodyPr>
            <a:spAutoFit/>
          </a:bodyPr>
          <a:lstStyle/>
          <a:p>
            <a:pPr algn="l">
              <a:lnSpc>
                <a:spcPct val="100000"/>
              </a:lnSpc>
              <a:buClr>
                <a:srgbClr val="CC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mtClean="0">
                <a:solidFill>
                  <a:srgbClr val="CC0000"/>
                </a:solidFill>
                <a:latin typeface="Arial" charset="0"/>
              </a:rPr>
              <a:t>TUES</a:t>
            </a:r>
            <a:r>
              <a:rPr lang="en-US" sz="3600" b="1" smtClean="0">
                <a:latin typeface="Arial" charset="0"/>
              </a:rPr>
              <a:t>: Transforming Undergraduate Education in STEM</a:t>
            </a:r>
            <a:endParaRPr lang="en-GB" sz="3600" b="1" smtClean="0">
              <a:latin typeface="Arial" charset="0"/>
            </a:endParaRPr>
          </a:p>
        </p:txBody>
      </p:sp>
      <p:sp>
        <p:nvSpPr>
          <p:cNvPr id="52227" name="Rectangle 2"/>
          <p:cNvSpPr>
            <a:spLocks noGrp="1" noChangeArrowheads="1"/>
          </p:cNvSpPr>
          <p:nvPr>
            <p:ph type="body" idx="1"/>
          </p:nvPr>
        </p:nvSpPr>
        <p:spPr>
          <a:xfrm>
            <a:off x="914400" y="2438400"/>
            <a:ext cx="8077200" cy="4070350"/>
          </a:xfrm>
        </p:spPr>
        <p:txBody>
          <a:bodyPr>
            <a:spAutoFit/>
          </a:bodyPr>
          <a:lstStyle/>
          <a:p>
            <a:pPr>
              <a:lnSpc>
                <a:spcPct val="90000"/>
              </a:lnSpc>
              <a:spcBef>
                <a:spcPts val="600"/>
              </a:spcBef>
              <a:buClr>
                <a:srgbClr val="000099"/>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cs typeface="Arial" charset="0"/>
              </a:rPr>
              <a:t>Provide a framework for projects to maximize their effectiveness in improving and transforming  undergraduate STEM education </a:t>
            </a:r>
          </a:p>
          <a:p>
            <a:pPr>
              <a:lnSpc>
                <a:spcPct val="90000"/>
              </a:lnSpc>
              <a:spcBef>
                <a:spcPts val="600"/>
              </a:spcBef>
              <a:buClr>
                <a:srgbClr val="000099"/>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cs typeface="Times New Roman" pitchFamily="18" charset="0"/>
              </a:rPr>
              <a:t>Increase the emphasis on projects that build on prior work and contribute to the knowledge base of STEM education research and practice</a:t>
            </a:r>
            <a:r>
              <a:rPr lang="en-GB" sz="2400" b="1" smtClean="0">
                <a:latin typeface="Arial" charset="0"/>
                <a:cs typeface="Arial" charset="0"/>
              </a:rPr>
              <a:t> </a:t>
            </a:r>
          </a:p>
          <a:p>
            <a:pPr>
              <a:lnSpc>
                <a:spcPct val="90000"/>
              </a:lnSpc>
              <a:spcBef>
                <a:spcPts val="600"/>
              </a:spcBef>
              <a:buClr>
                <a:srgbClr val="000099"/>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cs typeface="Times New Roman" pitchFamily="18" charset="0"/>
              </a:rPr>
              <a:t>Contribute to building a community of scholars who work in related areas of education</a:t>
            </a:r>
            <a:r>
              <a:rPr lang="en-GB" sz="2400" b="1" smtClean="0">
                <a:latin typeface="Arial" charset="0"/>
                <a:cs typeface="Arial" charset="0"/>
              </a:rPr>
              <a:t> </a:t>
            </a:r>
          </a:p>
          <a:p>
            <a:pPr>
              <a:lnSpc>
                <a:spcPct val="90000"/>
              </a:lnSpc>
              <a:spcBef>
                <a:spcPts val="800"/>
              </a:spcBef>
              <a:buClr>
                <a:srgbClr val="000099"/>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cs typeface="Times New Roman" pitchFamily="18" charset="0"/>
              </a:rPr>
              <a:t>Explicitly identify a set of measurable outcomes that will be used in the project management and evaluation</a:t>
            </a:r>
            <a:r>
              <a:rPr lang="en-GB" sz="3200" b="1" smtClean="0">
                <a:latin typeface="Arial" charset="0"/>
                <a:cs typeface="Arial" charset="0"/>
              </a:rPr>
              <a:t> </a:t>
            </a:r>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1057275" y="2251075"/>
            <a:ext cx="7772400" cy="2171700"/>
          </a:xfrm>
        </p:spPr>
        <p:txBody>
          <a:bodyPr lIns="0" tIns="0" rIns="0" bIns="0">
            <a:spAutoFit/>
          </a:bodyPr>
          <a:lstStyle/>
          <a:p>
            <a:pPr>
              <a:tabLst>
                <a:tab pos="0" algn="l"/>
                <a:tab pos="914400" algn="l"/>
                <a:tab pos="1828800" algn="l"/>
                <a:tab pos="2743200" algn="l"/>
                <a:tab pos="3082925" algn="l"/>
                <a:tab pos="3657600" algn="l"/>
                <a:tab pos="4572000" algn="l"/>
                <a:tab pos="5486400" algn="l"/>
                <a:tab pos="6400800" algn="l"/>
                <a:tab pos="7315200" algn="l"/>
                <a:tab pos="8229600" algn="l"/>
                <a:tab pos="9144000" algn="l"/>
                <a:tab pos="10058400" algn="l"/>
              </a:tabLst>
            </a:pPr>
            <a:r>
              <a:rPr lang="en-GB" sz="15000" b="1" smtClean="0"/>
              <a:t>N </a:t>
            </a:r>
            <a:r>
              <a:rPr lang="en-GB" sz="12000" b="1" smtClean="0">
                <a:solidFill>
                  <a:srgbClr val="00AE00"/>
                </a:solidFill>
                <a:cs typeface="Times New Roman" pitchFamily="18" charset="0"/>
              </a:rPr>
              <a:t>$</a:t>
            </a:r>
            <a:r>
              <a:rPr lang="en-GB" sz="15000" b="1" smtClean="0"/>
              <a:t> F</a:t>
            </a:r>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5"/>
          <p:cNvSpPr txBox="1">
            <a:spLocks noChangeAspect="1" noChangeArrowheads="1"/>
          </p:cNvSpPr>
          <p:nvPr/>
        </p:nvSpPr>
        <p:spPr bwMode="auto">
          <a:xfrm>
            <a:off x="2590800" y="2909888"/>
            <a:ext cx="1387475" cy="701675"/>
          </a:xfrm>
          <a:prstGeom prst="rect">
            <a:avLst/>
          </a:prstGeom>
          <a:solidFill>
            <a:srgbClr val="FFFFFF"/>
          </a:solidFill>
          <a:ln w="31750">
            <a:solidFill>
              <a:srgbClr val="006600"/>
            </a:solidFill>
            <a:miter lim="800000"/>
            <a:headEnd/>
            <a:tailEnd/>
          </a:ln>
        </p:spPr>
        <p:txBody>
          <a:bodyPr/>
          <a:lstStyle/>
          <a:p>
            <a:pPr algn="ctr">
              <a:buClrTx/>
              <a:buSzTx/>
              <a:buFontTx/>
              <a:buNone/>
            </a:pPr>
            <a:r>
              <a:rPr lang="en-US" sz="1200">
                <a:solidFill>
                  <a:schemeClr val="bg2"/>
                </a:solidFill>
              </a:rPr>
              <a:t>Research on Teaching and Learning</a:t>
            </a:r>
          </a:p>
        </p:txBody>
      </p:sp>
      <p:sp>
        <p:nvSpPr>
          <p:cNvPr id="53251" name="Text Box 6"/>
          <p:cNvSpPr txBox="1">
            <a:spLocks noChangeAspect="1" noChangeArrowheads="1"/>
          </p:cNvSpPr>
          <p:nvPr/>
        </p:nvSpPr>
        <p:spPr bwMode="auto">
          <a:xfrm>
            <a:off x="4856163" y="4114800"/>
            <a:ext cx="1316037" cy="479425"/>
          </a:xfrm>
          <a:prstGeom prst="rect">
            <a:avLst/>
          </a:prstGeom>
          <a:solidFill>
            <a:srgbClr val="FFFFFF"/>
          </a:solidFill>
          <a:ln w="31750">
            <a:solidFill>
              <a:srgbClr val="006600"/>
            </a:solidFill>
            <a:miter lim="800000"/>
            <a:headEnd/>
            <a:tailEnd/>
          </a:ln>
        </p:spPr>
        <p:txBody>
          <a:bodyPr/>
          <a:lstStyle/>
          <a:p>
            <a:pPr algn="ctr">
              <a:buClrTx/>
              <a:buSzTx/>
              <a:buFontTx/>
              <a:buNone/>
            </a:pPr>
            <a:r>
              <a:rPr lang="en-US" sz="1200">
                <a:solidFill>
                  <a:schemeClr val="bg2"/>
                </a:solidFill>
              </a:rPr>
              <a:t>Implementing Innovations</a:t>
            </a:r>
          </a:p>
        </p:txBody>
      </p:sp>
      <p:sp>
        <p:nvSpPr>
          <p:cNvPr id="53252" name="Text Box 7"/>
          <p:cNvSpPr txBox="1">
            <a:spLocks noChangeAspect="1" noChangeArrowheads="1"/>
          </p:cNvSpPr>
          <p:nvPr/>
        </p:nvSpPr>
        <p:spPr bwMode="auto">
          <a:xfrm>
            <a:off x="4029075" y="2057400"/>
            <a:ext cx="1152525" cy="639763"/>
          </a:xfrm>
          <a:prstGeom prst="rect">
            <a:avLst/>
          </a:prstGeom>
          <a:solidFill>
            <a:srgbClr val="FFFFFF"/>
          </a:solidFill>
          <a:ln w="31750">
            <a:solidFill>
              <a:srgbClr val="006600"/>
            </a:solidFill>
            <a:miter lim="800000"/>
            <a:headEnd/>
            <a:tailEnd/>
          </a:ln>
        </p:spPr>
        <p:txBody>
          <a:bodyPr/>
          <a:lstStyle/>
          <a:p>
            <a:pPr algn="ctr">
              <a:buClrTx/>
              <a:buSzTx/>
              <a:buFontTx/>
              <a:buNone/>
            </a:pPr>
            <a:r>
              <a:rPr lang="en-US" sz="1200">
                <a:solidFill>
                  <a:schemeClr val="bg2"/>
                </a:solidFill>
              </a:rPr>
              <a:t>New Learning Materials</a:t>
            </a:r>
          </a:p>
        </p:txBody>
      </p:sp>
      <p:sp>
        <p:nvSpPr>
          <p:cNvPr id="53253" name="Text Box 8"/>
          <p:cNvSpPr txBox="1">
            <a:spLocks noChangeAspect="1" noChangeArrowheads="1"/>
          </p:cNvSpPr>
          <p:nvPr/>
        </p:nvSpPr>
        <p:spPr bwMode="auto">
          <a:xfrm>
            <a:off x="5324475" y="2949575"/>
            <a:ext cx="1000125" cy="479425"/>
          </a:xfrm>
          <a:prstGeom prst="rect">
            <a:avLst/>
          </a:prstGeom>
          <a:solidFill>
            <a:srgbClr val="FFFFFF"/>
          </a:solidFill>
          <a:ln w="31750">
            <a:solidFill>
              <a:srgbClr val="006600"/>
            </a:solidFill>
            <a:miter lim="800000"/>
            <a:headEnd/>
            <a:tailEnd/>
          </a:ln>
        </p:spPr>
        <p:txBody>
          <a:bodyPr/>
          <a:lstStyle/>
          <a:p>
            <a:pPr algn="ctr">
              <a:buClrTx/>
              <a:buSzTx/>
              <a:buFontTx/>
              <a:buNone/>
            </a:pPr>
            <a:r>
              <a:rPr lang="en-US" sz="1200">
                <a:solidFill>
                  <a:schemeClr val="bg2"/>
                </a:solidFill>
              </a:rPr>
              <a:t>Faculty Expertise</a:t>
            </a:r>
          </a:p>
        </p:txBody>
      </p:sp>
      <p:sp>
        <p:nvSpPr>
          <p:cNvPr id="53254" name="Text Box 9"/>
          <p:cNvSpPr txBox="1">
            <a:spLocks noChangeAspect="1" noChangeArrowheads="1"/>
          </p:cNvSpPr>
          <p:nvPr/>
        </p:nvSpPr>
        <p:spPr bwMode="auto">
          <a:xfrm>
            <a:off x="3036888" y="4083050"/>
            <a:ext cx="1077912" cy="479425"/>
          </a:xfrm>
          <a:prstGeom prst="rect">
            <a:avLst/>
          </a:prstGeom>
          <a:solidFill>
            <a:srgbClr val="FFFFFF"/>
          </a:solidFill>
          <a:ln w="31750">
            <a:solidFill>
              <a:srgbClr val="006600"/>
            </a:solidFill>
            <a:miter lim="800000"/>
            <a:headEnd/>
            <a:tailEnd/>
          </a:ln>
        </p:spPr>
        <p:txBody>
          <a:bodyPr/>
          <a:lstStyle/>
          <a:p>
            <a:pPr algn="ctr">
              <a:buClrTx/>
              <a:buSzTx/>
              <a:buFontTx/>
              <a:buNone/>
            </a:pPr>
            <a:r>
              <a:rPr lang="en-US" sz="1200">
                <a:solidFill>
                  <a:schemeClr val="bg2"/>
                </a:solidFill>
              </a:rPr>
              <a:t>Assessing Learning</a:t>
            </a:r>
          </a:p>
        </p:txBody>
      </p:sp>
      <p:sp>
        <p:nvSpPr>
          <p:cNvPr id="53255" name="Text Box 15"/>
          <p:cNvSpPr txBox="1">
            <a:spLocks noChangeArrowheads="1"/>
          </p:cNvSpPr>
          <p:nvPr/>
        </p:nvSpPr>
        <p:spPr bwMode="auto">
          <a:xfrm>
            <a:off x="1143000" y="4953000"/>
            <a:ext cx="7315200" cy="1552575"/>
          </a:xfrm>
          <a:prstGeom prst="rect">
            <a:avLst/>
          </a:prstGeom>
          <a:noFill/>
          <a:ln w="9525">
            <a:noFill/>
            <a:miter lim="800000"/>
            <a:headEnd/>
            <a:tailEnd/>
          </a:ln>
        </p:spPr>
        <p:txBody>
          <a:bodyPr>
            <a:spAutoFit/>
          </a:bodyPr>
          <a:lstStyle/>
          <a:p>
            <a:pPr>
              <a:spcBef>
                <a:spcPct val="50000"/>
              </a:spcBef>
              <a:buClrTx/>
              <a:buSzTx/>
              <a:buFontTx/>
              <a:buNone/>
            </a:pPr>
            <a:r>
              <a:rPr kumimoji="1" lang="en-US" sz="2400">
                <a:solidFill>
                  <a:schemeClr val="tx1"/>
                </a:solidFill>
              </a:rPr>
              <a:t>Projects should address a recognized need and undertake exemplary work in at least of the above elements. Projects may take advantage of natural synergies among these elements.</a:t>
            </a:r>
          </a:p>
        </p:txBody>
      </p:sp>
      <p:sp>
        <p:nvSpPr>
          <p:cNvPr id="53256" name="Rectangle 16"/>
          <p:cNvSpPr>
            <a:spLocks noChangeArrowheads="1"/>
          </p:cNvSpPr>
          <p:nvPr/>
        </p:nvSpPr>
        <p:spPr bwMode="auto">
          <a:xfrm>
            <a:off x="1143000" y="381000"/>
            <a:ext cx="5105400" cy="1189038"/>
          </a:xfrm>
          <a:prstGeom prst="rect">
            <a:avLst/>
          </a:prstGeom>
          <a:solidFill>
            <a:srgbClr val="CCECFF"/>
          </a:solidFill>
          <a:ln w="9525">
            <a:noFill/>
            <a:round/>
            <a:headEnd/>
            <a:tailEnd/>
          </a:ln>
        </p:spPr>
        <p:txBody>
          <a:bodyPr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CC0000"/>
                </a:solidFill>
              </a:rPr>
              <a:t>TUES</a:t>
            </a:r>
            <a:r>
              <a:rPr lang="en-GB">
                <a:solidFill>
                  <a:srgbClr val="000000"/>
                </a:solidFill>
              </a:rPr>
              <a:t> Framework</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ChangeArrowheads="1"/>
          </p:cNvSpPr>
          <p:nvPr/>
        </p:nvSpPr>
        <p:spPr bwMode="auto">
          <a:xfrm>
            <a:off x="762000" y="1752600"/>
            <a:ext cx="8382000" cy="4419600"/>
          </a:xfrm>
          <a:prstGeom prst="rect">
            <a:avLst/>
          </a:prstGeom>
          <a:noFill/>
          <a:ln w="9525">
            <a:noFill/>
            <a:round/>
            <a:headEnd/>
            <a:tailEnd/>
          </a:ln>
        </p:spPr>
        <p:txBody>
          <a:bodyPr lIns="90000" tIns="46800" rIns="90000" bIns="46800"/>
          <a:lstStyle/>
          <a:p>
            <a:pPr marL="341313" indent="-341313">
              <a:spcBef>
                <a:spcPts val="700"/>
              </a:spcBef>
              <a:buClr>
                <a:srgbClr val="000000"/>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800">
                <a:solidFill>
                  <a:srgbClr val="000000"/>
                </a:solidFill>
              </a:rPr>
              <a:t>Phase 1 –</a:t>
            </a:r>
            <a:r>
              <a:rPr lang="en-GB" sz="2400">
                <a:solidFill>
                  <a:srgbClr val="000000"/>
                </a:solidFill>
              </a:rPr>
              <a:t> </a:t>
            </a:r>
            <a:r>
              <a:rPr lang="en-GB" sz="2800" i="1">
                <a:solidFill>
                  <a:srgbClr val="000000"/>
                </a:solidFill>
              </a:rPr>
              <a:t>Exploratory Projects </a:t>
            </a:r>
            <a:r>
              <a:rPr lang="en-GB" sz="2800" i="1">
                <a:solidFill>
                  <a:srgbClr val="FF3300"/>
                </a:solidFill>
              </a:rPr>
              <a:t>(May 26, 27 2011) </a:t>
            </a:r>
            <a:r>
              <a:rPr lang="en-GB" sz="2400">
                <a:solidFill>
                  <a:srgbClr val="000000"/>
                </a:solidFill>
              </a:rPr>
              <a:t>Involve exploratory, initial investigation or adaptation in one of the five elements of the CCLI Framework. </a:t>
            </a:r>
          </a:p>
          <a:p>
            <a:pPr marL="341313" indent="-341313">
              <a:spcBef>
                <a:spcPts val="700"/>
              </a:spcBef>
              <a:buClr>
                <a:srgbClr val="000000"/>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800">
                <a:solidFill>
                  <a:srgbClr val="000000"/>
                </a:solidFill>
              </a:rPr>
              <a:t>Phase 2 –</a:t>
            </a:r>
            <a:r>
              <a:rPr lang="en-GB" sz="2400">
                <a:solidFill>
                  <a:srgbClr val="000000"/>
                </a:solidFill>
              </a:rPr>
              <a:t> </a:t>
            </a:r>
            <a:r>
              <a:rPr lang="en-GB" sz="2800" i="1">
                <a:solidFill>
                  <a:srgbClr val="000000"/>
                </a:solidFill>
              </a:rPr>
              <a:t>Expansion Projects </a:t>
            </a:r>
            <a:r>
              <a:rPr lang="en-GB" sz="2800" i="1">
                <a:solidFill>
                  <a:srgbClr val="FF3300"/>
                </a:solidFill>
              </a:rPr>
              <a:t>(Jan. 14, 2011)</a:t>
            </a:r>
          </a:p>
          <a:p>
            <a:pPr marL="341313" indent="-341313">
              <a:spcBef>
                <a:spcPts val="600"/>
              </a:spcBef>
              <a:buClr>
                <a:srgbClr val="000000"/>
              </a:buCl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400">
                <a:solidFill>
                  <a:srgbClr val="000000"/>
                </a:solidFill>
              </a:rPr>
              <a:t>	Build on smaller scale but proven innovations, refine and test innovations on diverse users</a:t>
            </a:r>
          </a:p>
          <a:p>
            <a:pPr marL="341313" indent="-341313">
              <a:spcBef>
                <a:spcPts val="700"/>
              </a:spcBef>
              <a:buClr>
                <a:srgbClr val="000000"/>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800">
                <a:solidFill>
                  <a:srgbClr val="000000"/>
                </a:solidFill>
              </a:rPr>
              <a:t>Phase 3 –</a:t>
            </a:r>
            <a:r>
              <a:rPr lang="en-GB" sz="2400">
                <a:solidFill>
                  <a:srgbClr val="000000"/>
                </a:solidFill>
              </a:rPr>
              <a:t> </a:t>
            </a:r>
            <a:r>
              <a:rPr lang="en-GB" sz="2800" i="1">
                <a:solidFill>
                  <a:srgbClr val="000000"/>
                </a:solidFill>
              </a:rPr>
              <a:t>Comprehensive Projects </a:t>
            </a:r>
            <a:r>
              <a:rPr lang="en-GB" sz="2800" i="1">
                <a:solidFill>
                  <a:srgbClr val="FF3300"/>
                </a:solidFill>
              </a:rPr>
              <a:t>(Jan. 14, 2011) </a:t>
            </a:r>
            <a:r>
              <a:rPr lang="en-GB" sz="2400">
                <a:solidFill>
                  <a:srgbClr val="000000"/>
                </a:solidFill>
              </a:rPr>
              <a:t>Several diverse institutions, evaluation or assessment activities–deep &amp; broad, combine proven results and mature innovations from several component areas</a:t>
            </a:r>
          </a:p>
        </p:txBody>
      </p:sp>
      <p:sp>
        <p:nvSpPr>
          <p:cNvPr id="54275" name="Text Box 2"/>
          <p:cNvSpPr txBox="1">
            <a:spLocks noChangeArrowheads="1"/>
          </p:cNvSpPr>
          <p:nvPr/>
        </p:nvSpPr>
        <p:spPr bwMode="auto">
          <a:xfrm>
            <a:off x="1143000" y="152400"/>
            <a:ext cx="7467600" cy="1079500"/>
          </a:xfrm>
          <a:prstGeom prst="rect">
            <a:avLst/>
          </a:prstGeom>
          <a:solidFill>
            <a:srgbClr val="CCECFF"/>
          </a:solidFill>
          <a:ln w="9525">
            <a:noFill/>
            <a:round/>
            <a:headEnd/>
            <a:tailEnd/>
          </a:ln>
        </p:spPr>
        <p:txBody>
          <a:bodyPr lIns="90000" tIns="46800" rIns="90000" bIns="46800">
            <a:spAutoFit/>
          </a:bodyPr>
          <a:lstStyle/>
          <a:p>
            <a:pPr>
              <a:spcBef>
                <a:spcPts val="1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a:solidFill>
                  <a:srgbClr val="CC0000"/>
                </a:solidFill>
              </a:rPr>
              <a:t>TUES:</a:t>
            </a:r>
            <a:r>
              <a:rPr lang="en-GB" sz="3200">
                <a:solidFill>
                  <a:srgbClr val="000000"/>
                </a:solidFill>
              </a:rPr>
              <a:t> 3 Phases to Reach Goals of the Program</a:t>
            </a:r>
            <a:r>
              <a:rPr lang="en-GB" sz="2800">
                <a:solidFill>
                  <a:srgbClr val="3333CC"/>
                </a:solidFill>
                <a:latin typeface="Comic Sans MS" pitchFamily="66" charset="0"/>
              </a:rPr>
              <a:t>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Grp="1" noChangeArrowheads="1"/>
          </p:cNvSpPr>
          <p:nvPr>
            <p:ph type="title"/>
          </p:nvPr>
        </p:nvSpPr>
        <p:spPr>
          <a:xfrm>
            <a:off x="990600" y="628650"/>
            <a:ext cx="7772400" cy="647700"/>
          </a:xfrm>
          <a:solidFill>
            <a:srgbClr val="CCECFF"/>
          </a:solidFill>
        </p:spPr>
        <p:txBody>
          <a:bodyPr>
            <a:spAutoFit/>
          </a:bodyPr>
          <a:lstStyle/>
          <a:p>
            <a:pPr>
              <a:lnSpc>
                <a:spcPct val="100000"/>
              </a:lnSpc>
              <a:buClr>
                <a:srgbClr val="CC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smtClean="0">
                <a:solidFill>
                  <a:srgbClr val="CC0000"/>
                </a:solidFill>
                <a:latin typeface="Arial" charset="0"/>
              </a:rPr>
              <a:t>TUES:</a:t>
            </a:r>
            <a:r>
              <a:rPr lang="en-GB" sz="3600" b="1" smtClean="0">
                <a:latin typeface="Arial" charset="0"/>
              </a:rPr>
              <a:t> Resource Center(s)</a:t>
            </a:r>
          </a:p>
        </p:txBody>
      </p:sp>
      <p:sp>
        <p:nvSpPr>
          <p:cNvPr id="55299" name="Rectangle 2"/>
          <p:cNvSpPr>
            <a:spLocks noGrp="1" noChangeArrowheads="1"/>
          </p:cNvSpPr>
          <p:nvPr>
            <p:ph type="body" idx="1"/>
          </p:nvPr>
        </p:nvSpPr>
        <p:spPr>
          <a:xfrm>
            <a:off x="1066800" y="2057400"/>
            <a:ext cx="7772400" cy="3251200"/>
          </a:xfrm>
        </p:spPr>
        <p:txBody>
          <a:bodyPr>
            <a:spAutoFit/>
          </a:bodyPr>
          <a:lstStyle/>
          <a:p>
            <a:pPr>
              <a:lnSpc>
                <a:spcPct val="90000"/>
              </a:lnSpc>
              <a:spcBef>
                <a:spcPts val="650"/>
              </a:spcBef>
              <a:buClr>
                <a:srgbClr val="000099"/>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4300" b="1" smtClean="0">
                <a:latin typeface="Arial" charset="0"/>
              </a:rPr>
              <a:t>A new component</a:t>
            </a:r>
          </a:p>
          <a:p>
            <a:pPr>
              <a:lnSpc>
                <a:spcPct val="90000"/>
              </a:lnSpc>
              <a:spcBef>
                <a:spcPts val="650"/>
              </a:spcBef>
              <a:buClr>
                <a:srgbClr val="000099"/>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4300" b="1" smtClean="0">
              <a:latin typeface="Arial" charset="0"/>
            </a:endParaRPr>
          </a:p>
          <a:p>
            <a:pPr>
              <a:lnSpc>
                <a:spcPct val="90000"/>
              </a:lnSpc>
              <a:spcBef>
                <a:spcPts val="650"/>
              </a:spcBef>
              <a:buClr>
                <a:srgbClr val="000099"/>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4300" b="1" smtClean="0">
                <a:latin typeface="Arial" charset="0"/>
              </a:rPr>
              <a:t>This is the 2</a:t>
            </a:r>
            <a:r>
              <a:rPr lang="en-GB" sz="4300" b="1" baseline="30000" smtClean="0">
                <a:latin typeface="Arial" charset="0"/>
              </a:rPr>
              <a:t>nd</a:t>
            </a:r>
            <a:r>
              <a:rPr lang="en-GB" sz="4300" b="1" smtClean="0">
                <a:latin typeface="Arial" charset="0"/>
              </a:rPr>
              <a:t> year of competition, none funded in 2010</a:t>
            </a:r>
            <a:endParaRPr lang="en-GB" sz="4800" b="1" smtClean="0">
              <a:latin typeface="Arial"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990600" y="628650"/>
            <a:ext cx="7772400" cy="647700"/>
          </a:xfrm>
          <a:solidFill>
            <a:srgbClr val="CCECFF"/>
          </a:solidFill>
        </p:spPr>
        <p:txBody>
          <a:bodyPr>
            <a:spAutoFit/>
          </a:bodyPr>
          <a:lstStyle/>
          <a:p>
            <a:pPr>
              <a:lnSpc>
                <a:spcPct val="100000"/>
              </a:lnSpc>
              <a:buClr>
                <a:srgbClr val="CC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smtClean="0">
                <a:solidFill>
                  <a:srgbClr val="CC0000"/>
                </a:solidFill>
                <a:latin typeface="Arial" charset="0"/>
              </a:rPr>
              <a:t>TUES:</a:t>
            </a:r>
            <a:r>
              <a:rPr lang="en-GB" sz="3600" b="1" smtClean="0">
                <a:latin typeface="Arial" charset="0"/>
              </a:rPr>
              <a:t> Proposal Due Dates</a:t>
            </a:r>
          </a:p>
        </p:txBody>
      </p:sp>
      <p:sp>
        <p:nvSpPr>
          <p:cNvPr id="56323" name="Rectangle 3"/>
          <p:cNvSpPr>
            <a:spLocks noGrp="1" noChangeArrowheads="1"/>
          </p:cNvSpPr>
          <p:nvPr>
            <p:ph type="body" idx="1"/>
          </p:nvPr>
        </p:nvSpPr>
        <p:spPr>
          <a:xfrm>
            <a:off x="1066800" y="1600200"/>
            <a:ext cx="8077200" cy="2392363"/>
          </a:xfrm>
        </p:spPr>
        <p:txBody>
          <a:bodyPr>
            <a:spAutoFit/>
          </a:bodyPr>
          <a:lstStyle/>
          <a:p>
            <a:pPr>
              <a:lnSpc>
                <a:spcPct val="90000"/>
              </a:lnSpc>
              <a:spcBef>
                <a:spcPts val="650"/>
              </a:spcBef>
              <a:buClr>
                <a:srgbClr val="000099"/>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smtClean="0">
                <a:latin typeface="Arial" charset="0"/>
              </a:rPr>
              <a:t>Due Dates: Phases 2 &amp; 3 – January 14, 2011</a:t>
            </a:r>
          </a:p>
          <a:p>
            <a:pPr>
              <a:lnSpc>
                <a:spcPct val="90000"/>
              </a:lnSpc>
              <a:spcBef>
                <a:spcPts val="650"/>
              </a:spcBef>
              <a:buClr>
                <a:srgbClr val="000099"/>
              </a:buClr>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b="1" smtClean="0">
              <a:latin typeface="Arial" charset="0"/>
            </a:endParaRPr>
          </a:p>
          <a:p>
            <a:pPr>
              <a:lnSpc>
                <a:spcPct val="90000"/>
              </a:lnSpc>
              <a:spcBef>
                <a:spcPts val="650"/>
              </a:spcBef>
              <a:buClr>
                <a:srgbClr val="000099"/>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smtClean="0">
                <a:latin typeface="Arial" charset="0"/>
              </a:rPr>
              <a:t>Next Phase 1: (May 26, 2011)</a:t>
            </a:r>
          </a:p>
          <a:p>
            <a:pPr>
              <a:lnSpc>
                <a:spcPct val="90000"/>
              </a:lnSpc>
              <a:spcBef>
                <a:spcPts val="650"/>
              </a:spcBef>
              <a:buClr>
                <a:srgbClr val="000099"/>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b="1" smtClean="0">
              <a:latin typeface="Arial" charset="0"/>
            </a:endParaRPr>
          </a:p>
          <a:p>
            <a:pPr>
              <a:lnSpc>
                <a:spcPct val="90000"/>
              </a:lnSpc>
              <a:spcBef>
                <a:spcPts val="650"/>
              </a:spcBef>
              <a:buClr>
                <a:srgbClr val="000099"/>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smtClean="0">
                <a:latin typeface="Arial" charset="0"/>
              </a:rPr>
              <a:t>Monitor the DUE website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Grp="1" noChangeArrowheads="1"/>
          </p:cNvSpPr>
          <p:nvPr>
            <p:ph type="title"/>
          </p:nvPr>
        </p:nvSpPr>
        <p:spPr>
          <a:xfrm>
            <a:off x="990600" y="236538"/>
            <a:ext cx="7924800" cy="1431925"/>
          </a:xfrm>
        </p:spPr>
        <p:txBody>
          <a:bodyPr>
            <a:spAutoFit/>
          </a:bodyPr>
          <a:lstStyle/>
          <a:p>
            <a:pPr algn="l">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smtClean="0">
                <a:latin typeface="Arial" charset="0"/>
              </a:rPr>
              <a:t>FY2007 Phase 2 Math Awards: </a:t>
            </a:r>
            <a:br>
              <a:rPr lang="en-GB" sz="4400" smtClean="0">
                <a:latin typeface="Arial" charset="0"/>
              </a:rPr>
            </a:br>
            <a:r>
              <a:rPr lang="en-GB" sz="4400" smtClean="0">
                <a:latin typeface="Arial" charset="0"/>
              </a:rPr>
              <a:t>Examples</a:t>
            </a:r>
          </a:p>
        </p:txBody>
      </p:sp>
      <p:sp>
        <p:nvSpPr>
          <p:cNvPr id="57347" name="Rectangle 2"/>
          <p:cNvSpPr>
            <a:spLocks noGrp="1" noChangeArrowheads="1"/>
          </p:cNvSpPr>
          <p:nvPr>
            <p:ph type="body" idx="1"/>
          </p:nvPr>
        </p:nvSpPr>
        <p:spPr>
          <a:xfrm>
            <a:off x="1066800" y="1828800"/>
            <a:ext cx="7772400" cy="4879975"/>
          </a:xfrm>
        </p:spPr>
        <p:txBody>
          <a:bodyPr>
            <a:spAutoFit/>
          </a:bodyPr>
          <a:lstStyle/>
          <a:p>
            <a:pPr>
              <a:lnSpc>
                <a:spcPct val="90000"/>
              </a:lnSpc>
              <a:spcBef>
                <a:spcPts val="700"/>
              </a:spcBef>
              <a:buClr>
                <a:srgbClr val="FF0000"/>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b="1" smtClean="0">
                <a:solidFill>
                  <a:srgbClr val="FF0000"/>
                </a:solidFill>
                <a:latin typeface="Arial" charset="0"/>
              </a:rPr>
              <a:t>Quantitative Reasoning in the Contemporary World</a:t>
            </a:r>
            <a:r>
              <a:rPr lang="en-GB" sz="2800" b="1" smtClean="0">
                <a:latin typeface="Arial" charset="0"/>
              </a:rPr>
              <a:t>– University of Arkansas – PI: Bernie Madison (0715039)</a:t>
            </a:r>
          </a:p>
          <a:p>
            <a:pPr>
              <a:lnSpc>
                <a:spcPct val="90000"/>
              </a:lnSpc>
              <a:spcBef>
                <a:spcPts val="700"/>
              </a:spcBef>
              <a:buClr>
                <a:srgbClr val="FF0000"/>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b="1" smtClean="0">
                <a:solidFill>
                  <a:srgbClr val="FF0000"/>
                </a:solidFill>
                <a:latin typeface="Arial" charset="0"/>
              </a:rPr>
              <a:t>A Phase II Expansion of the Development of a Multidisciplinary Course on Wavelets and Applications </a:t>
            </a:r>
            <a:r>
              <a:rPr lang="en-GB" sz="2800" b="1" smtClean="0">
                <a:latin typeface="Arial" charset="0"/>
              </a:rPr>
              <a:t>– Univ. of St. Thomas, et al – PI: Pat Van Fleet, et al (0717622, 0717645, 0717567, 0717158)</a:t>
            </a:r>
          </a:p>
          <a:p>
            <a:pPr>
              <a:lnSpc>
                <a:spcPct val="90000"/>
              </a:lnSpc>
              <a:spcBef>
                <a:spcPts val="700"/>
              </a:spcBef>
              <a:buClr>
                <a:srgbClr val="FF0000"/>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b="1" smtClean="0">
                <a:solidFill>
                  <a:srgbClr val="FF0000"/>
                </a:solidFill>
                <a:latin typeface="Arial" charset="0"/>
              </a:rPr>
              <a:t>Learning Discrete Mathematics and Computer Science via Primary Historical Sources</a:t>
            </a:r>
            <a:r>
              <a:rPr lang="en-GB" sz="2800" b="1" smtClean="0">
                <a:latin typeface="Arial" charset="0"/>
              </a:rPr>
              <a:t>– University of New Mexico, et al – PI: Jerry Lodder, et al (0717752, 0715392)</a:t>
            </a:r>
            <a:endParaRPr lang="en-GB" sz="2800" b="1" smtClean="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Grp="1" noChangeArrowheads="1"/>
          </p:cNvSpPr>
          <p:nvPr>
            <p:ph type="title"/>
          </p:nvPr>
        </p:nvSpPr>
        <p:spPr>
          <a:xfrm>
            <a:off x="990600" y="295275"/>
            <a:ext cx="7772400" cy="1311275"/>
          </a:xfrm>
        </p:spPr>
        <p:txBody>
          <a:bodyPr>
            <a:spAutoFit/>
          </a:bodyPr>
          <a:lstStyle/>
          <a:p>
            <a:pPr algn="l">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b="1" smtClean="0">
                <a:latin typeface="Arial" charset="0"/>
              </a:rPr>
              <a:t>FY2008 Phase 1 Math Awards: </a:t>
            </a:r>
            <a:br>
              <a:rPr lang="en-GB" sz="4000" b="1" smtClean="0">
                <a:latin typeface="Arial" charset="0"/>
              </a:rPr>
            </a:br>
            <a:r>
              <a:rPr lang="en-GB" sz="4000" b="1" smtClean="0">
                <a:latin typeface="Arial" charset="0"/>
              </a:rPr>
              <a:t>Examples</a:t>
            </a:r>
          </a:p>
        </p:txBody>
      </p:sp>
      <p:sp>
        <p:nvSpPr>
          <p:cNvPr id="58371" name="Rectangle 2"/>
          <p:cNvSpPr>
            <a:spLocks noGrp="1" noChangeArrowheads="1"/>
          </p:cNvSpPr>
          <p:nvPr>
            <p:ph type="body" idx="1"/>
          </p:nvPr>
        </p:nvSpPr>
        <p:spPr>
          <a:xfrm>
            <a:off x="1066800" y="1981200"/>
            <a:ext cx="7772400" cy="4579938"/>
          </a:xfrm>
        </p:spPr>
        <p:txBody>
          <a:bodyPr>
            <a:spAutoFit/>
          </a:bodyPr>
          <a:lstStyle/>
          <a:p>
            <a:pPr>
              <a:lnSpc>
                <a:spcPct val="100000"/>
              </a:lnSpc>
              <a:spcBef>
                <a:spcPts val="800"/>
              </a:spcBef>
              <a:buClr>
                <a:srgbClr val="FF0000"/>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b="1" smtClean="0">
                <a:solidFill>
                  <a:srgbClr val="FF0000"/>
                </a:solidFill>
                <a:latin typeface="Arial" charset="0"/>
              </a:rPr>
              <a:t>Development of a new calculus and differential equations sequence for undergraduate life sciences majors</a:t>
            </a:r>
            <a:r>
              <a:rPr lang="en-GB" sz="3200" b="1" smtClean="0">
                <a:solidFill>
                  <a:srgbClr val="FF0000"/>
                </a:solidFill>
                <a:latin typeface="Arial" charset="0"/>
              </a:rPr>
              <a:t> </a:t>
            </a:r>
            <a:r>
              <a:rPr lang="en-GB" sz="3200" b="1" smtClean="0">
                <a:latin typeface="Arial" charset="0"/>
              </a:rPr>
              <a:t>– Michigan State University – PI: Chichia Chiu (0736893)</a:t>
            </a:r>
          </a:p>
          <a:p>
            <a:pPr>
              <a:lnSpc>
                <a:spcPct val="100000"/>
              </a:lnSpc>
              <a:spcBef>
                <a:spcPts val="800"/>
              </a:spcBef>
              <a:buClr>
                <a:srgbClr val="FF0000"/>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b="1" smtClean="0">
                <a:solidFill>
                  <a:srgbClr val="FF0000"/>
                </a:solidFill>
                <a:latin typeface="Arial" charset="0"/>
              </a:rPr>
              <a:t>Dynamic Visualization Tools for Multivariable Calculus </a:t>
            </a:r>
            <a:r>
              <a:rPr lang="en-GB" sz="3200" b="1" smtClean="0">
                <a:latin typeface="Arial" charset="0"/>
              </a:rPr>
              <a:t>– Monroe Community College – PI: Paul Seeburger  (0736968)</a:t>
            </a:r>
            <a:endParaRPr lang="en-GB" sz="3200" b="1" smtClean="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990600" y="174625"/>
            <a:ext cx="7770813" cy="2644775"/>
          </a:xfrm>
        </p:spPr>
        <p:txBody>
          <a:bodyPr/>
          <a:lstStyle/>
          <a:p>
            <a:r>
              <a:rPr lang="en-GB" sz="4000" b="1" smtClean="0">
                <a:solidFill>
                  <a:schemeClr val="accent2"/>
                </a:solidFill>
                <a:latin typeface="Arial" charset="0"/>
              </a:rPr>
              <a:t>Presidential Awards for Excellence in Science, Mathematics, and Engineering Mentoring (PAESMEM)</a:t>
            </a:r>
            <a:endParaRPr lang="en-US" sz="4000" b="1" smtClean="0">
              <a:solidFill>
                <a:schemeClr val="accent2"/>
              </a:solidFill>
              <a:latin typeface="Arial" charset="0"/>
            </a:endParaRPr>
          </a:p>
        </p:txBody>
      </p:sp>
      <p:sp>
        <p:nvSpPr>
          <p:cNvPr id="59395" name="Rectangle 3"/>
          <p:cNvSpPr>
            <a:spLocks noGrp="1" noChangeArrowheads="1"/>
          </p:cNvSpPr>
          <p:nvPr>
            <p:ph type="body" idx="1"/>
          </p:nvPr>
        </p:nvSpPr>
        <p:spPr>
          <a:xfrm>
            <a:off x="992188" y="3124200"/>
            <a:ext cx="7923212" cy="3505200"/>
          </a:xfrm>
        </p:spPr>
        <p:txBody>
          <a:bodyPr/>
          <a:lstStyle/>
          <a:p>
            <a:pPr>
              <a:lnSpc>
                <a:spcPct val="90000"/>
              </a:lnSpc>
              <a:spcBef>
                <a:spcPts val="600"/>
              </a:spcBef>
              <a:buClr>
                <a:schemeClr val="tx1"/>
              </a:buClr>
            </a:pPr>
            <a:r>
              <a:rPr lang="en-US" b="1" smtClean="0">
                <a:latin typeface="Arial" charset="0"/>
              </a:rPr>
              <a:t>Full Proposal Deadline: </a:t>
            </a:r>
          </a:p>
          <a:p>
            <a:pPr lvl="1">
              <a:lnSpc>
                <a:spcPct val="90000"/>
              </a:lnSpc>
              <a:spcBef>
                <a:spcPts val="600"/>
              </a:spcBef>
              <a:buClr>
                <a:schemeClr val="tx1"/>
              </a:buClr>
            </a:pPr>
            <a:r>
              <a:rPr lang="en-US" b="1" smtClean="0">
                <a:latin typeface="Arial" charset="0"/>
              </a:rPr>
              <a:t>October 6, 2010; first Wed. in October, annually thereafter</a:t>
            </a:r>
          </a:p>
          <a:p>
            <a:pPr>
              <a:lnSpc>
                <a:spcPct val="90000"/>
              </a:lnSpc>
              <a:spcBef>
                <a:spcPts val="600"/>
              </a:spcBef>
              <a:buClr>
                <a:schemeClr val="tx1"/>
              </a:buClr>
            </a:pPr>
            <a:endParaRPr lang="en-US" b="1" smtClean="0">
              <a:latin typeface="Arial" charset="0"/>
            </a:endParaRPr>
          </a:p>
          <a:p>
            <a:pPr>
              <a:lnSpc>
                <a:spcPct val="90000"/>
              </a:lnSpc>
              <a:spcBef>
                <a:spcPts val="600"/>
              </a:spcBef>
              <a:buClr>
                <a:schemeClr val="tx1"/>
              </a:buClr>
            </a:pPr>
            <a:r>
              <a:rPr lang="en-US" sz="2800" b="1" smtClean="0">
                <a:latin typeface="Arial" charset="0"/>
              </a:rPr>
              <a:t>http://www.nsf.gov/funding/pgm_summ.jsp?pims_id=5473</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22300" y="288925"/>
            <a:ext cx="8597900" cy="1557338"/>
          </a:xfrm>
        </p:spPr>
        <p:txBody>
          <a:bodyPr>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smtClean="0">
                <a:latin typeface="Arial" charset="0"/>
              </a:rPr>
              <a:t>Presidential Awards for Excellence in Science, Mathematics, and Engineering Mentoring (PAESMEM)</a:t>
            </a:r>
          </a:p>
        </p:txBody>
      </p:sp>
      <p:sp>
        <p:nvSpPr>
          <p:cNvPr id="60419" name="Rectangle 3"/>
          <p:cNvSpPr>
            <a:spLocks noGrp="1" noChangeArrowheads="1"/>
          </p:cNvSpPr>
          <p:nvPr>
            <p:ph type="body" idx="1"/>
          </p:nvPr>
        </p:nvSpPr>
        <p:spPr>
          <a:xfrm>
            <a:off x="914400" y="2667000"/>
            <a:ext cx="7753350" cy="3816350"/>
          </a:xfrm>
        </p:spPr>
        <p:txBody>
          <a:bodyPr>
            <a:spAutoFit/>
          </a:bodyPr>
          <a:lstStyle/>
          <a:p>
            <a:pPr>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smtClean="0">
                <a:latin typeface="Arial" charset="0"/>
              </a:rPr>
              <a:t>Identify outstanding mentoring efforts designed to enhance the participation of underrepresented groups in STEM</a:t>
            </a:r>
          </a:p>
          <a:p>
            <a:pPr>
              <a:lnSpc>
                <a:spcPct val="90000"/>
              </a:lnSpc>
              <a:spcBef>
                <a:spcPts val="700"/>
              </a:spcBef>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b="1" smtClean="0">
              <a:latin typeface="Arial" charset="0"/>
            </a:endParaRPr>
          </a:p>
          <a:p>
            <a:pPr lvl="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smtClean="0">
                <a:latin typeface="Arial" charset="0"/>
              </a:rPr>
              <a:t>Awardees are leaders in the national effort to develop the Nation's human resources in STEM</a:t>
            </a:r>
          </a:p>
          <a:p>
            <a:pPr lvl="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smtClean="0">
                <a:latin typeface="Arial" charset="0"/>
              </a:rPr>
              <a:t>NSF administers the program on behalf of the White House</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1387475"/>
            <a:ext cx="8534400" cy="2041525"/>
          </a:xfrm>
        </p:spPr>
        <p:txBody>
          <a:bodyPr>
            <a:spAutoFit/>
          </a:bodyPr>
          <a:lstStyle/>
          <a:p>
            <a:pPr algn="r">
              <a:lnSpc>
                <a:spcPct val="100000"/>
              </a:lnSpc>
              <a:buClr>
                <a:srgbClr val="FF33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i="1" smtClean="0">
                <a:solidFill>
                  <a:srgbClr val="FF3300"/>
                </a:solidFill>
                <a:latin typeface="Arial" charset="0"/>
              </a:rPr>
              <a:t>Joint Activity:</a:t>
            </a:r>
            <a:br>
              <a:rPr lang="en-GB" sz="3200" b="1" i="1" smtClean="0">
                <a:solidFill>
                  <a:srgbClr val="FF3300"/>
                </a:solidFill>
                <a:latin typeface="Arial" charset="0"/>
              </a:rPr>
            </a:br>
            <a:r>
              <a:rPr lang="en-GB" sz="3200" b="1" i="1" smtClean="0">
                <a:solidFill>
                  <a:srgbClr val="FF3300"/>
                </a:solidFill>
                <a:latin typeface="Arial" charset="0"/>
              </a:rPr>
              <a:t>Division of Mathematical Sciences (DMS)</a:t>
            </a:r>
            <a:br>
              <a:rPr lang="en-GB" sz="3200" b="1" i="1" smtClean="0">
                <a:solidFill>
                  <a:srgbClr val="FF3300"/>
                </a:solidFill>
                <a:latin typeface="Arial" charset="0"/>
              </a:rPr>
            </a:br>
            <a:r>
              <a:rPr lang="en-GB" sz="3200" b="1" i="1" smtClean="0">
                <a:solidFill>
                  <a:srgbClr val="FF3300"/>
                </a:solidFill>
                <a:latin typeface="Arial" charset="0"/>
              </a:rPr>
              <a:t>Division of </a:t>
            </a:r>
            <a:r>
              <a:rPr lang="en-GB" sz="2800" b="1" i="1" smtClean="0">
                <a:solidFill>
                  <a:srgbClr val="FF3300"/>
                </a:solidFill>
                <a:latin typeface="Arial" charset="0"/>
              </a:rPr>
              <a:t>Undergraduate</a:t>
            </a:r>
            <a:r>
              <a:rPr lang="en-GB" sz="3200" b="1" i="1" smtClean="0">
                <a:solidFill>
                  <a:srgbClr val="FF3300"/>
                </a:solidFill>
                <a:latin typeface="Arial" charset="0"/>
              </a:rPr>
              <a:t> Education (DUE)</a:t>
            </a:r>
            <a:br>
              <a:rPr lang="en-GB" sz="3200" b="1" i="1" smtClean="0">
                <a:solidFill>
                  <a:srgbClr val="FF3300"/>
                </a:solidFill>
                <a:latin typeface="Arial" charset="0"/>
              </a:rPr>
            </a:br>
            <a:r>
              <a:rPr lang="en-GB" sz="3200" b="1" i="1" smtClean="0">
                <a:solidFill>
                  <a:srgbClr val="FF3300"/>
                </a:solidFill>
                <a:latin typeface="Arial" charset="0"/>
              </a:rPr>
              <a:t>Division of Environmental Biology (DEB) </a:t>
            </a:r>
          </a:p>
        </p:txBody>
      </p:sp>
      <p:sp>
        <p:nvSpPr>
          <p:cNvPr id="61443" name="Rectangle 3"/>
          <p:cNvSpPr>
            <a:spLocks noGrp="1" noChangeArrowheads="1"/>
          </p:cNvSpPr>
          <p:nvPr>
            <p:ph type="body" idx="1"/>
          </p:nvPr>
        </p:nvSpPr>
        <p:spPr>
          <a:xfrm>
            <a:off x="1676400" y="3810000"/>
            <a:ext cx="6781800" cy="2041525"/>
          </a:xfrm>
        </p:spPr>
        <p:txBody>
          <a:bodyPr>
            <a:spAutoFit/>
          </a:bodyPr>
          <a:lstStyle/>
          <a:p>
            <a:pPr algn="ctr">
              <a:lnSpc>
                <a:spcPct val="100000"/>
              </a:lnSpc>
              <a:spcBef>
                <a:spcPts val="9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b="1" smtClean="0">
                <a:latin typeface="Arial" charset="0"/>
              </a:rPr>
              <a:t>Interdisciplinary Training for Undergraduates in Biological and Mathematical Sciences (UBM)</a:t>
            </a:r>
            <a:endParaRPr lang="en-GB" sz="3200" b="1" smtClean="0">
              <a:latin typeface="Arial" charset="0"/>
            </a:endParaRPr>
          </a:p>
        </p:txBody>
      </p:sp>
      <p:pic>
        <p:nvPicPr>
          <p:cNvPr id="61444" name="Picture 4" descr="gel"/>
          <p:cNvPicPr>
            <a:picLocks noChangeAspect="1" noChangeArrowheads="1"/>
          </p:cNvPicPr>
          <p:nvPr/>
        </p:nvPicPr>
        <p:blipFill>
          <a:blip r:embed="rId3"/>
          <a:srcRect/>
          <a:stretch>
            <a:fillRect/>
          </a:stretch>
        </p:blipFill>
        <p:spPr bwMode="auto">
          <a:xfrm>
            <a:off x="1216025" y="152400"/>
            <a:ext cx="1603375" cy="1676400"/>
          </a:xfrm>
          <a:prstGeom prst="rect">
            <a:avLst/>
          </a:prstGeom>
          <a:noFill/>
          <a:ln w="9525">
            <a:noFill/>
            <a:miter lim="800000"/>
            <a:headEnd/>
            <a:tailEnd/>
          </a:ln>
        </p:spPr>
      </p:pic>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2286000" y="381000"/>
            <a:ext cx="6629400" cy="1447800"/>
          </a:xfrm>
          <a:prstGeom prst="rect">
            <a:avLst/>
          </a:prstGeom>
          <a:noFill/>
          <a:ln w="9525">
            <a:noFill/>
            <a:round/>
            <a:headEnd/>
            <a:tailEnd/>
          </a:ln>
        </p:spPr>
        <p:txBody>
          <a:bodyPr lIns="90000" tIns="46800" rIns="90000" bIns="46800" anchor="ctr"/>
          <a:lstStyle/>
          <a:p>
            <a:pPr algn="r">
              <a:buClr>
                <a:srgbClr val="FF33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i="1">
                <a:solidFill>
                  <a:srgbClr val="FF3300"/>
                </a:solidFill>
              </a:rPr>
              <a:t>Interdisciplinary Training for Undergraduates </a:t>
            </a:r>
            <a:br>
              <a:rPr lang="en-GB" sz="2800" i="1">
                <a:solidFill>
                  <a:srgbClr val="FF3300"/>
                </a:solidFill>
              </a:rPr>
            </a:br>
            <a:r>
              <a:rPr lang="en-GB" sz="2800" i="1">
                <a:solidFill>
                  <a:srgbClr val="FF3300"/>
                </a:solidFill>
              </a:rPr>
              <a:t>in Biological and Mathematical Sciences </a:t>
            </a:r>
            <a:r>
              <a:rPr lang="en-GB" sz="3200" i="1">
                <a:solidFill>
                  <a:srgbClr val="FF3300"/>
                </a:solidFill>
              </a:rPr>
              <a:t>(UBM)</a:t>
            </a:r>
          </a:p>
        </p:txBody>
      </p:sp>
      <p:pic>
        <p:nvPicPr>
          <p:cNvPr id="62467" name="Picture 3" descr="gel"/>
          <p:cNvPicPr>
            <a:picLocks noChangeAspect="1" noChangeArrowheads="1"/>
          </p:cNvPicPr>
          <p:nvPr/>
        </p:nvPicPr>
        <p:blipFill>
          <a:blip r:embed="rId3"/>
          <a:srcRect/>
          <a:stretch>
            <a:fillRect/>
          </a:stretch>
        </p:blipFill>
        <p:spPr bwMode="auto">
          <a:xfrm>
            <a:off x="1216025" y="304800"/>
            <a:ext cx="1603375" cy="1676400"/>
          </a:xfrm>
          <a:prstGeom prst="rect">
            <a:avLst/>
          </a:prstGeom>
          <a:noFill/>
          <a:ln w="9525">
            <a:noFill/>
            <a:miter lim="800000"/>
            <a:headEnd/>
            <a:tailEnd/>
          </a:ln>
        </p:spPr>
      </p:pic>
      <p:sp>
        <p:nvSpPr>
          <p:cNvPr id="62468" name="Rectangle 4"/>
          <p:cNvSpPr>
            <a:spLocks noChangeArrowheads="1"/>
          </p:cNvSpPr>
          <p:nvPr/>
        </p:nvSpPr>
        <p:spPr bwMode="auto">
          <a:xfrm>
            <a:off x="762000" y="2133600"/>
            <a:ext cx="7924800" cy="4521200"/>
          </a:xfrm>
          <a:prstGeom prst="rect">
            <a:avLst/>
          </a:prstGeom>
          <a:noFill/>
          <a:ln w="9525">
            <a:noFill/>
            <a:round/>
            <a:headEnd/>
            <a:tailEnd/>
          </a:ln>
        </p:spPr>
        <p:txBody>
          <a:bodyPr lIns="90000" tIns="46800" rIns="90000" bIns="46800">
            <a:spAutoFit/>
          </a:bodyPr>
          <a:lstStyle/>
          <a:p>
            <a:pPr marL="341313" indent="-341313">
              <a:spcBef>
                <a:spcPts val="700"/>
              </a:spcBef>
              <a:buClr>
                <a:srgbClr val="000000"/>
              </a:buCl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a:solidFill>
                  <a:srgbClr val="000000"/>
                </a:solidFill>
                <a:cs typeface="Arial" charset="0"/>
              </a:rPr>
              <a:t>	Goals:</a:t>
            </a:r>
          </a:p>
          <a:p>
            <a:pPr marL="341313" indent="-341313">
              <a:spcBef>
                <a:spcPts val="700"/>
              </a:spcBef>
              <a:buClr>
                <a:srgbClr val="000000"/>
              </a:buCl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sz="800">
              <a:solidFill>
                <a:srgbClr val="000000"/>
              </a:solidFill>
              <a:cs typeface="Arial" charset="0"/>
            </a:endParaRPr>
          </a:p>
          <a:p>
            <a:pPr marL="741363" lvl="1" indent="-284163">
              <a:buClr>
                <a:srgbClr val="000000"/>
              </a:buClr>
              <a:buFont typeface="Arial"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0">
                <a:solidFill>
                  <a:srgbClr val="000000"/>
                </a:solidFill>
                <a:cs typeface="Arial" charset="0"/>
              </a:rPr>
              <a:t>Enhance education of undergraduates </a:t>
            </a:r>
            <a:r>
              <a:rPr lang="en-US" sz="2800" b="0">
                <a:solidFill>
                  <a:srgbClr val="000000"/>
                </a:solidFill>
                <a:cs typeface="Arial" charset="0"/>
              </a:rPr>
              <a:t>at the intersection of the biological and mathematical sciences </a:t>
            </a:r>
            <a:endParaRPr lang="en-GB" sz="2800" b="0">
              <a:solidFill>
                <a:srgbClr val="000000"/>
              </a:solidFill>
              <a:cs typeface="Arial" charset="0"/>
            </a:endParaRPr>
          </a:p>
          <a:p>
            <a:pPr marL="741363" lvl="1" indent="-284163">
              <a:buClr>
                <a:srgbClr val="000000"/>
              </a:buCl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sz="800" b="0">
              <a:solidFill>
                <a:srgbClr val="000000"/>
              </a:solidFill>
              <a:cs typeface="Arial" charset="0"/>
            </a:endParaRPr>
          </a:p>
          <a:p>
            <a:pPr marL="741363" lvl="1" indent="-284163">
              <a:buClr>
                <a:srgbClr val="000000"/>
              </a:buClr>
              <a:buFont typeface="Arial"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0">
                <a:solidFill>
                  <a:srgbClr val="000000"/>
                </a:solidFill>
                <a:cs typeface="Arial" charset="0"/>
              </a:rPr>
              <a:t>Better prepare students to pursue careers and graduate study </a:t>
            </a:r>
            <a:r>
              <a:rPr lang="en-US" sz="2800" b="0">
                <a:solidFill>
                  <a:srgbClr val="000000"/>
                </a:solidFill>
                <a:cs typeface="Arial" charset="0"/>
              </a:rPr>
              <a:t>in fields that integrate the mathematical and biological sciences</a:t>
            </a:r>
            <a:endParaRPr lang="en-GB" sz="2800" b="0">
              <a:solidFill>
                <a:srgbClr val="000000"/>
              </a:solidFill>
              <a:cs typeface="Arial" charset="0"/>
            </a:endParaRPr>
          </a:p>
          <a:p>
            <a:pPr marL="341313" indent="-341313">
              <a:spcBef>
                <a:spcPts val="700"/>
              </a:spcBef>
              <a:buClr>
                <a:srgbClr val="000000"/>
              </a:buCl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sz="900" b="0">
              <a:solidFill>
                <a:srgbClr val="000000"/>
              </a:solidFill>
              <a:cs typeface="Arial" charset="0"/>
            </a:endParaRPr>
          </a:p>
          <a:p>
            <a:pPr marL="341313" indent="-341313">
              <a:spcBef>
                <a:spcPts val="700"/>
              </a:spcBef>
              <a:buClr>
                <a:srgbClr val="000000"/>
              </a:buCl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a:solidFill>
                  <a:srgbClr val="000000"/>
                </a:solidFill>
                <a:cs typeface="Arial" charset="0"/>
              </a:rPr>
              <a:t>	</a:t>
            </a:r>
            <a:r>
              <a:rPr lang="en-GB" sz="2400">
                <a:solidFill>
                  <a:srgbClr val="000000"/>
                </a:solidFill>
                <a:cs typeface="Arial" charset="0"/>
              </a:rPr>
              <a:t>Full proposal deadline: second Thursday in February, annually thereafter</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990600" y="609600"/>
            <a:ext cx="7772400" cy="1143000"/>
          </a:xfrm>
        </p:spPr>
        <p:txBody>
          <a:bodyPr>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t> </a:t>
            </a:r>
            <a:r>
              <a:rPr lang="en-GB" b="1" smtClean="0">
                <a:latin typeface="Arial" charset="0"/>
              </a:rPr>
              <a:t>NSF Funding Sources</a:t>
            </a:r>
          </a:p>
        </p:txBody>
      </p:sp>
      <p:sp>
        <p:nvSpPr>
          <p:cNvPr id="10243" name="Rectangle 2"/>
          <p:cNvSpPr>
            <a:spLocks noGrp="1" noChangeArrowheads="1"/>
          </p:cNvSpPr>
          <p:nvPr>
            <p:ph type="body" idx="1"/>
          </p:nvPr>
        </p:nvSpPr>
        <p:spPr>
          <a:xfrm>
            <a:off x="914400" y="2514600"/>
            <a:ext cx="8001000" cy="4316413"/>
          </a:xfrm>
        </p:spPr>
        <p:txBody>
          <a:bodyPr>
            <a:spAutoFit/>
          </a:bodyPr>
          <a:lstStyle/>
          <a:p>
            <a:pPr>
              <a:lnSpc>
                <a:spcPct val="110000"/>
              </a:lnSpc>
              <a:spcBef>
                <a:spcPts val="875"/>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500" smtClean="0">
                <a:latin typeface="Arial" charset="0"/>
              </a:rPr>
              <a:t>Cross-Directorate Programs</a:t>
            </a:r>
          </a:p>
          <a:p>
            <a:pPr lvl="1">
              <a:lnSpc>
                <a:spcPct val="11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smtClean="0">
                <a:latin typeface="Arial" charset="0"/>
              </a:rPr>
              <a:t>Research in Undergraduate Institutions </a:t>
            </a:r>
          </a:p>
          <a:p>
            <a:pPr lvl="1">
              <a:lnSpc>
                <a:spcPct val="11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smtClean="0">
                <a:latin typeface="Arial" charset="0"/>
              </a:rPr>
              <a:t>Research Opportunity Awards</a:t>
            </a:r>
          </a:p>
          <a:p>
            <a:pPr>
              <a:lnSpc>
                <a:spcPct val="110000"/>
              </a:lnSpc>
              <a:spcBef>
                <a:spcPts val="875"/>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500" smtClean="0">
                <a:latin typeface="Arial" charset="0"/>
              </a:rPr>
              <a:t>Directorate for Education and                  Human Resources</a:t>
            </a:r>
          </a:p>
          <a:p>
            <a:pPr>
              <a:lnSpc>
                <a:spcPct val="110000"/>
              </a:lnSpc>
              <a:spcBef>
                <a:spcPts val="875"/>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500" smtClean="0">
                <a:latin typeface="Arial" charset="0"/>
              </a:rPr>
              <a:t>Discipline Research Directorates</a:t>
            </a:r>
          </a:p>
          <a:p>
            <a:pPr>
              <a:lnSpc>
                <a:spcPct val="110000"/>
              </a:lnSpc>
              <a:spcBef>
                <a:spcPts val="875"/>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3500" smtClean="0">
              <a:latin typeface="Arial"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990600" y="1828800"/>
            <a:ext cx="8077200" cy="4873625"/>
          </a:xfrm>
          <a:prstGeom prst="rect">
            <a:avLst/>
          </a:prstGeom>
          <a:noFill/>
          <a:ln w="9525">
            <a:noFill/>
            <a:round/>
            <a:headEnd/>
            <a:tailEnd/>
          </a:ln>
        </p:spPr>
        <p:txBody>
          <a:bodyPr lIns="90000" tIns="46800" rIns="90000" bIns="46800">
            <a:spAutoFit/>
          </a:bodyPr>
          <a:lstStyle/>
          <a:p>
            <a:pPr marL="341313" indent="-341313">
              <a:lnSpc>
                <a:spcPct val="80000"/>
              </a:lnSpc>
              <a:spcBef>
                <a:spcPts val="250"/>
              </a:spcBef>
              <a:buClr>
                <a:srgbClr val="000000"/>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200" b="0">
              <a:solidFill>
                <a:srgbClr val="000000"/>
              </a:solidFill>
              <a:cs typeface="Arial" charset="0"/>
            </a:endParaRPr>
          </a:p>
          <a:p>
            <a:pPr marL="741363" lvl="1" indent="-284163">
              <a:lnSpc>
                <a:spcPct val="95000"/>
              </a:lnSpc>
              <a:buClr>
                <a:srgbClr val="000000"/>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b="0">
                <a:solidFill>
                  <a:srgbClr val="000000"/>
                </a:solidFill>
                <a:cs typeface="Arial" charset="0"/>
              </a:rPr>
              <a:t>Jointly-conducted long-term research experiences for interdisciplinary balanced teams of undergraduates from departments in the biological and mathematical sciences</a:t>
            </a:r>
          </a:p>
          <a:p>
            <a:pPr marL="741363" lvl="1" indent="-284163">
              <a:lnSpc>
                <a:spcPct val="95000"/>
              </a:lnSpc>
              <a:buClr>
                <a:srgbClr val="000000"/>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200" b="0">
              <a:solidFill>
                <a:srgbClr val="000000"/>
              </a:solidFill>
              <a:cs typeface="Arial" charset="0"/>
            </a:endParaRPr>
          </a:p>
          <a:p>
            <a:pPr marL="741363" lvl="1" indent="-284163">
              <a:lnSpc>
                <a:spcPct val="95000"/>
              </a:lnSpc>
              <a:buClr>
                <a:srgbClr val="000000"/>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0">
                <a:solidFill>
                  <a:srgbClr val="000000"/>
                </a:solidFill>
                <a:cs typeface="Arial" charset="0"/>
              </a:rPr>
              <a:t>Student involvement in innovative research at the forefront of the biological and mathematical sciences</a:t>
            </a:r>
          </a:p>
          <a:p>
            <a:pPr marL="741363" lvl="1" indent="-284163">
              <a:lnSpc>
                <a:spcPct val="95000"/>
              </a:lnSpc>
              <a:buClr>
                <a:srgbClr val="000000"/>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200" b="0">
              <a:solidFill>
                <a:srgbClr val="000000"/>
              </a:solidFill>
              <a:cs typeface="Arial" charset="0"/>
            </a:endParaRPr>
          </a:p>
          <a:p>
            <a:pPr marL="741363" lvl="1" indent="-284163">
              <a:lnSpc>
                <a:spcPct val="95000"/>
              </a:lnSpc>
              <a:buClr>
                <a:srgbClr val="000000"/>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0">
                <a:solidFill>
                  <a:srgbClr val="000000"/>
                </a:solidFill>
                <a:cs typeface="Arial" charset="0"/>
              </a:rPr>
              <a:t>Students pursue interdisciplinary collaborative projects under joint mentorship by faculty in both fields</a:t>
            </a:r>
          </a:p>
        </p:txBody>
      </p:sp>
      <p:sp>
        <p:nvSpPr>
          <p:cNvPr id="63491" name="Rectangle 3"/>
          <p:cNvSpPr>
            <a:spLocks noChangeArrowheads="1"/>
          </p:cNvSpPr>
          <p:nvPr/>
        </p:nvSpPr>
        <p:spPr bwMode="auto">
          <a:xfrm>
            <a:off x="2286000" y="228600"/>
            <a:ext cx="6629400" cy="1447800"/>
          </a:xfrm>
          <a:prstGeom prst="rect">
            <a:avLst/>
          </a:prstGeom>
          <a:noFill/>
          <a:ln w="9525">
            <a:noFill/>
            <a:round/>
            <a:headEnd/>
            <a:tailEnd/>
          </a:ln>
        </p:spPr>
        <p:txBody>
          <a:bodyPr lIns="90000" tIns="46800" rIns="90000" bIns="46800" anchor="ctr"/>
          <a:lstStyle/>
          <a:p>
            <a:pPr algn="r">
              <a:buClr>
                <a:srgbClr val="FF33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i="1">
                <a:solidFill>
                  <a:srgbClr val="FF3300"/>
                </a:solidFill>
              </a:rPr>
              <a:t>Interdisciplinary Training for Undergraduates </a:t>
            </a:r>
            <a:br>
              <a:rPr lang="en-GB" sz="2800" i="1">
                <a:solidFill>
                  <a:srgbClr val="FF3300"/>
                </a:solidFill>
              </a:rPr>
            </a:br>
            <a:r>
              <a:rPr lang="en-GB" sz="2800" i="1">
                <a:solidFill>
                  <a:srgbClr val="FF3300"/>
                </a:solidFill>
              </a:rPr>
              <a:t>in Biological and Mathematical Sciences </a:t>
            </a:r>
            <a:r>
              <a:rPr lang="en-GB" sz="3200" i="1">
                <a:solidFill>
                  <a:srgbClr val="FF3300"/>
                </a:solidFill>
              </a:rPr>
              <a:t>(UBM)</a:t>
            </a:r>
          </a:p>
        </p:txBody>
      </p:sp>
      <p:pic>
        <p:nvPicPr>
          <p:cNvPr id="63492" name="Picture 4" descr="gel"/>
          <p:cNvPicPr>
            <a:picLocks noChangeAspect="1" noChangeArrowheads="1"/>
          </p:cNvPicPr>
          <p:nvPr/>
        </p:nvPicPr>
        <p:blipFill>
          <a:blip r:embed="rId3"/>
          <a:srcRect/>
          <a:stretch>
            <a:fillRect/>
          </a:stretch>
        </p:blipFill>
        <p:spPr bwMode="auto">
          <a:xfrm>
            <a:off x="1216025" y="152400"/>
            <a:ext cx="1603375" cy="1676400"/>
          </a:xfrm>
          <a:prstGeom prst="rect">
            <a:avLst/>
          </a:prstGeom>
          <a:noFill/>
          <a:ln w="9525">
            <a:noFill/>
            <a:miter lim="800000"/>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286000" y="381000"/>
            <a:ext cx="6705600" cy="1143000"/>
          </a:xfrm>
        </p:spPr>
        <p:txBody>
          <a:bodyPr>
            <a:spAutoFit/>
          </a:bodyPr>
          <a:lstStyle/>
          <a:p>
            <a:pPr algn="r">
              <a:lnSpc>
                <a:spcPct val="100000"/>
              </a:lnSpc>
              <a:buClr>
                <a:srgbClr val="FF33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i="1" smtClean="0">
                <a:solidFill>
                  <a:srgbClr val="FF3300"/>
                </a:solidFill>
                <a:latin typeface="Arial" charset="0"/>
              </a:rPr>
              <a:t>UBM: Undergraduate Research </a:t>
            </a:r>
            <a:br>
              <a:rPr lang="en-GB" sz="3200" b="1" i="1" smtClean="0">
                <a:solidFill>
                  <a:srgbClr val="FF3300"/>
                </a:solidFill>
                <a:latin typeface="Arial" charset="0"/>
              </a:rPr>
            </a:br>
            <a:r>
              <a:rPr lang="en-GB" sz="3200" b="1" i="1" smtClean="0">
                <a:solidFill>
                  <a:srgbClr val="FF3300"/>
                </a:solidFill>
                <a:latin typeface="Arial" charset="0"/>
              </a:rPr>
              <a:t>in Metapopulation Ecology</a:t>
            </a:r>
          </a:p>
        </p:txBody>
      </p:sp>
      <p:sp>
        <p:nvSpPr>
          <p:cNvPr id="64515" name="Rectangle 3"/>
          <p:cNvSpPr>
            <a:spLocks noGrp="1" noChangeArrowheads="1"/>
          </p:cNvSpPr>
          <p:nvPr>
            <p:ph type="body" idx="1"/>
          </p:nvPr>
        </p:nvSpPr>
        <p:spPr>
          <a:xfrm>
            <a:off x="381000" y="1943100"/>
            <a:ext cx="8763000" cy="4381500"/>
          </a:xfrm>
        </p:spPr>
        <p:txBody>
          <a:bodyPr>
            <a:spAutoFit/>
          </a:bodyPr>
          <a:lstStyle/>
          <a:p>
            <a:pPr lvl="1">
              <a:lnSpc>
                <a:spcPct val="90000"/>
              </a:lnSpc>
              <a:spcBef>
                <a:spcPts val="5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smtClean="0">
                <a:latin typeface="Arial" charset="0"/>
                <a:cs typeface="Arial" charset="0"/>
              </a:rPr>
              <a:t>College of William and Mary</a:t>
            </a:r>
          </a:p>
          <a:p>
            <a:pPr lvl="1">
              <a:lnSpc>
                <a:spcPct val="90000"/>
              </a:lnSpc>
              <a:spcBef>
                <a:spcPts val="5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b="1" smtClean="0">
              <a:latin typeface="Arial" charset="0"/>
              <a:cs typeface="Arial" charset="0"/>
            </a:endParaRPr>
          </a:p>
          <a:p>
            <a:pPr lvl="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smtClean="0">
                <a:latin typeface="Arial" charset="0"/>
                <a:cs typeface="Arial" charset="0"/>
              </a:rPr>
              <a:t>Establishes an undergraduate training program in mathematical biology based on a core of 6 faculty (3 math, 3 biology)</a:t>
            </a:r>
          </a:p>
          <a:p>
            <a:pPr lvl="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smtClean="0">
                <a:latin typeface="Arial" charset="0"/>
                <a:cs typeface="Arial" charset="0"/>
              </a:rPr>
              <a:t>Uses paired undergraduate mentoring with each student being mentored by a mathematician and a biologist on a multi-year research project studying dynamics and viability of animal metapopulations</a:t>
            </a:r>
          </a:p>
          <a:p>
            <a:pPr lvl="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smtClean="0">
                <a:latin typeface="Arial" charset="0"/>
                <a:cs typeface="Arial" charset="0"/>
              </a:rPr>
              <a:t>Blends theoretical mathematical and field based biological techniques</a:t>
            </a:r>
          </a:p>
          <a:p>
            <a:pPr lvl="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smtClean="0">
                <a:latin typeface="Arial" charset="0"/>
                <a:cs typeface="Arial" charset="0"/>
              </a:rPr>
              <a:t>Develops new bio-math courses</a:t>
            </a:r>
          </a:p>
          <a:p>
            <a:pPr lvl="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smtClean="0">
                <a:latin typeface="Arial" charset="0"/>
                <a:cs typeface="Arial" charset="0"/>
              </a:rPr>
              <a:t>Hosts regional bio-math conferences</a:t>
            </a:r>
          </a:p>
          <a:p>
            <a:pPr lvl="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smtClean="0">
                <a:latin typeface="Arial" charset="0"/>
                <a:cs typeface="Arial" charset="0"/>
              </a:rPr>
              <a:t>Partners with a local community college with a focus on recruiting underrepresented minorities</a:t>
            </a:r>
          </a:p>
        </p:txBody>
      </p:sp>
      <p:pic>
        <p:nvPicPr>
          <p:cNvPr id="64516" name="Picture 4" descr="Newseal"/>
          <p:cNvPicPr>
            <a:picLocks noChangeAspect="1" noChangeArrowheads="1"/>
          </p:cNvPicPr>
          <p:nvPr/>
        </p:nvPicPr>
        <p:blipFill>
          <a:blip r:embed="rId3"/>
          <a:srcRect/>
          <a:stretch>
            <a:fillRect/>
          </a:stretch>
        </p:blipFill>
        <p:spPr bwMode="auto">
          <a:xfrm>
            <a:off x="1371600" y="304800"/>
            <a:ext cx="1209675" cy="1433513"/>
          </a:xfrm>
          <a:prstGeom prst="rect">
            <a:avLst/>
          </a:prstGeom>
          <a:noFill/>
          <a:ln w="9525">
            <a:noFill/>
            <a:miter lim="800000"/>
            <a:headEnd/>
            <a:tailEnd/>
          </a:ln>
        </p:spPr>
      </p:pic>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05000" y="6350"/>
            <a:ext cx="7086600" cy="2044700"/>
          </a:xfrm>
        </p:spPr>
        <p:txBody>
          <a:bodyPr>
            <a:spAutoFit/>
          </a:bodyPr>
          <a:lstStyle/>
          <a:p>
            <a:pPr algn="r">
              <a:lnSpc>
                <a:spcPct val="100000"/>
              </a:lnSpc>
              <a:buClr>
                <a:srgbClr val="FF33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i="1" smtClean="0">
                <a:solidFill>
                  <a:srgbClr val="FF3300"/>
                </a:solidFill>
                <a:latin typeface="Arial" charset="0"/>
              </a:rPr>
              <a:t>UBM: Research-Based Interdisciplinary </a:t>
            </a:r>
            <a:br>
              <a:rPr lang="en-GB" sz="3200" b="1" i="1" smtClean="0">
                <a:solidFill>
                  <a:srgbClr val="FF3300"/>
                </a:solidFill>
                <a:latin typeface="Arial" charset="0"/>
              </a:rPr>
            </a:br>
            <a:r>
              <a:rPr lang="en-GB" sz="3200" b="1" i="1" smtClean="0">
                <a:solidFill>
                  <a:srgbClr val="FF3300"/>
                </a:solidFill>
                <a:latin typeface="Arial" charset="0"/>
              </a:rPr>
              <a:t>Training for Mathematics and Biology Majors</a:t>
            </a:r>
          </a:p>
        </p:txBody>
      </p:sp>
      <p:sp>
        <p:nvSpPr>
          <p:cNvPr id="65539" name="Rectangle 3"/>
          <p:cNvSpPr>
            <a:spLocks noGrp="1" noChangeArrowheads="1"/>
          </p:cNvSpPr>
          <p:nvPr>
            <p:ph type="body" idx="1"/>
          </p:nvPr>
        </p:nvSpPr>
        <p:spPr>
          <a:xfrm>
            <a:off x="533400" y="2057400"/>
            <a:ext cx="8153400" cy="4592638"/>
          </a:xfrm>
        </p:spPr>
        <p:txBody>
          <a:bodyPr>
            <a:spAutoFit/>
          </a:bodyPr>
          <a:lstStyle/>
          <a:p>
            <a:pPr lvl="1">
              <a:lnSpc>
                <a:spcPct val="90000"/>
              </a:lnSpc>
              <a:spcBef>
                <a:spcPts val="5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smtClean="0">
                <a:latin typeface="Arial" charset="0"/>
                <a:cs typeface="Arial" charset="0"/>
              </a:rPr>
              <a:t>University of Vermont</a:t>
            </a:r>
          </a:p>
          <a:p>
            <a:pPr lvl="1">
              <a:lnSpc>
                <a:spcPct val="90000"/>
              </a:lnSpc>
              <a:spcBef>
                <a:spcPts val="5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b="1" smtClean="0">
              <a:latin typeface="Arial" charset="0"/>
              <a:cs typeface="Arial" charset="0"/>
            </a:endParaRPr>
          </a:p>
          <a:p>
            <a:pPr lvl="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smtClean="0">
                <a:latin typeface="Arial" charset="0"/>
                <a:cs typeface="Arial" charset="0"/>
              </a:rPr>
              <a:t>Integrates interdisciplinary courses in mathematics and biology with multi-year research projects</a:t>
            </a:r>
          </a:p>
          <a:p>
            <a:pPr lvl="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smtClean="0">
                <a:latin typeface="Arial" charset="0"/>
                <a:cs typeface="Arial" charset="0"/>
              </a:rPr>
              <a:t>Involves 8 faculty mentors from the Departments of Biology and Mathematics and Statistics</a:t>
            </a:r>
          </a:p>
          <a:p>
            <a:pPr lvl="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smtClean="0">
                <a:latin typeface="Arial" charset="0"/>
                <a:cs typeface="Arial" charset="0"/>
              </a:rPr>
              <a:t>Involves equal number of math and biology (or joint math/biology) majors working on teams with joint mentors from both departments</a:t>
            </a:r>
          </a:p>
          <a:p>
            <a:pPr lvl="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smtClean="0">
                <a:latin typeface="Arial" charset="0"/>
                <a:cs typeface="Arial" charset="0"/>
              </a:rPr>
              <a:t>Includes Calculus for Life Science Students, College Biology, Mathematical Biology and Ecology, and a Seminar series</a:t>
            </a:r>
          </a:p>
          <a:p>
            <a:pPr lvl="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smtClean="0">
                <a:latin typeface="Arial" charset="0"/>
                <a:cs typeface="Arial" charset="0"/>
              </a:rPr>
              <a:t>Provides a capstone course that ensures students have the opportunity to analyze data, prepare manuscripts, and present papers at annual symposia</a:t>
            </a:r>
          </a:p>
        </p:txBody>
      </p:sp>
      <p:pic>
        <p:nvPicPr>
          <p:cNvPr id="65540" name="Picture 4" descr="uvm_logo"/>
          <p:cNvPicPr>
            <a:picLocks noChangeAspect="1" noChangeArrowheads="1"/>
          </p:cNvPicPr>
          <p:nvPr/>
        </p:nvPicPr>
        <p:blipFill>
          <a:blip r:embed="rId3"/>
          <a:srcRect/>
          <a:stretch>
            <a:fillRect/>
          </a:stretch>
        </p:blipFill>
        <p:spPr bwMode="auto">
          <a:xfrm>
            <a:off x="1295400" y="304800"/>
            <a:ext cx="1150938" cy="1524000"/>
          </a:xfrm>
          <a:prstGeom prst="rect">
            <a:avLst/>
          </a:prstGeom>
          <a:noFill/>
          <a:ln w="9525">
            <a:noFill/>
            <a:miter lim="800000"/>
            <a:headEnd/>
            <a:tailEnd/>
          </a:ln>
        </p:spPr>
      </p:pic>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1371600" y="304800"/>
            <a:ext cx="6934200" cy="1031875"/>
          </a:xfrm>
          <a:prstGeom prst="rect">
            <a:avLst/>
          </a:prstGeom>
          <a:solidFill>
            <a:srgbClr val="99FF99"/>
          </a:solidFill>
          <a:ln w="9525">
            <a:noFill/>
            <a:round/>
            <a:headEnd/>
            <a:tailEnd/>
          </a:ln>
        </p:spPr>
        <p:txBody>
          <a:bodyPr lIns="90000" tIns="46800" rIns="90000" bIns="46800" anchor="ctr">
            <a:spAutoFit/>
          </a:bodyPr>
          <a:lstStyle/>
          <a:p>
            <a:pPr algn="ctr">
              <a:lnSpc>
                <a:spcPct val="11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000000"/>
                </a:solidFill>
              </a:rPr>
              <a:t>Research Experiences for Undergraduates (REU), NSF 09-598</a:t>
            </a:r>
          </a:p>
        </p:txBody>
      </p:sp>
      <p:sp>
        <p:nvSpPr>
          <p:cNvPr id="66563" name="Rectangle 3"/>
          <p:cNvSpPr>
            <a:spLocks noChangeArrowheads="1"/>
          </p:cNvSpPr>
          <p:nvPr/>
        </p:nvSpPr>
        <p:spPr bwMode="auto">
          <a:xfrm>
            <a:off x="1143000" y="1611313"/>
            <a:ext cx="7696200" cy="5094287"/>
          </a:xfrm>
          <a:prstGeom prst="rect">
            <a:avLst/>
          </a:prstGeom>
          <a:noFill/>
          <a:ln w="9525" algn="ctr">
            <a:noFill/>
            <a:miter lim="800000"/>
            <a:headEnd/>
            <a:tailEnd/>
          </a:ln>
        </p:spPr>
        <p:txBody>
          <a:bodyPr lIns="90000" tIns="46800" rIns="90000" bIns="46800">
            <a:spAutoFit/>
          </a:bodyPr>
          <a:lstStyle/>
          <a:p>
            <a:pPr>
              <a:buClr>
                <a:schemeClr val="tx1"/>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a:solidFill>
                  <a:schemeClr val="tx1"/>
                </a:solidFill>
              </a:rPr>
              <a:t> NSF-wide program that supports active research participation by undergraduate students</a:t>
            </a:r>
          </a:p>
          <a:p>
            <a:pPr>
              <a:buClr>
                <a:schemeClr val="tx1"/>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000" b="0">
              <a:solidFill>
                <a:schemeClr val="tx1"/>
              </a:solidFill>
            </a:endParaRPr>
          </a:p>
          <a:p>
            <a:pPr>
              <a:buClr>
                <a:schemeClr val="tx1"/>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a:solidFill>
                  <a:schemeClr val="tx1"/>
                </a:solidFill>
              </a:rPr>
              <a:t> Draws on the integration of research and education to attract a diversified pool of talented students into careers in science and engineering</a:t>
            </a:r>
          </a:p>
          <a:p>
            <a:pPr>
              <a:buClr>
                <a:schemeClr val="tx1"/>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000" b="0">
              <a:solidFill>
                <a:schemeClr val="tx1"/>
              </a:solidFill>
            </a:endParaRPr>
          </a:p>
          <a:p>
            <a:pPr>
              <a:buClr>
                <a:schemeClr val="tx1"/>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a:solidFill>
                  <a:schemeClr val="tx1"/>
                </a:solidFill>
              </a:rPr>
              <a:t> Projects involve students in meaningful ways in ongoing research programs or in research projects specifically designed for the REU program</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990600" y="1162050"/>
            <a:ext cx="7943850" cy="1047750"/>
          </a:xfrm>
        </p:spPr>
        <p:txBody>
          <a:bodyPr/>
          <a:lstStyle/>
          <a:p>
            <a:r>
              <a:rPr lang="en-US" sz="2800" smtClean="0">
                <a:solidFill>
                  <a:srgbClr val="0000CC"/>
                </a:solidFill>
                <a:latin typeface="Arial" charset="0"/>
              </a:rPr>
              <a:t>Sites vs. Supplements</a:t>
            </a:r>
            <a:r>
              <a:rPr lang="en-US" sz="2800" smtClean="0"/>
              <a:t> </a:t>
            </a:r>
          </a:p>
        </p:txBody>
      </p:sp>
      <p:sp>
        <p:nvSpPr>
          <p:cNvPr id="67587" name="Rectangle 3"/>
          <p:cNvSpPr>
            <a:spLocks noGrp="1" noChangeArrowheads="1"/>
          </p:cNvSpPr>
          <p:nvPr>
            <p:ph type="body" sz="half" idx="1"/>
          </p:nvPr>
        </p:nvSpPr>
        <p:spPr>
          <a:xfrm>
            <a:off x="990600" y="2592388"/>
            <a:ext cx="3808413" cy="3656012"/>
          </a:xfrm>
        </p:spPr>
        <p:txBody>
          <a:bodyPr/>
          <a:lstStyle/>
          <a:p>
            <a:pPr marL="342900" indent="-342900">
              <a:lnSpc>
                <a:spcPct val="100000"/>
              </a:lnSpc>
              <a:spcBef>
                <a:spcPct val="20000"/>
              </a:spcBef>
            </a:pPr>
            <a:r>
              <a:rPr lang="en-US" sz="2400" b="1" smtClean="0">
                <a:latin typeface="Arial" charset="0"/>
              </a:rPr>
              <a:t>Group of students with group activities</a:t>
            </a:r>
          </a:p>
          <a:p>
            <a:pPr marL="342900" indent="-342900">
              <a:lnSpc>
                <a:spcPct val="100000"/>
              </a:lnSpc>
              <a:spcBef>
                <a:spcPct val="20000"/>
              </a:spcBef>
            </a:pPr>
            <a:r>
              <a:rPr lang="en-US" sz="2400" b="1" smtClean="0">
                <a:latin typeface="Arial" charset="0"/>
              </a:rPr>
              <a:t>Variety of research projects, maybe NSF-funded or maybe not</a:t>
            </a:r>
          </a:p>
          <a:p>
            <a:pPr marL="342900" indent="-342900">
              <a:lnSpc>
                <a:spcPct val="100000"/>
              </a:lnSpc>
              <a:spcBef>
                <a:spcPct val="20000"/>
              </a:spcBef>
            </a:pPr>
            <a:r>
              <a:rPr lang="en-US" sz="2400" b="1" smtClean="0">
                <a:latin typeface="Arial" charset="0"/>
              </a:rPr>
              <a:t>Choice of mentor or project</a:t>
            </a:r>
          </a:p>
          <a:p>
            <a:pPr marL="342900" indent="-342900">
              <a:lnSpc>
                <a:spcPct val="100000"/>
              </a:lnSpc>
              <a:spcBef>
                <a:spcPct val="20000"/>
              </a:spcBef>
            </a:pPr>
            <a:r>
              <a:rPr lang="en-US" sz="2400" b="1" smtClean="0">
                <a:latin typeface="Arial" charset="0"/>
              </a:rPr>
              <a:t>Most students not from host institution</a:t>
            </a:r>
            <a:endParaRPr lang="en-US" sz="2400" smtClean="0">
              <a:latin typeface="Arial" charset="0"/>
            </a:endParaRPr>
          </a:p>
        </p:txBody>
      </p:sp>
      <p:sp>
        <p:nvSpPr>
          <p:cNvPr id="67588" name="Rectangle 4"/>
          <p:cNvSpPr>
            <a:spLocks noGrp="1" noChangeArrowheads="1"/>
          </p:cNvSpPr>
          <p:nvPr>
            <p:ph type="body" sz="half" idx="2"/>
          </p:nvPr>
        </p:nvSpPr>
        <p:spPr>
          <a:xfrm>
            <a:off x="4800600" y="2590800"/>
            <a:ext cx="3808413" cy="3962400"/>
          </a:xfrm>
        </p:spPr>
        <p:txBody>
          <a:bodyPr/>
          <a:lstStyle/>
          <a:p>
            <a:pPr marL="342900" indent="-342900">
              <a:lnSpc>
                <a:spcPct val="100000"/>
              </a:lnSpc>
              <a:spcBef>
                <a:spcPct val="20000"/>
              </a:spcBef>
            </a:pPr>
            <a:r>
              <a:rPr lang="en-US" sz="2400" b="1" smtClean="0">
                <a:latin typeface="Arial" charset="0"/>
              </a:rPr>
              <a:t>Usually one or two students</a:t>
            </a:r>
          </a:p>
          <a:p>
            <a:pPr marL="342900" indent="-342900">
              <a:lnSpc>
                <a:spcPct val="100000"/>
              </a:lnSpc>
              <a:spcBef>
                <a:spcPct val="20000"/>
              </a:spcBef>
            </a:pPr>
            <a:r>
              <a:rPr lang="en-US" sz="2400" b="1" smtClean="0">
                <a:latin typeface="Arial" charset="0"/>
              </a:rPr>
              <a:t>Research within an NSF-funded research project</a:t>
            </a:r>
          </a:p>
          <a:p>
            <a:pPr marL="342900" indent="-342900">
              <a:lnSpc>
                <a:spcPct val="100000"/>
              </a:lnSpc>
              <a:spcBef>
                <a:spcPct val="20000"/>
              </a:spcBef>
            </a:pPr>
            <a:r>
              <a:rPr lang="en-US" sz="2400" b="1" smtClean="0">
                <a:latin typeface="Arial" charset="0"/>
              </a:rPr>
              <a:t>Position tied to particular mentor or project</a:t>
            </a:r>
          </a:p>
          <a:p>
            <a:pPr marL="342900" indent="-342900">
              <a:lnSpc>
                <a:spcPct val="100000"/>
              </a:lnSpc>
              <a:spcBef>
                <a:spcPct val="20000"/>
              </a:spcBef>
            </a:pPr>
            <a:r>
              <a:rPr lang="en-US" sz="2400" b="1" smtClean="0">
                <a:latin typeface="Arial" charset="0"/>
              </a:rPr>
              <a:t>Students usually from host institution</a:t>
            </a:r>
            <a:endParaRPr lang="en-US" sz="2400" smtClean="0">
              <a:latin typeface="Arial" charset="0"/>
            </a:endParaRPr>
          </a:p>
        </p:txBody>
      </p:sp>
      <p:sp>
        <p:nvSpPr>
          <p:cNvPr id="67589" name="Text Box 5"/>
          <p:cNvSpPr txBox="1">
            <a:spLocks noChangeArrowheads="1"/>
          </p:cNvSpPr>
          <p:nvPr/>
        </p:nvSpPr>
        <p:spPr bwMode="auto">
          <a:xfrm>
            <a:off x="1647825" y="1998663"/>
            <a:ext cx="2543175" cy="515937"/>
          </a:xfrm>
          <a:prstGeom prst="rect">
            <a:avLst/>
          </a:prstGeom>
          <a:noFill/>
          <a:ln w="12700">
            <a:noFill/>
            <a:miter lim="800000"/>
            <a:headEnd/>
            <a:tailEnd/>
          </a:ln>
        </p:spPr>
        <p:txBody>
          <a:bodyPr lIns="90488" tIns="44450" rIns="90488" bIns="44450">
            <a:spAutoFit/>
          </a:bodyPr>
          <a:lstStyle/>
          <a:p>
            <a:pPr>
              <a:spcBef>
                <a:spcPct val="50000"/>
              </a:spcBef>
              <a:buClrTx/>
              <a:buFontTx/>
              <a:buNone/>
            </a:pPr>
            <a:r>
              <a:rPr lang="en-US" sz="2800">
                <a:solidFill>
                  <a:srgbClr val="0000CC"/>
                </a:solidFill>
              </a:rPr>
              <a:t>REU Sites</a:t>
            </a:r>
          </a:p>
        </p:txBody>
      </p:sp>
      <p:sp>
        <p:nvSpPr>
          <p:cNvPr id="67590" name="Text Box 6"/>
          <p:cNvSpPr txBox="1">
            <a:spLocks noChangeArrowheads="1"/>
          </p:cNvSpPr>
          <p:nvPr/>
        </p:nvSpPr>
        <p:spPr bwMode="auto">
          <a:xfrm>
            <a:off x="4953000" y="1998663"/>
            <a:ext cx="3733800" cy="515937"/>
          </a:xfrm>
          <a:prstGeom prst="rect">
            <a:avLst/>
          </a:prstGeom>
          <a:noFill/>
          <a:ln w="12700">
            <a:noFill/>
            <a:miter lim="800000"/>
            <a:headEnd/>
            <a:tailEnd/>
          </a:ln>
        </p:spPr>
        <p:txBody>
          <a:bodyPr lIns="90488" tIns="44450" rIns="90488" bIns="44450">
            <a:spAutoFit/>
          </a:bodyPr>
          <a:lstStyle/>
          <a:p>
            <a:pPr>
              <a:spcBef>
                <a:spcPct val="50000"/>
              </a:spcBef>
              <a:buClrTx/>
              <a:buFontTx/>
              <a:buNone/>
            </a:pPr>
            <a:r>
              <a:rPr lang="en-US" sz="2800">
                <a:solidFill>
                  <a:srgbClr val="0000CC"/>
                </a:solidFill>
              </a:rPr>
              <a:t>REU Supplements</a:t>
            </a:r>
          </a:p>
        </p:txBody>
      </p:sp>
      <p:sp>
        <p:nvSpPr>
          <p:cNvPr id="67591" name="Rectangle 7"/>
          <p:cNvSpPr>
            <a:spLocks noChangeArrowheads="1"/>
          </p:cNvSpPr>
          <p:nvPr/>
        </p:nvSpPr>
        <p:spPr bwMode="auto">
          <a:xfrm>
            <a:off x="1371600" y="304800"/>
            <a:ext cx="6934200" cy="1031875"/>
          </a:xfrm>
          <a:prstGeom prst="rect">
            <a:avLst/>
          </a:prstGeom>
          <a:solidFill>
            <a:srgbClr val="99FF99"/>
          </a:solidFill>
          <a:ln w="9525">
            <a:noFill/>
            <a:round/>
            <a:headEnd/>
            <a:tailEnd/>
          </a:ln>
        </p:spPr>
        <p:txBody>
          <a:bodyPr lIns="90000" tIns="46800" rIns="90000" bIns="46800" anchor="ctr">
            <a:spAutoFit/>
          </a:bodyPr>
          <a:lstStyle/>
          <a:p>
            <a:pPr algn="ctr">
              <a:lnSpc>
                <a:spcPct val="11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000000"/>
                </a:solidFill>
              </a:rPr>
              <a:t>Research Experiences for Undergraduates (REU), NSF 09-598</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2286000"/>
            <a:ext cx="7772400" cy="1143000"/>
          </a:xfrm>
        </p:spPr>
        <p:txBody>
          <a:bodyPr>
            <a:spAutoFit/>
          </a:bodyPr>
          <a:lstStyle/>
          <a:p>
            <a:pPr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t>				</a:t>
            </a:r>
          </a:p>
        </p:txBody>
      </p:sp>
      <p:sp>
        <p:nvSpPr>
          <p:cNvPr id="68611" name="Rectangle 3"/>
          <p:cNvSpPr>
            <a:spLocks noChangeArrowheads="1"/>
          </p:cNvSpPr>
          <p:nvPr/>
        </p:nvSpPr>
        <p:spPr bwMode="auto">
          <a:xfrm>
            <a:off x="1371600" y="304800"/>
            <a:ext cx="6934200" cy="1636713"/>
          </a:xfrm>
          <a:prstGeom prst="rect">
            <a:avLst/>
          </a:prstGeom>
          <a:solidFill>
            <a:srgbClr val="99FF99"/>
          </a:solidFill>
          <a:ln w="9525">
            <a:noFill/>
            <a:round/>
            <a:headEnd/>
            <a:tailEnd/>
          </a:ln>
        </p:spPr>
        <p:txBody>
          <a:bodyPr lIns="90000" tIns="46800" rIns="90000" bIns="46800" anchor="ctr">
            <a:spAutoFit/>
          </a:bodyPr>
          <a:lstStyle/>
          <a:p>
            <a:pPr algn="ctr">
              <a:lnSpc>
                <a:spcPct val="11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000000"/>
                </a:solidFill>
              </a:rPr>
              <a:t>Research Experiences for Undergraduates (REU)</a:t>
            </a:r>
          </a:p>
          <a:p>
            <a:pPr algn="ctr">
              <a:lnSpc>
                <a:spcPct val="11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a:solidFill>
                  <a:srgbClr val="000000"/>
                </a:solidFill>
              </a:rPr>
              <a:t>Sites</a:t>
            </a:r>
          </a:p>
        </p:txBody>
      </p:sp>
      <p:sp>
        <p:nvSpPr>
          <p:cNvPr id="68612" name="Rectangle 4"/>
          <p:cNvSpPr>
            <a:spLocks noChangeArrowheads="1"/>
          </p:cNvSpPr>
          <p:nvPr/>
        </p:nvSpPr>
        <p:spPr bwMode="auto">
          <a:xfrm>
            <a:off x="1371600" y="2784475"/>
            <a:ext cx="6934200" cy="3111500"/>
          </a:xfrm>
          <a:prstGeom prst="rect">
            <a:avLst/>
          </a:prstGeom>
          <a:noFill/>
          <a:ln w="9525">
            <a:noFill/>
            <a:round/>
            <a:headEnd/>
            <a:tailEnd/>
          </a:ln>
        </p:spPr>
        <p:txBody>
          <a:bodyPr lIns="90000" tIns="46800" rIns="90000" bIns="46800" anchor="ctr">
            <a:spAutoFit/>
          </a:bodyPr>
          <a:lstStyle/>
          <a:p>
            <a:pPr eaLnBrk="1" hangingPunct="1">
              <a:spcBef>
                <a:spcPts val="600"/>
              </a:spcBef>
              <a:buClr>
                <a:srgbClr val="000000"/>
              </a:buClr>
              <a:buSzTx/>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a:solidFill>
                  <a:srgbClr val="000000"/>
                </a:solidFill>
              </a:rPr>
              <a:t> Well-defined common focus </a:t>
            </a:r>
            <a:r>
              <a:rPr lang="en-US" sz="2800" b="0">
                <a:solidFill>
                  <a:srgbClr val="000000"/>
                </a:solidFill>
              </a:rPr>
              <a:t>to facilitate a cohort experience for students</a:t>
            </a:r>
          </a:p>
          <a:p>
            <a:pPr eaLnBrk="1" hangingPunct="1">
              <a:spcBef>
                <a:spcPts val="600"/>
              </a:spcBef>
              <a:buClr>
                <a:srgbClr val="000000"/>
              </a:buClr>
              <a:buSzTx/>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000" b="0">
              <a:solidFill>
                <a:srgbClr val="000000"/>
              </a:solidFill>
            </a:endParaRPr>
          </a:p>
          <a:p>
            <a:pPr eaLnBrk="1" hangingPunct="1">
              <a:spcBef>
                <a:spcPts val="600"/>
              </a:spcBef>
              <a:buClr>
                <a:srgbClr val="000000"/>
              </a:buClr>
              <a:buSzTx/>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a:solidFill>
                  <a:srgbClr val="000000"/>
                </a:solidFill>
              </a:rPr>
              <a:t> Significant fraction of student participants must come from outside host institution</a:t>
            </a:r>
          </a:p>
          <a:p>
            <a:pPr eaLnBrk="1" hangingPunct="1">
              <a:spcBef>
                <a:spcPts val="600"/>
              </a:spcBef>
              <a:buClr>
                <a:srgbClr val="000000"/>
              </a:buClr>
              <a:buSzPct val="7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b="0">
              <a:solidFill>
                <a:srgbClr val="000000"/>
              </a:solidFill>
            </a:endParaRPr>
          </a:p>
          <a:p>
            <a:pPr eaLnBrk="1" hangingPunct="1">
              <a:spcBef>
                <a:spcPts val="600"/>
              </a:spcBef>
              <a:buClr>
                <a:srgbClr val="000000"/>
              </a:buClr>
              <a:buSzPct val="7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a:solidFill>
                  <a:srgbClr val="000000"/>
                </a:solidFill>
              </a:rPr>
              <a:t>Full proposal deadline: August 2011</a:t>
            </a:r>
            <a:endParaRPr lang="en-GB" sz="2800">
              <a:solidFill>
                <a:srgbClr val="000000"/>
              </a:solidFill>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2286000"/>
            <a:ext cx="7772400" cy="1143000"/>
          </a:xfrm>
        </p:spPr>
        <p:txBody>
          <a:bodyPr>
            <a:spAutoFit/>
          </a:bodyPr>
          <a:lstStyle/>
          <a:p>
            <a:pPr eaLnBrk="1" hangingPunct="1">
              <a:lnSpc>
                <a:spcPct val="100000"/>
              </a:lnSpc>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t>				</a:t>
            </a:r>
          </a:p>
        </p:txBody>
      </p:sp>
      <p:sp>
        <p:nvSpPr>
          <p:cNvPr id="69635" name="Rectangle 3"/>
          <p:cNvSpPr>
            <a:spLocks noChangeArrowheads="1"/>
          </p:cNvSpPr>
          <p:nvPr/>
        </p:nvSpPr>
        <p:spPr bwMode="auto">
          <a:xfrm>
            <a:off x="1295400" y="336550"/>
            <a:ext cx="6934200" cy="1636713"/>
          </a:xfrm>
          <a:prstGeom prst="rect">
            <a:avLst/>
          </a:prstGeom>
          <a:solidFill>
            <a:srgbClr val="99FF99"/>
          </a:solidFill>
          <a:ln w="9525">
            <a:noFill/>
            <a:round/>
            <a:headEnd/>
            <a:tailEnd/>
          </a:ln>
        </p:spPr>
        <p:txBody>
          <a:bodyPr lIns="90000" tIns="46800" rIns="90000" bIns="46800" anchor="ctr">
            <a:spAutoFit/>
          </a:bodyPr>
          <a:lstStyle/>
          <a:p>
            <a:pPr algn="ctr">
              <a:lnSpc>
                <a:spcPct val="11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000000"/>
                </a:solidFill>
              </a:rPr>
              <a:t>Research Experiences for Undergraduates (REU)</a:t>
            </a:r>
          </a:p>
          <a:p>
            <a:pPr algn="ctr">
              <a:lnSpc>
                <a:spcPct val="11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a:solidFill>
                  <a:srgbClr val="000000"/>
                </a:solidFill>
              </a:rPr>
              <a:t>Supplements</a:t>
            </a:r>
          </a:p>
        </p:txBody>
      </p:sp>
      <p:sp>
        <p:nvSpPr>
          <p:cNvPr id="69636" name="Rectangle 4"/>
          <p:cNvSpPr>
            <a:spLocks noChangeArrowheads="1"/>
          </p:cNvSpPr>
          <p:nvPr/>
        </p:nvSpPr>
        <p:spPr bwMode="auto">
          <a:xfrm>
            <a:off x="1219200" y="2105025"/>
            <a:ext cx="7620000" cy="4789488"/>
          </a:xfrm>
          <a:prstGeom prst="rect">
            <a:avLst/>
          </a:prstGeom>
          <a:noFill/>
          <a:ln w="9525">
            <a:noFill/>
            <a:round/>
            <a:headEnd/>
            <a:tailEnd/>
          </a:ln>
        </p:spPr>
        <p:txBody>
          <a:bodyPr lIns="90000" tIns="46800" rIns="90000" bIns="46800" anchor="ctr">
            <a:spAutoFit/>
          </a:bodyPr>
          <a:lstStyle/>
          <a:p>
            <a:pPr eaLnBrk="1" hangingPunct="1">
              <a:buClrTx/>
              <a:buSzTx/>
              <a:buFont typeface="Wingdings" pitchFamily="2" charset="2"/>
              <a:buChar char="ü"/>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chemeClr val="tx1"/>
                </a:solidFill>
              </a:rPr>
              <a:t> </a:t>
            </a:r>
            <a:r>
              <a:rPr lang="en-US" sz="2800" b="0">
                <a:solidFill>
                  <a:schemeClr val="tx1"/>
                </a:solidFill>
              </a:rPr>
              <a:t>Support for (usually) one or two students within an NSF-funded research project</a:t>
            </a:r>
          </a:p>
          <a:p>
            <a:pPr eaLnBrk="1" hangingPunct="1">
              <a:buClrTx/>
              <a:buSzTx/>
              <a:buFont typeface="Wingdings" pitchFamily="2" charset="2"/>
              <a:buChar char="ü"/>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a:solidFill>
                  <a:schemeClr val="tx1"/>
                </a:solidFill>
              </a:rPr>
              <a:t> Students usually from host institution</a:t>
            </a:r>
          </a:p>
          <a:p>
            <a:pPr eaLnBrk="1" hangingPunct="1">
              <a:buClrTx/>
              <a:buSzTx/>
              <a:buFont typeface="Wingdings" pitchFamily="2" charset="2"/>
              <a:buChar char="ü"/>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a:solidFill>
                  <a:schemeClr val="tx1"/>
                </a:solidFill>
              </a:rPr>
              <a:t> Request either as a supplement to an active NSF grant, or within a regular (new or renewal) research proposal</a:t>
            </a:r>
          </a:p>
          <a:p>
            <a:pPr eaLnBrk="1" hangingPunct="1">
              <a:buClrTx/>
              <a:buSzTx/>
              <a:buFont typeface="Wingdings" pitchFamily="2" charset="2"/>
              <a:buChar char="ü"/>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a:solidFill>
                  <a:schemeClr val="tx1"/>
                </a:solidFill>
              </a:rPr>
              <a:t> For advice, contact program officer assigned to the active NSF grant or program officer who manages the relevant research program</a:t>
            </a:r>
          </a:p>
          <a:p>
            <a:pPr eaLnBrk="1" hangingPunct="1">
              <a:buClrTx/>
              <a:buSzTx/>
              <a:buFont typeface="Wingdings" pitchFamily="2" charset="2"/>
              <a:buChar char="ü"/>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a:solidFill>
                  <a:schemeClr val="tx1"/>
                </a:solidFill>
              </a:rPr>
              <a:t> Not appropriate for </a:t>
            </a:r>
            <a:r>
              <a:rPr lang="en-US" sz="2800" b="0" i="1">
                <a:solidFill>
                  <a:schemeClr val="tx1"/>
                </a:solidFill>
              </a:rPr>
              <a:t>education</a:t>
            </a:r>
            <a:r>
              <a:rPr lang="en-US" sz="2800" b="0">
                <a:solidFill>
                  <a:schemeClr val="tx1"/>
                </a:solidFill>
              </a:rPr>
              <a:t> grants, except education research</a:t>
            </a:r>
            <a:endParaRPr lang="en-GB" sz="2800" b="0">
              <a:solidFill>
                <a:srgbClr val="000000"/>
              </a:solidFill>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Grp="1" noChangeArrowheads="1"/>
          </p:cNvSpPr>
          <p:nvPr>
            <p:ph type="title"/>
          </p:nvPr>
        </p:nvSpPr>
        <p:spPr>
          <a:xfrm>
            <a:off x="990600" y="158750"/>
            <a:ext cx="7772400" cy="1739900"/>
          </a:xfrm>
        </p:spPr>
        <p:txBody>
          <a:bodyPr>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smtClean="0">
                <a:latin typeface="Arial" charset="0"/>
              </a:rPr>
              <a:t>Division of Human Resource Development (HRD)</a:t>
            </a:r>
            <a:br>
              <a:rPr lang="en-GB" sz="3600" b="1" smtClean="0">
                <a:latin typeface="Arial" charset="0"/>
              </a:rPr>
            </a:br>
            <a:endParaRPr lang="en-GB" sz="3600" b="1" smtClean="0">
              <a:latin typeface="Arial" charset="0"/>
            </a:endParaRPr>
          </a:p>
        </p:txBody>
      </p:sp>
      <p:sp>
        <p:nvSpPr>
          <p:cNvPr id="70659" name="Rectangle 2"/>
          <p:cNvSpPr>
            <a:spLocks noGrp="1" noChangeArrowheads="1"/>
          </p:cNvSpPr>
          <p:nvPr>
            <p:ph type="body" idx="1"/>
          </p:nvPr>
        </p:nvSpPr>
        <p:spPr>
          <a:xfrm>
            <a:off x="1066800" y="1828800"/>
            <a:ext cx="7848600" cy="4973638"/>
          </a:xfrm>
        </p:spPr>
        <p:txBody>
          <a:bodyPr>
            <a:spAutoFit/>
          </a:bodyPr>
          <a:lstStyle/>
          <a:p>
            <a:pPr algn="ctr">
              <a:lnSpc>
                <a:spcPct val="90000"/>
              </a:lnSpc>
              <a:spcBef>
                <a:spcPts val="600"/>
              </a:spcBef>
              <a:buClr>
                <a:srgbClr val="CCCCFF"/>
              </a:buClr>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smtClean="0">
                <a:solidFill>
                  <a:srgbClr val="CCCCFF"/>
                </a:solidFill>
                <a:latin typeface="Arial" charset="0"/>
                <a:hlinkClick r:id="rId3"/>
              </a:rPr>
              <a:t>http://www.nsf.gov/div/index.jsp?div=HRD</a:t>
            </a:r>
          </a:p>
          <a:p>
            <a:pPr>
              <a:lnSpc>
                <a:spcPct val="90000"/>
              </a:lnSpc>
              <a:spcBef>
                <a:spcPts val="600"/>
              </a:spcBef>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b="1" smtClean="0"/>
          </a:p>
          <a:p>
            <a:pPr>
              <a:lnSpc>
                <a:spcPct val="90000"/>
              </a:lnSpc>
              <a:spcBef>
                <a:spcPts val="600"/>
              </a:spcBef>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rPr>
              <a:t>Minority and Minority Serving Institution Programs:</a:t>
            </a:r>
            <a:r>
              <a:rPr lang="en-GB" sz="2400" b="1" i="1" smtClean="0">
                <a:latin typeface="Arial" charset="0"/>
              </a:rPr>
              <a:t> </a:t>
            </a:r>
          </a:p>
          <a:p>
            <a:pPr>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rPr>
              <a:t>Alliances for Graduate Education and the Professoriate Program (AGEP)</a:t>
            </a:r>
          </a:p>
          <a:p>
            <a:pPr>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rPr>
              <a:t>Centers of Research Excellence in Science and Technology (CREST)</a:t>
            </a:r>
          </a:p>
          <a:p>
            <a:pPr>
              <a:lnSpc>
                <a:spcPct val="90000"/>
              </a:lnSpc>
              <a:spcBef>
                <a:spcPts val="600"/>
              </a:spcBef>
              <a:buClr>
                <a:srgbClr val="33CC33"/>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solidFill>
                  <a:srgbClr val="33CC33"/>
                </a:solidFill>
                <a:latin typeface="Arial" charset="0"/>
              </a:rPr>
              <a:t>Historically Black Colleges and Universities  (HBCU-UP)</a:t>
            </a:r>
          </a:p>
          <a:p>
            <a:pPr>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rPr>
              <a:t>The Louis Stokes Alliance for Minority Participation Program (LSAMP)</a:t>
            </a:r>
          </a:p>
          <a:p>
            <a:pPr>
              <a:lnSpc>
                <a:spcPct val="90000"/>
              </a:lnSpc>
              <a:spcBef>
                <a:spcPts val="600"/>
              </a:spcBef>
              <a:buClr>
                <a:srgbClr val="33CC33"/>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solidFill>
                  <a:srgbClr val="33CC33"/>
                </a:solidFill>
                <a:latin typeface="Arial" charset="0"/>
              </a:rPr>
              <a:t>Tribal Colleges and Universities Program (TCUP)</a:t>
            </a:r>
          </a:p>
          <a:p>
            <a:pPr>
              <a:lnSpc>
                <a:spcPct val="90000"/>
              </a:lnSpc>
              <a:spcBef>
                <a:spcPts val="600"/>
              </a:spcBef>
              <a:buClr>
                <a:srgbClr val="33CC33"/>
              </a:buClr>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b="1" smtClean="0">
              <a:solidFill>
                <a:srgbClr val="33CC33"/>
              </a:solidFill>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3"/>
          <p:cNvSpPr>
            <a:spLocks noGrp="1"/>
          </p:cNvSpPr>
          <p:nvPr>
            <p:ph type="title"/>
          </p:nvPr>
        </p:nvSpPr>
        <p:spPr>
          <a:xfrm>
            <a:off x="457200" y="266700"/>
            <a:ext cx="8686800" cy="1143000"/>
          </a:xfrm>
        </p:spPr>
        <p:txBody>
          <a:bodyPr/>
          <a:lstStyle/>
          <a:p>
            <a:pPr eaLnBrk="1" hangingPunct="1"/>
            <a:r>
              <a:rPr lang="en-US" smtClean="0"/>
              <a:t>	   </a:t>
            </a:r>
            <a:r>
              <a:rPr lang="en-US" sz="4000" smtClean="0"/>
              <a:t>Division of Graduate Education</a:t>
            </a:r>
          </a:p>
        </p:txBody>
      </p:sp>
      <p:sp>
        <p:nvSpPr>
          <p:cNvPr id="71683" name="Oval 5"/>
          <p:cNvSpPr>
            <a:spLocks noChangeArrowheads="1"/>
          </p:cNvSpPr>
          <p:nvPr/>
        </p:nvSpPr>
        <p:spPr bwMode="auto">
          <a:xfrm>
            <a:off x="965200" y="2695575"/>
            <a:ext cx="2921000" cy="2333625"/>
          </a:xfrm>
          <a:prstGeom prst="ellipse">
            <a:avLst/>
          </a:prstGeom>
          <a:solidFill>
            <a:srgbClr val="6699FF"/>
          </a:solidFill>
          <a:ln w="19050">
            <a:solidFill>
              <a:schemeClr val="tx1"/>
            </a:solidFill>
            <a:round/>
            <a:headEnd/>
            <a:tailEnd/>
          </a:ln>
        </p:spPr>
        <p:txBody>
          <a:bodyPr wrap="none" anchor="ctr"/>
          <a:lstStyle/>
          <a:p>
            <a:pPr algn="ctr"/>
            <a:endParaRPr lang="en-US" sz="2400">
              <a:latin typeface="Times" pitchFamily="18" charset="0"/>
            </a:endParaRPr>
          </a:p>
          <a:p>
            <a:pPr algn="ctr"/>
            <a:endParaRPr lang="en-US" sz="2400">
              <a:latin typeface="Times" pitchFamily="18" charset="0"/>
            </a:endParaRPr>
          </a:p>
          <a:p>
            <a:pPr algn="ctr"/>
            <a:r>
              <a:rPr lang="en-US" sz="2400"/>
              <a:t>SMP</a:t>
            </a:r>
          </a:p>
          <a:p>
            <a:pPr algn="ctr"/>
            <a:r>
              <a:rPr lang="en-US" sz="2000"/>
              <a:t>Preparing</a:t>
            </a:r>
          </a:p>
          <a:p>
            <a:pPr algn="ctr"/>
            <a:r>
              <a:rPr lang="en-US" sz="2000"/>
              <a:t>  a diverse</a:t>
            </a:r>
          </a:p>
          <a:p>
            <a:pPr algn="ctr"/>
            <a:r>
              <a:rPr lang="en-US" sz="2000"/>
              <a:t>workforce</a:t>
            </a:r>
          </a:p>
          <a:p>
            <a:pPr algn="ctr"/>
            <a:r>
              <a:rPr lang="en-US" sz="2000"/>
              <a:t>for tomorrow</a:t>
            </a:r>
          </a:p>
          <a:p>
            <a:pPr algn="ctr"/>
            <a:endParaRPr lang="en-US" sz="2400">
              <a:latin typeface="Times" pitchFamily="18" charset="0"/>
            </a:endParaRPr>
          </a:p>
          <a:p>
            <a:pPr algn="ctr"/>
            <a:endParaRPr lang="en-US" sz="2000">
              <a:latin typeface="Times" pitchFamily="18" charset="0"/>
            </a:endParaRPr>
          </a:p>
        </p:txBody>
      </p:sp>
      <p:sp>
        <p:nvSpPr>
          <p:cNvPr id="71684" name="Oval 6"/>
          <p:cNvSpPr>
            <a:spLocks noChangeArrowheads="1"/>
          </p:cNvSpPr>
          <p:nvPr/>
        </p:nvSpPr>
        <p:spPr bwMode="auto">
          <a:xfrm>
            <a:off x="5562600" y="2697163"/>
            <a:ext cx="2916238" cy="2330450"/>
          </a:xfrm>
          <a:prstGeom prst="ellipse">
            <a:avLst/>
          </a:prstGeom>
          <a:solidFill>
            <a:srgbClr val="6699FF"/>
          </a:solidFill>
          <a:ln w="19050">
            <a:solidFill>
              <a:schemeClr val="tx1"/>
            </a:solidFill>
            <a:round/>
            <a:headEnd/>
            <a:tailEnd/>
          </a:ln>
        </p:spPr>
        <p:txBody>
          <a:bodyPr wrap="none" anchor="ctr"/>
          <a:lstStyle/>
          <a:p>
            <a:pPr algn="ctr"/>
            <a:endParaRPr lang="en-US" sz="2400">
              <a:latin typeface="Times" pitchFamily="18" charset="0"/>
            </a:endParaRPr>
          </a:p>
          <a:p>
            <a:pPr algn="ctr"/>
            <a:endParaRPr lang="en-US" sz="2400">
              <a:latin typeface="Times" pitchFamily="18" charset="0"/>
            </a:endParaRPr>
          </a:p>
          <a:p>
            <a:pPr algn="ctr"/>
            <a:r>
              <a:rPr lang="en-US" sz="2400"/>
              <a:t>IGERT</a:t>
            </a:r>
          </a:p>
          <a:p>
            <a:pPr algn="ctr"/>
            <a:r>
              <a:rPr lang="en-US" sz="2000"/>
              <a:t>Promoting </a:t>
            </a:r>
          </a:p>
          <a:p>
            <a:pPr algn="ctr"/>
            <a:r>
              <a:rPr lang="en-US" sz="2000"/>
              <a:t>innovation via</a:t>
            </a:r>
          </a:p>
          <a:p>
            <a:pPr algn="ctr"/>
            <a:r>
              <a:rPr lang="en-US" sz="2000"/>
              <a:t>interdisciplinary</a:t>
            </a:r>
          </a:p>
          <a:p>
            <a:pPr algn="ctr"/>
            <a:r>
              <a:rPr lang="en-US" sz="2000"/>
              <a:t>collaborations</a:t>
            </a:r>
          </a:p>
          <a:p>
            <a:pPr algn="ctr"/>
            <a:endParaRPr lang="en-US" sz="2400"/>
          </a:p>
          <a:p>
            <a:pPr algn="ctr"/>
            <a:endParaRPr lang="en-US" sz="2400">
              <a:latin typeface="Times" pitchFamily="18" charset="0"/>
            </a:endParaRPr>
          </a:p>
        </p:txBody>
      </p:sp>
      <p:sp>
        <p:nvSpPr>
          <p:cNvPr id="71685" name="Oval 7"/>
          <p:cNvSpPr>
            <a:spLocks noChangeArrowheads="1"/>
          </p:cNvSpPr>
          <p:nvPr/>
        </p:nvSpPr>
        <p:spPr bwMode="auto">
          <a:xfrm>
            <a:off x="3225800" y="1066800"/>
            <a:ext cx="2916238" cy="2332038"/>
          </a:xfrm>
          <a:prstGeom prst="ellipse">
            <a:avLst/>
          </a:prstGeom>
          <a:solidFill>
            <a:srgbClr val="6699FF"/>
          </a:solidFill>
          <a:ln w="19050">
            <a:solidFill>
              <a:schemeClr val="tx1"/>
            </a:solidFill>
            <a:round/>
            <a:headEnd/>
            <a:tailEnd/>
          </a:ln>
        </p:spPr>
        <p:txBody>
          <a:bodyPr wrap="none" anchor="ctr"/>
          <a:lstStyle/>
          <a:p>
            <a:pPr algn="ctr"/>
            <a:r>
              <a:rPr lang="en-US" sz="2400"/>
              <a:t>GRFP</a:t>
            </a:r>
          </a:p>
          <a:p>
            <a:pPr algn="ctr"/>
            <a:r>
              <a:rPr lang="en-US" sz="2000"/>
              <a:t>Enriching </a:t>
            </a:r>
          </a:p>
          <a:p>
            <a:pPr algn="ctr"/>
            <a:r>
              <a:rPr lang="en-US" sz="2000"/>
              <a:t>experiences for</a:t>
            </a:r>
          </a:p>
          <a:p>
            <a:pPr algn="ctr"/>
            <a:r>
              <a:rPr lang="en-US" sz="2000"/>
              <a:t>individuals</a:t>
            </a:r>
          </a:p>
          <a:p>
            <a:pPr algn="ctr"/>
            <a:endParaRPr lang="en-US" sz="2400">
              <a:latin typeface="Times" pitchFamily="18" charset="0"/>
            </a:endParaRPr>
          </a:p>
        </p:txBody>
      </p:sp>
      <p:sp>
        <p:nvSpPr>
          <p:cNvPr id="71686" name="Oval 5"/>
          <p:cNvSpPr>
            <a:spLocks noChangeArrowheads="1"/>
          </p:cNvSpPr>
          <p:nvPr/>
        </p:nvSpPr>
        <p:spPr bwMode="auto">
          <a:xfrm>
            <a:off x="3224213" y="4419600"/>
            <a:ext cx="2921000" cy="2333625"/>
          </a:xfrm>
          <a:prstGeom prst="ellipse">
            <a:avLst/>
          </a:prstGeom>
          <a:solidFill>
            <a:srgbClr val="6699FF"/>
          </a:solidFill>
          <a:ln w="19050">
            <a:solidFill>
              <a:schemeClr val="tx1"/>
            </a:solidFill>
            <a:round/>
            <a:headEnd/>
            <a:tailEnd/>
          </a:ln>
        </p:spPr>
        <p:txBody>
          <a:bodyPr wrap="none" anchor="ctr"/>
          <a:lstStyle/>
          <a:p>
            <a:pPr algn="ctr"/>
            <a:endParaRPr lang="en-US" sz="1400">
              <a:latin typeface="Times" pitchFamily="18" charset="0"/>
            </a:endParaRPr>
          </a:p>
          <a:p>
            <a:pPr algn="ctr"/>
            <a:r>
              <a:rPr lang="en-US" sz="2400"/>
              <a:t>GK-12</a:t>
            </a:r>
          </a:p>
          <a:p>
            <a:pPr algn="ctr"/>
            <a:r>
              <a:rPr lang="en-US" sz="2000"/>
              <a:t>Creating novel</a:t>
            </a:r>
          </a:p>
          <a:p>
            <a:pPr algn="ctr"/>
            <a:r>
              <a:rPr lang="en-US" sz="2000"/>
              <a:t>opportunities in </a:t>
            </a:r>
          </a:p>
          <a:p>
            <a:pPr algn="ctr"/>
            <a:r>
              <a:rPr lang="en-US" sz="2000"/>
              <a:t>  graduate and pre-</a:t>
            </a:r>
          </a:p>
          <a:p>
            <a:pPr algn="ctr"/>
            <a:r>
              <a:rPr lang="en-US" sz="2000"/>
              <a:t>college education</a:t>
            </a:r>
          </a:p>
          <a:p>
            <a:pPr algn="ctr"/>
            <a:endParaRPr lang="en-US" sz="1400">
              <a:latin typeface="Times" pitchFamily="18" charset="0"/>
            </a:endParaRPr>
          </a:p>
        </p:txBody>
      </p:sp>
      <p:sp>
        <p:nvSpPr>
          <p:cNvPr id="71687" name="Oval 4"/>
          <p:cNvSpPr>
            <a:spLocks noChangeArrowheads="1"/>
          </p:cNvSpPr>
          <p:nvPr/>
        </p:nvSpPr>
        <p:spPr bwMode="auto">
          <a:xfrm>
            <a:off x="3419475" y="2895600"/>
            <a:ext cx="2514600" cy="1905000"/>
          </a:xfrm>
          <a:prstGeom prst="ellipse">
            <a:avLst/>
          </a:prstGeom>
          <a:solidFill>
            <a:schemeClr val="tx1"/>
          </a:solidFill>
          <a:ln w="9525">
            <a:solidFill>
              <a:schemeClr val="accent1"/>
            </a:solidFill>
            <a:round/>
            <a:headEnd/>
            <a:tailEnd/>
          </a:ln>
        </p:spPr>
        <p:txBody>
          <a:bodyPr wrap="none" anchor="ctr"/>
          <a:lstStyle/>
          <a:p>
            <a:pPr algn="ctr"/>
            <a:r>
              <a:rPr lang="en-US" sz="2400"/>
              <a:t>Graduate</a:t>
            </a:r>
          </a:p>
          <a:p>
            <a:pPr algn="ctr"/>
            <a:r>
              <a:rPr lang="en-US" sz="2400"/>
              <a:t> Education </a:t>
            </a:r>
            <a:br>
              <a:rPr lang="en-US" sz="2400"/>
            </a:br>
            <a:r>
              <a:rPr lang="en-US" sz="2400"/>
              <a:t>and Career</a:t>
            </a:r>
          </a:p>
          <a:p>
            <a:pPr algn="ctr"/>
            <a:r>
              <a:rPr lang="en-US" sz="2400"/>
              <a:t> Advancement</a:t>
            </a:r>
          </a:p>
          <a:p>
            <a:pPr algn="ctr"/>
            <a:endParaRPr lang="en-US" sz="2400"/>
          </a:p>
        </p:txBody>
      </p:sp>
      <p:pic>
        <p:nvPicPr>
          <p:cNvPr id="71688" name="Picture 12" descr="nsf1"/>
          <p:cNvPicPr>
            <a:picLocks noChangeAspect="1" noChangeArrowheads="1"/>
          </p:cNvPicPr>
          <p:nvPr/>
        </p:nvPicPr>
        <p:blipFill>
          <a:blip r:embed="rId2"/>
          <a:srcRect/>
          <a:stretch>
            <a:fillRect/>
          </a:stretch>
        </p:blipFill>
        <p:spPr bwMode="auto">
          <a:xfrm>
            <a:off x="990600" y="1143000"/>
            <a:ext cx="1363663"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4"/>
          <p:cNvSpPr>
            <a:spLocks noGrp="1"/>
          </p:cNvSpPr>
          <p:nvPr>
            <p:ph idx="1"/>
          </p:nvPr>
        </p:nvSpPr>
        <p:spPr>
          <a:xfrm>
            <a:off x="1524000" y="1752600"/>
            <a:ext cx="7237413" cy="3732213"/>
          </a:xfrm>
        </p:spPr>
        <p:txBody>
          <a:bodyPr/>
          <a:lstStyle/>
          <a:p>
            <a:pPr eaLnBrk="1" hangingPunct="1">
              <a:buFont typeface="Wingdings 3" pitchFamily="18" charset="2"/>
              <a:buNone/>
            </a:pPr>
            <a:r>
              <a:rPr lang="en-US" sz="2400" b="1" smtClean="0"/>
              <a:t>Five Year Award – $121,500</a:t>
            </a:r>
          </a:p>
          <a:p>
            <a:pPr eaLnBrk="1" hangingPunct="1"/>
            <a:r>
              <a:rPr lang="en-US" sz="2400" smtClean="0"/>
              <a:t>Three years of support</a:t>
            </a:r>
          </a:p>
          <a:p>
            <a:pPr lvl="1" eaLnBrk="1" hangingPunct="1"/>
            <a:r>
              <a:rPr lang="en-US" sz="2400" smtClean="0"/>
              <a:t>$30,000 Stipend per year</a:t>
            </a:r>
          </a:p>
          <a:p>
            <a:pPr lvl="1" eaLnBrk="1" hangingPunct="1"/>
            <a:r>
              <a:rPr lang="en-US" sz="2400" smtClean="0"/>
              <a:t>$10,500 Educational allowance to institution</a:t>
            </a:r>
          </a:p>
          <a:p>
            <a:pPr eaLnBrk="1" hangingPunct="1"/>
            <a:r>
              <a:rPr lang="en-US" sz="2400" smtClean="0"/>
              <a:t>Choice of project, research advisor &amp; program</a:t>
            </a:r>
          </a:p>
          <a:p>
            <a:pPr eaLnBrk="1" hangingPunct="1"/>
            <a:r>
              <a:rPr lang="en-US" sz="2400" smtClean="0"/>
              <a:t>No service requirement</a:t>
            </a:r>
          </a:p>
          <a:p>
            <a:pPr eaLnBrk="1" hangingPunct="1"/>
            <a:r>
              <a:rPr lang="en-US" sz="2400" smtClean="0"/>
              <a:t>Portability</a:t>
            </a:r>
          </a:p>
          <a:p>
            <a:pPr lvl="1" eaLnBrk="1" hangingPunct="1"/>
            <a:r>
              <a:rPr lang="en-US" sz="2400" smtClean="0"/>
              <a:t>Any accredited institution</a:t>
            </a:r>
          </a:p>
          <a:p>
            <a:pPr lvl="1" eaLnBrk="1" hangingPunct="1"/>
            <a:r>
              <a:rPr lang="en-US" sz="2400" smtClean="0"/>
              <a:t>MS		            PhD</a:t>
            </a:r>
          </a:p>
          <a:p>
            <a:pPr eaLnBrk="1" hangingPunct="1"/>
            <a:endParaRPr lang="en-US" sz="2400" smtClean="0"/>
          </a:p>
        </p:txBody>
      </p:sp>
      <p:pic>
        <p:nvPicPr>
          <p:cNvPr id="72707" name="Picture 2" descr="P:\GRFP NEW\Fellow Photos\NSF GRFP Image Gallery\High Resolution\chinaexcavate3_h.jpg"/>
          <p:cNvPicPr>
            <a:picLocks noChangeAspect="1" noChangeArrowheads="1"/>
          </p:cNvPicPr>
          <p:nvPr/>
        </p:nvPicPr>
        <p:blipFill>
          <a:blip r:embed="rId3"/>
          <a:srcRect/>
          <a:stretch>
            <a:fillRect/>
          </a:stretch>
        </p:blipFill>
        <p:spPr bwMode="auto">
          <a:xfrm>
            <a:off x="5867400" y="4648200"/>
            <a:ext cx="3067050" cy="2039938"/>
          </a:xfrm>
          <a:prstGeom prst="rect">
            <a:avLst/>
          </a:prstGeom>
          <a:noFill/>
          <a:ln w="76200">
            <a:solidFill>
              <a:schemeClr val="tx2"/>
            </a:solidFill>
            <a:miter lim="800000"/>
            <a:headEnd/>
            <a:tailEnd/>
          </a:ln>
        </p:spPr>
      </p:pic>
      <p:pic>
        <p:nvPicPr>
          <p:cNvPr id="72708" name="Title 1"/>
          <p:cNvPicPr>
            <a:picLocks noChangeArrowheads="1"/>
          </p:cNvPicPr>
          <p:nvPr/>
        </p:nvPicPr>
        <p:blipFill>
          <a:blip r:embed="rId4"/>
          <a:srcRect/>
          <a:stretch>
            <a:fillRect/>
          </a:stretch>
        </p:blipFill>
        <p:spPr bwMode="auto">
          <a:xfrm>
            <a:off x="1249363" y="-76200"/>
            <a:ext cx="8199437" cy="1841500"/>
          </a:xfrm>
          <a:prstGeom prst="rect">
            <a:avLst/>
          </a:prstGeom>
          <a:noFill/>
          <a:ln w="9525">
            <a:noFill/>
            <a:miter lim="800000"/>
            <a:headEnd/>
            <a:tailEnd/>
          </a:ln>
        </p:spPr>
      </p:pic>
      <p:cxnSp>
        <p:nvCxnSpPr>
          <p:cNvPr id="12" name="Straight Arrow Connector 11"/>
          <p:cNvCxnSpPr/>
          <p:nvPr/>
        </p:nvCxnSpPr>
        <p:spPr>
          <a:xfrm>
            <a:off x="2895600" y="56388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990600" y="381000"/>
            <a:ext cx="7924800" cy="1143000"/>
          </a:xfrm>
        </p:spPr>
        <p:txBody>
          <a:bodyPr>
            <a:spAutoFit/>
          </a:bodyPr>
          <a:lstStyle/>
          <a:p>
            <a:pPr>
              <a:lnSpc>
                <a:spcPct val="100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smtClean="0">
                <a:latin typeface="Arial" charset="0"/>
              </a:rPr>
              <a:t>NSF-wide Emphasis Areas</a:t>
            </a:r>
          </a:p>
        </p:txBody>
      </p:sp>
      <p:sp>
        <p:nvSpPr>
          <p:cNvPr id="11267" name="Rectangle 2"/>
          <p:cNvSpPr>
            <a:spLocks noGrp="1" noChangeArrowheads="1"/>
          </p:cNvSpPr>
          <p:nvPr>
            <p:ph type="body" idx="1"/>
          </p:nvPr>
        </p:nvSpPr>
        <p:spPr>
          <a:xfrm>
            <a:off x="914400" y="1987550"/>
            <a:ext cx="8077200" cy="4641850"/>
          </a:xfrm>
        </p:spPr>
        <p:txBody>
          <a:bodyPr>
            <a:spAutoFit/>
          </a:bodyPr>
          <a:lstStyle/>
          <a:p>
            <a:pPr>
              <a:lnSpc>
                <a:spcPct val="100000"/>
              </a:lnSpc>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smtClean="0">
                <a:latin typeface="Arial" charset="0"/>
              </a:rPr>
              <a:t>International Polar Year</a:t>
            </a:r>
          </a:p>
          <a:p>
            <a:pPr>
              <a:lnSpc>
                <a:spcPct val="100000"/>
              </a:lnSpc>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smtClean="0">
                <a:latin typeface="Arial" charset="0"/>
              </a:rPr>
              <a:t>Cyberinfrastructure</a:t>
            </a:r>
          </a:p>
          <a:p>
            <a:pPr>
              <a:lnSpc>
                <a:spcPct val="100000"/>
              </a:lnSpc>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smtClean="0">
                <a:latin typeface="Arial" charset="0"/>
              </a:rPr>
              <a:t>Human and Social Dynamics</a:t>
            </a:r>
          </a:p>
          <a:p>
            <a:pPr>
              <a:lnSpc>
                <a:spcPct val="100000"/>
              </a:lnSpc>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smtClean="0">
                <a:latin typeface="Arial" charset="0"/>
              </a:rPr>
              <a:t>Cyber-enabled Discovery and Innovation</a:t>
            </a:r>
          </a:p>
          <a:p>
            <a:pPr>
              <a:lnSpc>
                <a:spcPct val="100000"/>
              </a:lnSpc>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smtClean="0">
                <a:latin typeface="Arial" charset="0"/>
              </a:rPr>
              <a:t>National Nanotechnology Initiative</a:t>
            </a:r>
          </a:p>
          <a:p>
            <a:pPr>
              <a:lnSpc>
                <a:spcPct val="100000"/>
              </a:lnSpc>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smtClean="0">
                <a:latin typeface="Arial" charset="0"/>
              </a:rPr>
              <a:t>Climate Change Science Program</a:t>
            </a:r>
          </a:p>
          <a:p>
            <a:pPr>
              <a:lnSpc>
                <a:spcPct val="100000"/>
              </a:lnSpc>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smtClean="0">
              <a:latin typeface="Arial" charset="0"/>
            </a:endParaRPr>
          </a:p>
          <a:p>
            <a:pPr>
              <a:lnSpc>
                <a:spcPct val="100000"/>
              </a:lnSpc>
              <a:spcBef>
                <a:spcPts val="8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smtClean="0">
                <a:latin typeface="Arial" charset="0"/>
              </a:rPr>
              <a:t>http://www.nsf.gov/news/priority_areas/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4"/>
          <p:cNvSpPr>
            <a:spLocks noGrp="1"/>
          </p:cNvSpPr>
          <p:nvPr>
            <p:ph idx="1"/>
          </p:nvPr>
        </p:nvSpPr>
        <p:spPr>
          <a:xfrm>
            <a:off x="762000" y="1066800"/>
            <a:ext cx="8915400" cy="5334000"/>
          </a:xfrm>
        </p:spPr>
        <p:txBody>
          <a:bodyPr/>
          <a:lstStyle/>
          <a:p>
            <a:pPr eaLnBrk="1" hangingPunct="1"/>
            <a:endParaRPr lang="en-US" smtClean="0"/>
          </a:p>
          <a:p>
            <a:pPr eaLnBrk="1" hangingPunct="1"/>
            <a:r>
              <a:rPr lang="en-US" sz="3200" smtClean="0"/>
              <a:t>U.S. citizens and permanent residents </a:t>
            </a:r>
          </a:p>
          <a:p>
            <a:pPr eaLnBrk="1" hangingPunct="1"/>
            <a:r>
              <a:rPr lang="en-US" sz="3200" smtClean="0"/>
              <a:t>Early-career students</a:t>
            </a:r>
          </a:p>
          <a:p>
            <a:pPr eaLnBrk="1" hangingPunct="1"/>
            <a:r>
              <a:rPr lang="en-US" sz="3200" smtClean="0"/>
              <a:t>Pursuing research-based MS and PhD</a:t>
            </a:r>
          </a:p>
          <a:p>
            <a:pPr eaLnBrk="1" hangingPunct="1"/>
            <a:r>
              <a:rPr lang="en-US" sz="3200" smtClean="0"/>
              <a:t>Enrolled in accredited Institution</a:t>
            </a:r>
          </a:p>
          <a:p>
            <a:pPr eaLnBrk="1" hangingPunct="1"/>
            <a:r>
              <a:rPr lang="en-US" sz="3200" smtClean="0"/>
              <a:t>NSF supported fields</a:t>
            </a:r>
          </a:p>
          <a:p>
            <a:pPr lvl="1" eaLnBrk="1" hangingPunct="1">
              <a:lnSpc>
                <a:spcPct val="90000"/>
              </a:lnSpc>
            </a:pPr>
            <a:r>
              <a:rPr lang="en-US" sz="2400" smtClean="0"/>
              <a:t>Chemistry, Computer &amp; Information 	Science/Engineering</a:t>
            </a:r>
          </a:p>
          <a:p>
            <a:pPr lvl="1" eaLnBrk="1" hangingPunct="1">
              <a:lnSpc>
                <a:spcPct val="90000"/>
              </a:lnSpc>
            </a:pPr>
            <a:r>
              <a:rPr lang="en-US" sz="2400" smtClean="0"/>
              <a:t>Engineering, Geosciences, Life Sciences</a:t>
            </a:r>
          </a:p>
          <a:p>
            <a:pPr lvl="1" eaLnBrk="1" hangingPunct="1">
              <a:lnSpc>
                <a:spcPct val="90000"/>
              </a:lnSpc>
            </a:pPr>
            <a:r>
              <a:rPr lang="en-US" sz="2400" smtClean="0"/>
              <a:t>Mathematical Sciences, Physics and Astronomy</a:t>
            </a:r>
          </a:p>
          <a:p>
            <a:pPr lvl="1" eaLnBrk="1" hangingPunct="1">
              <a:lnSpc>
                <a:spcPct val="90000"/>
              </a:lnSpc>
            </a:pPr>
            <a:r>
              <a:rPr lang="en-US" sz="2400" smtClean="0"/>
              <a:t>Psychology, Social Sciences</a:t>
            </a:r>
          </a:p>
          <a:p>
            <a:pPr lvl="1" eaLnBrk="1" hangingPunct="1">
              <a:buFont typeface="Verdana" pitchFamily="34" charset="0"/>
              <a:buNone/>
            </a:pPr>
            <a:endParaRPr lang="en-US" sz="2400" smtClean="0"/>
          </a:p>
          <a:p>
            <a:pPr lvl="1" eaLnBrk="1" hangingPunct="1">
              <a:buFont typeface="Verdana" pitchFamily="34" charset="0"/>
              <a:buNone/>
            </a:pPr>
            <a:endParaRPr lang="en-US" smtClean="0"/>
          </a:p>
        </p:txBody>
      </p:sp>
      <p:sp>
        <p:nvSpPr>
          <p:cNvPr id="73731" name="Title 3"/>
          <p:cNvSpPr>
            <a:spLocks noGrp="1"/>
          </p:cNvSpPr>
          <p:nvPr>
            <p:ph type="title"/>
          </p:nvPr>
        </p:nvSpPr>
        <p:spPr/>
        <p:txBody>
          <a:bodyPr/>
          <a:lstStyle/>
          <a:p>
            <a:pPr eaLnBrk="1" hangingPunct="1"/>
            <a:r>
              <a:rPr lang="en-US" smtClean="0"/>
              <a:t>	   GRFP General Eligibility</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
          <p:cNvSpPr>
            <a:spLocks noGrp="1" noChangeArrowheads="1"/>
          </p:cNvSpPr>
          <p:nvPr>
            <p:ph type="title"/>
          </p:nvPr>
        </p:nvSpPr>
        <p:spPr>
          <a:xfrm>
            <a:off x="1219200" y="152400"/>
            <a:ext cx="7467600" cy="1106488"/>
          </a:xfrm>
        </p:spPr>
        <p:txBody>
          <a:bodyPr lIns="92160" tIns="46080" rIns="92160" bIns="46080">
            <a:spAutoFit/>
          </a:bodyPr>
          <a:lstStyle/>
          <a:p>
            <a:pPr>
              <a:lnSpc>
                <a:spcPct val="100000"/>
              </a:lnSpc>
              <a:buClr>
                <a:srgbClr val="FC0128"/>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smtClean="0">
                <a:solidFill>
                  <a:srgbClr val="FC0128"/>
                </a:solidFill>
                <a:latin typeface="Arial" charset="0"/>
              </a:rPr>
              <a:t>WAYS TO PARTICIPATE</a:t>
            </a:r>
          </a:p>
        </p:txBody>
      </p:sp>
      <p:sp>
        <p:nvSpPr>
          <p:cNvPr id="4100" name="Rectangle 2"/>
          <p:cNvSpPr>
            <a:spLocks noGrp="1" noChangeArrowheads="1"/>
          </p:cNvSpPr>
          <p:nvPr>
            <p:ph type="body" idx="1"/>
          </p:nvPr>
        </p:nvSpPr>
        <p:spPr>
          <a:xfrm>
            <a:off x="1066800" y="1447800"/>
            <a:ext cx="7772400" cy="4833938"/>
          </a:xfrm>
        </p:spPr>
        <p:txBody>
          <a:bodyPr lIns="92160" tIns="46080" rIns="92160" bIns="46080">
            <a:spAutoFit/>
          </a:bodyPr>
          <a:lstStyle/>
          <a:p>
            <a:pPr>
              <a:lnSpc>
                <a:spcPct val="90000"/>
              </a:lnSpc>
              <a:buClr>
                <a:srgbClr val="FC0128"/>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smtClean="0">
                <a:latin typeface="Arial" charset="0"/>
              </a:rPr>
              <a:t>Grant Holder</a:t>
            </a:r>
          </a:p>
          <a:p>
            <a:pPr lvl="1">
              <a:lnSpc>
                <a:spcPct val="90000"/>
              </a:lnSpc>
              <a:spcBef>
                <a:spcPts val="600"/>
              </a:spcBef>
              <a:buClr>
                <a:srgbClr val="FC0128"/>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rPr>
              <a:t>Principal Investigator</a:t>
            </a:r>
          </a:p>
          <a:p>
            <a:pPr lvl="1">
              <a:lnSpc>
                <a:spcPct val="90000"/>
              </a:lnSpc>
              <a:spcBef>
                <a:spcPts val="600"/>
              </a:spcBef>
              <a:buClr>
                <a:srgbClr val="FC0128"/>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rPr>
              <a:t>Member of Project Team, or</a:t>
            </a:r>
          </a:p>
          <a:p>
            <a:pPr lvl="1">
              <a:lnSpc>
                <a:spcPct val="90000"/>
              </a:lnSpc>
              <a:spcBef>
                <a:spcPts val="600"/>
              </a:spcBef>
              <a:buClr>
                <a:srgbClr val="FC0128"/>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rPr>
              <a:t>	Coalition, or Advisory Board</a:t>
            </a:r>
          </a:p>
          <a:p>
            <a:pPr lvl="1">
              <a:lnSpc>
                <a:spcPct val="90000"/>
              </a:lnSpc>
              <a:spcBef>
                <a:spcPts val="600"/>
              </a:spcBef>
              <a:buClr>
                <a:srgbClr val="FC0128"/>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rPr>
              <a:t>Test Site</a:t>
            </a:r>
          </a:p>
          <a:p>
            <a:pPr>
              <a:lnSpc>
                <a:spcPct val="90000"/>
              </a:lnSpc>
              <a:buClr>
                <a:srgbClr val="FC0128"/>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smtClean="0">
                <a:latin typeface="Arial" charset="0"/>
              </a:rPr>
              <a:t>User of Products</a:t>
            </a:r>
          </a:p>
          <a:p>
            <a:pPr>
              <a:lnSpc>
                <a:spcPct val="90000"/>
              </a:lnSpc>
              <a:buClr>
                <a:srgbClr val="FC0128"/>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smtClean="0">
                <a:latin typeface="Arial" charset="0"/>
              </a:rPr>
              <a:t>Participant in Workshops and Symposium</a:t>
            </a:r>
          </a:p>
          <a:p>
            <a:pPr>
              <a:lnSpc>
                <a:spcPct val="90000"/>
              </a:lnSpc>
              <a:buClr>
                <a:srgbClr val="FC0128"/>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smtClean="0">
                <a:latin typeface="Arial" charset="0"/>
              </a:rPr>
              <a:t>Reviewer of Proposals</a:t>
            </a:r>
          </a:p>
        </p:txBody>
      </p:sp>
      <p:graphicFrame>
        <p:nvGraphicFramePr>
          <p:cNvPr id="4098" name="Object 3"/>
          <p:cNvGraphicFramePr>
            <a:graphicFrameLocks noChangeAspect="1"/>
          </p:cNvGraphicFramePr>
          <p:nvPr/>
        </p:nvGraphicFramePr>
        <p:xfrm>
          <a:off x="7010400" y="1600200"/>
          <a:ext cx="1400175" cy="1371600"/>
        </p:xfrm>
        <a:graphic>
          <a:graphicData uri="http://schemas.openxmlformats.org/presentationml/2006/ole">
            <p:oleObj spid="_x0000_s4098" r:id="rId4" imgW="58359600" imgH="18668880" progId="">
              <p:embed/>
            </p:oleObj>
          </a:graphicData>
        </a:graphic>
      </p:graphicFrame>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Grp="1" noChangeArrowheads="1"/>
          </p:cNvSpPr>
          <p:nvPr>
            <p:ph type="title"/>
          </p:nvPr>
        </p:nvSpPr>
        <p:spPr>
          <a:xfrm>
            <a:off x="838200" y="533400"/>
            <a:ext cx="8077200" cy="1470025"/>
          </a:xfrm>
        </p:spPr>
        <p:txBody>
          <a:bodyPr>
            <a:spAutoFit/>
          </a:bodyPr>
          <a:lstStyle/>
          <a:p>
            <a:pPr>
              <a:lnSpc>
                <a:spcPct val="100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smtClean="0">
                <a:latin typeface="Arial" charset="0"/>
              </a:rPr>
              <a:t>MyNSF </a:t>
            </a:r>
            <a:r>
              <a:rPr lang="en-GB" sz="4200" b="1" smtClean="0">
                <a:latin typeface="Arial" charset="0"/>
              </a:rPr>
              <a:t/>
            </a:r>
            <a:br>
              <a:rPr lang="en-GB" sz="4200" b="1" smtClean="0">
                <a:latin typeface="Arial" charset="0"/>
              </a:rPr>
            </a:br>
            <a:r>
              <a:rPr lang="en-GB" sz="4200" b="1" smtClean="0">
                <a:latin typeface="Arial" charset="0"/>
              </a:rPr>
              <a:t>(Custom News Service)</a:t>
            </a:r>
          </a:p>
        </p:txBody>
      </p:sp>
      <p:sp>
        <p:nvSpPr>
          <p:cNvPr id="74755" name="Rectangle 2"/>
          <p:cNvSpPr>
            <a:spLocks noGrp="1" noChangeArrowheads="1"/>
          </p:cNvSpPr>
          <p:nvPr>
            <p:ph type="subTitle" idx="4294967295"/>
          </p:nvPr>
        </p:nvSpPr>
        <p:spPr>
          <a:xfrm>
            <a:off x="1676400" y="2438400"/>
            <a:ext cx="7010400" cy="4114800"/>
          </a:xfrm>
        </p:spPr>
        <p:txBody>
          <a:bodyPr>
            <a:spAutoFit/>
          </a:bodyPr>
          <a:lstStyle/>
          <a:p>
            <a:pPr marL="0" lvl="1" indent="0" algn="ctr">
              <a:lnSpc>
                <a:spcPct val="80000"/>
              </a:lnSpc>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smtClean="0">
                <a:solidFill>
                  <a:srgbClr val="CCCCFF"/>
                </a:solidFill>
                <a:latin typeface="Arial" charset="0"/>
                <a:hlinkClick r:id="rId3"/>
              </a:rPr>
              <a:t>http://www.nsf.gov/mynsf/</a:t>
            </a:r>
          </a:p>
          <a:p>
            <a:pPr marL="0" lvl="1" indent="0" algn="ctr">
              <a:lnSpc>
                <a:spcPct val="80000"/>
              </a:lnSpc>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mtClean="0">
              <a:latin typeface="Arial" charset="0"/>
            </a:endParaRPr>
          </a:p>
          <a:p>
            <a:pPr marL="0" lvl="1" indent="0" algn="ctr">
              <a:lnSpc>
                <a:spcPct val="80000"/>
              </a:lnSpc>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mtClean="0">
              <a:latin typeface="Arial" charset="0"/>
            </a:endParaRPr>
          </a:p>
          <a:p>
            <a:pPr marL="0" lvl="1" indent="0">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latin typeface="Arial" charset="0"/>
              </a:rPr>
              <a:t>Receive notifications about new content posted on the NSF website </a:t>
            </a:r>
          </a:p>
          <a:p>
            <a:pPr marL="0" lvl="1" indent="0">
              <a:lnSpc>
                <a:spcPct val="80000"/>
              </a:lnSpc>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mtClean="0">
              <a:latin typeface="Arial" charset="0"/>
            </a:endParaRPr>
          </a:p>
          <a:p>
            <a:pPr marL="0" lvl="1" indent="0">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latin typeface="Arial" charset="0"/>
              </a:rPr>
              <a:t>Notification via email or RSS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990600" y="533400"/>
            <a:ext cx="7775575" cy="819150"/>
          </a:xfrm>
          <a:prstGeom prst="rect">
            <a:avLst/>
          </a:prstGeom>
          <a:noFill/>
          <a:ln w="9525">
            <a:noFill/>
            <a:round/>
            <a:headEnd/>
            <a:tailEnd/>
          </a:ln>
          <a:effectLst/>
        </p:spPr>
        <p:txBody>
          <a:bodyPr lIns="92160" tIns="46080" rIns="92160" bIns="46080"/>
          <a:lstStyle/>
          <a:p>
            <a:pPr>
              <a:buClr>
                <a:srgbClr val="FC0128"/>
              </a:buClr>
              <a:buFont typeface="Book Antiqua"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i="1">
                <a:solidFill>
                  <a:srgbClr val="FC0128"/>
                </a:solidFill>
                <a:effectLst>
                  <a:outerShdw blurRad="38100" dist="38100" dir="2700000" algn="tl">
                    <a:srgbClr val="C0C0C0"/>
                  </a:outerShdw>
                </a:effectLst>
                <a:latin typeface="Book Antiqua" pitchFamily="18" charset="0"/>
              </a:rPr>
              <a:t>Bye for Now. Hope to Hear From You Soon. NSF needs all of you. You may need NSF!!</a:t>
            </a:r>
          </a:p>
        </p:txBody>
      </p:sp>
      <p:pic>
        <p:nvPicPr>
          <p:cNvPr id="75779" name="Picture 2"/>
          <p:cNvPicPr>
            <a:picLocks noChangeAspect="1" noChangeArrowheads="1"/>
          </p:cNvPicPr>
          <p:nvPr/>
        </p:nvPicPr>
        <p:blipFill>
          <a:blip r:embed="rId3"/>
          <a:srcRect/>
          <a:stretch>
            <a:fillRect/>
          </a:stretch>
        </p:blipFill>
        <p:spPr bwMode="auto">
          <a:xfrm>
            <a:off x="2089150" y="2971800"/>
            <a:ext cx="4964113" cy="3124200"/>
          </a:xfrm>
          <a:prstGeom prst="rect">
            <a:avLst/>
          </a:prstGeom>
          <a:noFill/>
          <a:ln w="9525">
            <a:noFill/>
            <a:round/>
            <a:headEnd/>
            <a:tailEnd/>
          </a:ln>
        </p:spPr>
      </p:pic>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Rectangle 1"/>
          <p:cNvSpPr>
            <a:spLocks noGrp="1" noChangeArrowheads="1"/>
          </p:cNvSpPr>
          <p:nvPr>
            <p:ph type="title"/>
          </p:nvPr>
        </p:nvSpPr>
        <p:spPr>
          <a:xfrm>
            <a:off x="990600" y="381000"/>
            <a:ext cx="7772400" cy="839788"/>
          </a:xfrm>
        </p:spPr>
        <p:txBody>
          <a:bodyPr>
            <a:spAutoFit/>
          </a:bodyPr>
          <a:lstStyle/>
          <a:p>
            <a:pPr>
              <a:lnSpc>
                <a:spcPct val="100000"/>
              </a:lnSpc>
              <a:buClr>
                <a:srgbClr val="FF33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smtClean="0">
                <a:solidFill>
                  <a:srgbClr val="FF3300"/>
                </a:solidFill>
              </a:rPr>
              <a:t>Information and Inquiries</a:t>
            </a:r>
          </a:p>
        </p:txBody>
      </p:sp>
      <p:sp>
        <p:nvSpPr>
          <p:cNvPr id="76803" name="Rectangle 2"/>
          <p:cNvSpPr>
            <a:spLocks noGrp="1" noChangeArrowheads="1"/>
          </p:cNvSpPr>
          <p:nvPr>
            <p:ph type="body" idx="1"/>
          </p:nvPr>
        </p:nvSpPr>
        <p:spPr>
          <a:xfrm>
            <a:off x="762000" y="1371600"/>
            <a:ext cx="8382000" cy="4668838"/>
          </a:xfrm>
        </p:spPr>
        <p:txBody>
          <a:bodyPr>
            <a:spAutoFit/>
          </a:bodyPr>
          <a:lstStyle/>
          <a:p>
            <a:pPr>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t>DUE Coordinates</a:t>
            </a:r>
          </a:p>
          <a:p>
            <a:pPr lvl="1">
              <a:lnSpc>
                <a:spcPct val="90000"/>
              </a:lnSpc>
              <a:spcBef>
                <a:spcPts val="600"/>
              </a:spcBef>
              <a:buClr>
                <a:srgbClr val="FF3300"/>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solidFill>
                  <a:srgbClr val="FF3300"/>
                </a:solidFill>
              </a:rPr>
              <a:t>Email		undergrad@nsf.gov</a:t>
            </a:r>
          </a:p>
          <a:p>
            <a:pPr lvl="1">
              <a:lnSpc>
                <a:spcPct val="90000"/>
              </a:lnSpc>
              <a:spcBef>
                <a:spcPts val="600"/>
              </a:spcBef>
              <a:buClr>
                <a:srgbClr val="FF3300"/>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solidFill>
                  <a:srgbClr val="FF3300"/>
                </a:solidFill>
              </a:rPr>
              <a:t>Phone		703-292-8670 </a:t>
            </a:r>
          </a:p>
          <a:p>
            <a:pPr lvl="1">
              <a:lnSpc>
                <a:spcPct val="90000"/>
              </a:lnSpc>
              <a:spcBef>
                <a:spcPts val="600"/>
              </a:spcBef>
              <a:buClr>
                <a:srgbClr val="FF3300"/>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solidFill>
                  <a:srgbClr val="FF3300"/>
                </a:solidFill>
              </a:rPr>
              <a:t>Fax		703-292-9015</a:t>
            </a:r>
          </a:p>
          <a:p>
            <a:pPr>
              <a:lnSpc>
                <a:spcPct val="90000"/>
              </a:lnSpc>
              <a:spcBef>
                <a:spcPts val="600"/>
              </a:spcBef>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b="1" smtClean="0"/>
          </a:p>
          <a:p>
            <a:pPr>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t>http://www.nsf.gov/div/index.jsp?div=DUE</a:t>
            </a:r>
          </a:p>
          <a:p>
            <a:pPr>
              <a:lnSpc>
                <a:spcPct val="80000"/>
              </a:lnSpc>
              <a:spcBef>
                <a:spcPts val="650"/>
              </a:spcBef>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smtClean="0"/>
              <a:t>	Proposal Writing Aides, e.g. </a:t>
            </a:r>
            <a:r>
              <a:rPr lang="en-GB" sz="2600" i="1" smtClean="0"/>
              <a:t>Guide for Proposal Writing, Handbook for Project Evaluation</a:t>
            </a:r>
          </a:p>
          <a:p>
            <a:pPr>
              <a:lnSpc>
                <a:spcPct val="80000"/>
              </a:lnSpc>
              <a:spcBef>
                <a:spcPts val="600"/>
              </a:spcBef>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b="1" smtClean="0">
              <a:solidFill>
                <a:srgbClr val="FF3300"/>
              </a:solidFill>
            </a:endParaRPr>
          </a:p>
          <a:p>
            <a:pPr>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t>Snail mail: </a:t>
            </a:r>
          </a:p>
          <a:p>
            <a:pPr lvl="1">
              <a:lnSpc>
                <a:spcPct val="90000"/>
              </a:lnSpc>
              <a:spcBef>
                <a:spcPts val="600"/>
              </a:spcBef>
              <a:buClr>
                <a:srgbClr val="FF3300"/>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solidFill>
                  <a:srgbClr val="FF3300"/>
                </a:solidFill>
              </a:rPr>
              <a:t>NSF, Division of Undergraduate Education, 4201 Wilson Boulevard, Room 835, Arlington, VA 22230</a:t>
            </a:r>
          </a:p>
        </p:txBody>
      </p:sp>
      <p:pic>
        <p:nvPicPr>
          <p:cNvPr id="76804" name="Picture 3"/>
          <p:cNvPicPr>
            <a:picLocks noChangeAspect="1" noChangeArrowheads="1"/>
          </p:cNvPicPr>
          <p:nvPr/>
        </p:nvPicPr>
        <p:blipFill>
          <a:blip r:embed="rId3"/>
          <a:srcRect/>
          <a:stretch>
            <a:fillRect/>
          </a:stretch>
        </p:blipFill>
        <p:spPr bwMode="auto">
          <a:xfrm>
            <a:off x="7010400" y="1219200"/>
            <a:ext cx="1704975" cy="2133600"/>
          </a:xfrm>
          <a:prstGeom prst="rect">
            <a:avLst/>
          </a:prstGeom>
          <a:noFill/>
          <a:ln w="9525">
            <a:noFill/>
            <a:round/>
            <a:headEnd/>
            <a:tailEnd/>
          </a:ln>
        </p:spPr>
      </p:pic>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a:xfrm>
            <a:off x="914400" y="381000"/>
            <a:ext cx="8077200" cy="1143000"/>
          </a:xfrm>
        </p:spPr>
        <p:txBody>
          <a:bodyPr/>
          <a:lstStyle/>
          <a:p>
            <a:r>
              <a:rPr lang="en-GB" sz="3600" b="1" smtClean="0">
                <a:latin typeface="Arial" charset="0"/>
              </a:rPr>
              <a:t>NSF Directorate for Education and </a:t>
            </a:r>
            <a:br>
              <a:rPr lang="en-GB" sz="3600" b="1" smtClean="0">
                <a:latin typeface="Arial" charset="0"/>
              </a:rPr>
            </a:br>
            <a:r>
              <a:rPr lang="en-GB" sz="3600" b="1" smtClean="0">
                <a:latin typeface="Arial" charset="0"/>
              </a:rPr>
              <a:t>Human Resources (EHR): Themes</a:t>
            </a:r>
            <a:endParaRPr lang="en-US" sz="3600" b="1" smtClean="0">
              <a:latin typeface="Arial" charset="0"/>
            </a:endParaRPr>
          </a:p>
        </p:txBody>
      </p:sp>
      <p:sp>
        <p:nvSpPr>
          <p:cNvPr id="12291" name="Rectangle 4"/>
          <p:cNvSpPr>
            <a:spLocks noGrp="1" noChangeArrowheads="1"/>
          </p:cNvSpPr>
          <p:nvPr>
            <p:ph type="body" idx="1"/>
          </p:nvPr>
        </p:nvSpPr>
        <p:spPr>
          <a:xfrm>
            <a:off x="914400" y="2286000"/>
            <a:ext cx="7848600" cy="4267200"/>
          </a:xfrm>
        </p:spPr>
        <p:txBody>
          <a:bodyPr/>
          <a:lstStyle/>
          <a:p>
            <a:pPr>
              <a:lnSpc>
                <a:spcPct val="80000"/>
              </a:lnSpc>
              <a:spcBef>
                <a:spcPct val="0"/>
              </a:spcBef>
              <a:spcAft>
                <a:spcPct val="55000"/>
              </a:spcAft>
            </a:pPr>
            <a:r>
              <a:rPr lang="en-US" sz="2800" b="1" smtClean="0">
                <a:latin typeface="Arial" charset="0"/>
              </a:rPr>
              <a:t>Broadening Participation to Improve Workforce Development</a:t>
            </a:r>
          </a:p>
          <a:p>
            <a:pPr>
              <a:lnSpc>
                <a:spcPct val="80000"/>
              </a:lnSpc>
              <a:spcBef>
                <a:spcPct val="0"/>
              </a:spcBef>
              <a:spcAft>
                <a:spcPct val="55000"/>
              </a:spcAft>
            </a:pPr>
            <a:r>
              <a:rPr lang="en-US" sz="2800" b="1" smtClean="0">
                <a:latin typeface="Arial" charset="0"/>
              </a:rPr>
              <a:t>Enriching the Education of STEM Teachers</a:t>
            </a:r>
          </a:p>
          <a:p>
            <a:pPr>
              <a:lnSpc>
                <a:spcPct val="80000"/>
              </a:lnSpc>
              <a:spcBef>
                <a:spcPct val="0"/>
              </a:spcBef>
              <a:spcAft>
                <a:spcPct val="55000"/>
              </a:spcAft>
            </a:pPr>
            <a:r>
              <a:rPr lang="en-US" sz="2800" b="1" smtClean="0">
                <a:latin typeface="Arial" charset="0"/>
              </a:rPr>
              <a:t>Promoting Learning Through Research and Evaluation</a:t>
            </a:r>
          </a:p>
          <a:p>
            <a:pPr>
              <a:lnSpc>
                <a:spcPct val="80000"/>
              </a:lnSpc>
              <a:spcBef>
                <a:spcPct val="0"/>
              </a:spcBef>
              <a:spcAft>
                <a:spcPct val="55000"/>
              </a:spcAft>
            </a:pPr>
            <a:r>
              <a:rPr lang="en-US" sz="2800" b="1" smtClean="0">
                <a:latin typeface="Arial" charset="0"/>
              </a:rPr>
              <a:t>Furthering Public Understanding of Science and Advancing STEM Literacy</a:t>
            </a:r>
          </a:p>
          <a:p>
            <a:pPr>
              <a:lnSpc>
                <a:spcPct val="80000"/>
              </a:lnSpc>
              <a:spcBef>
                <a:spcPct val="0"/>
              </a:spcBef>
              <a:spcAft>
                <a:spcPct val="55000"/>
              </a:spcAft>
            </a:pPr>
            <a:r>
              <a:rPr lang="en-US" sz="2800" b="1" smtClean="0">
                <a:latin typeface="Arial" charset="0"/>
              </a:rPr>
              <a:t>Transforming STEM Education through Cyber-enabled Learning Strategies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762000" y="357188"/>
            <a:ext cx="8382000" cy="1190625"/>
          </a:xfrm>
        </p:spPr>
        <p:txBody>
          <a:bodyPr>
            <a:spAutoFit/>
          </a:bodyPr>
          <a:lstStyle/>
          <a:p>
            <a:pPr>
              <a:lnSpc>
                <a:spcPct val="100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smtClean="0">
                <a:latin typeface="Arial" charset="0"/>
              </a:rPr>
              <a:t>NSF Directorate for Education and </a:t>
            </a:r>
            <a:br>
              <a:rPr lang="en-GB" sz="3600" b="1" smtClean="0">
                <a:latin typeface="Arial" charset="0"/>
              </a:rPr>
            </a:br>
            <a:r>
              <a:rPr lang="en-GB" sz="3600" b="1" smtClean="0">
                <a:latin typeface="Arial" charset="0"/>
              </a:rPr>
              <a:t>Human Resources (EHR): Divisions</a:t>
            </a:r>
          </a:p>
        </p:txBody>
      </p:sp>
      <p:sp>
        <p:nvSpPr>
          <p:cNvPr id="13315" name="Rectangle 2"/>
          <p:cNvSpPr>
            <a:spLocks noGrp="1" noChangeArrowheads="1"/>
          </p:cNvSpPr>
          <p:nvPr>
            <p:ph type="body" idx="1"/>
          </p:nvPr>
        </p:nvSpPr>
        <p:spPr>
          <a:xfrm>
            <a:off x="838200" y="2133600"/>
            <a:ext cx="8305800" cy="4132263"/>
          </a:xfrm>
        </p:spPr>
        <p:txBody>
          <a:bodyPr>
            <a:spAutoFit/>
          </a:bodyPr>
          <a:lstStyle/>
          <a:p>
            <a:pPr>
              <a:lnSpc>
                <a:spcPct val="70000"/>
              </a:lnSpc>
              <a:spcBef>
                <a:spcPts val="600"/>
              </a:spcBef>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b="1" smtClean="0">
              <a:latin typeface="Arial" charset="0"/>
            </a:endParaRPr>
          </a:p>
          <a:p>
            <a:pPr>
              <a:lnSpc>
                <a:spcPct val="7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rPr>
              <a:t>Division of Research on Learning (DRL) </a:t>
            </a:r>
          </a:p>
          <a:p>
            <a:pPr>
              <a:lnSpc>
                <a:spcPct val="70000"/>
              </a:lnSpc>
              <a:spcBef>
                <a:spcPts val="5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rPr>
              <a:t>	- </a:t>
            </a:r>
            <a:r>
              <a:rPr lang="en-GB" sz="2000" b="1" i="1" smtClean="0">
                <a:latin typeface="Arial" charset="0"/>
              </a:rPr>
              <a:t>merger of Elementary, Secondary, and Informal Education</a:t>
            </a:r>
          </a:p>
          <a:p>
            <a:pPr lvl="1">
              <a:lnSpc>
                <a:spcPct val="100000"/>
              </a:lnSpc>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i="1" smtClean="0">
                <a:latin typeface="Arial" charset="0"/>
              </a:rPr>
              <a:t>(ESIE) and Research, Evaluation, and Communication (REC)</a:t>
            </a:r>
          </a:p>
          <a:p>
            <a:pPr>
              <a:lnSpc>
                <a:spcPct val="70000"/>
              </a:lnSpc>
              <a:spcBef>
                <a:spcPts val="6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b="1" smtClean="0">
              <a:latin typeface="Arial" charset="0"/>
            </a:endParaRPr>
          </a:p>
          <a:p>
            <a:pPr>
              <a:lnSpc>
                <a:spcPct val="7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rPr>
              <a:t>Division of Undergraduate Education (DUE)</a:t>
            </a:r>
          </a:p>
          <a:p>
            <a:pPr>
              <a:lnSpc>
                <a:spcPct val="7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b="1" smtClean="0">
              <a:latin typeface="Arial" charset="0"/>
            </a:endParaRPr>
          </a:p>
          <a:p>
            <a:pPr>
              <a:lnSpc>
                <a:spcPct val="7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rPr>
              <a:t>Division of Human Resource Development (HRD)</a:t>
            </a:r>
          </a:p>
          <a:p>
            <a:pPr>
              <a:lnSpc>
                <a:spcPct val="7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b="1" smtClean="0">
              <a:latin typeface="Arial" charset="0"/>
            </a:endParaRPr>
          </a:p>
          <a:p>
            <a:pPr>
              <a:lnSpc>
                <a:spcPct val="7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smtClean="0">
                <a:latin typeface="Arial" charset="0"/>
              </a:rPr>
              <a:t>Division Graduate Education (DGE)</a:t>
            </a:r>
          </a:p>
          <a:p>
            <a:pPr>
              <a:lnSpc>
                <a:spcPct val="7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b="1" smtClean="0">
              <a:latin typeface="Arial" charset="0"/>
            </a:endParaRPr>
          </a:p>
          <a:p>
            <a:pPr>
              <a:lnSpc>
                <a:spcPct val="90000"/>
              </a:lnSpc>
              <a:spcBef>
                <a:spcPts val="6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b="1" smtClean="0">
              <a:latin typeface="Arial"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9525" cap="flat" cmpd="sng" algn="ctr">
          <a:no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457200" rtl="0" eaLnBrk="0" fontAlgn="base" latinLnBrk="0" hangingPunct="0">
          <a:lnSpc>
            <a:spcPct val="100000"/>
          </a:lnSpc>
          <a:spcBef>
            <a:spcPct val="0"/>
          </a:spcBef>
          <a:spcAft>
            <a:spcPct val="0"/>
          </a:spcAft>
          <a:buClr>
            <a:srgbClr val="CC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lang="en-GB" sz="4400" b="1" i="0" u="none" strike="noStrike" cap="none" normalizeH="0" baseline="0" smtClean="0">
            <a:ln>
              <a:noFill/>
            </a:ln>
            <a:solidFill>
              <a:schemeClr val="bg1"/>
            </a:solidFill>
            <a:effectLst/>
            <a:latin typeface="Arial" charset="0"/>
            <a:ea typeface="Lucida Sans Unicode" pitchFamily="34" charset="0"/>
            <a:cs typeface="Lucida Sans Unicode" pitchFamily="34" charset="0"/>
          </a:defRPr>
        </a:defPPr>
      </a:lstStyle>
    </a:spDef>
    <a:lnDef>
      <a:spPr bwMode="auto">
        <a:xfrm>
          <a:off x="0" y="0"/>
          <a:ext cx="1" cy="1"/>
        </a:xfrm>
        <a:custGeom>
          <a:avLst/>
          <a:gdLst/>
          <a:ahLst/>
          <a:cxnLst/>
          <a:rect l="0" t="0" r="0" b="0"/>
          <a:pathLst/>
        </a:custGeom>
        <a:solidFill>
          <a:srgbClr val="CCECFF"/>
        </a:solidFill>
        <a:ln w="9525" cap="flat" cmpd="sng" algn="ctr">
          <a:no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457200" rtl="0" eaLnBrk="0" fontAlgn="base" latinLnBrk="0" hangingPunct="0">
          <a:lnSpc>
            <a:spcPct val="100000"/>
          </a:lnSpc>
          <a:spcBef>
            <a:spcPct val="0"/>
          </a:spcBef>
          <a:spcAft>
            <a:spcPct val="0"/>
          </a:spcAft>
          <a:buClr>
            <a:srgbClr val="CC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lang="en-GB" sz="4400" b="1" i="0" u="none" strike="noStrike" cap="none" normalizeH="0" baseline="0" smtClean="0">
            <a:ln>
              <a:noFill/>
            </a:ln>
            <a:solidFill>
              <a:schemeClr val="bg1"/>
            </a:solidFill>
            <a:effectLst/>
            <a:latin typeface="Arial" charset="0"/>
            <a:ea typeface="Lucida Sans Unicode" pitchFamily="34" charset="0"/>
            <a:cs typeface="Lucida Sans Unicode"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1238</TotalTime>
  <Words>3235</Words>
  <PresentationFormat>On-screen Show (4:3)</PresentationFormat>
  <Paragraphs>569</Paragraphs>
  <Slides>74</Slides>
  <Notes>73</Notes>
  <HiddenSlides>10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7" baseType="lpstr">
      <vt:lpstr>Arial</vt:lpstr>
      <vt:lpstr>Lucida Sans Unicode</vt:lpstr>
      <vt:lpstr>Times New Roman</vt:lpstr>
      <vt:lpstr>Gatineau</vt:lpstr>
      <vt:lpstr>Wingdings</vt:lpstr>
      <vt:lpstr>Verdana</vt:lpstr>
      <vt:lpstr>Comic Sans MS</vt:lpstr>
      <vt:lpstr>Times</vt:lpstr>
      <vt:lpstr>Wingdings 3</vt:lpstr>
      <vt:lpstr>Book Antiqua</vt:lpstr>
      <vt:lpstr>Calibri</vt:lpstr>
      <vt:lpstr>Default Design</vt:lpstr>
      <vt:lpstr>Corel PHOTO-PAINT 8.0 Image</vt:lpstr>
      <vt:lpstr>NSF Funding Opportunities for Learning and Teaching in STEM</vt:lpstr>
      <vt:lpstr>N S F</vt:lpstr>
      <vt:lpstr>N $ F</vt:lpstr>
      <vt:lpstr>Not Sufficient Funds</vt:lpstr>
      <vt:lpstr>N $ F</vt:lpstr>
      <vt:lpstr> NSF Funding Sources</vt:lpstr>
      <vt:lpstr>NSF-wide Emphasis Areas</vt:lpstr>
      <vt:lpstr>NSF Directorate for Education and  Human Resources (EHR): Themes</vt:lpstr>
      <vt:lpstr>NSF Directorate for Education and  Human Resources (EHR): Divisions</vt:lpstr>
      <vt:lpstr>Division of Research on Learning in Formal and Informal Settings (DRL): Mission</vt:lpstr>
      <vt:lpstr>DRL Programs</vt:lpstr>
      <vt:lpstr>Cycle of Innovation</vt:lpstr>
      <vt:lpstr>REESE Goals</vt:lpstr>
      <vt:lpstr>Kinds of proposals</vt:lpstr>
      <vt:lpstr>REESE deadlines</vt:lpstr>
      <vt:lpstr>DR-K12 Goals</vt:lpstr>
      <vt:lpstr>DR K-12’s Four Challenges</vt:lpstr>
      <vt:lpstr>Kinds of proposals</vt:lpstr>
      <vt:lpstr>DR-K12 Deadlines</vt:lpstr>
      <vt:lpstr>Division of Undergraduate Education (DUE)</vt:lpstr>
      <vt:lpstr>Slide 21</vt:lpstr>
      <vt:lpstr>Slide 22</vt:lpstr>
      <vt:lpstr>Slide 23</vt:lpstr>
      <vt:lpstr>Slide 24</vt:lpstr>
      <vt:lpstr>Slide 25</vt:lpstr>
      <vt:lpstr>Slide 26</vt:lpstr>
      <vt:lpstr>Slide 27</vt:lpstr>
      <vt:lpstr>Slide 28</vt:lpstr>
      <vt:lpstr>MSP: Deadlines and contacts</vt:lpstr>
      <vt:lpstr>Noyce Scholarship Program: Track 1</vt:lpstr>
      <vt:lpstr>Noyce Scholarship Program: Track 2</vt:lpstr>
      <vt:lpstr>Slide 32</vt:lpstr>
      <vt:lpstr>Noyce Scholarship Program</vt:lpstr>
      <vt:lpstr>Noyce Scholarship Program</vt:lpstr>
      <vt:lpstr>Noyce Scholarship Program</vt:lpstr>
      <vt:lpstr>Noyce Scholarship Awards</vt:lpstr>
      <vt:lpstr>Urban Mathematics Educator Program Georgia State University, 0434094</vt:lpstr>
      <vt:lpstr>Preparing Students for a New Era Michigan State University, 0335785</vt:lpstr>
      <vt:lpstr>NSF Scholarships in Science, Technology, Engineering, and Mathematics (S-STEM) </vt:lpstr>
      <vt:lpstr>S-STEM</vt:lpstr>
      <vt:lpstr>S-STEM</vt:lpstr>
      <vt:lpstr>STEP (STEM Talent Expansion Program)</vt:lpstr>
      <vt:lpstr>STEP</vt:lpstr>
      <vt:lpstr>STEP</vt:lpstr>
      <vt:lpstr>Collaborative Research – Northwest Engineering  Talent Expansion Partnership: A Coordinated  Regional Recruitment and Retention Effort</vt:lpstr>
      <vt:lpstr>ADVANCED TECHNOLOGICAL EDUCATION</vt:lpstr>
      <vt:lpstr>Advanced Technological Education Program</vt:lpstr>
      <vt:lpstr>Creating Pathways for Prospective  Science and Mathematics Teachers in a Technology Enriched Environment</vt:lpstr>
      <vt:lpstr>TUES: Transforming Undergraduate Education in STEM</vt:lpstr>
      <vt:lpstr>Slide 50</vt:lpstr>
      <vt:lpstr>Slide 51</vt:lpstr>
      <vt:lpstr>TUES: Resource Center(s)</vt:lpstr>
      <vt:lpstr>TUES: Proposal Due Dates</vt:lpstr>
      <vt:lpstr>FY2007 Phase 2 Math Awards:  Examples</vt:lpstr>
      <vt:lpstr>FY2008 Phase 1 Math Awards:  Examples</vt:lpstr>
      <vt:lpstr>Presidential Awards for Excellence in Science, Mathematics, and Engineering Mentoring (PAESMEM)</vt:lpstr>
      <vt:lpstr>Presidential Awards for Excellence in Science, Mathematics, and Engineering Mentoring (PAESMEM)</vt:lpstr>
      <vt:lpstr>Joint Activity: Division of Mathematical Sciences (DMS) Division of Undergraduate Education (DUE) Division of Environmental Biology (DEB) </vt:lpstr>
      <vt:lpstr>Slide 59</vt:lpstr>
      <vt:lpstr>Slide 60</vt:lpstr>
      <vt:lpstr>UBM: Undergraduate Research  in Metapopulation Ecology</vt:lpstr>
      <vt:lpstr>UBM: Research-Based Interdisciplinary  Training for Mathematics and Biology Majors</vt:lpstr>
      <vt:lpstr>Slide 63</vt:lpstr>
      <vt:lpstr>Sites vs. Supplements </vt:lpstr>
      <vt:lpstr>    </vt:lpstr>
      <vt:lpstr>    </vt:lpstr>
      <vt:lpstr>Division of Human Resource Development (HRD) </vt:lpstr>
      <vt:lpstr>    Division of Graduate Education</vt:lpstr>
      <vt:lpstr>Slide 69</vt:lpstr>
      <vt:lpstr>    GRFP General Eligibility</vt:lpstr>
      <vt:lpstr>WAYS TO PARTICIPATE</vt:lpstr>
      <vt:lpstr>MyNSF  (Custom News Service)</vt:lpstr>
      <vt:lpstr>Slide 73</vt:lpstr>
      <vt:lpstr>Information and Inquiries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NSF Funding Opportunities for Learning and Teaching in the Mathematical Sciences</dc:title>
  <dc:creator>Dennis</dc:creator>
  <cp:lastModifiedBy>cekidd</cp:lastModifiedBy>
  <cp:revision>57</cp:revision>
  <dcterms:modified xsi:type="dcterms:W3CDTF">2010-12-02T18:03:50Z</dcterms:modified>
</cp:coreProperties>
</file>