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60" r:id="rId4"/>
    <p:sldId id="263" r:id="rId5"/>
    <p:sldId id="261" r:id="rId6"/>
    <p:sldId id="265" r:id="rId7"/>
    <p:sldId id="264" r:id="rId8"/>
    <p:sldId id="267" r:id="rId9"/>
    <p:sldId id="257" r:id="rId10"/>
    <p:sldId id="25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onado, Jennifer M." initials="CJM" lastIdx="2" clrIdx="0">
    <p:extLst>
      <p:ext uri="{19B8F6BF-5375-455C-9EA6-DF929625EA0E}">
        <p15:presenceInfo xmlns:p15="http://schemas.microsoft.com/office/powerpoint/2012/main" userId="S-1-5-21-725345543-583907252-2146808213-29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50" d="100"/>
          <a:sy n="50" d="100"/>
        </p:scale>
        <p:origin x="643"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F96773-AC96-479F-A007-D7A66AA44897}" type="datetimeFigureOut">
              <a:rPr lang="en-US" smtClean="0"/>
              <a:t>5/25/2021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11019-3FD8-45B5-A1F0-38E1C41A2A10}" type="slidenum">
              <a:rPr lang="en-US" smtClean="0"/>
              <a:t>‹#›</a:t>
            </a:fld>
            <a:endParaRPr lang="en-US"/>
          </a:p>
        </p:txBody>
      </p:sp>
    </p:spTree>
    <p:extLst>
      <p:ext uri="{BB962C8B-B14F-4D97-AF65-F5344CB8AC3E}">
        <p14:creationId xmlns:p14="http://schemas.microsoft.com/office/powerpoint/2010/main" val="3498741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711019-3FD8-45B5-A1F0-38E1C41A2A10}" type="slidenum">
              <a:rPr lang="en-US" smtClean="0"/>
              <a:t>10</a:t>
            </a:fld>
            <a:endParaRPr lang="en-US"/>
          </a:p>
        </p:txBody>
      </p:sp>
    </p:spTree>
    <p:extLst>
      <p:ext uri="{BB962C8B-B14F-4D97-AF65-F5344CB8AC3E}">
        <p14:creationId xmlns:p14="http://schemas.microsoft.com/office/powerpoint/2010/main" val="3894503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7CBA13-079F-4D0E-90DA-39F61215F295}"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3096898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7CBA13-079F-4D0E-90DA-39F61215F295}"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1176198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7CBA13-079F-4D0E-90DA-39F61215F295}"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392770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7CBA13-079F-4D0E-90DA-39F61215F295}"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388780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7CBA13-079F-4D0E-90DA-39F61215F295}"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4262263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7CBA13-079F-4D0E-90DA-39F61215F295}"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397407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7CBA13-079F-4D0E-90DA-39F61215F295}" type="datetimeFigureOut">
              <a:rPr lang="en-US" smtClean="0"/>
              <a:t>5/25/2021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1850698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7CBA13-079F-4D0E-90DA-39F61215F295}" type="datetimeFigureOut">
              <a:rPr lang="en-US" smtClean="0"/>
              <a:t>5/25/2021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2543346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CBA13-079F-4D0E-90DA-39F61215F295}" type="datetimeFigureOut">
              <a:rPr lang="en-US" smtClean="0"/>
              <a:t>5/25/2021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1473029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7CBA13-079F-4D0E-90DA-39F61215F295}"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4117172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7CBA13-079F-4D0E-90DA-39F61215F295}"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FEEDC-E12A-48DD-B5A4-9058F9138D18}" type="slidenum">
              <a:rPr lang="en-US" smtClean="0"/>
              <a:t>‹#›</a:t>
            </a:fld>
            <a:endParaRPr lang="en-US"/>
          </a:p>
        </p:txBody>
      </p:sp>
    </p:spTree>
    <p:extLst>
      <p:ext uri="{BB962C8B-B14F-4D97-AF65-F5344CB8AC3E}">
        <p14:creationId xmlns:p14="http://schemas.microsoft.com/office/powerpoint/2010/main" val="220502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CBA13-079F-4D0E-90DA-39F61215F295}" type="datetimeFigureOut">
              <a:rPr lang="en-US" smtClean="0"/>
              <a:t>5/25/2021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FEEDC-E12A-48DD-B5A4-9058F9138D18}" type="slidenum">
              <a:rPr lang="en-US" smtClean="0"/>
              <a:t>‹#›</a:t>
            </a:fld>
            <a:endParaRPr lang="en-US"/>
          </a:p>
        </p:txBody>
      </p:sp>
    </p:spTree>
    <p:extLst>
      <p:ext uri="{BB962C8B-B14F-4D97-AF65-F5344CB8AC3E}">
        <p14:creationId xmlns:p14="http://schemas.microsoft.com/office/powerpoint/2010/main" val="4193662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4" name="Rectangle 3"/>
          <p:cNvSpPr/>
          <p:nvPr/>
        </p:nvSpPr>
        <p:spPr>
          <a:xfrm>
            <a:off x="2939145" y="835260"/>
            <a:ext cx="3233056" cy="646331"/>
          </a:xfrm>
          <a:prstGeom prst="rect">
            <a:avLst/>
          </a:prstGeom>
        </p:spPr>
        <p:txBody>
          <a:bodyPr wrap="square">
            <a:spAutoFit/>
          </a:bodyPr>
          <a:lstStyle/>
          <a:p>
            <a:r>
              <a:rPr lang="en-US" sz="3600" dirty="0">
                <a:solidFill>
                  <a:schemeClr val="tx1">
                    <a:lumMod val="65000"/>
                    <a:lumOff val="35000"/>
                  </a:schemeClr>
                </a:solidFill>
                <a:latin typeface="Arial" panose="020B0604020202020204" pitchFamily="34" charset="0"/>
                <a:cs typeface="Arial" panose="020B0604020202020204" pitchFamily="34" charset="0"/>
              </a:rPr>
              <a:t>Common </a:t>
            </a:r>
            <a:r>
              <a:rPr lang="en-US" sz="3600" dirty="0" smtClean="0">
                <a:solidFill>
                  <a:schemeClr val="tx1">
                    <a:lumMod val="65000"/>
                    <a:lumOff val="35000"/>
                  </a:schemeClr>
                </a:solidFill>
                <a:latin typeface="Arial" panose="020B0604020202020204" pitchFamily="34" charset="0"/>
                <a:cs typeface="Arial" panose="020B0604020202020204" pitchFamily="34" charset="0"/>
              </a:rPr>
              <a:t>Rule</a:t>
            </a:r>
            <a:endParaRPr lang="en-US" sz="3600" dirty="0">
              <a:solidFill>
                <a:schemeClr val="tx1">
                  <a:lumMod val="65000"/>
                  <a:lumOff val="35000"/>
                </a:schemeClr>
              </a:solidFill>
              <a:latin typeface="Arial" panose="020B0604020202020204" pitchFamily="34" charset="0"/>
              <a:cs typeface="Arial" panose="020B0604020202020204" pitchFamily="34" charset="0"/>
            </a:endParaRPr>
          </a:p>
        </p:txBody>
      </p:sp>
      <p:cxnSp>
        <p:nvCxnSpPr>
          <p:cNvPr id="6" name="Straight Connector 5"/>
          <p:cNvCxnSpPr/>
          <p:nvPr/>
        </p:nvCxnSpPr>
        <p:spPr>
          <a:xfrm flipV="1">
            <a:off x="4604657" y="1812471"/>
            <a:ext cx="146957" cy="326572"/>
          </a:xfrm>
          <a:prstGeom prst="line">
            <a:avLst/>
          </a:prstGeom>
          <a:ln>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4751614" y="1812471"/>
            <a:ext cx="163286" cy="32657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3589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1885" y="365125"/>
            <a:ext cx="11348357" cy="1325563"/>
          </a:xfrm>
        </p:spPr>
        <p:txBody>
          <a:bodyPr>
            <a:normAutofit/>
          </a:bodyPr>
          <a:lstStyle/>
          <a:p>
            <a:pPr algn="ctr"/>
            <a:r>
              <a:rPr lang="en-US" sz="4200" b="1" dirty="0" smtClean="0">
                <a:latin typeface="Arial" panose="020B0604020202020204" pitchFamily="34" charset="0"/>
                <a:cs typeface="Arial" panose="020B0604020202020204" pitchFamily="34" charset="0"/>
              </a:rPr>
              <a:t>Informed Consent – template use required</a:t>
            </a:r>
            <a:endParaRPr lang="en-US" sz="4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18557"/>
            <a:ext cx="10515600" cy="4658406"/>
          </a:xfrm>
        </p:spPr>
        <p:txBody>
          <a:bodyPr>
            <a:noAutofit/>
          </a:bodyPr>
          <a:lstStyle/>
          <a:p>
            <a:r>
              <a:rPr lang="en-US" sz="3300" dirty="0" smtClean="0">
                <a:latin typeface="Arial" panose="020B0604020202020204" pitchFamily="34" charset="0"/>
                <a:cs typeface="Arial" panose="020B0604020202020204" pitchFamily="34" charset="0"/>
              </a:rPr>
              <a:t>Key elements section required for consent forms longer than 6 pages</a:t>
            </a:r>
          </a:p>
          <a:p>
            <a:endParaRPr lang="en-US" sz="3300" dirty="0">
              <a:solidFill>
                <a:srgbClr val="FF0000"/>
              </a:solidFill>
              <a:latin typeface="Arial" panose="020B0604020202020204" pitchFamily="34" charset="0"/>
              <a:cs typeface="Arial" panose="020B0604020202020204" pitchFamily="34" charset="0"/>
            </a:endParaRPr>
          </a:p>
          <a:p>
            <a:r>
              <a:rPr lang="en-US" sz="3300" dirty="0" smtClean="0">
                <a:latin typeface="Arial" panose="020B0604020202020204" pitchFamily="34" charset="0"/>
                <a:cs typeface="Arial" panose="020B0604020202020204" pitchFamily="34" charset="0"/>
              </a:rPr>
              <a:t>Additional statements required if identifiable private information, </a:t>
            </a:r>
            <a:r>
              <a:rPr lang="en-US" sz="3300" dirty="0" err="1" smtClean="0">
                <a:latin typeface="Arial" panose="020B0604020202020204" pitchFamily="34" charset="0"/>
                <a:cs typeface="Arial" panose="020B0604020202020204" pitchFamily="34" charset="0"/>
              </a:rPr>
              <a:t>biospecimens</a:t>
            </a:r>
            <a:r>
              <a:rPr lang="en-US" sz="3300" dirty="0" smtClean="0">
                <a:latin typeface="Arial" panose="020B0604020202020204" pitchFamily="34" charset="0"/>
                <a:cs typeface="Arial" panose="020B0604020202020204" pitchFamily="34" charset="0"/>
              </a:rPr>
              <a:t>, clinically relevant results or whole genome sequencing</a:t>
            </a:r>
          </a:p>
          <a:p>
            <a:endParaRPr lang="en-US" sz="3300" dirty="0">
              <a:latin typeface="Arial" panose="020B0604020202020204" pitchFamily="34" charset="0"/>
              <a:cs typeface="Arial" panose="020B0604020202020204" pitchFamily="34" charset="0"/>
            </a:endParaRPr>
          </a:p>
          <a:p>
            <a:r>
              <a:rPr lang="en-US" sz="3300" dirty="0" smtClean="0">
                <a:latin typeface="Arial" panose="020B0604020202020204" pitchFamily="34" charset="0"/>
                <a:cs typeface="Arial" panose="020B0604020202020204" pitchFamily="34" charset="0"/>
              </a:rPr>
              <a:t>Informed Consent templates will be posted on the IRB website and </a:t>
            </a:r>
            <a:r>
              <a:rPr lang="en-US" sz="3300" b="1" u="sng" dirty="0" smtClean="0">
                <a:latin typeface="Arial" panose="020B0604020202020204" pitchFamily="34" charset="0"/>
                <a:cs typeface="Arial" panose="020B0604020202020204" pitchFamily="34" charset="0"/>
              </a:rPr>
              <a:t>must</a:t>
            </a:r>
            <a:r>
              <a:rPr lang="en-US" sz="3300" dirty="0" smtClean="0">
                <a:latin typeface="Arial" panose="020B0604020202020204" pitchFamily="34" charset="0"/>
                <a:cs typeface="Arial" panose="020B0604020202020204" pitchFamily="34" charset="0"/>
              </a:rPr>
              <a:t> be used starting 1/21/2019. </a:t>
            </a:r>
            <a:endParaRPr lang="en-US" sz="3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3389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6186" y="365125"/>
            <a:ext cx="11381014" cy="1325563"/>
          </a:xfrm>
        </p:spPr>
        <p:txBody>
          <a:bodyPr>
            <a:normAutofit/>
          </a:bodyPr>
          <a:lstStyle/>
          <a:p>
            <a:pPr algn="ctr"/>
            <a:r>
              <a:rPr lang="en-US" sz="4200" b="1" dirty="0" smtClean="0">
                <a:latin typeface="Arial" panose="020B0604020202020204" pitchFamily="34" charset="0"/>
                <a:cs typeface="Arial" panose="020B0604020202020204" pitchFamily="34" charset="0"/>
              </a:rPr>
              <a:t>IRB Regulation Changes - starting 1/21/2019</a:t>
            </a:r>
            <a:endParaRPr lang="en-US" sz="4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10693400" cy="4351338"/>
          </a:xfrm>
        </p:spPr>
        <p:txBody>
          <a:bodyPr>
            <a:normAutofit lnSpcReduction="10000"/>
          </a:bodyPr>
          <a:lstStyle/>
          <a:p>
            <a:r>
              <a:rPr lang="en-US" sz="3300" dirty="0" smtClean="0">
                <a:latin typeface="Arial" panose="020B0604020202020204" pitchFamily="34" charset="0"/>
                <a:cs typeface="Arial" panose="020B0604020202020204" pitchFamily="34" charset="0"/>
              </a:rPr>
              <a:t>New exemption categories and regulatory clarifications</a:t>
            </a:r>
          </a:p>
          <a:p>
            <a:endParaRPr lang="en-US" sz="3300" dirty="0" smtClean="0">
              <a:latin typeface="Arial" panose="020B0604020202020204" pitchFamily="34" charset="0"/>
              <a:cs typeface="Arial" panose="020B0604020202020204" pitchFamily="34" charset="0"/>
            </a:endParaRPr>
          </a:p>
          <a:p>
            <a:r>
              <a:rPr lang="en-US" sz="3300" dirty="0" smtClean="0">
                <a:latin typeface="Arial" panose="020B0604020202020204" pitchFamily="34" charset="0"/>
                <a:cs typeface="Arial" panose="020B0604020202020204" pitchFamily="34" charset="0"/>
              </a:rPr>
              <a:t>Continuing review no longer required for most studies</a:t>
            </a:r>
          </a:p>
          <a:p>
            <a:endParaRPr lang="en-US" sz="3300" dirty="0" smtClean="0">
              <a:latin typeface="Arial" panose="020B0604020202020204" pitchFamily="34" charset="0"/>
              <a:cs typeface="Arial" panose="020B0604020202020204" pitchFamily="34" charset="0"/>
            </a:endParaRPr>
          </a:p>
          <a:p>
            <a:r>
              <a:rPr lang="en-US" sz="3300" dirty="0" smtClean="0">
                <a:latin typeface="Arial" panose="020B0604020202020204" pitchFamily="34" charset="0"/>
                <a:cs typeface="Arial" panose="020B0604020202020204" pitchFamily="34" charset="0"/>
              </a:rPr>
              <a:t>Changes in content on Informed Consent forms</a:t>
            </a:r>
          </a:p>
          <a:p>
            <a:endParaRPr lang="en-US" sz="3300" dirty="0" smtClean="0">
              <a:latin typeface="Arial" panose="020B0604020202020204" pitchFamily="34" charset="0"/>
              <a:cs typeface="Arial" panose="020B0604020202020204" pitchFamily="34" charset="0"/>
            </a:endParaRPr>
          </a:p>
          <a:p>
            <a:r>
              <a:rPr lang="en-US" sz="3300" dirty="0" smtClean="0">
                <a:latin typeface="Arial" panose="020B0604020202020204" pitchFamily="34" charset="0"/>
                <a:cs typeface="Arial" panose="020B0604020202020204" pitchFamily="34" charset="0"/>
              </a:rPr>
              <a:t>Single IRB of Record – multi-site study, </a:t>
            </a:r>
            <a:r>
              <a:rPr lang="en-US" sz="3200" dirty="0" smtClean="0">
                <a:latin typeface="Arial" panose="020B0604020202020204" pitchFamily="34" charset="0"/>
                <a:cs typeface="Arial" panose="020B0604020202020204" pitchFamily="34" charset="0"/>
              </a:rPr>
              <a:t>non-exempt</a:t>
            </a:r>
            <a:r>
              <a:rPr lang="en-US" sz="3200" dirty="0">
                <a:latin typeface="Arial" panose="020B0604020202020204" pitchFamily="34" charset="0"/>
                <a:cs typeface="Arial" panose="020B0604020202020204" pitchFamily="34" charset="0"/>
              </a:rPr>
              <a:t>, NIH funded - a single </a:t>
            </a:r>
            <a:r>
              <a:rPr lang="en-US" sz="3200" dirty="0" smtClean="0">
                <a:latin typeface="Arial" panose="020B0604020202020204" pitchFamily="34" charset="0"/>
                <a:cs typeface="Arial" panose="020B0604020202020204" pitchFamily="34" charset="0"/>
              </a:rPr>
              <a:t>IRB reviews and approves</a:t>
            </a:r>
            <a:endParaRPr lang="en-US" sz="3200" dirty="0">
              <a:latin typeface="Arial" panose="020B0604020202020204" pitchFamily="34" charset="0"/>
              <a:cs typeface="Arial" panose="020B0604020202020204" pitchFamily="34" charset="0"/>
            </a:endParaRPr>
          </a:p>
          <a:p>
            <a:endParaRPr lang="en-US" sz="3300" dirty="0" smtClean="0">
              <a:latin typeface="Arial" panose="020B0604020202020204" pitchFamily="34" charset="0"/>
              <a:cs typeface="Arial" panose="020B0604020202020204" pitchFamily="34" charset="0"/>
            </a:endParaRP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293530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93400" cy="1325563"/>
          </a:xfrm>
        </p:spPr>
        <p:txBody>
          <a:bodyPr/>
          <a:lstStyle/>
          <a:p>
            <a:r>
              <a:rPr lang="en-US" b="1" dirty="0" smtClean="0">
                <a:latin typeface="Arial" panose="020B0604020202020204" pitchFamily="34" charset="0"/>
                <a:cs typeface="Arial" panose="020B0604020202020204" pitchFamily="34" charset="0"/>
              </a:rPr>
              <a:t>New IRB processes – starting 1/21/2019</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08760"/>
            <a:ext cx="10515600" cy="4668203"/>
          </a:xfrm>
        </p:spPr>
        <p:txBody>
          <a:bodyPr>
            <a:noAutofit/>
          </a:bodyPr>
          <a:lstStyle/>
          <a:p>
            <a:r>
              <a:rPr lang="en-US" sz="3800" dirty="0" smtClean="0">
                <a:latin typeface="Arial" panose="020B0604020202020204" pitchFamily="34" charset="0"/>
                <a:cs typeface="Arial" panose="020B0604020202020204" pitchFamily="34" charset="0"/>
              </a:rPr>
              <a:t>New exemption categories added, and clarification of older categories – this will result in many projects now meeting exempt criteria</a:t>
            </a:r>
          </a:p>
          <a:p>
            <a:endParaRPr lang="en-US" sz="3800" dirty="0">
              <a:latin typeface="Arial" panose="020B0604020202020204" pitchFamily="34" charset="0"/>
              <a:cs typeface="Arial" panose="020B0604020202020204" pitchFamily="34" charset="0"/>
            </a:endParaRPr>
          </a:p>
          <a:p>
            <a:r>
              <a:rPr lang="en-US" sz="3800" dirty="0" smtClean="0">
                <a:latin typeface="Arial" panose="020B0604020202020204" pitchFamily="34" charset="0"/>
                <a:cs typeface="Arial" panose="020B0604020202020204" pitchFamily="34" charset="0"/>
              </a:rPr>
              <a:t>New self-determination </a:t>
            </a:r>
            <a:r>
              <a:rPr lang="en-US" sz="3800" dirty="0" err="1" smtClean="0">
                <a:latin typeface="Arial" panose="020B0604020202020204" pitchFamily="34" charset="0"/>
                <a:cs typeface="Arial" panose="020B0604020202020204" pitchFamily="34" charset="0"/>
              </a:rPr>
              <a:t>Wufoo</a:t>
            </a:r>
            <a:r>
              <a:rPr lang="en-US" sz="3800" dirty="0" smtClean="0">
                <a:latin typeface="Arial" panose="020B0604020202020204" pitchFamily="34" charset="0"/>
                <a:cs typeface="Arial" panose="020B0604020202020204" pitchFamily="34" charset="0"/>
              </a:rPr>
              <a:t> forms available, all investigators should start with these forms, as the long hard copy form may now not need to be submitted</a:t>
            </a:r>
            <a:endParaRPr lang="en-US" sz="3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4608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TextBox 7"/>
          <p:cNvSpPr txBox="1"/>
          <p:nvPr/>
        </p:nvSpPr>
        <p:spPr>
          <a:xfrm>
            <a:off x="685800" y="1339097"/>
            <a:ext cx="3687417" cy="3970318"/>
          </a:xfrm>
          <a:prstGeom prst="rect">
            <a:avLst/>
          </a:prstGeom>
          <a:noFill/>
        </p:spPr>
        <p:txBody>
          <a:bodyPr wrap="square" rtlCol="0">
            <a:spAutoFit/>
          </a:bodyPr>
          <a:lstStyle/>
          <a:p>
            <a:r>
              <a:rPr lang="en-US" sz="3600" b="1" u="sng" dirty="0" smtClean="0">
                <a:latin typeface="Arial" panose="020B0604020202020204" pitchFamily="34" charset="0"/>
                <a:cs typeface="Arial" panose="020B0604020202020204" pitchFamily="34" charset="0"/>
              </a:rPr>
              <a:t>STEP 1</a:t>
            </a:r>
            <a:r>
              <a:rPr lang="en-US" sz="3600" dirty="0" smtClean="0">
                <a:latin typeface="Arial" panose="020B0604020202020204" pitchFamily="34" charset="0"/>
                <a:cs typeface="Arial" panose="020B0604020202020204" pitchFamily="34" charset="0"/>
              </a:rPr>
              <a:t>:  See new website - does your project need oversight at all or does it fit one of new categories? </a:t>
            </a:r>
          </a:p>
        </p:txBody>
      </p:sp>
      <p:pic>
        <p:nvPicPr>
          <p:cNvPr id="3" name="Content Placeholder 2"/>
          <p:cNvPicPr>
            <a:picLocks noGrp="1" noChangeAspect="1"/>
          </p:cNvPicPr>
          <p:nvPr>
            <p:ph idx="1"/>
          </p:nvPr>
        </p:nvPicPr>
        <p:blipFill rotWithShape="1">
          <a:blip r:embed="rId2"/>
          <a:srcRect l="12645" t="20476" r="63411" b="43889"/>
          <a:stretch/>
        </p:blipFill>
        <p:spPr>
          <a:xfrm>
            <a:off x="4445000" y="1181100"/>
            <a:ext cx="7078124" cy="4518056"/>
          </a:xfrm>
          <a:prstGeom prst="rect">
            <a:avLst/>
          </a:prstGeom>
        </p:spPr>
      </p:pic>
    </p:spTree>
    <p:extLst>
      <p:ext uri="{BB962C8B-B14F-4D97-AF65-F5344CB8AC3E}">
        <p14:creationId xmlns:p14="http://schemas.microsoft.com/office/powerpoint/2010/main" val="19140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1480"/>
            <a:ext cx="10515600" cy="6012180"/>
          </a:xfrm>
        </p:spPr>
        <p:txBody>
          <a:bodyPr>
            <a:noAutofit/>
          </a:bodyPr>
          <a:lstStyle/>
          <a:p>
            <a:pPr marL="0" lvl="0" indent="0">
              <a:buNone/>
            </a:pPr>
            <a:endParaRPr lang="en-US" sz="1600" dirty="0" smtClean="0">
              <a:latin typeface="Arial" panose="020B0604020202020204" pitchFamily="34" charset="0"/>
              <a:cs typeface="Arial" panose="020B0604020202020204" pitchFamily="34" charset="0"/>
            </a:endParaRPr>
          </a:p>
          <a:p>
            <a:pPr marL="0" lvl="0" indent="0" algn="ctr">
              <a:buNone/>
            </a:pPr>
            <a:r>
              <a:rPr lang="en-US" sz="3600" b="1" dirty="0" smtClean="0">
                <a:latin typeface="Arial" panose="020B0604020202020204" pitchFamily="34" charset="0"/>
                <a:cs typeface="Arial" panose="020B0604020202020204" pitchFamily="34" charset="0"/>
              </a:rPr>
              <a:t>OUTCOMES from STEP 1:</a:t>
            </a:r>
          </a:p>
          <a:p>
            <a:pPr marL="0" lvl="0" indent="0" algn="ctr">
              <a:buNone/>
            </a:pPr>
            <a:r>
              <a:rPr lang="en-US" sz="3600" b="1" dirty="0" smtClean="0">
                <a:latin typeface="Arial" panose="020B0604020202020204" pitchFamily="34" charset="0"/>
                <a:cs typeface="Arial" panose="020B0604020202020204" pitchFamily="34" charset="0"/>
              </a:rPr>
              <a:t>Does my project require oversight?</a:t>
            </a:r>
          </a:p>
          <a:p>
            <a:pPr marL="0" lvl="0" indent="0" algn="ctr">
              <a:buNone/>
            </a:pPr>
            <a:r>
              <a:rPr lang="en-US" sz="3000" b="1" dirty="0" smtClean="0">
                <a:latin typeface="Arial" panose="020B0604020202020204" pitchFamily="34" charset="0"/>
                <a:cs typeface="Arial" panose="020B0604020202020204" pitchFamily="34" charset="0"/>
              </a:rPr>
              <a:t> </a:t>
            </a:r>
          </a:p>
          <a:p>
            <a:pPr marL="514350" lvl="0" indent="-514350">
              <a:buAutoNum type="alphaUcParenR"/>
            </a:pPr>
            <a:r>
              <a:rPr lang="en-US" sz="3000" dirty="0" smtClean="0">
                <a:latin typeface="Arial" panose="020B0604020202020204" pitchFamily="34" charset="0"/>
                <a:cs typeface="Arial" panose="020B0604020202020204" pitchFamily="34" charset="0"/>
              </a:rPr>
              <a:t>If answer is “no”, a determination email that </a:t>
            </a:r>
            <a:r>
              <a:rPr lang="en-US" sz="3000" dirty="0">
                <a:latin typeface="Arial" panose="020B0604020202020204" pitchFamily="34" charset="0"/>
                <a:cs typeface="Arial" panose="020B0604020202020204" pitchFamily="34" charset="0"/>
              </a:rPr>
              <a:t>project doesn’t meet regulatory requirements for oversight by IRB; </a:t>
            </a:r>
            <a:r>
              <a:rPr lang="en-US" sz="3000" dirty="0" smtClean="0">
                <a:latin typeface="Arial" panose="020B0604020202020204" pitchFamily="34" charset="0"/>
                <a:cs typeface="Arial" panose="020B0604020202020204" pitchFamily="34" charset="0"/>
              </a:rPr>
              <a:t>or </a:t>
            </a:r>
          </a:p>
          <a:p>
            <a:pPr marL="514350" lvl="0" indent="-514350">
              <a:buAutoNum type="alphaUcParenR"/>
            </a:pPr>
            <a:endParaRPr lang="en-US" sz="1200" dirty="0" smtClean="0">
              <a:latin typeface="Arial" panose="020B0604020202020204" pitchFamily="34" charset="0"/>
              <a:cs typeface="Arial" panose="020B0604020202020204" pitchFamily="34" charset="0"/>
            </a:endParaRPr>
          </a:p>
          <a:p>
            <a:pPr marL="514350" lvl="0" indent="-514350">
              <a:buAutoNum type="alphaUcParenR"/>
            </a:pPr>
            <a:r>
              <a:rPr lang="en-US" sz="3000" dirty="0" smtClean="0">
                <a:latin typeface="Arial" panose="020B0604020202020204" pitchFamily="34" charset="0"/>
                <a:cs typeface="Arial" panose="020B0604020202020204" pitchFamily="34" charset="0"/>
              </a:rPr>
              <a:t>If answer is “yes”, a determination email that project needs oversight and then you follow STEP 2 &amp; 3 instructions</a:t>
            </a:r>
          </a:p>
          <a:p>
            <a:pPr marL="0" lvl="0" indent="0">
              <a:buNone/>
            </a:pPr>
            <a:endParaRPr lang="en-US" sz="1200" dirty="0" smtClean="0">
              <a:latin typeface="Arial" panose="020B0604020202020204" pitchFamily="34" charset="0"/>
              <a:cs typeface="Arial" panose="020B0604020202020204" pitchFamily="34" charset="0"/>
            </a:endParaRPr>
          </a:p>
          <a:p>
            <a:pPr marL="0" lvl="0" indent="0">
              <a:buNone/>
            </a:pPr>
            <a:r>
              <a:rPr lang="en-US" sz="3000" dirty="0" smtClean="0">
                <a:latin typeface="Arial" panose="020B0604020202020204" pitchFamily="34" charset="0"/>
                <a:cs typeface="Arial" panose="020B0604020202020204" pitchFamily="34" charset="0"/>
              </a:rPr>
              <a:t>Copy of these emails also sent to IRB too.</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8594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9620" y="987108"/>
            <a:ext cx="10660380" cy="5189855"/>
          </a:xfrm>
        </p:spPr>
        <p:txBody>
          <a:bodyPr>
            <a:normAutofit fontScale="90000"/>
          </a:bodyPr>
          <a:lstStyle/>
          <a:p>
            <a:r>
              <a:rPr lang="en-US" b="1" u="sng" dirty="0" smtClean="0">
                <a:latin typeface="Arial" panose="020B0604020202020204" pitchFamily="34" charset="0"/>
                <a:cs typeface="Arial" panose="020B0604020202020204" pitchFamily="34" charset="0"/>
              </a:rPr>
              <a:t>Step 2</a:t>
            </a:r>
            <a:r>
              <a:rPr lang="en-US" dirty="0" smtClean="0">
                <a:latin typeface="Arial" panose="020B0604020202020204" pitchFamily="34" charset="0"/>
                <a:cs typeface="Arial" panose="020B0604020202020204" pitchFamily="34" charset="0"/>
              </a:rPr>
              <a:t>:  Do you have survey, interview questions, or list of topics ready to upload?</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AND</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Do you have information sheet, consent form or justification for waiver of documentation of informed consent ready to upload?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1627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80060" y="1142365"/>
            <a:ext cx="11292840" cy="1325563"/>
          </a:xfrm>
        </p:spPr>
        <p:txBody>
          <a:bodyPr>
            <a:normAutofit/>
          </a:bodyPr>
          <a:lstStyle/>
          <a:p>
            <a:r>
              <a:rPr lang="en-US" sz="3600" b="1" u="sng" dirty="0" smtClean="0"/>
              <a:t>STEP 3</a:t>
            </a:r>
            <a:r>
              <a:rPr lang="en-US" sz="3600" dirty="0" smtClean="0"/>
              <a:t>:  Does research fit </a:t>
            </a:r>
            <a:r>
              <a:rPr lang="en-US" sz="3600" dirty="0"/>
              <a:t>e</a:t>
            </a:r>
            <a:r>
              <a:rPr lang="en-US" sz="3600" dirty="0" smtClean="0"/>
              <a:t>xempt </a:t>
            </a:r>
            <a:r>
              <a:rPr lang="en-US" sz="3600" dirty="0" smtClean="0"/>
              <a:t>C</a:t>
            </a:r>
            <a:r>
              <a:rPr lang="en-US" sz="3600" dirty="0" smtClean="0"/>
              <a:t>ategory 2 </a:t>
            </a:r>
            <a:r>
              <a:rPr lang="en-US" sz="3600" dirty="0" smtClean="0"/>
              <a:t>– </a:t>
            </a:r>
            <a:r>
              <a:rPr lang="en-US" sz="3600" dirty="0" smtClean="0"/>
              <a:t/>
            </a:r>
            <a:br>
              <a:rPr lang="en-US" sz="3600" dirty="0" smtClean="0"/>
            </a:br>
            <a:r>
              <a:rPr lang="en-US" sz="3600" dirty="0" smtClean="0"/>
              <a:t>if </a:t>
            </a:r>
            <a:r>
              <a:rPr lang="en-US" sz="3600" dirty="0" smtClean="0"/>
              <a:t>yes, use </a:t>
            </a:r>
            <a:r>
              <a:rPr lang="en-US" sz="3600" dirty="0" err="1" smtClean="0"/>
              <a:t>Wufoo</a:t>
            </a:r>
            <a:r>
              <a:rPr lang="en-US" sz="3600" dirty="0" smtClean="0"/>
              <a:t> form                 if no, submit hard copy form</a:t>
            </a:r>
            <a:endParaRPr lang="en-US" sz="3600" dirty="0"/>
          </a:p>
        </p:txBody>
      </p:sp>
      <p:sp>
        <p:nvSpPr>
          <p:cNvPr id="10" name="Content Placeholder 9"/>
          <p:cNvSpPr>
            <a:spLocks noGrp="1"/>
          </p:cNvSpPr>
          <p:nvPr>
            <p:ph idx="1"/>
          </p:nvPr>
        </p:nvSpPr>
        <p:spPr>
          <a:xfrm>
            <a:off x="480060" y="3611880"/>
            <a:ext cx="11292840" cy="2720340"/>
          </a:xfrm>
        </p:spPr>
        <p:txBody>
          <a:bodyPr>
            <a:normAutofit/>
          </a:bodyPr>
          <a:lstStyle/>
          <a:p>
            <a:r>
              <a:rPr lang="en-US" sz="3200" b="1" dirty="0" smtClean="0"/>
              <a:t>45 </a:t>
            </a:r>
            <a:r>
              <a:rPr lang="en-US" sz="3200" b="1" dirty="0"/>
              <a:t>CFR 46.104(d</a:t>
            </a:r>
            <a:r>
              <a:rPr lang="en-US" sz="3200" b="1" dirty="0" smtClean="0"/>
              <a:t>)(2)</a:t>
            </a:r>
            <a:r>
              <a:rPr lang="en-US" sz="3200" b="1" dirty="0"/>
              <a:t> </a:t>
            </a:r>
            <a:r>
              <a:rPr lang="en-US" sz="3200" dirty="0" smtClean="0"/>
              <a:t>- educational tests, surveys, interviews, public behavior – now includes identifiable results &amp; audiovisual recordings </a:t>
            </a:r>
            <a:endParaRPr lang="en-US" sz="3200" b="1" dirty="0" smtClean="0"/>
          </a:p>
          <a:p>
            <a:pPr marL="0" indent="0">
              <a:buNone/>
            </a:pPr>
            <a:endParaRPr lang="en-US" dirty="0"/>
          </a:p>
        </p:txBody>
      </p:sp>
    </p:spTree>
    <p:extLst>
      <p:ext uri="{BB962C8B-B14F-4D97-AF65-F5344CB8AC3E}">
        <p14:creationId xmlns:p14="http://schemas.microsoft.com/office/powerpoint/2010/main" val="4047817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1480"/>
            <a:ext cx="10515600" cy="601218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Autofit/>
          </a:bodyPr>
          <a:lstStyle/>
          <a:p>
            <a:pPr marL="0" lvl="0" indent="0">
              <a:buNone/>
            </a:pPr>
            <a:endParaRPr lang="en-US" sz="1600" dirty="0" smtClean="0">
              <a:latin typeface="Arial" panose="020B0604020202020204" pitchFamily="34" charset="0"/>
              <a:cs typeface="Arial" panose="020B0604020202020204" pitchFamily="34" charset="0"/>
            </a:endParaRPr>
          </a:p>
          <a:p>
            <a:pPr marL="0" lvl="0" indent="0" algn="ctr">
              <a:buNone/>
            </a:pPr>
            <a:r>
              <a:rPr lang="en-US" sz="3600" b="1" dirty="0">
                <a:latin typeface="Arial" panose="020B0604020202020204" pitchFamily="34" charset="0"/>
                <a:cs typeface="Arial" panose="020B0604020202020204" pitchFamily="34" charset="0"/>
              </a:rPr>
              <a:t>OUTCOMES from STEP </a:t>
            </a:r>
            <a:r>
              <a:rPr lang="en-US" sz="3600" b="1" dirty="0" smtClean="0">
                <a:latin typeface="Arial" panose="020B0604020202020204" pitchFamily="34" charset="0"/>
                <a:cs typeface="Arial" panose="020B0604020202020204" pitchFamily="34" charset="0"/>
              </a:rPr>
              <a:t>3:</a:t>
            </a:r>
            <a:endParaRPr lang="en-US" sz="3600" b="1" dirty="0">
              <a:latin typeface="Arial" panose="020B0604020202020204" pitchFamily="34" charset="0"/>
              <a:cs typeface="Arial" panose="020B0604020202020204" pitchFamily="34" charset="0"/>
            </a:endParaRPr>
          </a:p>
          <a:p>
            <a:pPr marL="0" lvl="0" indent="0" algn="ctr">
              <a:buNone/>
            </a:pPr>
            <a:r>
              <a:rPr lang="en-US" sz="3600" b="1" dirty="0">
                <a:latin typeface="Arial" panose="020B0604020202020204" pitchFamily="34" charset="0"/>
                <a:cs typeface="Arial" panose="020B0604020202020204" pitchFamily="34" charset="0"/>
              </a:rPr>
              <a:t>Does my </a:t>
            </a:r>
            <a:r>
              <a:rPr lang="en-US" sz="3600" b="1" dirty="0" smtClean="0">
                <a:latin typeface="Arial" panose="020B0604020202020204" pitchFamily="34" charset="0"/>
                <a:cs typeface="Arial" panose="020B0604020202020204" pitchFamily="34" charset="0"/>
              </a:rPr>
              <a:t>project meet exempt criteria?</a:t>
            </a:r>
            <a:endParaRPr lang="en-US" sz="3600" b="1" dirty="0">
              <a:latin typeface="Arial" panose="020B0604020202020204" pitchFamily="34" charset="0"/>
              <a:cs typeface="Arial" panose="020B0604020202020204" pitchFamily="34" charset="0"/>
            </a:endParaRPr>
          </a:p>
          <a:p>
            <a:pPr marL="0" lvl="0" indent="0">
              <a:buNone/>
            </a:pPr>
            <a:endParaRPr lang="en-US" sz="2200" dirty="0" smtClean="0">
              <a:latin typeface="Arial" panose="020B0604020202020204" pitchFamily="34" charset="0"/>
              <a:cs typeface="Arial" panose="020B0604020202020204" pitchFamily="34" charset="0"/>
            </a:endParaRPr>
          </a:p>
          <a:p>
            <a:pPr marL="514350" lvl="0" indent="-514350">
              <a:buAutoNum type="alphaUcParenR"/>
            </a:pPr>
            <a:r>
              <a:rPr lang="en-US" sz="3000" dirty="0" smtClean="0">
                <a:latin typeface="Arial" panose="020B0604020202020204" pitchFamily="34" charset="0"/>
                <a:cs typeface="Arial" panose="020B0604020202020204" pitchFamily="34" charset="0"/>
              </a:rPr>
              <a:t>Submission confirmation email sent to PI upon </a:t>
            </a:r>
            <a:r>
              <a:rPr lang="en-US" sz="3000" dirty="0" err="1" smtClean="0">
                <a:latin typeface="Arial" panose="020B0604020202020204" pitchFamily="34" charset="0"/>
                <a:cs typeface="Arial" panose="020B0604020202020204" pitchFamily="34" charset="0"/>
              </a:rPr>
              <a:t>Wufoo</a:t>
            </a:r>
            <a:r>
              <a:rPr lang="en-US" sz="3000" dirty="0" smtClean="0">
                <a:latin typeface="Arial" panose="020B0604020202020204" pitchFamily="34" charset="0"/>
                <a:cs typeface="Arial" panose="020B0604020202020204" pitchFamily="34" charset="0"/>
              </a:rPr>
              <a:t> form completion and form sent to IRB.  </a:t>
            </a:r>
          </a:p>
          <a:p>
            <a:pPr marL="514350" lvl="0" indent="-514350">
              <a:buAutoNum type="alphaUcParenR"/>
            </a:pPr>
            <a:endParaRPr lang="en-US" sz="2200" dirty="0">
              <a:latin typeface="Arial" panose="020B0604020202020204" pitchFamily="34" charset="0"/>
              <a:cs typeface="Arial" panose="020B0604020202020204" pitchFamily="34" charset="0"/>
            </a:endParaRPr>
          </a:p>
          <a:p>
            <a:pPr marL="514350" lvl="0" indent="-514350">
              <a:buAutoNum type="alphaUcParenR"/>
            </a:pPr>
            <a:r>
              <a:rPr lang="en-US" sz="3000" dirty="0" smtClean="0">
                <a:latin typeface="Arial" panose="020B0604020202020204" pitchFamily="34" charset="0"/>
                <a:cs typeface="Arial" panose="020B0604020202020204" pitchFamily="34" charset="0"/>
              </a:rPr>
              <a:t>IRB reviews submission and sends determination email that </a:t>
            </a:r>
            <a:r>
              <a:rPr lang="en-US" sz="3000" dirty="0">
                <a:latin typeface="Arial" panose="020B0604020202020204" pitchFamily="34" charset="0"/>
                <a:cs typeface="Arial" panose="020B0604020202020204" pitchFamily="34" charset="0"/>
              </a:rPr>
              <a:t>project meets regulatory requirements for oversight, but meets one of the exempt review </a:t>
            </a:r>
            <a:r>
              <a:rPr lang="en-US" sz="3000" dirty="0" smtClean="0">
                <a:latin typeface="Arial" panose="020B0604020202020204" pitchFamily="34" charset="0"/>
                <a:cs typeface="Arial" panose="020B0604020202020204" pitchFamily="34" charset="0"/>
              </a:rPr>
              <a:t>categories; or</a:t>
            </a:r>
          </a:p>
          <a:p>
            <a:pPr marL="514350" lvl="0" indent="-514350">
              <a:buFont typeface="+mj-lt"/>
              <a:buAutoNum type="arabicPeriod"/>
            </a:pPr>
            <a:endParaRPr lang="en-US" sz="2200" dirty="0">
              <a:latin typeface="Arial" panose="020B060402020202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 C</a:t>
            </a:r>
            <a:r>
              <a:rPr lang="en-US" sz="3000" dirty="0" smtClean="0">
                <a:latin typeface="Arial" panose="020B0604020202020204" pitchFamily="34" charset="0"/>
                <a:cs typeface="Arial" panose="020B0604020202020204" pitchFamily="34" charset="0"/>
              </a:rPr>
              <a:t>) IRB sends determination email that </a:t>
            </a:r>
            <a:r>
              <a:rPr lang="en-US" sz="3000" dirty="0">
                <a:latin typeface="Arial" panose="020B0604020202020204" pitchFamily="34" charset="0"/>
                <a:cs typeface="Arial" panose="020B0604020202020204" pitchFamily="34" charset="0"/>
              </a:rPr>
              <a:t>project </a:t>
            </a:r>
            <a:r>
              <a:rPr lang="en-US" sz="3000" dirty="0" smtClean="0">
                <a:latin typeface="Arial" panose="020B0604020202020204" pitchFamily="34" charset="0"/>
                <a:cs typeface="Arial" panose="020B0604020202020204" pitchFamily="34" charset="0"/>
              </a:rPr>
              <a:t>needs to have a </a:t>
            </a:r>
            <a:r>
              <a:rPr lang="en-US" sz="3000" dirty="0">
                <a:latin typeface="Arial" panose="020B0604020202020204" pitchFamily="34" charset="0"/>
                <a:cs typeface="Arial" panose="020B0604020202020204" pitchFamily="34" charset="0"/>
              </a:rPr>
              <a:t>full </a:t>
            </a:r>
            <a:r>
              <a:rPr lang="en-US" sz="3000" dirty="0" smtClean="0">
                <a:latin typeface="Arial" panose="020B0604020202020204" pitchFamily="34" charset="0"/>
                <a:cs typeface="Arial" panose="020B0604020202020204" pitchFamily="34" charset="0"/>
              </a:rPr>
              <a:t>IRB </a:t>
            </a:r>
            <a:r>
              <a:rPr lang="en-US" sz="3000" dirty="0">
                <a:latin typeface="Arial" panose="020B0604020202020204" pitchFamily="34" charset="0"/>
                <a:cs typeface="Arial" panose="020B0604020202020204" pitchFamily="34" charset="0"/>
              </a:rPr>
              <a:t>protocol form </a:t>
            </a:r>
            <a:r>
              <a:rPr lang="en-US" sz="3000" dirty="0" smtClean="0">
                <a:latin typeface="Arial" panose="020B0604020202020204" pitchFamily="34" charset="0"/>
                <a:cs typeface="Arial" panose="020B0604020202020204" pitchFamily="34" charset="0"/>
              </a:rPr>
              <a:t>filled </a:t>
            </a:r>
            <a:r>
              <a:rPr lang="en-US" sz="3000" dirty="0">
                <a:latin typeface="Arial" panose="020B0604020202020204" pitchFamily="34" charset="0"/>
                <a:cs typeface="Arial" panose="020B0604020202020204" pitchFamily="34" charset="0"/>
              </a:rPr>
              <a:t>out and submitted for </a:t>
            </a:r>
            <a:r>
              <a:rPr lang="en-US" sz="3000" dirty="0" smtClean="0">
                <a:latin typeface="Arial" panose="020B0604020202020204" pitchFamily="34" charset="0"/>
                <a:cs typeface="Arial" panose="020B0604020202020204" pitchFamily="34" charset="0"/>
              </a:rPr>
              <a:t>review.  </a:t>
            </a:r>
          </a:p>
        </p:txBody>
      </p:sp>
    </p:spTree>
    <p:extLst>
      <p:ext uri="{BB962C8B-B14F-4D97-AF65-F5344CB8AC3E}">
        <p14:creationId xmlns:p14="http://schemas.microsoft.com/office/powerpoint/2010/main" val="3439257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Continuing Review Changes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20586"/>
            <a:ext cx="10515600" cy="4756377"/>
          </a:xfrm>
        </p:spPr>
        <p:txBody>
          <a:bodyPr>
            <a:noAutofit/>
          </a:bodyPr>
          <a:lstStyle/>
          <a:p>
            <a:pPr marL="0" indent="0">
              <a:buNone/>
            </a:pPr>
            <a:r>
              <a:rPr lang="en-US" sz="2900" i="1" dirty="0" smtClean="0">
                <a:latin typeface="Arial" panose="020B0604020202020204" pitchFamily="34" charset="0"/>
                <a:cs typeface="Arial" panose="020B0604020202020204" pitchFamily="34" charset="0"/>
              </a:rPr>
              <a:t>Expedited protocols – Submitted after 1/21/2019</a:t>
            </a:r>
          </a:p>
          <a:p>
            <a:pPr lvl="1"/>
            <a:r>
              <a:rPr lang="en-US" sz="2900" dirty="0" smtClean="0">
                <a:latin typeface="Arial" panose="020B0604020202020204" pitchFamily="34" charset="0"/>
                <a:cs typeface="Arial" panose="020B0604020202020204" pitchFamily="34" charset="0"/>
              </a:rPr>
              <a:t>Approved with no expiration date </a:t>
            </a:r>
          </a:p>
          <a:p>
            <a:pPr lvl="1"/>
            <a:r>
              <a:rPr lang="en-US" sz="2900" dirty="0" smtClean="0">
                <a:latin typeface="Arial" panose="020B0604020202020204" pitchFamily="34" charset="0"/>
                <a:cs typeface="Arial" panose="020B0604020202020204" pitchFamily="34" charset="0"/>
              </a:rPr>
              <a:t>No Continuing Review paperwork to keep protocol active</a:t>
            </a:r>
          </a:p>
          <a:p>
            <a:pPr marL="0" indent="0">
              <a:buNone/>
            </a:pPr>
            <a:endParaRPr lang="en-US" sz="1600" dirty="0" smtClean="0">
              <a:latin typeface="Arial" panose="020B0604020202020204" pitchFamily="34" charset="0"/>
              <a:cs typeface="Arial" panose="020B0604020202020204" pitchFamily="34" charset="0"/>
            </a:endParaRPr>
          </a:p>
          <a:p>
            <a:pPr marL="0" indent="0">
              <a:buNone/>
            </a:pPr>
            <a:r>
              <a:rPr lang="en-US" sz="2900" b="1" dirty="0" smtClean="0">
                <a:latin typeface="Arial" panose="020B0604020202020204" pitchFamily="34" charset="0"/>
                <a:cs typeface="Arial" panose="020B0604020202020204" pitchFamily="34" charset="0"/>
              </a:rPr>
              <a:t>No Changes </a:t>
            </a:r>
            <a:r>
              <a:rPr lang="en-US" sz="2900" i="1" dirty="0" smtClean="0">
                <a:latin typeface="Arial" panose="020B0604020202020204" pitchFamily="34" charset="0"/>
                <a:cs typeface="Arial" panose="020B0604020202020204" pitchFamily="34" charset="0"/>
              </a:rPr>
              <a:t>- Full Review protocols </a:t>
            </a:r>
            <a:r>
              <a:rPr lang="en-US" sz="2900" dirty="0" smtClean="0">
                <a:latin typeface="Arial" panose="020B0604020202020204" pitchFamily="34" charset="0"/>
                <a:cs typeface="Arial" panose="020B0604020202020204" pitchFamily="34" charset="0"/>
              </a:rPr>
              <a:t>– still have expiration date and must submit continuing review paperwork before expiration date</a:t>
            </a:r>
          </a:p>
          <a:p>
            <a:endParaRPr lang="en-US" sz="1600" dirty="0">
              <a:latin typeface="Arial" panose="020B0604020202020204" pitchFamily="34" charset="0"/>
              <a:cs typeface="Arial" panose="020B0604020202020204" pitchFamily="34" charset="0"/>
            </a:endParaRPr>
          </a:p>
          <a:p>
            <a:r>
              <a:rPr lang="en-US" sz="2900" dirty="0" smtClean="0">
                <a:latin typeface="Arial" panose="020B0604020202020204" pitchFamily="34" charset="0"/>
                <a:cs typeface="Arial" panose="020B0604020202020204" pitchFamily="34" charset="0"/>
              </a:rPr>
              <a:t>Annual status checks will continue, starting 90 days from last date checked</a:t>
            </a:r>
          </a:p>
          <a:p>
            <a:r>
              <a:rPr lang="en-US" sz="2900" dirty="0" smtClean="0">
                <a:latin typeface="Arial" panose="020B0604020202020204" pitchFamily="34" charset="0"/>
                <a:cs typeface="Arial" panose="020B0604020202020204" pitchFamily="34" charset="0"/>
              </a:rPr>
              <a:t>Completion Reports required for expedited and full protocols</a:t>
            </a:r>
          </a:p>
        </p:txBody>
      </p:sp>
    </p:spTree>
    <p:extLst>
      <p:ext uri="{BB962C8B-B14F-4D97-AF65-F5344CB8AC3E}">
        <p14:creationId xmlns:p14="http://schemas.microsoft.com/office/powerpoint/2010/main" val="598351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2087</TotalTime>
  <Words>476</Words>
  <Application>Microsoft Office PowerPoint</Application>
  <PresentationFormat>Widescreen</PresentationFormat>
  <Paragraphs>54</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IRB Regulation Changes - starting 1/21/2019</vt:lpstr>
      <vt:lpstr>New IRB processes – starting 1/21/2019</vt:lpstr>
      <vt:lpstr>PowerPoint Presentation</vt:lpstr>
      <vt:lpstr>PowerPoint Presentation</vt:lpstr>
      <vt:lpstr>Step 2:  Do you have survey, interview questions, or list of topics ready to upload?  AND  Do you have information sheet, consent form or justification for waiver of documentation of informed consent ready to upload? </vt:lpstr>
      <vt:lpstr>STEP 3:  Does research fit exempt Category 2 –  if yes, use Wufoo form                 if no, submit hard copy form</vt:lpstr>
      <vt:lpstr>PowerPoint Presentation</vt:lpstr>
      <vt:lpstr>Continuing Review Changes</vt:lpstr>
      <vt:lpstr>Informed Consent – template use required</vt:lpstr>
    </vt:vector>
  </TitlesOfParts>
  <Company>TAMIU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Rule Changes</dc:title>
  <dc:creator>Kidd, Celeste E</dc:creator>
  <cp:lastModifiedBy>Kidd, Celeste E</cp:lastModifiedBy>
  <cp:revision>35</cp:revision>
  <dcterms:created xsi:type="dcterms:W3CDTF">2018-08-23T21:20:08Z</dcterms:created>
  <dcterms:modified xsi:type="dcterms:W3CDTF">2021-05-25T19:30:04Z</dcterms:modified>
</cp:coreProperties>
</file>