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02" r:id="rId2"/>
    <p:sldId id="346" r:id="rId3"/>
    <p:sldId id="352" r:id="rId4"/>
    <p:sldId id="281" r:id="rId5"/>
    <p:sldId id="347" r:id="rId6"/>
    <p:sldId id="282" r:id="rId7"/>
    <p:sldId id="283" r:id="rId8"/>
    <p:sldId id="303" r:id="rId9"/>
    <p:sldId id="351" r:id="rId10"/>
    <p:sldId id="323" r:id="rId11"/>
    <p:sldId id="321" r:id="rId12"/>
    <p:sldId id="322" r:id="rId13"/>
    <p:sldId id="324" r:id="rId14"/>
    <p:sldId id="310" r:id="rId15"/>
    <p:sldId id="258" r:id="rId16"/>
    <p:sldId id="333" r:id="rId17"/>
    <p:sldId id="345" r:id="rId18"/>
    <p:sldId id="329" r:id="rId19"/>
    <p:sldId id="335" r:id="rId20"/>
    <p:sldId id="336" r:id="rId21"/>
    <p:sldId id="330" r:id="rId22"/>
    <p:sldId id="337" r:id="rId23"/>
    <p:sldId id="331" r:id="rId24"/>
    <p:sldId id="328" r:id="rId25"/>
    <p:sldId id="340" r:id="rId26"/>
    <p:sldId id="341" r:id="rId27"/>
    <p:sldId id="287" r:id="rId28"/>
    <p:sldId id="288" r:id="rId29"/>
    <p:sldId id="289" r:id="rId30"/>
    <p:sldId id="290" r:id="rId31"/>
    <p:sldId id="342" r:id="rId32"/>
    <p:sldId id="292" r:id="rId33"/>
    <p:sldId id="293" r:id="rId34"/>
    <p:sldId id="348" r:id="rId35"/>
    <p:sldId id="294" r:id="rId36"/>
    <p:sldId id="343" r:id="rId37"/>
    <p:sldId id="349" r:id="rId38"/>
    <p:sldId id="350" r:id="rId39"/>
    <p:sldId id="326" r:id="rId40"/>
    <p:sldId id="297" r:id="rId41"/>
    <p:sldId id="298" r:id="rId42"/>
    <p:sldId id="344" r:id="rId43"/>
    <p:sldId id="300" r:id="rId44"/>
    <p:sldId id="260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162D"/>
    <a:srgbClr val="9E3A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168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12502335855593"/>
          <c:y val="2.0771585105644603E-2"/>
          <c:w val="0.8858749766414441"/>
          <c:h val="0.808135429284052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Same institution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dLbl>
              <c:idx val="0"/>
              <c:layout>
                <c:manualLayout>
                  <c:x val="-7.084266513453133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3E63-44A1-9F36-C29E0CD025B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0842665134531338E-3"/>
                  <c:y val="8.53037912049771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3E63-44A1-9F36-C29E0CD025B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0842665134531338E-3"/>
                  <c:y val="-2.606474621045963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3E63-44A1-9F36-C29E0CD025B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0626399770179701E-2"/>
                  <c:y val="5.68691941366514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3E63-44A1-9F36-C29E0CD025B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3131998850898506E-3"/>
                  <c:y val="2.84345970683258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3E63-44A1-9F36-C29E0CD025BD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3131998850899798E-3"/>
                  <c:y val="-2.84345970683258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3E63-44A1-9F36-C29E0CD025BD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5.3131998850898506E-3"/>
                  <c:y val="5.68691941366517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3E63-44A1-9F36-C29E0CD025BD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5.3131998850899798E-3"/>
                  <c:y val="8.53037912049773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3E63-44A1-9F36-C29E0CD025BD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8.855333141816417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4F5-4614-A633-B02DA001601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Fall 2007</c:v>
                </c:pt>
                <c:pt idx="1">
                  <c:v>Fall 2008</c:v>
                </c:pt>
                <c:pt idx="2">
                  <c:v>Fall 2009</c:v>
                </c:pt>
                <c:pt idx="3">
                  <c:v>Fall 2010</c:v>
                </c:pt>
                <c:pt idx="4">
                  <c:v>Fall 2011</c:v>
                </c:pt>
                <c:pt idx="5">
                  <c:v>Fall 2012</c:v>
                </c:pt>
                <c:pt idx="6">
                  <c:v>Fall 2013</c:v>
                </c:pt>
                <c:pt idx="7">
                  <c:v>Fall 2014</c:v>
                </c:pt>
                <c:pt idx="8">
                  <c:v>Fall 2015</c:v>
                </c:pt>
              </c:strCache>
            </c:strRef>
          </c:cat>
          <c:val>
            <c:numRef>
              <c:f>Sheet1!$B$2:$B$10</c:f>
              <c:numCache>
                <c:formatCode>0.0%</c:formatCode>
                <c:ptCount val="9"/>
                <c:pt idx="0">
                  <c:v>0.69699999999999995</c:v>
                </c:pt>
                <c:pt idx="1">
                  <c:v>0.63400000000000001</c:v>
                </c:pt>
                <c:pt idx="2">
                  <c:v>0.72799999999999998</c:v>
                </c:pt>
                <c:pt idx="3">
                  <c:v>0.68500000000000005</c:v>
                </c:pt>
                <c:pt idx="4">
                  <c:v>0.72199999999999998</c:v>
                </c:pt>
                <c:pt idx="5">
                  <c:v>0.74099999999999999</c:v>
                </c:pt>
                <c:pt idx="6">
                  <c:v>0.755</c:v>
                </c:pt>
                <c:pt idx="7">
                  <c:v>0.76200000000000001</c:v>
                </c:pt>
                <c:pt idx="8">
                  <c:v>0.76300000000000001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EE5-465C-89A4-B14AA5E2DA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61162D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dLbl>
              <c:idx val="6"/>
              <c:layout>
                <c:manualLayout>
                  <c:x val="-3.542133256726566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3E63-44A1-9F36-C29E0CD025B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61162D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Fall 2007</c:v>
                </c:pt>
                <c:pt idx="1">
                  <c:v>Fall 2008</c:v>
                </c:pt>
                <c:pt idx="2">
                  <c:v>Fall 2009</c:v>
                </c:pt>
                <c:pt idx="3">
                  <c:v>Fall 2010</c:v>
                </c:pt>
                <c:pt idx="4">
                  <c:v>Fall 2011</c:v>
                </c:pt>
                <c:pt idx="5">
                  <c:v>Fall 2012</c:v>
                </c:pt>
                <c:pt idx="6">
                  <c:v>Fall 2013</c:v>
                </c:pt>
                <c:pt idx="7">
                  <c:v>Fall 2014</c:v>
                </c:pt>
                <c:pt idx="8">
                  <c:v>Fall 2015</c:v>
                </c:pt>
              </c:strCache>
            </c:strRef>
          </c:cat>
          <c:val>
            <c:numRef>
              <c:f>Sheet1!$C$2:$C$10</c:f>
              <c:numCache>
                <c:formatCode>0.0%</c:formatCode>
                <c:ptCount val="9"/>
                <c:pt idx="0">
                  <c:v>0.86499999999999999</c:v>
                </c:pt>
                <c:pt idx="1">
                  <c:v>0.83899999999999997</c:v>
                </c:pt>
                <c:pt idx="2">
                  <c:v>0.85699999999999998</c:v>
                </c:pt>
                <c:pt idx="3">
                  <c:v>0.83899999999999997</c:v>
                </c:pt>
                <c:pt idx="4">
                  <c:v>0.871</c:v>
                </c:pt>
                <c:pt idx="5">
                  <c:v>0.86499999999999999</c:v>
                </c:pt>
                <c:pt idx="6">
                  <c:v>0.85599999999999998</c:v>
                </c:pt>
                <c:pt idx="7">
                  <c:v>0.872</c:v>
                </c:pt>
                <c:pt idx="8">
                  <c:v>0.84099999999999997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E63-44A1-9F36-C29E0CD025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258757056"/>
        <c:axId val="258759856"/>
      </c:barChart>
      <c:catAx>
        <c:axId val="25875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8759856"/>
        <c:crosses val="autoZero"/>
        <c:auto val="1"/>
        <c:lblAlgn val="ctr"/>
        <c:lblOffset val="100"/>
        <c:noMultiLvlLbl val="0"/>
      </c:catAx>
      <c:valAx>
        <c:axId val="258759856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8757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Same Institution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dLbl>
              <c:idx val="0"/>
              <c:layout>
                <c:manualLayout>
                  <c:x val="-7.0842665134531338E-3"/>
                  <c:y val="5.68691941366517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3E63-44A1-9F36-C29E0CD025B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06263997701797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3E63-44A1-9F36-C29E0CD025B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0842665134531338E-3"/>
                  <c:y val="8.53037912049771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3E63-44A1-9F36-C29E0CD025B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0842665134531338E-3"/>
                  <c:y val="-2.606474621045963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3E63-44A1-9F36-C29E0CD025B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0626399770179765E-2"/>
                  <c:y val="5.68691941366517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3E63-44A1-9F36-C29E0CD025BD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3131998850898506E-3"/>
                  <c:y val="2.84345970683258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3E63-44A1-9F36-C29E0CD025BD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5.3131998850899798E-3"/>
                  <c:y val="-2.84345970683258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3E63-44A1-9F36-C29E0CD025BD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5.3131998850898506E-3"/>
                  <c:y val="5.68691941366517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3E63-44A1-9F36-C29E0CD025BD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5.3131998850899798E-3"/>
                  <c:y val="8.53037912049773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3E63-44A1-9F36-C29E0CD025B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FY 2008</c:v>
                </c:pt>
                <c:pt idx="1">
                  <c:v>FY 2009</c:v>
                </c:pt>
                <c:pt idx="2">
                  <c:v>FY 2010</c:v>
                </c:pt>
                <c:pt idx="3">
                  <c:v>FY 2011</c:v>
                </c:pt>
                <c:pt idx="4">
                  <c:v>FY 2012</c:v>
                </c:pt>
                <c:pt idx="5">
                  <c:v>FY 2013</c:v>
                </c:pt>
                <c:pt idx="6">
                  <c:v>FY 2014</c:v>
                </c:pt>
                <c:pt idx="7">
                  <c:v>FY 2015</c:v>
                </c:pt>
                <c:pt idx="8">
                  <c:v>FY 2016</c:v>
                </c:pt>
              </c:strCache>
            </c:strRef>
          </c:cat>
          <c:val>
            <c:numRef>
              <c:f>Sheet1!$B$2:$B$10</c:f>
              <c:numCache>
                <c:formatCode>0.0%</c:formatCode>
                <c:ptCount val="9"/>
                <c:pt idx="0">
                  <c:v>0.16400000000000001</c:v>
                </c:pt>
                <c:pt idx="1">
                  <c:v>0.20300000000000001</c:v>
                </c:pt>
                <c:pt idx="2">
                  <c:v>0.188</c:v>
                </c:pt>
                <c:pt idx="3">
                  <c:v>0.215</c:v>
                </c:pt>
                <c:pt idx="4">
                  <c:v>0.18</c:v>
                </c:pt>
                <c:pt idx="5">
                  <c:v>0.18099999999999999</c:v>
                </c:pt>
                <c:pt idx="6">
                  <c:v>0.17100000000000001</c:v>
                </c:pt>
                <c:pt idx="7">
                  <c:v>0.217</c:v>
                </c:pt>
                <c:pt idx="8">
                  <c:v>0.2283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EE5-465C-89A4-B14AA5E2DA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61162D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dLbl>
              <c:idx val="7"/>
              <c:layout>
                <c:manualLayout>
                  <c:x val="-3.542133256726566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3E63-44A1-9F36-C29E0CD025B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61162D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FY 2008</c:v>
                </c:pt>
                <c:pt idx="1">
                  <c:v>FY 2009</c:v>
                </c:pt>
                <c:pt idx="2">
                  <c:v>FY 2010</c:v>
                </c:pt>
                <c:pt idx="3">
                  <c:v>FY 2011</c:v>
                </c:pt>
                <c:pt idx="4">
                  <c:v>FY 2012</c:v>
                </c:pt>
                <c:pt idx="5">
                  <c:v>FY 2013</c:v>
                </c:pt>
                <c:pt idx="6">
                  <c:v>FY 2014</c:v>
                </c:pt>
                <c:pt idx="7">
                  <c:v>FY 2015</c:v>
                </c:pt>
                <c:pt idx="8">
                  <c:v>FY 2016</c:v>
                </c:pt>
              </c:strCache>
            </c:strRef>
          </c:cat>
          <c:val>
            <c:numRef>
              <c:f>Sheet1!$C$2:$C$10</c:f>
              <c:numCache>
                <c:formatCode>0.0%</c:formatCode>
                <c:ptCount val="9"/>
                <c:pt idx="0">
                  <c:v>0.17499999999999999</c:v>
                </c:pt>
                <c:pt idx="1">
                  <c:v>0.21299999999999999</c:v>
                </c:pt>
                <c:pt idx="2">
                  <c:v>0.20399999999999999</c:v>
                </c:pt>
                <c:pt idx="3">
                  <c:v>0.23100000000000001</c:v>
                </c:pt>
                <c:pt idx="4">
                  <c:v>0.19400000000000001</c:v>
                </c:pt>
                <c:pt idx="5">
                  <c:v>0.20599999999999999</c:v>
                </c:pt>
                <c:pt idx="6">
                  <c:v>0.19700000000000001</c:v>
                </c:pt>
                <c:pt idx="7">
                  <c:v>0.23400000000000001</c:v>
                </c:pt>
                <c:pt idx="8">
                  <c:v>0.2626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E63-44A1-9F36-C29E0CD025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88297328"/>
        <c:axId val="188295648"/>
      </c:barChart>
      <c:catAx>
        <c:axId val="188297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295648"/>
        <c:crosses val="autoZero"/>
        <c:auto val="1"/>
        <c:lblAlgn val="ctr"/>
        <c:lblOffset val="100"/>
        <c:noMultiLvlLbl val="0"/>
      </c:catAx>
      <c:valAx>
        <c:axId val="188295648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297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Same Institution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dLbl>
              <c:idx val="0"/>
              <c:layout>
                <c:manualLayout>
                  <c:x val="-3.5421332567265669E-3"/>
                  <c:y val="5.68691941366517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3E63-44A1-9F36-C29E0CD025B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06263997701797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3E63-44A1-9F36-C29E0CD025B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0842665134531338E-3"/>
                  <c:y val="8.53037912049771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3E63-44A1-9F36-C29E0CD025B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0842665134531338E-3"/>
                  <c:y val="-2.606474621045963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3E63-44A1-9F36-C29E0CD025B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0626399770179765E-2"/>
                  <c:y val="2.84345970683253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3E63-44A1-9F36-C29E0CD025BD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3131998850898506E-3"/>
                  <c:y val="2.84345970683258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3E63-44A1-9F36-C29E0CD025BD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5.3131998850899798E-3"/>
                  <c:y val="-2.84345970683258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3E63-44A1-9F36-C29E0CD025BD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5.3131998850898506E-3"/>
                  <c:y val="5.68691941366517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3E63-44A1-9F36-C29E0CD025BD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5.3131998850899798E-3"/>
                  <c:y val="8.53037912049773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3E63-44A1-9F36-C29E0CD025B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FY 2008</c:v>
                </c:pt>
                <c:pt idx="1">
                  <c:v>FY 2009</c:v>
                </c:pt>
                <c:pt idx="2">
                  <c:v>FY 2010</c:v>
                </c:pt>
                <c:pt idx="3">
                  <c:v>FY 2011</c:v>
                </c:pt>
                <c:pt idx="4">
                  <c:v>FY 2012</c:v>
                </c:pt>
                <c:pt idx="5">
                  <c:v>FY 2013</c:v>
                </c:pt>
                <c:pt idx="6">
                  <c:v>FY 2014</c:v>
                </c:pt>
                <c:pt idx="7">
                  <c:v>FY 2015</c:v>
                </c:pt>
                <c:pt idx="8">
                  <c:v>FY 2016</c:v>
                </c:pt>
              </c:strCache>
            </c:strRef>
          </c:cat>
          <c:val>
            <c:numRef>
              <c:f>Sheet1!$B$2:$B$10</c:f>
              <c:numCache>
                <c:formatCode>0.0%</c:formatCode>
                <c:ptCount val="9"/>
                <c:pt idx="0">
                  <c:v>0.36899999999999999</c:v>
                </c:pt>
                <c:pt idx="1">
                  <c:v>0.35199999999999998</c:v>
                </c:pt>
                <c:pt idx="2">
                  <c:v>0.379</c:v>
                </c:pt>
                <c:pt idx="3">
                  <c:v>0.41599999999999998</c:v>
                </c:pt>
                <c:pt idx="4">
                  <c:v>0.39200000000000002</c:v>
                </c:pt>
                <c:pt idx="5">
                  <c:v>0.435</c:v>
                </c:pt>
                <c:pt idx="6">
                  <c:v>0.41</c:v>
                </c:pt>
                <c:pt idx="7">
                  <c:v>0.40799999999999997</c:v>
                </c:pt>
                <c:pt idx="8">
                  <c:v>0.41450000000000004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EE5-465C-89A4-B14AA5E2DA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61162D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dLbl>
              <c:idx val="7"/>
              <c:layout>
                <c:manualLayout>
                  <c:x val="-3.542133256726566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3E63-44A1-9F36-C29E0CD025B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61162D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FY 2008</c:v>
                </c:pt>
                <c:pt idx="1">
                  <c:v>FY 2009</c:v>
                </c:pt>
                <c:pt idx="2">
                  <c:v>FY 2010</c:v>
                </c:pt>
                <c:pt idx="3">
                  <c:v>FY 2011</c:v>
                </c:pt>
                <c:pt idx="4">
                  <c:v>FY 2012</c:v>
                </c:pt>
                <c:pt idx="5">
                  <c:v>FY 2013</c:v>
                </c:pt>
                <c:pt idx="6">
                  <c:v>FY 2014</c:v>
                </c:pt>
                <c:pt idx="7">
                  <c:v>FY 2015</c:v>
                </c:pt>
                <c:pt idx="8">
                  <c:v>FY 2016</c:v>
                </c:pt>
              </c:strCache>
            </c:strRef>
          </c:cat>
          <c:val>
            <c:numRef>
              <c:f>Sheet1!$C$2:$C$10</c:f>
              <c:numCache>
                <c:formatCode>0.0%</c:formatCode>
                <c:ptCount val="9"/>
                <c:pt idx="0">
                  <c:v>0.45100000000000001</c:v>
                </c:pt>
                <c:pt idx="1">
                  <c:v>0.434</c:v>
                </c:pt>
                <c:pt idx="2">
                  <c:v>0.46</c:v>
                </c:pt>
                <c:pt idx="3">
                  <c:v>0.503</c:v>
                </c:pt>
                <c:pt idx="4">
                  <c:v>0.45700000000000002</c:v>
                </c:pt>
                <c:pt idx="5">
                  <c:v>0.51300000000000001</c:v>
                </c:pt>
                <c:pt idx="6">
                  <c:v>0.48</c:v>
                </c:pt>
                <c:pt idx="7">
                  <c:v>0.49199999999999999</c:v>
                </c:pt>
                <c:pt idx="8">
                  <c:v>0.49740000000000001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E63-44A1-9F36-C29E0CD025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188292848"/>
        <c:axId val="188292288"/>
      </c:barChart>
      <c:catAx>
        <c:axId val="18829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292288"/>
        <c:crosses val="autoZero"/>
        <c:auto val="1"/>
        <c:lblAlgn val="ctr"/>
        <c:lblOffset val="100"/>
        <c:noMultiLvlLbl val="0"/>
      </c:catAx>
      <c:valAx>
        <c:axId val="188292288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292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Total Bachelors Degrees Awarded</c:v>
                </c:pt>
              </c:strCache>
            </c:strRef>
          </c:tx>
          <c:spPr>
            <a:ln w="50800" cap="rnd">
              <a:solidFill>
                <a:srgbClr val="B6A269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rgbClr val="B6A269"/>
              </a:solid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Sheet1!$B$1:$M$1</c:f>
              <c:strCache>
                <c:ptCount val="12"/>
                <c:pt idx="0">
                  <c:v>FY 2005</c:v>
                </c:pt>
                <c:pt idx="1">
                  <c:v>FY 2006</c:v>
                </c:pt>
                <c:pt idx="2">
                  <c:v>FY 2007</c:v>
                </c:pt>
                <c:pt idx="3">
                  <c:v>FY 2008</c:v>
                </c:pt>
                <c:pt idx="4">
                  <c:v>FY 2009</c:v>
                </c:pt>
                <c:pt idx="5">
                  <c:v>FY 2010</c:v>
                </c:pt>
                <c:pt idx="6">
                  <c:v>FY 2011</c:v>
                </c:pt>
                <c:pt idx="7">
                  <c:v>FY 2012</c:v>
                </c:pt>
                <c:pt idx="8">
                  <c:v>FY 2013</c:v>
                </c:pt>
                <c:pt idx="9">
                  <c:v>FY 2014</c:v>
                </c:pt>
                <c:pt idx="10">
                  <c:v>FY 2015</c:v>
                </c:pt>
                <c:pt idx="11">
                  <c:v>FY 2016</c:v>
                </c:pt>
              </c:strCache>
            </c:strRef>
          </c:cat>
          <c:val>
            <c:numRef>
              <c:f>Sheet1!$B$2:$M$2</c:f>
              <c:numCache>
                <c:formatCode>General</c:formatCode>
                <c:ptCount val="12"/>
                <c:pt idx="0">
                  <c:v>623</c:v>
                </c:pt>
                <c:pt idx="1">
                  <c:v>617</c:v>
                </c:pt>
                <c:pt idx="2">
                  <c:v>694</c:v>
                </c:pt>
                <c:pt idx="3">
                  <c:v>705</c:v>
                </c:pt>
                <c:pt idx="4">
                  <c:v>722</c:v>
                </c:pt>
                <c:pt idx="5">
                  <c:v>798</c:v>
                </c:pt>
                <c:pt idx="6">
                  <c:v>766</c:v>
                </c:pt>
                <c:pt idx="7">
                  <c:v>805</c:v>
                </c:pt>
                <c:pt idx="8">
                  <c:v>836</c:v>
                </c:pt>
                <c:pt idx="9">
                  <c:v>978</c:v>
                </c:pt>
                <c:pt idx="10">
                  <c:v>990</c:v>
                </c:pt>
                <c:pt idx="11">
                  <c:v>1079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992-4873-8495-A4320728E18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Total Masters and Doctoral Degrees Awarded</c:v>
                </c:pt>
              </c:strCache>
            </c:strRef>
          </c:tx>
          <c:spPr>
            <a:ln w="50800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chemeClr val="bg1">
                  <a:lumMod val="50000"/>
                </a:schemeClr>
              </a:solid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Sheet1!$B$1:$M$1</c:f>
              <c:strCache>
                <c:ptCount val="12"/>
                <c:pt idx="0">
                  <c:v>FY 2005</c:v>
                </c:pt>
                <c:pt idx="1">
                  <c:v>FY 2006</c:v>
                </c:pt>
                <c:pt idx="2">
                  <c:v>FY 2007</c:v>
                </c:pt>
                <c:pt idx="3">
                  <c:v>FY 2008</c:v>
                </c:pt>
                <c:pt idx="4">
                  <c:v>FY 2009</c:v>
                </c:pt>
                <c:pt idx="5">
                  <c:v>FY 2010</c:v>
                </c:pt>
                <c:pt idx="6">
                  <c:v>FY 2011</c:v>
                </c:pt>
                <c:pt idx="7">
                  <c:v>FY 2012</c:v>
                </c:pt>
                <c:pt idx="8">
                  <c:v>FY 2013</c:v>
                </c:pt>
                <c:pt idx="9">
                  <c:v>FY 2014</c:v>
                </c:pt>
                <c:pt idx="10">
                  <c:v>FY 2015</c:v>
                </c:pt>
                <c:pt idx="11">
                  <c:v>FY 2016</c:v>
                </c:pt>
              </c:strCache>
            </c:strRef>
          </c:cat>
          <c:val>
            <c:numRef>
              <c:f>Sheet1!$B$3:$M$3</c:f>
              <c:numCache>
                <c:formatCode>General</c:formatCode>
                <c:ptCount val="12"/>
                <c:pt idx="0">
                  <c:v>196</c:v>
                </c:pt>
                <c:pt idx="1">
                  <c:v>276</c:v>
                </c:pt>
                <c:pt idx="2">
                  <c:v>279</c:v>
                </c:pt>
                <c:pt idx="3">
                  <c:v>316</c:v>
                </c:pt>
                <c:pt idx="4">
                  <c:v>298</c:v>
                </c:pt>
                <c:pt idx="5">
                  <c:v>307</c:v>
                </c:pt>
                <c:pt idx="6">
                  <c:v>263</c:v>
                </c:pt>
                <c:pt idx="7">
                  <c:v>253</c:v>
                </c:pt>
                <c:pt idx="8">
                  <c:v>274</c:v>
                </c:pt>
                <c:pt idx="9">
                  <c:v>234</c:v>
                </c:pt>
                <c:pt idx="10">
                  <c:v>302</c:v>
                </c:pt>
                <c:pt idx="11">
                  <c:v>310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992-4873-8495-A4320728E18A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Total Degrees Awarded</c:v>
                </c:pt>
              </c:strCache>
            </c:strRef>
          </c:tx>
          <c:spPr>
            <a:ln w="50800" cap="rnd">
              <a:solidFill>
                <a:srgbClr val="61162D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rgbClr val="61162D"/>
              </a:solid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Sheet1!$B$1:$M$1</c:f>
              <c:strCache>
                <c:ptCount val="12"/>
                <c:pt idx="0">
                  <c:v>FY 2005</c:v>
                </c:pt>
                <c:pt idx="1">
                  <c:v>FY 2006</c:v>
                </c:pt>
                <c:pt idx="2">
                  <c:v>FY 2007</c:v>
                </c:pt>
                <c:pt idx="3">
                  <c:v>FY 2008</c:v>
                </c:pt>
                <c:pt idx="4">
                  <c:v>FY 2009</c:v>
                </c:pt>
                <c:pt idx="5">
                  <c:v>FY 2010</c:v>
                </c:pt>
                <c:pt idx="6">
                  <c:v>FY 2011</c:v>
                </c:pt>
                <c:pt idx="7">
                  <c:v>FY 2012</c:v>
                </c:pt>
                <c:pt idx="8">
                  <c:v>FY 2013</c:v>
                </c:pt>
                <c:pt idx="9">
                  <c:v>FY 2014</c:v>
                </c:pt>
                <c:pt idx="10">
                  <c:v>FY 2015</c:v>
                </c:pt>
                <c:pt idx="11">
                  <c:v>FY 2016</c:v>
                </c:pt>
              </c:strCache>
            </c:strRef>
          </c:cat>
          <c:val>
            <c:numRef>
              <c:f>Sheet1!$B$4:$M$4</c:f>
              <c:numCache>
                <c:formatCode>General</c:formatCode>
                <c:ptCount val="12"/>
                <c:pt idx="0">
                  <c:v>819</c:v>
                </c:pt>
                <c:pt idx="1">
                  <c:v>893</c:v>
                </c:pt>
                <c:pt idx="2">
                  <c:v>973</c:v>
                </c:pt>
                <c:pt idx="3">
                  <c:v>1021</c:v>
                </c:pt>
                <c:pt idx="4">
                  <c:v>1020</c:v>
                </c:pt>
                <c:pt idx="5">
                  <c:v>1105</c:v>
                </c:pt>
                <c:pt idx="6">
                  <c:v>1029</c:v>
                </c:pt>
                <c:pt idx="7">
                  <c:v>1058</c:v>
                </c:pt>
                <c:pt idx="8">
                  <c:v>1110</c:v>
                </c:pt>
                <c:pt idx="9">
                  <c:v>1212</c:v>
                </c:pt>
                <c:pt idx="10">
                  <c:v>1292</c:v>
                </c:pt>
                <c:pt idx="11">
                  <c:v>1389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9992-4873-8495-A4320728E1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6979568"/>
        <c:axId val="186978448"/>
      </c:lineChart>
      <c:catAx>
        <c:axId val="18697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978448"/>
        <c:crosses val="autoZero"/>
        <c:auto val="1"/>
        <c:lblAlgn val="ctr"/>
        <c:lblOffset val="100"/>
        <c:noMultiLvlLbl val="0"/>
      </c:catAx>
      <c:valAx>
        <c:axId val="186978448"/>
        <c:scaling>
          <c:orientation val="minMax"/>
          <c:max val="1500"/>
          <c:min val="1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979568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069348330456007"/>
          <c:y val="0.89147316809167365"/>
          <c:w val="0.7567925223959423"/>
          <c:h val="9.41929396397247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57BE46-73A0-4437-ADF5-1F88D3548289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B068C-ADD8-4B1A-8EBE-04A0E4E5FB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070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464366-06A1-4CB0-A9E1-52FFA7898DE8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BA359-FCDF-48B1-8899-49042821CF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307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25A6C329-8939-4EFA-8979-70565B66908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66305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FE8DE-3E21-42DA-AA08-1CA069F0F25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469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FE8DE-3E21-42DA-AA08-1CA069F0F25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645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FE8DE-3E21-42DA-AA08-1CA069F0F25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953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FE8DE-3E21-42DA-AA08-1CA069F0F25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297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FE8DE-3E21-42DA-AA08-1CA069F0F25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694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FE8DE-3E21-42DA-AA08-1CA069F0F255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396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Classroom</a:t>
            </a:r>
            <a:r>
              <a:rPr lang="en-US" baseline="0" dirty="0" smtClean="0"/>
              <a:t> 111,000, Warehouse 11,400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FE8DE-3E21-42DA-AA08-1CA069F0F25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013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FE8DE-3E21-42DA-AA08-1CA069F0F25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762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FE8DE-3E21-42DA-AA08-1CA069F0F25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235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FE8DE-3E21-42DA-AA08-1CA069F0F25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211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FE8DE-3E21-42DA-AA08-1CA069F0F25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030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FE8DE-3E21-42DA-AA08-1CA069F0F25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108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FE8DE-3E21-42DA-AA08-1CA069F0F25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827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FE8DE-3E21-42DA-AA08-1CA069F0F25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285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6FE8DE-3E21-42DA-AA08-1CA069F0F25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693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5B97-18B7-5A4C-9AD0-BB9A8E5C6332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F122-B9EE-9744-AAD8-D1B3840A1AC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392"/>
            <a:ext cx="9144000" cy="6856608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7" name="Picture 6" descr="GRAPHICS_GOBEYOND-0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0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58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5B97-18B7-5A4C-9AD0-BB9A8E5C6332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F122-B9EE-9744-AAD8-D1B3840A1A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224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5B97-18B7-5A4C-9AD0-BB9A8E5C6332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F122-B9EE-9744-AAD8-D1B3840A1A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973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5B97-18B7-5A4C-9AD0-BB9A8E5C6332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F122-B9EE-9744-AAD8-D1B3840A1A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172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5B97-18B7-5A4C-9AD0-BB9A8E5C6332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F122-B9EE-9744-AAD8-D1B3840A1A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231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5B97-18B7-5A4C-9AD0-BB9A8E5C6332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F122-B9EE-9744-AAD8-D1B3840A1A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585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5B97-18B7-5A4C-9AD0-BB9A8E5C6332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F122-B9EE-9744-AAD8-D1B3840A1A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44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5B97-18B7-5A4C-9AD0-BB9A8E5C6332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F122-B9EE-9744-AAD8-D1B3840A1A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218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5B97-18B7-5A4C-9AD0-BB9A8E5C6332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F122-B9EE-9744-AAD8-D1B3840A1A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796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5B97-18B7-5A4C-9AD0-BB9A8E5C6332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F122-B9EE-9744-AAD8-D1B3840A1A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05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5B97-18B7-5A4C-9AD0-BB9A8E5C6332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F122-B9EE-9744-AAD8-D1B3840A1A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280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15448" y="274638"/>
            <a:ext cx="707135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60623"/>
            <a:ext cx="8229600" cy="4165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95B97-18B7-5A4C-9AD0-BB9A8E5C6332}" type="datetimeFigureOut">
              <a:rPr lang="en-US" smtClean="0"/>
              <a:t>9/6/2017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BF122-B9EE-9744-AAD8-D1B3840A1AC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 descr="GRAPHICS_GOBEYOND-01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0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2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65089" y="4848606"/>
            <a:ext cx="42931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FALL ASSEMBLY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Pablo Arenaz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August 21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713" y="0"/>
            <a:ext cx="4848607" cy="484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6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615448" y="309017"/>
            <a:ext cx="7071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First-Year Persistence Rate</a:t>
            </a:r>
            <a:endParaRPr lang="en-US" sz="44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8889308"/>
              </p:ext>
            </p:extLst>
          </p:nvPr>
        </p:nvGraphicFramePr>
        <p:xfrm>
          <a:off x="1616075" y="1213164"/>
          <a:ext cx="7070725" cy="5051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3081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616075" y="300996"/>
            <a:ext cx="7071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Four-Year Graduation Rate</a:t>
            </a:r>
            <a:endParaRPr lang="en-US" sz="44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616075" y="1203325"/>
          <a:ext cx="7329488" cy="4922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6960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615448" y="461417"/>
            <a:ext cx="7071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Six-Year Graduation Rate</a:t>
            </a:r>
            <a:endParaRPr lang="en-US" sz="44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8994818"/>
              </p:ext>
            </p:extLst>
          </p:nvPr>
        </p:nvGraphicFramePr>
        <p:xfrm>
          <a:off x="1616075" y="1277214"/>
          <a:ext cx="7364413" cy="4984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6403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1104" y="1593410"/>
            <a:ext cx="7206559" cy="453275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615448" y="215196"/>
            <a:ext cx="707135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Persistence Rates</a:t>
            </a:r>
          </a:p>
          <a:p>
            <a:pPr algn="ctr"/>
            <a:r>
              <a:rPr lang="en-US" sz="3200" dirty="0" smtClean="0"/>
              <a:t>First-year and Six-year</a:t>
            </a:r>
            <a:endParaRPr lang="en-US" sz="3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940159"/>
              </p:ext>
            </p:extLst>
          </p:nvPr>
        </p:nvGraphicFramePr>
        <p:xfrm>
          <a:off x="1628383" y="1440495"/>
          <a:ext cx="7189693" cy="45257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366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683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683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97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6832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6832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220424">
                <a:tc rowSpan="2"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B6A269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rgbClr val="61162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First Year Persistence for Cohort Entering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6116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rgbClr val="61162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Six Year Graduation and Persistence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6116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6298">
                <a:tc vMerge="1"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rgbClr val="B6A269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rgbClr val="6116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Fall 2014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6116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State Avg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6116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rgbClr val="6116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FY 2015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61162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State Avg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61162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322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All Students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B6A2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87.2%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B6A2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86.9%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B6A26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B6A2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62.9%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B6A2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69.9%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B6A26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322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White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B6A2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85.7%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B6A2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89.6%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B6A26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B6A2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55.6%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B6A2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75.6%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B6A26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22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smtClean="0">
                          <a:effectLst/>
                          <a:latin typeface="+mn-lt"/>
                        </a:rPr>
                        <a:t>African-American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B6A2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0.0%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B6A2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80.3%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B6A26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B6A2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66.7%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B6A2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53.8%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B6A26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32254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Hispanic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B6A2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87.8%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B6A2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85.5%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B6A26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B6A2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62.4%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B6A26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65.2%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B6A26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447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F122-B9EE-9744-AAD8-D1B3840A1AC2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930443495"/>
              </p:ext>
            </p:extLst>
          </p:nvPr>
        </p:nvGraphicFramePr>
        <p:xfrm>
          <a:off x="1615449" y="901874"/>
          <a:ext cx="7384172" cy="5454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3"/>
          <p:cNvSpPr txBox="1">
            <a:spLocks/>
          </p:cNvSpPr>
          <p:nvPr/>
        </p:nvSpPr>
        <p:spPr>
          <a:xfrm>
            <a:off x="1615448" y="461417"/>
            <a:ext cx="7071351" cy="76944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Degrees Awarded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04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6075" y="1230858"/>
            <a:ext cx="7070725" cy="4869317"/>
          </a:xfrm>
          <a:prstGeom prst="rect">
            <a:avLst/>
          </a:prstGeom>
        </p:spPr>
      </p:pic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615448" y="461417"/>
            <a:ext cx="7071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Student to Faculty Ratio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4874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8" b="3092"/>
          <a:stretch/>
        </p:blipFill>
        <p:spPr>
          <a:xfrm>
            <a:off x="1277655" y="0"/>
            <a:ext cx="7866345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558839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Financial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7625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8788" y="1417638"/>
            <a:ext cx="7214796" cy="484537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State Appropriations</a:t>
            </a:r>
            <a:br>
              <a:rPr lang="en-US" dirty="0" smtClean="0"/>
            </a:br>
            <a:r>
              <a:rPr lang="en-US" sz="4000" dirty="0" smtClean="0"/>
              <a:t>Net GR </a:t>
            </a:r>
            <a:r>
              <a:rPr lang="en-US" sz="3100" dirty="0" smtClean="0"/>
              <a:t>(in thousands)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302582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5447" y="1417014"/>
            <a:ext cx="7252979" cy="4743704"/>
          </a:xfrm>
          <a:prstGeom prst="rect">
            <a:avLst/>
          </a:prstGeom>
        </p:spPr>
      </p:pic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515979" y="236827"/>
            <a:ext cx="76280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FY 18 Proposed Revenue Budget</a:t>
            </a:r>
          </a:p>
        </p:txBody>
      </p:sp>
    </p:spTree>
    <p:extLst>
      <p:ext uri="{BB962C8B-B14F-4D97-AF65-F5344CB8AC3E}">
        <p14:creationId xmlns:p14="http://schemas.microsoft.com/office/powerpoint/2010/main" val="290104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4164" y="1327759"/>
            <a:ext cx="7139836" cy="4798404"/>
          </a:xfrm>
          <a:prstGeom prst="rect">
            <a:avLst/>
          </a:prstGeom>
        </p:spPr>
      </p:pic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615448" y="59023"/>
            <a:ext cx="70713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FY 18 Proposed Expense Budget</a:t>
            </a:r>
          </a:p>
          <a:p>
            <a:pPr algn="ctr"/>
            <a:r>
              <a:rPr lang="en-US" sz="3200" dirty="0" smtClean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9963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5447" y="769545"/>
            <a:ext cx="7418193" cy="5872919"/>
          </a:xfrm>
        </p:spPr>
        <p:txBody>
          <a:bodyPr>
            <a:noAutofit/>
          </a:bodyPr>
          <a:lstStyle/>
          <a:p>
            <a:pPr>
              <a:buClr>
                <a:srgbClr val="61162D"/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sz="2400" dirty="0"/>
              <a:t>TAMIU ranks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among the best in the Country </a:t>
            </a:r>
            <a:r>
              <a:rPr lang="en-US" sz="2400" dirty="0" smtClean="0"/>
              <a:t>for Master’s Programs and Best Bang for the Buck by Washington Monthly’s College Guide Ranking. </a:t>
            </a:r>
          </a:p>
          <a:p>
            <a:pPr>
              <a:buClr>
                <a:srgbClr val="61162D"/>
              </a:buClr>
              <a:buSzPct val="110000"/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Clr>
                <a:srgbClr val="61162D"/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sz="2400" dirty="0" smtClean="0"/>
              <a:t>TAMIU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ranks 33</a:t>
            </a:r>
            <a:r>
              <a:rPr lang="en-US" sz="2400" b="1" baseline="30000" dirty="0">
                <a:solidFill>
                  <a:schemeClr val="accent2">
                    <a:lumMod val="50000"/>
                  </a:schemeClr>
                </a:solidFill>
              </a:rPr>
              <a:t>rd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among the top 100 </a:t>
            </a:r>
            <a:r>
              <a:rPr lang="en-US" sz="2400" dirty="0"/>
              <a:t>schools nationally and the top school in Texas in Student Success as reported by Eduventures.</a:t>
            </a:r>
          </a:p>
          <a:p>
            <a:pPr>
              <a:buClr>
                <a:srgbClr val="61162D"/>
              </a:buClr>
              <a:buSzPct val="110000"/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>
              <a:buClr>
                <a:srgbClr val="61162D"/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sz="2400" dirty="0" smtClean="0"/>
              <a:t>TAMIU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ranks third among the top 10 </a:t>
            </a:r>
            <a:r>
              <a:rPr lang="en-US" sz="2400" dirty="0" smtClean="0"/>
              <a:t>best colleges for economic mobility and the only one in Texas as reported by Zippia.</a:t>
            </a:r>
          </a:p>
          <a:p>
            <a:pPr>
              <a:buClr>
                <a:srgbClr val="61162D"/>
              </a:buClr>
              <a:buSzPct val="110000"/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>
              <a:buClr>
                <a:srgbClr val="61162D"/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sz="2400" dirty="0" smtClean="0"/>
              <a:t>TAMIU ranked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among the Top 15 Most</a:t>
            </a:r>
            <a:r>
              <a:rPr lang="en-US" sz="2400" dirty="0" smtClean="0"/>
              <a:t> Affordable Bachelor’s degrees by AffordableSchools.com.</a:t>
            </a: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15447" y="129783"/>
            <a:ext cx="7071351" cy="639762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Institutional Recognition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61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134" y="1846907"/>
            <a:ext cx="4105748" cy="4428633"/>
          </a:xfrm>
          <a:prstGeom prst="rect">
            <a:avLst/>
          </a:prstGeom>
        </p:spPr>
      </p:pic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615448" y="122863"/>
            <a:ext cx="70713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FY 18 Proposed Expense Budget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882" y="1846907"/>
            <a:ext cx="3481118" cy="39964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8761" y="2281142"/>
            <a:ext cx="3809525" cy="481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4274" y="5360587"/>
            <a:ext cx="3742554" cy="45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5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5447" y="1417638"/>
            <a:ext cx="7071352" cy="4782746"/>
          </a:xfrm>
          <a:prstGeom prst="rect">
            <a:avLst/>
          </a:prstGeom>
        </p:spPr>
      </p:pic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540042" y="349122"/>
            <a:ext cx="76039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Administrative Costs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7483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615448" y="215196"/>
            <a:ext cx="707135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Salary Plan</a:t>
            </a:r>
          </a:p>
          <a:p>
            <a:pPr algn="ctr"/>
            <a:r>
              <a:rPr lang="en-US" sz="3200" dirty="0" smtClean="0"/>
              <a:t>(</a:t>
            </a:r>
            <a:r>
              <a:rPr lang="en-US" sz="2800" dirty="0" smtClean="0"/>
              <a:t>Contingent on Fall Semester Credit Hours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9408" y="1800142"/>
            <a:ext cx="646343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9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5448" y="1165193"/>
            <a:ext cx="7327900" cy="2110004"/>
          </a:xfrm>
          <a:prstGeom prst="rect">
            <a:avLst/>
          </a:prstGeom>
        </p:spPr>
      </p:pic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615448" y="215196"/>
            <a:ext cx="707135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Average Salaries</a:t>
            </a:r>
          </a:p>
          <a:p>
            <a:pPr algn="ctr"/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258" y="3347386"/>
            <a:ext cx="7607742" cy="273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4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8037" y="1678488"/>
            <a:ext cx="6732708" cy="3821945"/>
          </a:xfrm>
          <a:prstGeom prst="rect">
            <a:avLst/>
          </a:prstGeom>
        </p:spPr>
      </p:pic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615448" y="245973"/>
            <a:ext cx="7071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Tuition and Fees</a:t>
            </a:r>
          </a:p>
          <a:p>
            <a:pPr algn="ctr"/>
            <a:r>
              <a:rPr lang="en-US" sz="2800" dirty="0" smtClean="0"/>
              <a:t>Variable and Guaranteed Rates (15 SCH)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9284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5448" y="547570"/>
            <a:ext cx="7071351" cy="1143000"/>
          </a:xfrm>
        </p:spPr>
        <p:txBody>
          <a:bodyPr/>
          <a:lstStyle/>
          <a:p>
            <a:pPr algn="ctr"/>
            <a:r>
              <a:rPr lang="en-US" sz="2800" dirty="0" smtClean="0"/>
              <a:t>(in thousands)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0120" y="1461257"/>
            <a:ext cx="7181710" cy="50229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64941" y="234972"/>
            <a:ext cx="7579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Research Expenditures</a:t>
            </a:r>
          </a:p>
        </p:txBody>
      </p:sp>
    </p:spTree>
    <p:extLst>
      <p:ext uri="{BB962C8B-B14F-4D97-AF65-F5344CB8AC3E}">
        <p14:creationId xmlns:p14="http://schemas.microsoft.com/office/powerpoint/2010/main" val="242052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ctrTitle"/>
          </p:nvPr>
        </p:nvSpPr>
        <p:spPr>
          <a:xfrm>
            <a:off x="1499936" y="5484919"/>
            <a:ext cx="758791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dirty="0"/>
              <a:t>Academic Programs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936" y="432820"/>
            <a:ext cx="7459579" cy="487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0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27471" y="1090596"/>
            <a:ext cx="7437119" cy="51968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Nursing and Health </a:t>
            </a:r>
            <a:r>
              <a:rPr lang="en-US" sz="2400" b="1" dirty="0" smtClean="0"/>
              <a:t>Sciences</a:t>
            </a:r>
          </a:p>
          <a:p>
            <a:pPr marL="0" indent="0">
              <a:buNone/>
            </a:pPr>
            <a:endParaRPr lang="en-US" sz="1100" b="1" dirty="0"/>
          </a:p>
          <a:p>
            <a:pPr defTabSz="385763">
              <a:buClr>
                <a:srgbClr val="61162D"/>
              </a:buClr>
              <a:buFont typeface="Wingdings" panose="05000000000000000000" pitchFamily="2" charset="2"/>
              <a:buChar char="Ø"/>
              <a:tabLst>
                <a:tab pos="514350" algn="l"/>
              </a:tabLst>
            </a:pPr>
            <a:r>
              <a:rPr lang="en-US" sz="1800" dirty="0" smtClean="0"/>
              <a:t>Admitted  120 nursing students, the largest nursing class in history.</a:t>
            </a:r>
            <a:endParaRPr lang="en-US" sz="1800" dirty="0"/>
          </a:p>
          <a:p>
            <a:pPr defTabSz="385763">
              <a:buClr>
                <a:srgbClr val="61162D"/>
              </a:buClr>
              <a:buFont typeface="Wingdings" panose="05000000000000000000" pitchFamily="2" charset="2"/>
              <a:buChar char="Ø"/>
              <a:tabLst>
                <a:tab pos="514350" algn="l"/>
              </a:tabLst>
            </a:pPr>
            <a:r>
              <a:rPr lang="en-US" sz="1800" dirty="0" smtClean="0"/>
              <a:t>MSN/FNP  passed national certification test at </a:t>
            </a:r>
            <a:r>
              <a:rPr lang="en-US" sz="1800" dirty="0"/>
              <a:t>100</a:t>
            </a:r>
            <a:r>
              <a:rPr lang="en-US" sz="1800" dirty="0" smtClean="0"/>
              <a:t>% for second year and the BSN graduates passed at 95%.</a:t>
            </a:r>
            <a:endParaRPr lang="en-US" sz="1800" dirty="0"/>
          </a:p>
          <a:p>
            <a:pPr defTabSz="385763">
              <a:buClr>
                <a:srgbClr val="61162D"/>
              </a:buClr>
              <a:buFont typeface="Wingdings" panose="05000000000000000000" pitchFamily="2" charset="2"/>
              <a:buChar char="Ø"/>
              <a:tabLst>
                <a:tab pos="514350" algn="l"/>
              </a:tabLst>
            </a:pPr>
            <a:r>
              <a:rPr lang="en-US" sz="1800" dirty="0" smtClean="0"/>
              <a:t>$1.6M grant from Social Innovation fund (SIF through Methodist </a:t>
            </a:r>
            <a:r>
              <a:rPr lang="en-US" sz="1800" dirty="0"/>
              <a:t>Healthcare </a:t>
            </a:r>
            <a:r>
              <a:rPr lang="en-US" sz="1800" dirty="0" smtClean="0"/>
              <a:t>Ministries).</a:t>
            </a:r>
          </a:p>
          <a:p>
            <a:pPr defTabSz="385763">
              <a:buClr>
                <a:srgbClr val="61162D"/>
              </a:buClr>
              <a:buFont typeface="Wingdings" panose="05000000000000000000" pitchFamily="2" charset="2"/>
              <a:buChar char="Ø"/>
              <a:tabLst>
                <a:tab pos="514350" algn="l"/>
              </a:tabLst>
            </a:pPr>
            <a:r>
              <a:rPr lang="en-US" sz="1800" dirty="0" smtClean="0"/>
              <a:t>Graduated  72 nurses, the largest class since inception of program.</a:t>
            </a:r>
          </a:p>
          <a:p>
            <a:pPr defTabSz="385763">
              <a:buFont typeface="Wingdings" panose="05000000000000000000" pitchFamily="2" charset="2"/>
              <a:buChar char="Ø"/>
              <a:tabLst>
                <a:tab pos="514350" algn="l"/>
              </a:tabLst>
            </a:pPr>
            <a:endParaRPr lang="en-US" sz="1200" dirty="0"/>
          </a:p>
          <a:p>
            <a:pPr marL="0" indent="0" defTabSz="385763">
              <a:buNone/>
              <a:tabLst>
                <a:tab pos="514350" algn="l"/>
              </a:tabLst>
            </a:pPr>
            <a:r>
              <a:rPr lang="en-US" sz="1800" dirty="0"/>
              <a:t> </a:t>
            </a:r>
            <a:r>
              <a:rPr lang="en-US" sz="2400" b="1" dirty="0" smtClean="0"/>
              <a:t>Education</a:t>
            </a:r>
          </a:p>
          <a:p>
            <a:pPr marL="0" indent="0" defTabSz="385763">
              <a:buNone/>
              <a:tabLst>
                <a:tab pos="514350" algn="l"/>
              </a:tabLst>
            </a:pPr>
            <a:endParaRPr lang="en-US" sz="1100" b="1" dirty="0" smtClean="0"/>
          </a:p>
          <a:p>
            <a:pPr defTabSz="385763">
              <a:buClr>
                <a:srgbClr val="61162D"/>
              </a:buClr>
              <a:buFont typeface="Wingdings" panose="05000000000000000000" pitchFamily="2" charset="2"/>
              <a:buChar char="Ø"/>
              <a:tabLst>
                <a:tab pos="514350" algn="l"/>
              </a:tabLst>
            </a:pPr>
            <a:r>
              <a:rPr lang="en-US" sz="1800" dirty="0" smtClean="0"/>
              <a:t>Will host the World Assembly of the International Council on Education for Teaching next July.</a:t>
            </a:r>
            <a:endParaRPr lang="en-US" sz="1800" dirty="0"/>
          </a:p>
          <a:p>
            <a:pPr defTabSz="385763">
              <a:buClr>
                <a:srgbClr val="61162D"/>
              </a:buClr>
              <a:buFont typeface="Wingdings" panose="05000000000000000000" pitchFamily="2" charset="2"/>
              <a:buChar char="Ø"/>
              <a:tabLst>
                <a:tab pos="514350" algn="l"/>
              </a:tabLst>
            </a:pPr>
            <a:r>
              <a:rPr lang="en-US" sz="1800" dirty="0" smtClean="0"/>
              <a:t>Several grant proposals from government and private foundations have been funded.</a:t>
            </a:r>
          </a:p>
          <a:p>
            <a:pPr defTabSz="385763">
              <a:buClr>
                <a:srgbClr val="61162D"/>
              </a:buClr>
              <a:buFont typeface="Wingdings" panose="05000000000000000000" pitchFamily="2" charset="2"/>
              <a:buChar char="Ø"/>
              <a:tabLst>
                <a:tab pos="514350" algn="l"/>
              </a:tabLst>
            </a:pPr>
            <a:r>
              <a:rPr lang="en-US" sz="1800" dirty="0" smtClean="0"/>
              <a:t>Retention </a:t>
            </a:r>
            <a:r>
              <a:rPr lang="en-US" sz="1800" dirty="0"/>
              <a:t>rates of </a:t>
            </a:r>
            <a:r>
              <a:rPr lang="en-US" sz="1800" dirty="0" smtClean="0"/>
              <a:t>teachers continues to be </a:t>
            </a:r>
            <a:r>
              <a:rPr lang="en-US" sz="1800" dirty="0"/>
              <a:t>among the highest in the </a:t>
            </a:r>
            <a:r>
              <a:rPr lang="en-US" sz="1800" dirty="0" smtClean="0"/>
              <a:t>State.</a:t>
            </a:r>
            <a:r>
              <a:rPr lang="en-US" sz="1800" dirty="0"/>
              <a:t>	 		   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548063" y="196723"/>
            <a:ext cx="7595937" cy="76944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Academic Program Successes</a:t>
            </a:r>
          </a:p>
        </p:txBody>
      </p:sp>
    </p:spTree>
    <p:extLst>
      <p:ext uri="{BB962C8B-B14F-4D97-AF65-F5344CB8AC3E}">
        <p14:creationId xmlns:p14="http://schemas.microsoft.com/office/powerpoint/2010/main" val="182135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19850" y="846429"/>
            <a:ext cx="7452362" cy="55145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AR Sanchez Jr. School of Business</a:t>
            </a:r>
          </a:p>
          <a:p>
            <a:pPr marL="0" indent="0">
              <a:buNone/>
            </a:pPr>
            <a:endParaRPr lang="en-US" sz="1100" b="1" dirty="0"/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1800" dirty="0" smtClean="0"/>
              <a:t>Successful AACSB Reaccreditation.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1800" dirty="0" smtClean="0"/>
              <a:t>Added </a:t>
            </a:r>
            <a:r>
              <a:rPr lang="en-US" sz="1800" dirty="0"/>
              <a:t>new degree options in international trade and logistics to the </a:t>
            </a:r>
            <a:r>
              <a:rPr lang="en-US" sz="1800" dirty="0" smtClean="0"/>
              <a:t>MBA.</a:t>
            </a:r>
            <a:endParaRPr lang="en-US" sz="1800" dirty="0"/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1800" dirty="0" smtClean="0"/>
              <a:t>New Dual Master’s Degree program with Universidad </a:t>
            </a:r>
            <a:r>
              <a:rPr lang="en-US" sz="1800" dirty="0" err="1" smtClean="0"/>
              <a:t>Autónoma</a:t>
            </a:r>
            <a:r>
              <a:rPr lang="en-US" sz="1800" dirty="0" smtClean="0"/>
              <a:t> de Nuevo Leon.</a:t>
            </a:r>
            <a:endParaRPr lang="en-US" sz="1800" dirty="0"/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1800" dirty="0"/>
              <a:t>IBC Speaker series </a:t>
            </a:r>
            <a:r>
              <a:rPr lang="en-US" sz="1800" dirty="0" smtClean="0"/>
              <a:t>again extremely successful.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2400" b="1" dirty="0"/>
              <a:t>Arts and </a:t>
            </a:r>
            <a:r>
              <a:rPr lang="en-US" sz="2400" b="1" dirty="0" smtClean="0"/>
              <a:t>Sciences</a:t>
            </a:r>
          </a:p>
          <a:p>
            <a:pPr marL="0" indent="0">
              <a:buNone/>
            </a:pPr>
            <a:endParaRPr lang="en-US" sz="1100" b="1" dirty="0"/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1800" dirty="0" smtClean="0"/>
              <a:t>José </a:t>
            </a:r>
            <a:r>
              <a:rPr lang="en-US" sz="1800" dirty="0"/>
              <a:t>Lozano </a:t>
            </a:r>
            <a:r>
              <a:rPr lang="en-US" sz="1800" dirty="0" smtClean="0"/>
              <a:t>hosted the second </a:t>
            </a:r>
            <a:r>
              <a:rPr lang="en-US" sz="1800" dirty="0"/>
              <a:t>international </a:t>
            </a:r>
            <a:r>
              <a:rPr lang="en-US" sz="1800" dirty="0" smtClean="0"/>
              <a:t>communication conference, drawing </a:t>
            </a:r>
            <a:r>
              <a:rPr lang="en-US" sz="1800" dirty="0"/>
              <a:t>participants from the United States, Mexico and </a:t>
            </a:r>
            <a:r>
              <a:rPr lang="en-US" sz="1800" dirty="0" smtClean="0"/>
              <a:t>Europe.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1800" dirty="0"/>
              <a:t>Manuel Broncano h</a:t>
            </a:r>
            <a:r>
              <a:rPr lang="en-US" sz="1800" dirty="0" smtClean="0"/>
              <a:t>osted the successful International American Studies Association 8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 World Congress </a:t>
            </a:r>
            <a:r>
              <a:rPr lang="en-US" sz="1800" i="1" dirty="0" smtClean="0"/>
              <a:t>Marginalia: the Border of the Borders. </a:t>
            </a:r>
            <a:endParaRPr lang="en-US" sz="1800" dirty="0" smtClean="0"/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1800" dirty="0" smtClean="0"/>
              <a:t>José Cardona Lopez hosted an international seminar about  the Spanish American Short Novel (Nouvelle).</a:t>
            </a:r>
            <a:endParaRPr lang="en-US" sz="1800" dirty="0"/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1800" dirty="0" smtClean="0"/>
              <a:t>School of Engineering received initial accreditation from Accrediting Body for Engineering and Technology. </a:t>
            </a:r>
          </a:p>
          <a:p>
            <a:pPr>
              <a:buFont typeface="Calibri" panose="020F0502020204030204" pitchFamily="34" charset="0"/>
              <a:buChar char="&gt;"/>
            </a:pPr>
            <a:endParaRPr lang="en-US" sz="1650" dirty="0" smtClean="0"/>
          </a:p>
          <a:p>
            <a:pPr marL="0" indent="0">
              <a:buNone/>
            </a:pPr>
            <a:endParaRPr lang="en-US" sz="1650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548063" y="196723"/>
            <a:ext cx="7595937" cy="76944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Academic Program Successes</a:t>
            </a:r>
          </a:p>
        </p:txBody>
      </p:sp>
    </p:spTree>
    <p:extLst>
      <p:ext uri="{BB962C8B-B14F-4D97-AF65-F5344CB8AC3E}">
        <p14:creationId xmlns:p14="http://schemas.microsoft.com/office/powerpoint/2010/main" val="420991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48063" y="899368"/>
            <a:ext cx="7277855" cy="56131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University </a:t>
            </a:r>
            <a:r>
              <a:rPr lang="en-US" sz="2400" b="1" dirty="0" smtClean="0"/>
              <a:t>College</a:t>
            </a:r>
          </a:p>
          <a:p>
            <a:pPr marL="0" indent="0">
              <a:buNone/>
            </a:pPr>
            <a:endParaRPr lang="en-US" sz="1100" b="1" dirty="0" smtClean="0"/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1800" dirty="0" smtClean="0"/>
              <a:t>Launched 12 Signature Courses in the spring.  Program was highly successful.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1800" dirty="0" smtClean="0"/>
              <a:t>Established the Presidential Lecture Series which will continue into this year.  One of the featured speakers this year will be Martha Nussbaum, one of the premier philosophers in the country.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1800" dirty="0" smtClean="0"/>
              <a:t>Supported over 40 service-learning projects involving over 1000 students.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1800" dirty="0" smtClean="0"/>
              <a:t>Established a Civic Engagement Certificate.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1800" dirty="0" smtClean="0"/>
              <a:t>Saw increase </a:t>
            </a:r>
            <a:r>
              <a:rPr lang="en-US" sz="1800" dirty="0"/>
              <a:t>in student use of both the Writing Center and the Tutoring Center.  More faculty </a:t>
            </a:r>
            <a:r>
              <a:rPr lang="en-US" sz="1800" dirty="0" smtClean="0"/>
              <a:t>are using </a:t>
            </a:r>
            <a:r>
              <a:rPr lang="en-US" sz="1800" dirty="0"/>
              <a:t>supplemental </a:t>
            </a:r>
            <a:r>
              <a:rPr lang="en-US" sz="1800" dirty="0" smtClean="0"/>
              <a:t>instruction.</a:t>
            </a:r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1622189" y="4566848"/>
            <a:ext cx="712960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Killam Library</a:t>
            </a:r>
          </a:p>
          <a:p>
            <a:endParaRPr lang="en-US" sz="1100" b="1" dirty="0"/>
          </a:p>
          <a:p>
            <a:pPr marL="285750" indent="-285750"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Opened new digitization lab and have begun digitizing Special Collection material. </a:t>
            </a:r>
          </a:p>
          <a:p>
            <a:pPr marL="285750" indent="-285750"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Expanded the Kozer collection, including personal diaries</a:t>
            </a:r>
          </a:p>
          <a:p>
            <a:pPr marL="285750" indent="-285750"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Library usage is up significantly over last year.</a:t>
            </a:r>
          </a:p>
          <a:p>
            <a:pPr marL="285750" indent="-285750">
              <a:buFont typeface="Calibri" panose="020F0502020204030204" pitchFamily="34" charset="0"/>
              <a:buChar char="&gt;"/>
            </a:pPr>
            <a:endParaRPr lang="en-US" dirty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1548063" y="196723"/>
            <a:ext cx="7595937" cy="76944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Academic Program Successes</a:t>
            </a:r>
          </a:p>
        </p:txBody>
      </p:sp>
    </p:spTree>
    <p:extLst>
      <p:ext uri="{BB962C8B-B14F-4D97-AF65-F5344CB8AC3E}">
        <p14:creationId xmlns:p14="http://schemas.microsoft.com/office/powerpoint/2010/main" val="383740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5449" y="164279"/>
            <a:ext cx="7071351" cy="813183"/>
          </a:xfrm>
        </p:spPr>
        <p:txBody>
          <a:bodyPr/>
          <a:lstStyle/>
          <a:p>
            <a:pPr algn="ctr"/>
            <a:r>
              <a:rPr lang="en-US" dirty="0"/>
              <a:t>Institutional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5449" y="977462"/>
            <a:ext cx="7386662" cy="5155324"/>
          </a:xfrm>
        </p:spPr>
        <p:txBody>
          <a:bodyPr>
            <a:normAutofit fontScale="70000" lnSpcReduction="20000"/>
          </a:bodyPr>
          <a:lstStyle/>
          <a:p>
            <a:pPr>
              <a:buClr>
                <a:srgbClr val="61162D"/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dirty="0"/>
              <a:t>TAMIU ranks </a:t>
            </a:r>
            <a:r>
              <a:rPr lang="en-US" b="1" i="1" dirty="0">
                <a:solidFill>
                  <a:srgbClr val="61162D"/>
                </a:solidFill>
              </a:rPr>
              <a:t>eighth among Southern colleges</a:t>
            </a:r>
            <a:r>
              <a:rPr lang="en-US" b="1" dirty="0"/>
              <a:t> </a:t>
            </a:r>
            <a:r>
              <a:rPr lang="en-US" dirty="0"/>
              <a:t>in Washington Monthly’s 2016 Best Bang for the Buck.</a:t>
            </a:r>
          </a:p>
          <a:p>
            <a:pPr>
              <a:buClr>
                <a:srgbClr val="61162D"/>
              </a:buClr>
              <a:buSzPct val="110000"/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61162D"/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dirty="0"/>
              <a:t>TAMIU ranks </a:t>
            </a:r>
            <a:r>
              <a:rPr lang="en-US" b="1" i="1" dirty="0">
                <a:solidFill>
                  <a:srgbClr val="61162D"/>
                </a:solidFill>
              </a:rPr>
              <a:t>sixth</a:t>
            </a:r>
            <a:r>
              <a:rPr lang="en-US" b="1" dirty="0"/>
              <a:t> </a:t>
            </a:r>
            <a:r>
              <a:rPr lang="en-US" b="1" i="1" dirty="0">
                <a:solidFill>
                  <a:srgbClr val="61162D"/>
                </a:solidFill>
              </a:rPr>
              <a:t>among 30 best Texas Universities </a:t>
            </a:r>
            <a:r>
              <a:rPr lang="en-US" dirty="0"/>
              <a:t>in </a:t>
            </a:r>
            <a:r>
              <a:rPr lang="en-US" dirty="0" err="1"/>
              <a:t>Financeopedia’s</a:t>
            </a:r>
            <a:r>
              <a:rPr lang="en-US" dirty="0"/>
              <a:t> 2017 Review for an “…almost impossible to beat net price.”</a:t>
            </a:r>
          </a:p>
          <a:p>
            <a:pPr>
              <a:buClr>
                <a:srgbClr val="61162D"/>
              </a:buClr>
              <a:buSzPct val="110000"/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61162D"/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dirty="0" smtClean="0"/>
              <a:t>Online </a:t>
            </a:r>
            <a:r>
              <a:rPr lang="en-US" dirty="0"/>
              <a:t>College Plan ranks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TAMIU 34 out of the top 50 </a:t>
            </a:r>
            <a:r>
              <a:rPr lang="en-US" dirty="0" smtClean="0"/>
              <a:t>Online </a:t>
            </a:r>
            <a:r>
              <a:rPr lang="en-US" dirty="0"/>
              <a:t>Hispanic-serving Institutions.</a:t>
            </a:r>
          </a:p>
          <a:p>
            <a:pPr>
              <a:buClr>
                <a:srgbClr val="61162D"/>
              </a:buClr>
              <a:buSzPct val="110000"/>
            </a:pPr>
            <a:endParaRPr lang="en-US" dirty="0"/>
          </a:p>
          <a:p>
            <a:pPr>
              <a:buClr>
                <a:srgbClr val="61162D"/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dirty="0"/>
              <a:t>TAMIU was recognized by LearnHowToBecome.org as one of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Texas’ Best Learning Environments.</a:t>
            </a:r>
          </a:p>
          <a:p>
            <a:pPr>
              <a:buClr>
                <a:srgbClr val="61162D"/>
              </a:buClr>
              <a:buSzPct val="110000"/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Clr>
                <a:srgbClr val="61162D"/>
              </a:buClr>
              <a:buSzPct val="110000"/>
              <a:buFont typeface="Wingdings" panose="05000000000000000000" pitchFamily="2" charset="2"/>
              <a:buChar char="Ø"/>
            </a:pPr>
            <a:r>
              <a:rPr lang="en-US" dirty="0"/>
              <a:t>Successful </a:t>
            </a:r>
            <a:r>
              <a:rPr lang="en-US" dirty="0" smtClean="0"/>
              <a:t>Debut/Premiere </a:t>
            </a:r>
            <a:r>
              <a:rPr lang="en-US" dirty="0"/>
              <a:t>of </a:t>
            </a:r>
            <a:r>
              <a:rPr lang="en-US" b="1" i="1" dirty="0">
                <a:solidFill>
                  <a:schemeClr val="accent2">
                    <a:lumMod val="50000"/>
                  </a:schemeClr>
                </a:solidFill>
              </a:rPr>
              <a:t>Rhapsody on the Rio Grande,</a:t>
            </a:r>
            <a:r>
              <a:rPr lang="en-US" i="1" dirty="0"/>
              <a:t> </a:t>
            </a:r>
            <a:r>
              <a:rPr lang="en-US" dirty="0"/>
              <a:t>a collaboration between Colin Campbell, the Laredo Philharmonic Orchestra and KLRN.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24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485899" y="606582"/>
            <a:ext cx="7513245" cy="5558828"/>
          </a:xfrm>
        </p:spPr>
        <p:txBody>
          <a:bodyPr>
            <a:noAutofit/>
          </a:bodyPr>
          <a:lstStyle/>
          <a:p>
            <a:pPr indent="0">
              <a:buNone/>
            </a:pPr>
            <a:endParaRPr lang="en-US" sz="1650" dirty="0"/>
          </a:p>
          <a:p>
            <a:pPr marL="0" indent="0">
              <a:buNone/>
            </a:pPr>
            <a:r>
              <a:rPr lang="en-US" sz="2400" b="1" dirty="0"/>
              <a:t>Graduate </a:t>
            </a:r>
            <a:r>
              <a:rPr lang="en-US" sz="2400" b="1" dirty="0" smtClean="0"/>
              <a:t>School</a:t>
            </a:r>
          </a:p>
          <a:p>
            <a:pPr marL="0" indent="0">
              <a:buNone/>
            </a:pPr>
            <a:endParaRPr lang="en-US" sz="1400" b="1" dirty="0"/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Graduate enrollment up 23% from last fall. Education has seen a 30% increase in graduate enrollment, the first increase since 2007.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Streamlined admission process.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Have become more visible in community and have improved relationships with local and regional entities.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400" b="1" dirty="0" smtClean="0"/>
              <a:t>Research and Sponsored Projects</a:t>
            </a:r>
          </a:p>
          <a:p>
            <a:pPr marL="0" indent="0">
              <a:buNone/>
            </a:pPr>
            <a:endParaRPr lang="en-US" sz="1400" b="1" dirty="0" smtClean="0"/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Faculty from across the campus generated over $6.1M in grant support this past year from federal, state, local, and private sources.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Received our 6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major instrumentation grant from NSF.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Continue to be recognized as a model institution for research compliance and export control.</a:t>
            </a:r>
            <a:endParaRPr lang="en-US" sz="2000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548063" y="196723"/>
            <a:ext cx="7595937" cy="76944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Academic Program Successes</a:t>
            </a:r>
          </a:p>
        </p:txBody>
      </p:sp>
    </p:spTree>
    <p:extLst>
      <p:ext uri="{BB962C8B-B14F-4D97-AF65-F5344CB8AC3E}">
        <p14:creationId xmlns:p14="http://schemas.microsoft.com/office/powerpoint/2010/main" val="175925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172" y="104273"/>
            <a:ext cx="7461145" cy="5621286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1595171" y="5695310"/>
            <a:ext cx="7461146" cy="71558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50" dirty="0" smtClean="0"/>
              <a:t>Administrative Programs</a:t>
            </a:r>
            <a:endParaRPr lang="en-US" sz="4050" dirty="0"/>
          </a:p>
        </p:txBody>
      </p:sp>
    </p:spTree>
    <p:extLst>
      <p:ext uri="{BB962C8B-B14F-4D97-AF65-F5344CB8AC3E}">
        <p14:creationId xmlns:p14="http://schemas.microsoft.com/office/powerpoint/2010/main" val="12022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48063" y="1057328"/>
            <a:ext cx="7609708" cy="5549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Student Success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Created Presidential Scholarship </a:t>
            </a:r>
            <a:r>
              <a:rPr lang="en-US" sz="2000" dirty="0" smtClean="0"/>
              <a:t>and Transfer Scholarship programs </a:t>
            </a:r>
            <a:r>
              <a:rPr lang="en-US" sz="2000" dirty="0"/>
              <a:t>which allows for automatic awarding of scholarships for academically talented </a:t>
            </a:r>
            <a:r>
              <a:rPr lang="en-US" sz="2000" dirty="0" smtClean="0"/>
              <a:t>students.  More than 22% of our 2016 freshman class was in the top 10% and 54% in the top 25%.  This puts TAMIU second in the System behind TAMU.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Increased </a:t>
            </a:r>
            <a:r>
              <a:rPr lang="en-US" sz="2000" dirty="0"/>
              <a:t>the number of students in study abroad programs.  </a:t>
            </a:r>
            <a:r>
              <a:rPr lang="en-US" sz="2000" dirty="0" smtClean="0"/>
              <a:t>This year we had 14 faculty-led study abroad programs with 191 students.</a:t>
            </a:r>
            <a:endParaRPr lang="en-US" sz="2000" dirty="0"/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Received President’s Award for Community </a:t>
            </a:r>
            <a:r>
              <a:rPr lang="en-US" sz="2000" dirty="0" smtClean="0"/>
              <a:t>Engagement again this past year.  Over 1,000  </a:t>
            </a:r>
            <a:r>
              <a:rPr lang="en-US" sz="2000" dirty="0"/>
              <a:t>students </a:t>
            </a:r>
            <a:r>
              <a:rPr lang="en-US" sz="2000" dirty="0" smtClean="0"/>
              <a:t>donated  over 49,000 hours in </a:t>
            </a:r>
            <a:r>
              <a:rPr lang="en-US" sz="2000" dirty="0"/>
              <a:t>community </a:t>
            </a:r>
            <a:r>
              <a:rPr lang="en-US" sz="2000" dirty="0" smtClean="0"/>
              <a:t>service resulting in an in-kind investment of over $1M.</a:t>
            </a:r>
            <a:endParaRPr lang="en-US" sz="2000" dirty="0"/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Recruited </a:t>
            </a:r>
            <a:r>
              <a:rPr lang="en-US" sz="2000" dirty="0" smtClean="0"/>
              <a:t>our largest </a:t>
            </a:r>
            <a:r>
              <a:rPr lang="en-US" sz="2000" dirty="0"/>
              <a:t>freshman class </a:t>
            </a:r>
            <a:r>
              <a:rPr lang="en-US" sz="2000" dirty="0" smtClean="0"/>
              <a:t>of nearly 1,300.</a:t>
            </a:r>
            <a:endParaRPr lang="en-US" sz="2000" dirty="0"/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Ad Astra was launched this past year allowing for more efficient scheduling of rooms.</a:t>
            </a:r>
            <a:endParaRPr lang="en-US" sz="2000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548063" y="196723"/>
            <a:ext cx="7595937" cy="76944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Administrative Program Success</a:t>
            </a:r>
          </a:p>
        </p:txBody>
      </p:sp>
    </p:spTree>
    <p:extLst>
      <p:ext uri="{BB962C8B-B14F-4D97-AF65-F5344CB8AC3E}">
        <p14:creationId xmlns:p14="http://schemas.microsoft.com/office/powerpoint/2010/main" val="274020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485898" y="606582"/>
            <a:ext cx="7738313" cy="587569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sz="1650" dirty="0"/>
          </a:p>
          <a:p>
            <a:pPr marL="0" indent="0">
              <a:buNone/>
            </a:pPr>
            <a:r>
              <a:rPr lang="en-US" sz="2400" b="1" dirty="0"/>
              <a:t>Athletics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1700" dirty="0" smtClean="0"/>
              <a:t>Athletics recognized by NCAA for their community outreach/engagement efforts.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1700" dirty="0" smtClean="0"/>
              <a:t>93 student-athletes were named to the Heartland Conference Academic Honor Roll which represents nearly 40% of athletes.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1700" dirty="0" smtClean="0"/>
              <a:t>Seven teams competed in post-season play or tournaments.</a:t>
            </a:r>
          </a:p>
          <a:p>
            <a:pPr marL="0" indent="0">
              <a:buNone/>
            </a:pPr>
            <a:endParaRPr lang="en-US" sz="1700" b="1" dirty="0" smtClean="0"/>
          </a:p>
          <a:p>
            <a:pPr marL="0" indent="0">
              <a:buNone/>
            </a:pPr>
            <a:r>
              <a:rPr lang="en-US" sz="2400" b="1" dirty="0" smtClean="0"/>
              <a:t>Public </a:t>
            </a:r>
            <a:r>
              <a:rPr lang="en-US" sz="2400" b="1" dirty="0"/>
              <a:t>Relations and Marketing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1700" dirty="0"/>
              <a:t>TAMIU's Office of Public Relations, Marketing and Information Services swept state, national and international PR competitions, earning 13 professional </a:t>
            </a:r>
            <a:r>
              <a:rPr lang="en-US" sz="1700" dirty="0" smtClean="0"/>
              <a:t>awards.</a:t>
            </a:r>
            <a:endParaRPr lang="en-US" sz="1700" dirty="0"/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1700" dirty="0" smtClean="0"/>
              <a:t>From </a:t>
            </a:r>
            <a:r>
              <a:rPr lang="en-US" sz="1700" dirty="0"/>
              <a:t>the 2017 AVA Digital Awards, TAMIU earned a platinum, two </a:t>
            </a:r>
            <a:r>
              <a:rPr lang="en-US" sz="1700" dirty="0" smtClean="0"/>
              <a:t>gold </a:t>
            </a:r>
            <a:r>
              <a:rPr lang="en-US" sz="1700" dirty="0"/>
              <a:t>and two honorable mentions for video </a:t>
            </a:r>
            <a:r>
              <a:rPr lang="en-US" sz="1700" dirty="0" smtClean="0"/>
              <a:t>entries.</a:t>
            </a:r>
            <a:endParaRPr lang="en-US" sz="1700" dirty="0"/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1700" dirty="0" smtClean="0"/>
              <a:t>TAMIU </a:t>
            </a:r>
            <a:r>
              <a:rPr lang="en-US" sz="1700" dirty="0"/>
              <a:t>earned </a:t>
            </a:r>
            <a:r>
              <a:rPr lang="en-US" sz="1700" dirty="0" smtClean="0"/>
              <a:t>multiple awards, including a </a:t>
            </a:r>
            <a:r>
              <a:rPr lang="en-US" sz="1700" dirty="0"/>
              <a:t>gold for total public relations </a:t>
            </a:r>
            <a:r>
              <a:rPr lang="en-US" sz="1700" dirty="0" smtClean="0"/>
              <a:t>campaign and </a:t>
            </a:r>
            <a:r>
              <a:rPr lang="en-US" sz="1700" dirty="0"/>
              <a:t>a gold for its 2016 Annual </a:t>
            </a:r>
            <a:r>
              <a:rPr lang="en-US" sz="1700" dirty="0" smtClean="0"/>
              <a:t>Report the </a:t>
            </a:r>
            <a:r>
              <a:rPr lang="en-US" sz="1700" dirty="0"/>
              <a:t>32</a:t>
            </a:r>
            <a:r>
              <a:rPr lang="en-US" sz="1700" baseline="30000" dirty="0"/>
              <a:t>nd</a:t>
            </a:r>
            <a:r>
              <a:rPr lang="en-US" sz="1700" dirty="0"/>
              <a:t> Annual Educational Advertising Awards (EAA’s</a:t>
            </a:r>
            <a:r>
              <a:rPr lang="en-US" sz="1700" dirty="0" smtClean="0"/>
              <a:t>).</a:t>
            </a:r>
            <a:endParaRPr lang="en-US" sz="1700" dirty="0"/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1700" dirty="0"/>
              <a:t>The Public Relations Society of America (PRSA), San Antonio Chapter, awarded TAMIU the El Bronce Excellence Tactics Award for TAMIU’s 2016 Annual </a:t>
            </a:r>
            <a:r>
              <a:rPr lang="en-US" sz="1700" dirty="0" smtClean="0"/>
              <a:t>.</a:t>
            </a:r>
            <a:endParaRPr lang="en-US" sz="1700" dirty="0"/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1700" dirty="0"/>
              <a:t>The University’s “Go Beyond” Campaign was recently showcased in the national publication, </a:t>
            </a:r>
            <a:r>
              <a:rPr lang="en-US" sz="1700" i="1" dirty="0"/>
              <a:t>Higher Ed Marketing</a:t>
            </a:r>
            <a:r>
              <a:rPr lang="en-US" sz="1700" dirty="0"/>
              <a:t>, which </a:t>
            </a:r>
            <a:r>
              <a:rPr lang="en-US" sz="1700" dirty="0" smtClean="0"/>
              <a:t>highlighted </a:t>
            </a:r>
            <a:r>
              <a:rPr lang="en-US" sz="1700" dirty="0"/>
              <a:t>TAMIU’s marketing </a:t>
            </a:r>
            <a:r>
              <a:rPr lang="en-US" sz="1700" dirty="0" smtClean="0"/>
              <a:t>approach.</a:t>
            </a:r>
            <a:endParaRPr lang="en-US" sz="1700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548063" y="196723"/>
            <a:ext cx="7595937" cy="76944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Administrative Program Success</a:t>
            </a:r>
          </a:p>
        </p:txBody>
      </p:sp>
    </p:spTree>
    <p:extLst>
      <p:ext uri="{BB962C8B-B14F-4D97-AF65-F5344CB8AC3E}">
        <p14:creationId xmlns:p14="http://schemas.microsoft.com/office/powerpoint/2010/main" val="309238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485898" y="606582"/>
            <a:ext cx="7458925" cy="561314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400" b="1" dirty="0"/>
              <a:t>Development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1800" dirty="0"/>
              <a:t>Student Philanthropy Council had another successful year.  This year, they raised over  $5,000. 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1800" dirty="0"/>
              <a:t>Largest participation in the ring ceremony this past spring.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1800" dirty="0"/>
              <a:t>Have seen increased participation in career fairs by both students and employers.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1800" dirty="0"/>
              <a:t>Received a $1M endowment fro the Canseco Foundation to establish the Consuelo S. Canseco Endowment for Nursing Programs</a:t>
            </a:r>
            <a:r>
              <a:rPr lang="en-US" sz="1800" dirty="0" smtClean="0"/>
              <a:t>.</a:t>
            </a:r>
          </a:p>
          <a:p>
            <a:pPr marL="0" indent="0">
              <a:buClr>
                <a:srgbClr val="61162D"/>
              </a:buClr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2400" b="1" dirty="0" smtClean="0"/>
              <a:t>Finance and Administration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1800" dirty="0" smtClean="0"/>
              <a:t>Groundbreaking for 118,000 </a:t>
            </a:r>
            <a:r>
              <a:rPr lang="en-US" sz="1800" dirty="0" err="1" smtClean="0"/>
              <a:t>sq</a:t>
            </a:r>
            <a:r>
              <a:rPr lang="en-US" sz="1800" dirty="0" smtClean="0"/>
              <a:t> </a:t>
            </a:r>
            <a:r>
              <a:rPr lang="en-US" sz="1800" dirty="0" err="1" smtClean="0"/>
              <a:t>ft</a:t>
            </a:r>
            <a:r>
              <a:rPr lang="en-US" sz="1800" dirty="0" smtClean="0"/>
              <a:t> new academic hall.  Construction is on time and building should be ready for occupancy in fall 2019.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1800" dirty="0" smtClean="0"/>
              <a:t>Completed Rec Center expansion.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1800" dirty="0" smtClean="0"/>
              <a:t>Successfully implemented Campus Carry without incident.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1800" dirty="0" smtClean="0"/>
              <a:t>Collaborated with the City of Laredo to host movies in the park on campus.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1800" dirty="0" smtClean="0"/>
              <a:t>Successfully migrated the learning management system to Blackboard.</a:t>
            </a:r>
            <a:endParaRPr lang="en-US" sz="1800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548063" y="196723"/>
            <a:ext cx="7595937" cy="76944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Administrative Program Success</a:t>
            </a:r>
          </a:p>
        </p:txBody>
      </p:sp>
    </p:spTree>
    <p:extLst>
      <p:ext uri="{BB962C8B-B14F-4D97-AF65-F5344CB8AC3E}">
        <p14:creationId xmlns:p14="http://schemas.microsoft.com/office/powerpoint/2010/main" val="253898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151" y="135803"/>
            <a:ext cx="7562849" cy="651848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University </a:t>
            </a:r>
            <a:r>
              <a:rPr lang="en-US" dirty="0" smtClean="0"/>
              <a:t>Success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05952" y="787096"/>
            <a:ext cx="7513246" cy="5836229"/>
          </a:xfrm>
        </p:spPr>
        <p:txBody>
          <a:bodyPr>
            <a:noAutofit/>
          </a:bodyPr>
          <a:lstStyle/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Another very productive </a:t>
            </a:r>
            <a:r>
              <a:rPr lang="en-US" sz="2000" dirty="0"/>
              <a:t>collaboration with the Texas A&amp;M Law School in Ft. Worth. </a:t>
            </a:r>
            <a:r>
              <a:rPr lang="en-US" sz="2000" dirty="0" smtClean="0"/>
              <a:t>This </a:t>
            </a:r>
            <a:r>
              <a:rPr lang="en-US" sz="2000" dirty="0"/>
              <a:t>collaboration will continue and hopefully expand, possibly with guaranteed admission, similar to the medical school </a:t>
            </a:r>
            <a:r>
              <a:rPr lang="en-US" sz="2000" dirty="0" smtClean="0"/>
              <a:t>programs.</a:t>
            </a:r>
            <a:endParaRPr lang="en-US" sz="2000" dirty="0"/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We signed </a:t>
            </a:r>
            <a:r>
              <a:rPr lang="en-US" sz="2000" dirty="0" smtClean="0"/>
              <a:t>a 3+3+1 </a:t>
            </a:r>
            <a:r>
              <a:rPr lang="en-US" sz="2000" dirty="0"/>
              <a:t>agreement with the </a:t>
            </a:r>
            <a:r>
              <a:rPr lang="en-US" sz="2000" dirty="0" smtClean="0"/>
              <a:t>Texas A&amp;M University School of Pharmacy, guaranteeing admission to pharmacy for TAMIU students who complete the program and meet all requirements.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Will sign an agreement in two weeks with the School of </a:t>
            </a:r>
            <a:r>
              <a:rPr lang="en-US" sz="2000" dirty="0" smtClean="0"/>
              <a:t>Health Professions </a:t>
            </a:r>
            <a:r>
              <a:rPr lang="en-US" sz="2000" dirty="0" smtClean="0"/>
              <a:t>at the University of Texas Health Science San Antonio for early admission into their graduate programs in: Physician Assistant, Occupation Therapy, Respiratory Therapy, Physical Therapy </a:t>
            </a:r>
            <a:r>
              <a:rPr lang="en-US" sz="2000" smtClean="0"/>
              <a:t>and </a:t>
            </a:r>
            <a:r>
              <a:rPr lang="en-US" sz="2000" smtClean="0"/>
              <a:t>Medical </a:t>
            </a:r>
            <a:r>
              <a:rPr lang="en-US" sz="2000" dirty="0" smtClean="0"/>
              <a:t>Laboratory Sciences.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Signed a MOU Haiti and the Dominican Republic to facilitate their Border Development and Modernization project.  Project has the potential to engage people from across campus.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000" dirty="0" smtClean="0"/>
              <a:t>CBP Center of Excellence for Machinery will be relocated to TAMIU this Fall.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4980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ctrTitle"/>
          </p:nvPr>
        </p:nvSpPr>
        <p:spPr>
          <a:xfrm>
            <a:off x="1572126" y="5503593"/>
            <a:ext cx="757187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dirty="0" smtClean="0"/>
              <a:t>GOING BEYOND</a:t>
            </a:r>
            <a:endParaRPr lang="en-US" sz="405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810" y="141613"/>
            <a:ext cx="7559458" cy="504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1615448" y="1848328"/>
            <a:ext cx="7071352" cy="4165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>
              <a:spcAft>
                <a:spcPts val="1200"/>
              </a:spcAft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Grow </a:t>
            </a:r>
            <a:r>
              <a:rPr lang="en-US" sz="2800" dirty="0" smtClean="0"/>
              <a:t>TAMIU into </a:t>
            </a:r>
            <a:r>
              <a:rPr lang="en-US" sz="2800" dirty="0"/>
              <a:t>a </a:t>
            </a:r>
            <a:r>
              <a:rPr lang="en-US" sz="2800" dirty="0" smtClean="0"/>
              <a:t>comprehensive, </a:t>
            </a:r>
            <a:r>
              <a:rPr lang="en-US" sz="2800" dirty="0"/>
              <a:t>regional University with multiple doctoral programs and a strong research </a:t>
            </a:r>
            <a:r>
              <a:rPr lang="en-US" sz="2800" dirty="0" smtClean="0"/>
              <a:t>portfolio.</a:t>
            </a:r>
            <a:endParaRPr lang="en-US" sz="2800" dirty="0"/>
          </a:p>
          <a:p>
            <a:pPr fontAlgn="b">
              <a:spcAft>
                <a:spcPts val="1200"/>
              </a:spcAft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Expand academic offerings to meet regional needs with an impact on local and regional </a:t>
            </a:r>
            <a:r>
              <a:rPr lang="en-US" sz="2800" dirty="0" smtClean="0"/>
              <a:t>economy.</a:t>
            </a:r>
            <a:endParaRPr lang="en-US" sz="2800" dirty="0"/>
          </a:p>
          <a:p>
            <a:pPr fontAlgn="b">
              <a:spcAft>
                <a:spcPts val="1200"/>
              </a:spcAft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800" dirty="0" smtClean="0"/>
              <a:t>Establish </a:t>
            </a:r>
            <a:r>
              <a:rPr lang="en-US" sz="2800" dirty="0"/>
              <a:t>Texas A&amp;M International University </a:t>
            </a:r>
            <a:r>
              <a:rPr lang="en-US" sz="2800" dirty="0" smtClean="0"/>
              <a:t>as </a:t>
            </a:r>
            <a:r>
              <a:rPr lang="en-US" sz="2800" dirty="0"/>
              <a:t>a </a:t>
            </a:r>
            <a:r>
              <a:rPr lang="en-US" sz="2800" i="1" dirty="0" smtClean="0"/>
              <a:t>destination institution.</a:t>
            </a:r>
            <a:endParaRPr lang="en-US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32022" y="160338"/>
            <a:ext cx="761197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Goals and Objectives:  </a:t>
            </a:r>
            <a:r>
              <a:rPr lang="en-US" sz="4200" dirty="0" smtClean="0"/>
              <a:t/>
            </a:r>
            <a:br>
              <a:rPr lang="en-US" sz="4200" dirty="0" smtClean="0"/>
            </a:br>
            <a:r>
              <a:rPr lang="en-US" sz="3200" dirty="0" smtClean="0"/>
              <a:t>The Next 5 Years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38537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sz="4200" b="1" dirty="0"/>
              <a:t/>
            </a:r>
            <a:br>
              <a:rPr lang="en-US" sz="4200" b="1" dirty="0"/>
            </a:br>
            <a:endParaRPr lang="en-U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1802335" y="1865313"/>
            <a:ext cx="7071352" cy="4142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">
              <a:spcAft>
                <a:spcPts val="1200"/>
              </a:spcAft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Engage students in undergraduate research </a:t>
            </a:r>
            <a:r>
              <a:rPr lang="en-US" sz="2800" dirty="0" smtClean="0"/>
              <a:t>experiences.</a:t>
            </a:r>
            <a:endParaRPr lang="en-US" sz="2800" dirty="0"/>
          </a:p>
          <a:p>
            <a:pPr fontAlgn="b">
              <a:spcAft>
                <a:spcPts val="1200"/>
              </a:spcAft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Expand regional </a:t>
            </a:r>
            <a:r>
              <a:rPr lang="en-US" sz="2800" dirty="0" smtClean="0"/>
              <a:t>energy, health </a:t>
            </a:r>
            <a:r>
              <a:rPr lang="en-US" sz="2800" dirty="0"/>
              <a:t>and other research </a:t>
            </a:r>
            <a:r>
              <a:rPr lang="en-US" sz="2800" dirty="0" smtClean="0"/>
              <a:t>initiatives.</a:t>
            </a:r>
            <a:endParaRPr lang="en-US" sz="2800" dirty="0"/>
          </a:p>
          <a:p>
            <a:pPr fontAlgn="b">
              <a:spcAft>
                <a:spcPts val="1200"/>
              </a:spcAft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Increase recruitment and outreach </a:t>
            </a:r>
            <a:r>
              <a:rPr lang="en-US" sz="2800" dirty="0" smtClean="0"/>
              <a:t>footprint.</a:t>
            </a:r>
            <a:endParaRPr lang="en-US" sz="2800" dirty="0"/>
          </a:p>
          <a:p>
            <a:pPr fontAlgn="b">
              <a:spcAft>
                <a:spcPts val="1200"/>
              </a:spcAft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800" dirty="0"/>
              <a:t>Increase </a:t>
            </a:r>
            <a:r>
              <a:rPr lang="en-US" sz="2800" dirty="0" smtClean="0"/>
              <a:t>philanthropy/donor support.</a:t>
            </a:r>
            <a:endParaRPr lang="en-US" sz="2800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32022" y="160338"/>
            <a:ext cx="761197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Goals and Objectives:  </a:t>
            </a:r>
            <a:r>
              <a:rPr lang="en-US" sz="4200" dirty="0" smtClean="0"/>
              <a:t/>
            </a:r>
            <a:br>
              <a:rPr lang="en-US" sz="4200" dirty="0" smtClean="0"/>
            </a:br>
            <a:r>
              <a:rPr lang="en-US" sz="3200" dirty="0" smtClean="0"/>
              <a:t>The Next 5 Years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187829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524000" y="184418"/>
            <a:ext cx="77242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Academic Program Development</a:t>
            </a:r>
          </a:p>
          <a:p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330" y="1264280"/>
            <a:ext cx="7175614" cy="467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6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2586" y="124697"/>
            <a:ext cx="6076949" cy="740288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College Recognition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F122-B9EE-9744-AAD8-D1B3840A1AC2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59320" y="1022747"/>
            <a:ext cx="7484680" cy="53948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 b="1" dirty="0" smtClean="0"/>
              <a:t>Diverse Issues in Higher Education Top Degree Producers</a:t>
            </a:r>
            <a:r>
              <a:rPr lang="en-US" sz="2500" dirty="0" smtClean="0"/>
              <a:t>– graduating Hispanic Undergraduate and Graduate students: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500" dirty="0" smtClean="0"/>
              <a:t>Communication Disorders  ranked </a:t>
            </a:r>
            <a:r>
              <a:rPr lang="en-US" sz="2500" b="1" dirty="0" smtClean="0">
                <a:solidFill>
                  <a:srgbClr val="61162D"/>
                </a:solidFill>
              </a:rPr>
              <a:t>2</a:t>
            </a:r>
            <a:r>
              <a:rPr lang="en-US" sz="2500" b="1" baseline="30000" dirty="0" smtClean="0">
                <a:solidFill>
                  <a:srgbClr val="61162D"/>
                </a:solidFill>
              </a:rPr>
              <a:t>nd</a:t>
            </a:r>
            <a:r>
              <a:rPr lang="en-US" sz="2500" dirty="0" smtClean="0"/>
              <a:t> nationally.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500" dirty="0" smtClean="0"/>
              <a:t>Criminal Justice ranked </a:t>
            </a:r>
            <a:r>
              <a:rPr lang="en-US" sz="2500" b="1" dirty="0" smtClean="0">
                <a:solidFill>
                  <a:srgbClr val="61162D"/>
                </a:solidFill>
              </a:rPr>
              <a:t>12</a:t>
            </a:r>
            <a:r>
              <a:rPr lang="en-US" sz="2500" b="1" baseline="30000" dirty="0" smtClean="0">
                <a:solidFill>
                  <a:srgbClr val="61162D"/>
                </a:solidFill>
              </a:rPr>
              <a:t>th</a:t>
            </a:r>
            <a:r>
              <a:rPr lang="en-US" sz="2500" dirty="0" smtClean="0"/>
              <a:t> nationally.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500" dirty="0" smtClean="0"/>
              <a:t>Kinesiology ranked </a:t>
            </a:r>
            <a:r>
              <a:rPr lang="en-US" sz="2500" b="1" dirty="0" smtClean="0">
                <a:solidFill>
                  <a:srgbClr val="61162D"/>
                </a:solidFill>
              </a:rPr>
              <a:t>17</a:t>
            </a:r>
            <a:r>
              <a:rPr lang="en-US" sz="2500" b="1" baseline="30000" dirty="0" smtClean="0">
                <a:solidFill>
                  <a:srgbClr val="61162D"/>
                </a:solidFill>
              </a:rPr>
              <a:t>th</a:t>
            </a:r>
            <a:r>
              <a:rPr lang="en-US" sz="2500" dirty="0" smtClean="0"/>
              <a:t> nationally.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500" dirty="0" smtClean="0"/>
              <a:t>Teacher Education ranked </a:t>
            </a:r>
            <a:r>
              <a:rPr lang="en-US" sz="2500" b="1" dirty="0" smtClean="0">
                <a:solidFill>
                  <a:srgbClr val="61162D"/>
                </a:solidFill>
              </a:rPr>
              <a:t>18</a:t>
            </a:r>
            <a:r>
              <a:rPr lang="en-US" sz="2500" b="1" baseline="30000" dirty="0" smtClean="0">
                <a:solidFill>
                  <a:srgbClr val="61162D"/>
                </a:solidFill>
              </a:rPr>
              <a:t>th</a:t>
            </a:r>
            <a:r>
              <a:rPr lang="en-US" sz="2500" dirty="0" smtClean="0"/>
              <a:t> nationally.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500" dirty="0" smtClean="0"/>
              <a:t>Mathematics ranked </a:t>
            </a:r>
            <a:r>
              <a:rPr lang="en-US" sz="2500" b="1" dirty="0" smtClean="0">
                <a:solidFill>
                  <a:srgbClr val="61162D"/>
                </a:solidFill>
              </a:rPr>
              <a:t>24</a:t>
            </a:r>
            <a:r>
              <a:rPr lang="en-US" sz="2500" b="1" baseline="30000" dirty="0" smtClean="0">
                <a:solidFill>
                  <a:srgbClr val="61162D"/>
                </a:solidFill>
              </a:rPr>
              <a:t>th</a:t>
            </a:r>
            <a:r>
              <a:rPr lang="en-US" sz="2500" dirty="0" smtClean="0"/>
              <a:t> nationally and </a:t>
            </a:r>
            <a:r>
              <a:rPr lang="en-US" sz="2500" b="1" dirty="0" smtClean="0">
                <a:solidFill>
                  <a:srgbClr val="61162D"/>
                </a:solidFill>
              </a:rPr>
              <a:t>18</a:t>
            </a:r>
            <a:r>
              <a:rPr lang="en-US" sz="2500" b="1" baseline="30000" dirty="0" smtClean="0">
                <a:solidFill>
                  <a:srgbClr val="61162D"/>
                </a:solidFill>
              </a:rPr>
              <a:t>th</a:t>
            </a:r>
            <a:r>
              <a:rPr lang="en-US" sz="2500" dirty="0" smtClean="0"/>
              <a:t> for graduate.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500" dirty="0" smtClean="0"/>
              <a:t>Accounting ranked </a:t>
            </a:r>
            <a:r>
              <a:rPr lang="en-US" sz="2500" b="1" dirty="0" smtClean="0">
                <a:solidFill>
                  <a:srgbClr val="61162D"/>
                </a:solidFill>
              </a:rPr>
              <a:t>26</a:t>
            </a:r>
            <a:r>
              <a:rPr lang="en-US" sz="2500" b="1" baseline="30000" dirty="0" smtClean="0">
                <a:solidFill>
                  <a:srgbClr val="61162D"/>
                </a:solidFill>
              </a:rPr>
              <a:t>th</a:t>
            </a:r>
            <a:r>
              <a:rPr lang="en-US" sz="2500" dirty="0" smtClean="0"/>
              <a:t> nationally and </a:t>
            </a:r>
            <a:r>
              <a:rPr lang="en-US" sz="2500" b="1" dirty="0" smtClean="0">
                <a:solidFill>
                  <a:srgbClr val="61162D"/>
                </a:solidFill>
              </a:rPr>
              <a:t>12</a:t>
            </a:r>
            <a:r>
              <a:rPr lang="en-US" sz="2500" b="1" baseline="30000" dirty="0" smtClean="0">
                <a:solidFill>
                  <a:srgbClr val="61162D"/>
                </a:solidFill>
              </a:rPr>
              <a:t>th</a:t>
            </a:r>
            <a:r>
              <a:rPr lang="en-US" sz="2500" dirty="0" smtClean="0"/>
              <a:t> for graduate.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500" dirty="0" smtClean="0"/>
              <a:t>Biology ranked </a:t>
            </a:r>
            <a:r>
              <a:rPr lang="en-US" sz="2500" b="1" dirty="0" smtClean="0">
                <a:solidFill>
                  <a:srgbClr val="61162D"/>
                </a:solidFill>
              </a:rPr>
              <a:t>25</a:t>
            </a:r>
            <a:r>
              <a:rPr lang="en-US" sz="2500" b="1" baseline="30000" dirty="0" smtClean="0">
                <a:solidFill>
                  <a:srgbClr val="61162D"/>
                </a:solidFill>
              </a:rPr>
              <a:t>th</a:t>
            </a:r>
            <a:r>
              <a:rPr lang="en-US" sz="2500" dirty="0" smtClean="0"/>
              <a:t> nationally and </a:t>
            </a:r>
            <a:r>
              <a:rPr lang="en-US" sz="2500" b="1" dirty="0" smtClean="0">
                <a:solidFill>
                  <a:srgbClr val="61162D"/>
                </a:solidFill>
              </a:rPr>
              <a:t>25</a:t>
            </a:r>
            <a:r>
              <a:rPr lang="en-US" sz="2500" b="1" baseline="30000" dirty="0" smtClean="0">
                <a:solidFill>
                  <a:srgbClr val="61162D"/>
                </a:solidFill>
              </a:rPr>
              <a:t>th</a:t>
            </a:r>
            <a:r>
              <a:rPr lang="en-US" sz="2500" dirty="0" smtClean="0"/>
              <a:t> for graduate</a:t>
            </a:r>
            <a:r>
              <a:rPr lang="en-US" sz="2400" dirty="0" smtClean="0"/>
              <a:t>.</a:t>
            </a:r>
          </a:p>
          <a:p>
            <a:pPr>
              <a:buFont typeface="Calibri" panose="020F0502020204030204" pitchFamily="34" charset="0"/>
              <a:buChar char="&gt;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40506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662868" y="914264"/>
            <a:ext cx="7350283" cy="546581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Develop a ROADMAP </a:t>
            </a:r>
            <a:r>
              <a:rPr lang="en-US" sz="2400" dirty="0" smtClean="0">
                <a:cs typeface="Times New Roman" panose="02020603050405020304" pitchFamily="18" charset="0"/>
              </a:rPr>
              <a:t>for improving four and six-year graduation rates:</a:t>
            </a:r>
          </a:p>
          <a:p>
            <a:pPr marL="1027113" indent="-2921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cs typeface="Times New Roman" panose="02020603050405020304" pitchFamily="18" charset="0"/>
              </a:rPr>
              <a:t>Have  Organized a Taskforce</a:t>
            </a:r>
          </a:p>
          <a:p>
            <a:pPr marL="1376363" indent="-242888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cs typeface="Times New Roman" panose="02020603050405020304" pitchFamily="18" charset="0"/>
              </a:rPr>
              <a:t>Examine Course Prerequisites and Corequisites</a:t>
            </a:r>
          </a:p>
          <a:p>
            <a:pPr marL="1376363" indent="-242888">
              <a:buFont typeface="Wingdings" panose="05000000000000000000" pitchFamily="2" charset="2"/>
              <a:buChar char="§"/>
            </a:pPr>
            <a:r>
              <a:rPr lang="en-US" sz="2400" dirty="0" smtClean="0">
                <a:cs typeface="Times New Roman" panose="02020603050405020304" pitchFamily="18" charset="0"/>
              </a:rPr>
              <a:t>Sequencing and Scheduling of Courses</a:t>
            </a:r>
          </a:p>
          <a:p>
            <a:pPr marL="1376363" indent="-242888">
              <a:buFont typeface="Wingdings" panose="05000000000000000000" pitchFamily="2" charset="2"/>
              <a:buChar char="§"/>
            </a:pPr>
            <a:r>
              <a:rPr lang="en-US" sz="2400" dirty="0" smtClean="0">
                <a:cs typeface="Times New Roman" panose="02020603050405020304" pitchFamily="18" charset="0"/>
              </a:rPr>
              <a:t>Catalog Descriptions for Lower Division Courses to Match TCCN Descriptions</a:t>
            </a:r>
          </a:p>
          <a:p>
            <a:pPr marL="1376363" indent="-242888">
              <a:buFont typeface="Wingdings" panose="05000000000000000000" pitchFamily="2" charset="2"/>
              <a:buChar char="§"/>
            </a:pPr>
            <a:r>
              <a:rPr lang="en-US" sz="2400" dirty="0" smtClean="0">
                <a:cs typeface="Times New Roman" panose="02020603050405020304" pitchFamily="18" charset="0"/>
              </a:rPr>
              <a:t>Advising and Mentoring of Undergraduate Students</a:t>
            </a:r>
          </a:p>
          <a:p>
            <a:pPr marL="1376363" indent="-242888">
              <a:buFont typeface="Wingdings" panose="05000000000000000000" pitchFamily="2" charset="2"/>
              <a:buChar char="§"/>
            </a:pPr>
            <a:r>
              <a:rPr lang="en-US" sz="2400" dirty="0" smtClean="0">
                <a:cs typeface="Times New Roman" panose="02020603050405020304" pitchFamily="18" charset="0"/>
              </a:rPr>
              <a:t>Junior and Senior Year Experience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Develop Program Proposals </a:t>
            </a:r>
            <a:r>
              <a:rPr lang="en-US" sz="2400" dirty="0" smtClean="0">
                <a:cs typeface="Times New Roman" panose="02020603050405020304" pitchFamily="18" charset="0"/>
              </a:rPr>
              <a:t>in Interdisciplinary Engineering and PhD in Criminal Justice. 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735013" indent="0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32021" y="184348"/>
            <a:ext cx="7611979" cy="5869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GOALS for 2017-2018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03748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2021" y="184348"/>
            <a:ext cx="7611979" cy="5869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GOALS for 2017-2018</a:t>
            </a:r>
            <a:endParaRPr lang="en-US" sz="30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765425" y="968721"/>
            <a:ext cx="7097917" cy="515142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Integration of Computer Science </a:t>
            </a:r>
            <a:r>
              <a:rPr lang="en-US" sz="2400" dirty="0" smtClean="0">
                <a:cs typeface="Times New Roman" panose="02020603050405020304" pitchFamily="18" charset="0"/>
              </a:rPr>
              <a:t>across the Curriculum – Gig Economy and programming/coding.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Organize Taskforce</a:t>
            </a:r>
            <a:r>
              <a:rPr lang="en-US" sz="2400" dirty="0" smtClean="0">
                <a:cs typeface="Times New Roman" panose="02020603050405020304" pitchFamily="18" charset="0"/>
              </a:rPr>
              <a:t> to look at integrating entrepreneurship across the curriculum.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Create an entrepreneurship/incubator on campus.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b="1" dirty="0">
              <a:solidFill>
                <a:schemeClr val="accent2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cs typeface="Times New Roman" panose="02020603050405020304" pitchFamily="18" charset="0"/>
              </a:rPr>
              <a:t>25/50 Celebration Committee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/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12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597" y="86583"/>
            <a:ext cx="7565720" cy="5185776"/>
          </a:xfrm>
          <a:prstGeom prst="rect">
            <a:avLst/>
          </a:prstGeom>
        </p:spPr>
      </p:pic>
      <p:sp>
        <p:nvSpPr>
          <p:cNvPr id="4" name="Title 3"/>
          <p:cNvSpPr txBox="1">
            <a:spLocks noGrp="1"/>
          </p:cNvSpPr>
          <p:nvPr>
            <p:ph type="ctrTitle"/>
          </p:nvPr>
        </p:nvSpPr>
        <p:spPr>
          <a:xfrm>
            <a:off x="1490597" y="5454424"/>
            <a:ext cx="756572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dirty="0"/>
              <a:t>Capital Plan Update</a:t>
            </a:r>
          </a:p>
        </p:txBody>
      </p:sp>
    </p:spTree>
    <p:extLst>
      <p:ext uri="{BB962C8B-B14F-4D97-AF65-F5344CB8AC3E}">
        <p14:creationId xmlns:p14="http://schemas.microsoft.com/office/powerpoint/2010/main" val="70803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7189" y="461650"/>
            <a:ext cx="7562849" cy="8893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Capital Plans</a:t>
            </a:r>
            <a:br>
              <a:rPr lang="en-US" dirty="0" smtClean="0"/>
            </a:br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169" y="1510544"/>
            <a:ext cx="7164888" cy="429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5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5"/>
          <a:stretch/>
        </p:blipFill>
        <p:spPr>
          <a:xfrm>
            <a:off x="1628384" y="100208"/>
            <a:ext cx="7515616" cy="6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9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822" y="0"/>
            <a:ext cx="7071351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College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6784" y="888416"/>
            <a:ext cx="7487216" cy="5616182"/>
          </a:xfrm>
        </p:spPr>
        <p:txBody>
          <a:bodyPr>
            <a:normAutofit/>
          </a:bodyPr>
          <a:lstStyle/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Both the MBA and the MPA Online programs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were ranked 10</a:t>
            </a:r>
            <a:r>
              <a:rPr lang="en-US" sz="2400" b="1" baseline="30000" dirty="0" smtClean="0">
                <a:solidFill>
                  <a:schemeClr val="accent2">
                    <a:lumMod val="50000"/>
                  </a:schemeClr>
                </a:solidFill>
              </a:rPr>
              <a:t>th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smtClean="0"/>
              <a:t>among the best 20 Online Colleges in Texas.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The BA in English was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ranked 7</a:t>
            </a:r>
            <a:r>
              <a:rPr lang="en-US" sz="2400" b="1" baseline="30000" dirty="0" smtClean="0">
                <a:solidFill>
                  <a:schemeClr val="accent2">
                    <a:lumMod val="50000"/>
                  </a:schemeClr>
                </a:solidFill>
              </a:rPr>
              <a:t>th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 in the nation </a:t>
            </a:r>
            <a:r>
              <a:rPr lang="en-US" sz="2400" dirty="0" smtClean="0"/>
              <a:t>by AffordableSchools.com.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The College of Education was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ranked first among schools offering bachelor’s degrees and third for master’s degrees </a:t>
            </a:r>
            <a:r>
              <a:rPr lang="en-US" sz="2400" dirty="0" smtClean="0"/>
              <a:t>for students looking to become Texas teachers by ToBecomeATeacher.org.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400" dirty="0" smtClean="0"/>
              <a:t>The MBA was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ranked third among the top 50 </a:t>
            </a:r>
            <a:r>
              <a:rPr lang="en-US" sz="2400" dirty="0" smtClean="0"/>
              <a:t>affordable MBA programs according TopManagementDegree.com . 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37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1771" y="46999"/>
            <a:ext cx="6076949" cy="88939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Faculty Recognition</a:t>
            </a:r>
            <a:endParaRPr lang="en-US" sz="3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F122-B9EE-9744-AAD8-D1B3840A1AC2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485898" y="814812"/>
            <a:ext cx="7504193" cy="545923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Roberto Heredia </a:t>
            </a:r>
            <a:r>
              <a:rPr lang="en-US" sz="2400" dirty="0" smtClean="0"/>
              <a:t>was selected as Regent’s Professor.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Jerry Thompson’s </a:t>
            </a:r>
            <a:r>
              <a:rPr lang="en-US" sz="2400" dirty="0" smtClean="0"/>
              <a:t>book </a:t>
            </a:r>
            <a:r>
              <a:rPr lang="en-US" sz="2400" i="1" dirty="0" smtClean="0"/>
              <a:t>Tejano Tiger</a:t>
            </a:r>
            <a:r>
              <a:rPr lang="en-US" sz="2400" dirty="0" smtClean="0"/>
              <a:t>: </a:t>
            </a:r>
            <a:r>
              <a:rPr lang="en-US" sz="2400" i="1" dirty="0" smtClean="0"/>
              <a:t>José de los Santos Benavides and the Texas-México Borderlands, 1823-1891</a:t>
            </a:r>
            <a:r>
              <a:rPr lang="en-US" sz="2400" dirty="0" smtClean="0"/>
              <a:t> was nominated for a Pulitzer Prize.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Jackie and Milton Mayfield </a:t>
            </a:r>
            <a:r>
              <a:rPr lang="en-US" sz="2400" dirty="0" smtClean="0"/>
              <a:t>were selected to be co-editors of the </a:t>
            </a:r>
            <a:r>
              <a:rPr lang="en-US" sz="2400" i="1" dirty="0" smtClean="0"/>
              <a:t>International Journal of Business Communication</a:t>
            </a:r>
            <a:r>
              <a:rPr lang="en-US" sz="2400" dirty="0" smtClean="0"/>
              <a:t>, a prestigious journal in Business Communication.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Stephen Meardon </a:t>
            </a:r>
            <a:r>
              <a:rPr lang="en-US" sz="2400" dirty="0" smtClean="0"/>
              <a:t>testified before the U.S. Trade Representative on the impact of NAFTA on the Border Region.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4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0038" y="194097"/>
            <a:ext cx="6076949" cy="70541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Student Recognition</a:t>
            </a:r>
            <a:endParaRPr lang="en-US" sz="3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F122-B9EE-9744-AAD8-D1B3840A1AC2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485899" y="899511"/>
            <a:ext cx="7504191" cy="5374540"/>
          </a:xfrm>
        </p:spPr>
        <p:txBody>
          <a:bodyPr>
            <a:noAutofit/>
          </a:bodyPr>
          <a:lstStyle/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100" dirty="0" smtClean="0"/>
              <a:t>The </a:t>
            </a: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</a:rPr>
              <a:t>DustySWARM</a:t>
            </a:r>
            <a:r>
              <a:rPr lang="en-US" sz="2100" dirty="0"/>
              <a:t> team </a:t>
            </a:r>
            <a:r>
              <a:rPr lang="en-US" sz="2100" dirty="0" smtClean="0"/>
              <a:t>placed sixth </a:t>
            </a:r>
            <a:r>
              <a:rPr lang="en-US" sz="2100" dirty="0"/>
              <a:t>o</a:t>
            </a:r>
            <a:r>
              <a:rPr lang="en-US" sz="2100" dirty="0" smtClean="0"/>
              <a:t>verall out of 19 teams in </a:t>
            </a:r>
            <a:r>
              <a:rPr lang="en-US" sz="2100" dirty="0"/>
              <a:t>the </a:t>
            </a:r>
            <a:r>
              <a:rPr lang="en-US" sz="2100" dirty="0" smtClean="0"/>
              <a:t>second NASA Swarmathon: 3</a:t>
            </a:r>
            <a:r>
              <a:rPr lang="en-US" sz="2100" baseline="30000" dirty="0" smtClean="0"/>
              <a:t>rd</a:t>
            </a:r>
            <a:r>
              <a:rPr lang="en-US" sz="2100" dirty="0" smtClean="0"/>
              <a:t> in technical report and 2</a:t>
            </a:r>
            <a:r>
              <a:rPr lang="en-US" sz="2100" baseline="30000" dirty="0" smtClean="0"/>
              <a:t>nd</a:t>
            </a:r>
            <a:r>
              <a:rPr lang="en-US" sz="2100" dirty="0" smtClean="0"/>
              <a:t> High School Swarmathon Competition. 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100" dirty="0" smtClean="0"/>
              <a:t>TAMIU </a:t>
            </a: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</a:rPr>
              <a:t>Mariachi </a:t>
            </a:r>
            <a:r>
              <a:rPr lang="en-US" sz="2100" b="1" dirty="0" smtClean="0">
                <a:solidFill>
                  <a:schemeClr val="accent2">
                    <a:lumMod val="50000"/>
                  </a:schemeClr>
                </a:solidFill>
              </a:rPr>
              <a:t>Internacionál </a:t>
            </a:r>
            <a:r>
              <a:rPr lang="en-US" sz="2100" dirty="0"/>
              <a:t>took </a:t>
            </a:r>
            <a:r>
              <a:rPr lang="en-US" sz="2100" dirty="0" smtClean="0"/>
              <a:t>second place </a:t>
            </a:r>
            <a:r>
              <a:rPr lang="en-US" sz="2100" dirty="0"/>
              <a:t>at a regional competition this summer in </a:t>
            </a:r>
            <a:r>
              <a:rPr lang="en-US" sz="2100" dirty="0" smtClean="0"/>
              <a:t>Albuquerque and was selected to perform at the 2017 </a:t>
            </a:r>
            <a:r>
              <a:rPr lang="en-US" sz="2100" dirty="0"/>
              <a:t>Texas Music Educators Association </a:t>
            </a:r>
            <a:r>
              <a:rPr lang="en-US" sz="2100" dirty="0" smtClean="0"/>
              <a:t>State Convention.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100" dirty="0" smtClean="0"/>
              <a:t>TAMIU </a:t>
            </a:r>
            <a:r>
              <a:rPr lang="en-US" sz="2100" b="1" dirty="0" smtClean="0">
                <a:solidFill>
                  <a:schemeClr val="accent2">
                    <a:lumMod val="50000"/>
                  </a:schemeClr>
                </a:solidFill>
              </a:rPr>
              <a:t>Percussion Ensemble </a:t>
            </a:r>
            <a:r>
              <a:rPr lang="en-US" sz="2100" dirty="0" smtClean="0"/>
              <a:t>was selected to perform at the 2017 Texas Music Educators Association State Convention.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100" dirty="0" smtClean="0"/>
              <a:t>Engineering student </a:t>
            </a:r>
            <a:r>
              <a:rPr lang="en-US" sz="2100" b="1" dirty="0" smtClean="0">
                <a:solidFill>
                  <a:schemeClr val="accent2">
                    <a:lumMod val="50000"/>
                  </a:schemeClr>
                </a:solidFill>
              </a:rPr>
              <a:t>Michael Gutiérrez</a:t>
            </a:r>
            <a:r>
              <a:rPr lang="en-US" sz="2100" dirty="0" smtClean="0"/>
              <a:t> was part of a team that won the SHPE National Conference Extreme Engineering Challenge.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100" b="1" dirty="0" smtClean="0">
                <a:solidFill>
                  <a:schemeClr val="accent2">
                    <a:lumMod val="50000"/>
                  </a:schemeClr>
                </a:solidFill>
              </a:rPr>
              <a:t>Oswaldo García </a:t>
            </a:r>
            <a:r>
              <a:rPr lang="en-US" sz="2100" dirty="0" smtClean="0"/>
              <a:t>was a Distinguished Overall Winner in the Graduate Division at the TAMUS Pathways Conference.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r>
              <a:rPr lang="en-US" sz="2100" b="1" dirty="0" smtClean="0">
                <a:solidFill>
                  <a:schemeClr val="accent2">
                    <a:lumMod val="50000"/>
                  </a:schemeClr>
                </a:solidFill>
              </a:rPr>
              <a:t>Luís Lascari</a:t>
            </a:r>
            <a:r>
              <a:rPr lang="en-US" sz="21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100" dirty="0" smtClean="0"/>
              <a:t>won the prize for the best undergraduate story at the Texas Association of Creative Writing Teachers undergraduate fiction category. </a:t>
            </a:r>
          </a:p>
          <a:p>
            <a:pPr>
              <a:buClr>
                <a:srgbClr val="61162D"/>
              </a:buClr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0" indent="0">
              <a:buNone/>
            </a:pPr>
            <a:r>
              <a:rPr lang="en-US" sz="1650" dirty="0" smtClean="0"/>
              <a:t>.</a:t>
            </a:r>
            <a:endParaRPr lang="en-US" sz="1650" dirty="0"/>
          </a:p>
        </p:txBody>
      </p:sp>
    </p:spTree>
    <p:extLst>
      <p:ext uri="{BB962C8B-B14F-4D97-AF65-F5344CB8AC3E}">
        <p14:creationId xmlns:p14="http://schemas.microsoft.com/office/powerpoint/2010/main" val="338223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5" r="22807"/>
          <a:stretch/>
        </p:blipFill>
        <p:spPr>
          <a:xfrm>
            <a:off x="1440494" y="137883"/>
            <a:ext cx="7478038" cy="54209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558839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Academic Performance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22649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3393" y="1068795"/>
            <a:ext cx="4445432" cy="2487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448" y="3945699"/>
            <a:ext cx="4491137" cy="25551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5560" y="1834046"/>
            <a:ext cx="25700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dirty="0"/>
              <a:t>A </a:t>
            </a:r>
            <a:r>
              <a:rPr lang="en-US" sz="2100" b="1" u="sng" dirty="0" smtClean="0">
                <a:solidFill>
                  <a:schemeClr val="accent2">
                    <a:lumMod val="50000"/>
                  </a:schemeClr>
                </a:solidFill>
              </a:rPr>
              <a:t>51% increase</a:t>
            </a:r>
            <a:r>
              <a:rPr lang="en-US" sz="2100" dirty="0" smtClean="0"/>
              <a:t> </a:t>
            </a:r>
            <a:r>
              <a:rPr lang="en-US" sz="2100" dirty="0"/>
              <a:t>in    headcount since 2006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493" y="4691555"/>
            <a:ext cx="3019065" cy="890093"/>
          </a:xfrm>
          <a:prstGeom prst="rect">
            <a:avLst/>
          </a:prstGeom>
        </p:spPr>
      </p:pic>
      <p:sp>
        <p:nvSpPr>
          <p:cNvPr id="9" name="Title 3"/>
          <p:cNvSpPr txBox="1">
            <a:spLocks noGrp="1"/>
          </p:cNvSpPr>
          <p:nvPr>
            <p:ph type="title"/>
          </p:nvPr>
        </p:nvSpPr>
        <p:spPr>
          <a:xfrm>
            <a:off x="1615448" y="220785"/>
            <a:ext cx="7071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Fall Enrollment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0139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</TotalTime>
  <Words>1884</Words>
  <Application>Microsoft Office PowerPoint</Application>
  <PresentationFormat>On-screen Show (4:3)</PresentationFormat>
  <Paragraphs>257</Paragraphs>
  <Slides>44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Times New Roman</vt:lpstr>
      <vt:lpstr>Wingdings</vt:lpstr>
      <vt:lpstr>Office Theme</vt:lpstr>
      <vt:lpstr>PowerPoint Presentation</vt:lpstr>
      <vt:lpstr>Institutional Recognition</vt:lpstr>
      <vt:lpstr>Institutional Recognition</vt:lpstr>
      <vt:lpstr>College Recognition</vt:lpstr>
      <vt:lpstr>College Recognition</vt:lpstr>
      <vt:lpstr>Faculty Recognition</vt:lpstr>
      <vt:lpstr>Student Recognition</vt:lpstr>
      <vt:lpstr>PowerPoint Presentation</vt:lpstr>
      <vt:lpstr>Fall Enrollment</vt:lpstr>
      <vt:lpstr>First-Year Persistence Rate</vt:lpstr>
      <vt:lpstr>Four-Year Graduation Rate</vt:lpstr>
      <vt:lpstr>Six-Year Graduation Rate</vt:lpstr>
      <vt:lpstr>Persistence Rates First-year and Six-year</vt:lpstr>
      <vt:lpstr>PowerPoint Presentation</vt:lpstr>
      <vt:lpstr>Student to Faculty Ratio</vt:lpstr>
      <vt:lpstr>PowerPoint Presentation</vt:lpstr>
      <vt:lpstr>State Appropriations Net GR (in thousands)</vt:lpstr>
      <vt:lpstr>FY 18 Proposed Revenue Budget</vt:lpstr>
      <vt:lpstr>FY 18 Proposed Expense Budget  </vt:lpstr>
      <vt:lpstr>FY 18 Proposed Expense Budget</vt:lpstr>
      <vt:lpstr>Administrative Costs</vt:lpstr>
      <vt:lpstr>Salary Plan (Contingent on Fall Semester Credit Hours)</vt:lpstr>
      <vt:lpstr>Average Salaries  </vt:lpstr>
      <vt:lpstr>Tuition and Fees Variable and Guaranteed Rates (15 SCH)</vt:lpstr>
      <vt:lpstr>(in thousands)</vt:lpstr>
      <vt:lpstr>Academic Programs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University Success</vt:lpstr>
      <vt:lpstr>GOING BEYOND</vt:lpstr>
      <vt:lpstr>PowerPoint Presentation</vt:lpstr>
      <vt:lpstr>  </vt:lpstr>
      <vt:lpstr>Academic Program Development </vt:lpstr>
      <vt:lpstr>GOALS for 2017-2018</vt:lpstr>
      <vt:lpstr>GOALS for 2017-2018</vt:lpstr>
      <vt:lpstr>Capital Plan Update</vt:lpstr>
      <vt:lpstr>Capital Plans </vt:lpstr>
      <vt:lpstr>PowerPoint Presentation</vt:lpstr>
    </vt:vector>
  </TitlesOfParts>
  <Company>TAMIU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 Clamont</dc:creator>
  <cp:lastModifiedBy>Arenaz, Pablo</cp:lastModifiedBy>
  <cp:revision>97</cp:revision>
  <cp:lastPrinted>2017-08-03T21:41:29Z</cp:lastPrinted>
  <dcterms:created xsi:type="dcterms:W3CDTF">2014-03-24T21:03:07Z</dcterms:created>
  <dcterms:modified xsi:type="dcterms:W3CDTF">2017-09-06T15:32:44Z</dcterms:modified>
</cp:coreProperties>
</file>