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media/image11.jpg" ContentType="image/jpg"/>
  <Override PartName="/ppt/media/image12.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72" r:id="rId2"/>
  </p:sldMasterIdLst>
  <p:notesMasterIdLst>
    <p:notesMasterId r:id="rId47"/>
  </p:notesMasterIdLst>
  <p:handoutMasterIdLst>
    <p:handoutMasterId r:id="rId48"/>
  </p:handoutMasterIdLst>
  <p:sldIdLst>
    <p:sldId id="260"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162D"/>
    <a:srgbClr val="B6A269"/>
    <a:srgbClr val="E9EDF4"/>
    <a:srgbClr val="B6A630"/>
    <a:srgbClr val="D0D8E8"/>
    <a:srgbClr val="E2E2E2"/>
    <a:srgbClr val="E9EDE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20" autoAdjust="0"/>
  </p:normalViewPr>
  <p:slideViewPr>
    <p:cSldViewPr snapToGrid="0" snapToObjects="1">
      <p:cViewPr varScale="1">
        <p:scale>
          <a:sx n="75" d="100"/>
          <a:sy n="75" d="100"/>
        </p:scale>
        <p:origin x="-1710" y="-1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HC</c:v>
                </c:pt>
              </c:strCache>
            </c:strRef>
          </c:tx>
          <c:spPr>
            <a:solidFill>
              <a:srgbClr val="61162D"/>
            </a:solidFill>
            <a:ln>
              <a:noFill/>
            </a:ln>
            <a:effectLst/>
            <a:scene3d>
              <a:camera prst="orthographicFront"/>
              <a:lightRig rig="balanced" dir="t">
                <a:rot lat="0" lon="0" rev="8700000"/>
              </a:lightRig>
            </a:scene3d>
            <a:sp3d>
              <a:bevelT w="190500" h="38100"/>
            </a:sp3d>
          </c:spPr>
          <c:invertIfNegative val="0"/>
          <c:dPt>
            <c:idx val="0"/>
            <c:invertIfNegative val="0"/>
            <c:bubble3D val="0"/>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Fall 2006</c:v>
                </c:pt>
                <c:pt idx="1">
                  <c:v>Fall 2007</c:v>
                </c:pt>
                <c:pt idx="2">
                  <c:v>Fall 2008</c:v>
                </c:pt>
                <c:pt idx="3">
                  <c:v>Fall 2009</c:v>
                </c:pt>
                <c:pt idx="4">
                  <c:v>Fall 2010</c:v>
                </c:pt>
                <c:pt idx="5">
                  <c:v>Fall 2011</c:v>
                </c:pt>
                <c:pt idx="6">
                  <c:v>Fall 2012</c:v>
                </c:pt>
                <c:pt idx="7">
                  <c:v>Fall 2013</c:v>
                </c:pt>
                <c:pt idx="8">
                  <c:v>Fall 2014</c:v>
                </c:pt>
                <c:pt idx="9">
                  <c:v>Fall 2015</c:v>
                </c:pt>
              </c:strCache>
            </c:strRef>
          </c:cat>
          <c:val>
            <c:numRef>
              <c:f>Sheet1!$B$2:$B$11</c:f>
              <c:numCache>
                <c:formatCode>##,##0</c:formatCode>
                <c:ptCount val="10"/>
                <c:pt idx="0">
                  <c:v>4917</c:v>
                </c:pt>
                <c:pt idx="1">
                  <c:v>5179</c:v>
                </c:pt>
                <c:pt idx="2">
                  <c:v>5856</c:v>
                </c:pt>
                <c:pt idx="3">
                  <c:v>6419</c:v>
                </c:pt>
                <c:pt idx="4">
                  <c:v>6853</c:v>
                </c:pt>
                <c:pt idx="5">
                  <c:v>7037</c:v>
                </c:pt>
                <c:pt idx="6">
                  <c:v>7173</c:v>
                </c:pt>
                <c:pt idx="7">
                  <c:v>7431</c:v>
                </c:pt>
                <c:pt idx="8" formatCode="#,##0">
                  <c:v>7554</c:v>
                </c:pt>
                <c:pt idx="9" formatCode="#,##0">
                  <c:v>7192</c:v>
                </c:pt>
              </c:numCache>
            </c:numRef>
          </c:val>
        </c:ser>
        <c:ser>
          <c:idx val="1"/>
          <c:order val="1"/>
          <c:tx>
            <c:strRef>
              <c:f>Sheet1!$C$1</c:f>
              <c:strCache>
                <c:ptCount val="1"/>
                <c:pt idx="0">
                  <c:v>FTSE</c:v>
                </c:pt>
              </c:strCache>
            </c:strRef>
          </c:tx>
          <c:spPr>
            <a:solidFill>
              <a:srgbClr val="B6A269"/>
            </a:solidFill>
            <a:ln>
              <a:noFill/>
            </a:ln>
            <a:effectLst/>
            <a:scene3d>
              <a:camera prst="orthographicFront"/>
              <a:lightRig rig="balanced" dir="t">
                <a:rot lat="0" lon="0" rev="8700000"/>
              </a:lightRig>
            </a:scene3d>
            <a:sp3d>
              <a:bevelT w="190500" h="38100"/>
            </a:sp3d>
          </c:spPr>
          <c:invertIfNegative val="0"/>
          <c:dLbls>
            <c:dLbl>
              <c:idx val="0"/>
              <c:layout>
                <c:manualLayout>
                  <c:x val="7.716049382716049E-3"/>
                  <c:y val="-6.4488986982110912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728395061728392E-3"/>
                  <c:y val="0"/>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1728395061728392E-3"/>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1728395061728392E-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1728395061727828E-3"/>
                  <c:y val="0"/>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7.716049382716049E-3"/>
                  <c:y val="0"/>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0802469135802469E-2"/>
                  <c:y val="0"/>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1.2345679012345678E-2"/>
                  <c:y val="-2.5389364953586974E-7"/>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7.7160493827161626E-3"/>
                  <c:y val="0"/>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1.2345679012345678E-2"/>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Fall 2006</c:v>
                </c:pt>
                <c:pt idx="1">
                  <c:v>Fall 2007</c:v>
                </c:pt>
                <c:pt idx="2">
                  <c:v>Fall 2008</c:v>
                </c:pt>
                <c:pt idx="3">
                  <c:v>Fall 2009</c:v>
                </c:pt>
                <c:pt idx="4">
                  <c:v>Fall 2010</c:v>
                </c:pt>
                <c:pt idx="5">
                  <c:v>Fall 2011</c:v>
                </c:pt>
                <c:pt idx="6">
                  <c:v>Fall 2012</c:v>
                </c:pt>
                <c:pt idx="7">
                  <c:v>Fall 2013</c:v>
                </c:pt>
                <c:pt idx="8">
                  <c:v>Fall 2014</c:v>
                </c:pt>
                <c:pt idx="9">
                  <c:v>Fall 2015</c:v>
                </c:pt>
              </c:strCache>
            </c:strRef>
          </c:cat>
          <c:val>
            <c:numRef>
              <c:f>Sheet1!$C$2:$C$11</c:f>
              <c:numCache>
                <c:formatCode>_(* #,##0_);_(* \(#,##0\);_(* "-"??_);_(@_)</c:formatCode>
                <c:ptCount val="10"/>
                <c:pt idx="0">
                  <c:v>3378</c:v>
                </c:pt>
                <c:pt idx="1">
                  <c:v>3573</c:v>
                </c:pt>
                <c:pt idx="2">
                  <c:v>3947</c:v>
                </c:pt>
                <c:pt idx="3">
                  <c:v>4321</c:v>
                </c:pt>
                <c:pt idx="4">
                  <c:v>4630</c:v>
                </c:pt>
                <c:pt idx="5">
                  <c:v>4781</c:v>
                </c:pt>
                <c:pt idx="6">
                  <c:v>4832</c:v>
                </c:pt>
                <c:pt idx="7">
                  <c:v>5020</c:v>
                </c:pt>
                <c:pt idx="8">
                  <c:v>5233</c:v>
                </c:pt>
                <c:pt idx="9">
                  <c:v>5361</c:v>
                </c:pt>
              </c:numCache>
            </c:numRef>
          </c:val>
        </c:ser>
        <c:dLbls>
          <c:showLegendKey val="0"/>
          <c:showVal val="0"/>
          <c:showCatName val="0"/>
          <c:showSerName val="0"/>
          <c:showPercent val="0"/>
          <c:showBubbleSize val="0"/>
        </c:dLbls>
        <c:gapWidth val="63"/>
        <c:overlap val="-10"/>
        <c:axId val="204189056"/>
        <c:axId val="204194944"/>
      </c:barChart>
      <c:catAx>
        <c:axId val="204189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194944"/>
        <c:crosses val="autoZero"/>
        <c:auto val="1"/>
        <c:lblAlgn val="ctr"/>
        <c:lblOffset val="100"/>
        <c:noMultiLvlLbl val="0"/>
      </c:catAx>
      <c:valAx>
        <c:axId val="2041949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1890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2016</c:v>
                </c:pt>
              </c:strCache>
            </c:strRef>
          </c:tx>
          <c:dPt>
            <c:idx val="0"/>
            <c:bubble3D val="0"/>
            <c:spPr>
              <a:solidFill>
                <a:srgbClr val="61162D"/>
              </a:solidFill>
              <a:ln w="19050">
                <a:solidFill>
                  <a:schemeClr val="lt1"/>
                </a:solidFill>
              </a:ln>
              <a:effectLst/>
            </c:spPr>
          </c:dPt>
          <c:dPt>
            <c:idx val="1"/>
            <c:bubble3D val="0"/>
            <c:spPr>
              <a:solidFill>
                <a:srgbClr val="D0D8E8"/>
              </a:solidFill>
              <a:ln w="19050">
                <a:solidFill>
                  <a:schemeClr val="lt1"/>
                </a:solidFill>
              </a:ln>
              <a:effectLst/>
            </c:spPr>
          </c:dPt>
          <c:dPt>
            <c:idx val="2"/>
            <c:bubble3D val="0"/>
            <c:spPr>
              <a:solidFill>
                <a:schemeClr val="tx1"/>
              </a:solidFill>
              <a:ln w="19050">
                <a:solidFill>
                  <a:schemeClr val="lt1"/>
                </a:solidFill>
              </a:ln>
              <a:effectLst/>
            </c:spPr>
          </c:dPt>
          <c:dPt>
            <c:idx val="3"/>
            <c:bubble3D val="0"/>
            <c:spPr>
              <a:solidFill>
                <a:schemeClr val="bg1">
                  <a:lumMod val="50000"/>
                </a:schemeClr>
              </a:solidFill>
              <a:ln w="19050">
                <a:solidFill>
                  <a:schemeClr val="lt1"/>
                </a:solidFill>
              </a:ln>
              <a:effectLst/>
            </c:spPr>
          </c:dPt>
          <c:dPt>
            <c:idx val="4"/>
            <c:bubble3D val="0"/>
            <c:spPr>
              <a:solidFill>
                <a:srgbClr val="B6A269"/>
              </a:solidFill>
              <a:ln w="19050">
                <a:solidFill>
                  <a:schemeClr val="lt1"/>
                </a:solidFill>
              </a:ln>
              <a:effectLst/>
            </c:spPr>
          </c:dPt>
          <c:dPt>
            <c:idx val="5"/>
            <c:bubble3D val="0"/>
            <c:spPr>
              <a:solidFill>
                <a:schemeClr val="tx1">
                  <a:lumMod val="65000"/>
                  <a:lumOff val="35000"/>
                </a:schemeClr>
              </a:solidFill>
              <a:ln w="19050">
                <a:solidFill>
                  <a:schemeClr val="lt1"/>
                </a:solidFill>
              </a:ln>
              <a:effectLst/>
            </c:spPr>
          </c:dPt>
          <c:dPt>
            <c:idx val="6"/>
            <c:bubble3D val="0"/>
            <c:spPr>
              <a:solidFill>
                <a:srgbClr val="E2E2E2"/>
              </a:solidFill>
              <a:ln w="19050">
                <a:solidFill>
                  <a:schemeClr val="lt1"/>
                </a:solidFill>
              </a:ln>
              <a:effectLst/>
            </c:spPr>
          </c:dPt>
          <c:dPt>
            <c:idx val="7"/>
            <c:bubble3D val="0"/>
            <c:spPr>
              <a:solidFill>
                <a:schemeClr val="bg1">
                  <a:lumMod val="75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bg1">
                  <a:lumMod val="85000"/>
                </a:schemeClr>
              </a:solidFill>
              <a:ln w="19050">
                <a:solidFill>
                  <a:schemeClr val="lt1"/>
                </a:solidFill>
              </a:ln>
              <a:effectLst/>
            </c:spPr>
          </c:dPt>
          <c:dLbls>
            <c:dLbl>
              <c:idx val="0"/>
              <c:layout>
                <c:manualLayout>
                  <c:x val="-0.21522248954991749"/>
                  <c:y val="7.302170562013087E-2"/>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16997499695084767"/>
                      <c:h val="0.14231895283741688"/>
                    </c:manualLayout>
                  </c15:layout>
                </c:ext>
              </c:extLst>
            </c:dLbl>
            <c:dLbl>
              <c:idx val="1"/>
              <c:layout>
                <c:manualLayout>
                  <c:x val="1.2597513852435112E-2"/>
                  <c:y val="-1.224147922762359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dLbl>
              <c:idx val="2"/>
              <c:layout>
                <c:manualLayout>
                  <c:x val="0.13430191017789442"/>
                  <c:y val="-0.19450256217972753"/>
                </c:manualLayout>
              </c:layout>
              <c:showLegendKey val="0"/>
              <c:showVal val="0"/>
              <c:showCatName val="1"/>
              <c:showSerName val="0"/>
              <c:showPercent val="0"/>
              <c:showBubbleSize val="0"/>
              <c:extLst>
                <c:ext xmlns:c15="http://schemas.microsoft.com/office/drawing/2012/chart" uri="{CE6537A1-D6FC-4f65-9D91-7224C49458BB}"/>
              </c:extLst>
            </c:dLbl>
            <c:dLbl>
              <c:idx val="3"/>
              <c:layout>
                <c:manualLayout>
                  <c:x val="-1.2525031593273063E-2"/>
                  <c:y val="1.7675820640399804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dLbl>
              <c:idx val="4"/>
              <c:layout>
                <c:manualLayout>
                  <c:x val="0.12737083211820738"/>
                  <c:y val="0.18557555305586801"/>
                </c:manualLayout>
              </c:layout>
              <c:showLegendKey val="0"/>
              <c:showVal val="0"/>
              <c:showCatName val="1"/>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Personnel Costs</c:v>
                </c:pt>
                <c:pt idx="1">
                  <c:v>Utilities</c:v>
                </c:pt>
                <c:pt idx="2">
                  <c:v>Scholarships</c:v>
                </c:pt>
                <c:pt idx="3">
                  <c:v>Equipment (capitalized)</c:v>
                </c:pt>
                <c:pt idx="4">
                  <c:v>Operations and Maintenance</c:v>
                </c:pt>
              </c:strCache>
            </c:strRef>
          </c:cat>
          <c:val>
            <c:numRef>
              <c:f>Sheet1!$B$2:$B$6</c:f>
              <c:numCache>
                <c:formatCode>"$"#,##0_);[Red]\("$"#,##0\)</c:formatCode>
                <c:ptCount val="5"/>
                <c:pt idx="0">
                  <c:v>60377</c:v>
                </c:pt>
                <c:pt idx="1">
                  <c:v>2166</c:v>
                </c:pt>
                <c:pt idx="2">
                  <c:v>37978</c:v>
                </c:pt>
                <c:pt idx="3">
                  <c:v>8316</c:v>
                </c:pt>
                <c:pt idx="4">
                  <c:v>25474</c:v>
                </c:pt>
              </c:numCache>
            </c:numRef>
          </c:val>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cat>
            <c:strRef>
              <c:f>Sheet1!$A$2:$A$6</c:f>
              <c:strCache>
                <c:ptCount val="5"/>
                <c:pt idx="0">
                  <c:v>Personnel Costs</c:v>
                </c:pt>
                <c:pt idx="1">
                  <c:v>Utilities</c:v>
                </c:pt>
                <c:pt idx="2">
                  <c:v>Scholarships</c:v>
                </c:pt>
                <c:pt idx="3">
                  <c:v>Equipment (capitalized)</c:v>
                </c:pt>
                <c:pt idx="4">
                  <c:v>Operations and Maintenance</c:v>
                </c:pt>
              </c:strCache>
            </c:strRef>
          </c:cat>
          <c:val>
            <c:numRef>
              <c:f>Sheet1!$C$2:$C$6</c:f>
              <c:numCache>
                <c:formatCode>0%</c:formatCode>
                <c:ptCount val="5"/>
                <c:pt idx="0">
                  <c:v>0.44953131165727306</c:v>
                </c:pt>
                <c:pt idx="1">
                  <c:v>1.6126750601216579E-2</c:v>
                </c:pt>
                <c:pt idx="2">
                  <c:v>0.28276165019990918</c:v>
                </c:pt>
                <c:pt idx="3">
                  <c:v>6.1916000923230415E-2</c:v>
                </c:pt>
                <c:pt idx="4">
                  <c:v>0.18966428661837079</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61162D"/>
            </a:solidFill>
            <a:ln>
              <a:solidFill>
                <a:srgbClr val="61162D"/>
              </a:solid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Sheet1!$B$1:$F$1</c:f>
              <c:strCache>
                <c:ptCount val="5"/>
                <c:pt idx="0">
                  <c:v>FY 2011</c:v>
                </c:pt>
                <c:pt idx="1">
                  <c:v>FY 2012</c:v>
                </c:pt>
                <c:pt idx="2">
                  <c:v>FY 2013</c:v>
                </c:pt>
                <c:pt idx="3">
                  <c:v>FY 2014</c:v>
                </c:pt>
                <c:pt idx="4">
                  <c:v>FY 2015</c:v>
                </c:pt>
              </c:strCache>
            </c:strRef>
          </c:cat>
          <c:val>
            <c:numRef>
              <c:f>Sheet1!$B$2:$F$2</c:f>
              <c:numCache>
                <c:formatCode>0.0%</c:formatCode>
                <c:ptCount val="5"/>
                <c:pt idx="0">
                  <c:v>0.11</c:v>
                </c:pt>
                <c:pt idx="1">
                  <c:v>0.106</c:v>
                </c:pt>
                <c:pt idx="2">
                  <c:v>7.1999999999999995E-2</c:v>
                </c:pt>
                <c:pt idx="3">
                  <c:v>7.5999999999999998E-2</c:v>
                </c:pt>
                <c:pt idx="4">
                  <c:v>5.7000000000000002E-2</c:v>
                </c:pt>
              </c:numCache>
            </c:numRef>
          </c:val>
        </c:ser>
        <c:dLbls>
          <c:showLegendKey val="0"/>
          <c:showVal val="0"/>
          <c:showCatName val="0"/>
          <c:showSerName val="0"/>
          <c:showPercent val="0"/>
          <c:showBubbleSize val="0"/>
        </c:dLbls>
        <c:gapWidth val="75"/>
        <c:overlap val="-27"/>
        <c:axId val="215648512"/>
        <c:axId val="215658496"/>
      </c:barChart>
      <c:catAx>
        <c:axId val="21564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658496"/>
        <c:crosses val="autoZero"/>
        <c:auto val="1"/>
        <c:lblAlgn val="ctr"/>
        <c:lblOffset val="100"/>
        <c:noMultiLvlLbl val="0"/>
      </c:catAx>
      <c:valAx>
        <c:axId val="215658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5648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State-funded</c:v>
                </c:pt>
              </c:strCache>
            </c:strRef>
          </c:tx>
          <c:spPr>
            <a:solidFill>
              <a:srgbClr val="61162D"/>
            </a:solidFill>
            <a:ln>
              <a:noFill/>
            </a:ln>
            <a:effectLst/>
            <a:scene3d>
              <a:camera prst="orthographicFront"/>
              <a:lightRig rig="balanced" dir="t">
                <a:rot lat="0" lon="0" rev="8700000"/>
              </a:lightRig>
            </a:scene3d>
            <a:sp3d>
              <a:bevelT w="190500" h="38100"/>
            </a:sp3d>
          </c:spPr>
          <c:invertIfNegative val="0"/>
          <c:dLbls>
            <c:dLbl>
              <c:idx val="0"/>
              <c:layout>
                <c:manualLayout>
                  <c:x val="-1.4145927120022215E-17"/>
                  <c:y val="1.612224674552772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0"/>
                  <c:y val="1.289779739642215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9.6733480473166367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9.6733480473166367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5432098765432098E-3"/>
                  <c:y val="1.6122246745527726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
                  <c:y val="1.61222467455277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1.1316741696017772E-16"/>
                  <c:y val="9.6733480473166367E-3"/>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7.716049382716049E-3"/>
                  <c:y val="9.6733480473166367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Fall 2008</c:v>
                </c:pt>
                <c:pt idx="1">
                  <c:v>Fall 2009</c:v>
                </c:pt>
                <c:pt idx="2">
                  <c:v>Fall 2010 </c:v>
                </c:pt>
                <c:pt idx="3">
                  <c:v>Fall 2011 </c:v>
                </c:pt>
                <c:pt idx="4">
                  <c:v>Fall 2012 </c:v>
                </c:pt>
                <c:pt idx="5">
                  <c:v>Fall 2013</c:v>
                </c:pt>
                <c:pt idx="6">
                  <c:v>Fall 2014</c:v>
                </c:pt>
                <c:pt idx="7">
                  <c:v>Fall 2015</c:v>
                </c:pt>
              </c:strCache>
            </c:strRef>
          </c:cat>
          <c:val>
            <c:numRef>
              <c:f>Sheet1!$B$2:$B$9</c:f>
              <c:numCache>
                <c:formatCode>##,##0</c:formatCode>
                <c:ptCount val="8"/>
                <c:pt idx="0">
                  <c:v>57221</c:v>
                </c:pt>
                <c:pt idx="1">
                  <c:v>62948</c:v>
                </c:pt>
                <c:pt idx="2">
                  <c:v>67432</c:v>
                </c:pt>
                <c:pt idx="3">
                  <c:v>69583</c:v>
                </c:pt>
                <c:pt idx="4">
                  <c:v>70213</c:v>
                </c:pt>
                <c:pt idx="5">
                  <c:v>72888</c:v>
                </c:pt>
                <c:pt idx="6">
                  <c:v>76231</c:v>
                </c:pt>
                <c:pt idx="7">
                  <c:v>78096</c:v>
                </c:pt>
              </c:numCache>
            </c:numRef>
          </c:val>
        </c:ser>
        <c:ser>
          <c:idx val="1"/>
          <c:order val="1"/>
          <c:tx>
            <c:strRef>
              <c:f>Sheet1!$C$1</c:f>
              <c:strCache>
                <c:ptCount val="1"/>
                <c:pt idx="0">
                  <c:v>Total</c:v>
                </c:pt>
              </c:strCache>
            </c:strRef>
          </c:tx>
          <c:spPr>
            <a:solidFill>
              <a:srgbClr val="B6A269"/>
            </a:solidFill>
            <a:ln>
              <a:noFill/>
            </a:ln>
            <a:effectLst/>
            <a:scene3d>
              <a:camera prst="orthographicFront"/>
              <a:lightRig rig="balanced" dir="t">
                <a:rot lat="0" lon="0" rev="8700000"/>
              </a:lightRig>
            </a:scene3d>
            <a:sp3d>
              <a:bevelT w="190500" h="38100"/>
            </a:sp3d>
          </c:spPr>
          <c:invertIfNegative val="0"/>
          <c:dLbls>
            <c:dLbl>
              <c:idx val="0"/>
              <c:layout>
                <c:manualLayout>
                  <c:x val="1.5432098765432098E-3"/>
                  <c:y val="-2.9020044141949908E-2"/>
                </c:manualLayout>
              </c:layout>
              <c:showLegendKey val="0"/>
              <c:showVal val="1"/>
              <c:showCatName val="0"/>
              <c:showSerName val="0"/>
              <c:showPercent val="0"/>
              <c:showBubbleSize val="0"/>
              <c:extLst>
                <c:ext xmlns:c15="http://schemas.microsoft.com/office/drawing/2012/chart" uri="{CE6537A1-D6FC-4f65-9D91-7224C49458BB}">
                  <c15:layout>
                    <c:manualLayout>
                      <c:w val="6.9575556527656263E-2"/>
                      <c:h val="6.4779187423530407E-2"/>
                    </c:manualLayout>
                  </c15:layout>
                </c:ext>
              </c:extLst>
            </c:dLbl>
            <c:dLbl>
              <c:idx val="1"/>
              <c:layout>
                <c:manualLayout>
                  <c:x val="2.829185424004443E-17"/>
                  <c:y val="-2.5795594792844365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5.658370848008886E-17"/>
                  <c:y val="-2.5795594792844365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902004414194989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934669609463328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1.1316741696017772E-16"/>
                  <c:y val="-2.9020044141949908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
                  <c:y val="-2.2571145443738824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1.1316741696017772E-16"/>
                  <c:y val="-2.257114544373881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Fall 2008</c:v>
                </c:pt>
                <c:pt idx="1">
                  <c:v>Fall 2009</c:v>
                </c:pt>
                <c:pt idx="2">
                  <c:v>Fall 2010 </c:v>
                </c:pt>
                <c:pt idx="3">
                  <c:v>Fall 2011 </c:v>
                </c:pt>
                <c:pt idx="4">
                  <c:v>Fall 2012 </c:v>
                </c:pt>
                <c:pt idx="5">
                  <c:v>Fall 2013</c:v>
                </c:pt>
                <c:pt idx="6">
                  <c:v>Fall 2014</c:v>
                </c:pt>
                <c:pt idx="7">
                  <c:v>Fall 2015</c:v>
                </c:pt>
              </c:strCache>
            </c:strRef>
          </c:cat>
          <c:val>
            <c:numRef>
              <c:f>Sheet1!$C$2:$C$9</c:f>
              <c:numCache>
                <c:formatCode>##,##0</c:formatCode>
                <c:ptCount val="8"/>
                <c:pt idx="0">
                  <c:v>57688</c:v>
                </c:pt>
                <c:pt idx="1">
                  <c:v>63305</c:v>
                </c:pt>
                <c:pt idx="2">
                  <c:v>67997</c:v>
                </c:pt>
                <c:pt idx="3">
                  <c:v>70411</c:v>
                </c:pt>
                <c:pt idx="4">
                  <c:v>71335</c:v>
                </c:pt>
                <c:pt idx="5">
                  <c:v>74002</c:v>
                </c:pt>
                <c:pt idx="6">
                  <c:v>77179</c:v>
                </c:pt>
                <c:pt idx="7">
                  <c:v>79049</c:v>
                </c:pt>
              </c:numCache>
            </c:numRef>
          </c:val>
        </c:ser>
        <c:dLbls>
          <c:showLegendKey val="0"/>
          <c:showVal val="0"/>
          <c:showCatName val="0"/>
          <c:showSerName val="0"/>
          <c:showPercent val="0"/>
          <c:showBubbleSize val="0"/>
        </c:dLbls>
        <c:gapWidth val="95"/>
        <c:overlap val="-35"/>
        <c:axId val="204107136"/>
        <c:axId val="49222784"/>
      </c:barChart>
      <c:catAx>
        <c:axId val="204107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9222784"/>
        <c:crosses val="autoZero"/>
        <c:auto val="1"/>
        <c:lblAlgn val="ctr"/>
        <c:lblOffset val="100"/>
        <c:noMultiLvlLbl val="0"/>
      </c:catAx>
      <c:valAx>
        <c:axId val="49222784"/>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4107136"/>
        <c:crosses val="autoZero"/>
        <c:crossBetween val="between"/>
      </c:valAx>
      <c:spPr>
        <a:noFill/>
        <a:ln>
          <a:noFill/>
        </a:ln>
        <a:effectLst/>
      </c:spPr>
    </c:plotArea>
    <c:legend>
      <c:legendPos val="b"/>
      <c:layout>
        <c:manualLayout>
          <c:xMode val="edge"/>
          <c:yMode val="edge"/>
          <c:x val="0.36287960532711189"/>
          <c:y val="0.86803014326964745"/>
          <c:w val="0.27887041897540588"/>
          <c:h val="0.1126231606357192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Same institution</c:v>
                </c:pt>
              </c:strCache>
            </c:strRef>
          </c:tx>
          <c:spPr>
            <a:solidFill>
              <a:srgbClr val="61162D"/>
            </a:solidFill>
            <a:ln>
              <a:no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Fall 2007</c:v>
                </c:pt>
                <c:pt idx="1">
                  <c:v>Fall 2008</c:v>
                </c:pt>
                <c:pt idx="2">
                  <c:v>Fall 2009</c:v>
                </c:pt>
                <c:pt idx="3">
                  <c:v>Fall 2010</c:v>
                </c:pt>
                <c:pt idx="4">
                  <c:v>Fall 2011</c:v>
                </c:pt>
                <c:pt idx="5">
                  <c:v>Fall 2012</c:v>
                </c:pt>
                <c:pt idx="6">
                  <c:v>Fall 2013</c:v>
                </c:pt>
                <c:pt idx="7">
                  <c:v>Fall 2014</c:v>
                </c:pt>
              </c:strCache>
            </c:strRef>
          </c:cat>
          <c:val>
            <c:numRef>
              <c:f>Sheet1!$B$2:$B$9</c:f>
              <c:numCache>
                <c:formatCode>0.0%</c:formatCode>
                <c:ptCount val="8"/>
                <c:pt idx="0">
                  <c:v>0.69699999999999995</c:v>
                </c:pt>
                <c:pt idx="1">
                  <c:v>0.63400000000000001</c:v>
                </c:pt>
                <c:pt idx="2">
                  <c:v>0.72799999999999998</c:v>
                </c:pt>
                <c:pt idx="3">
                  <c:v>0.68500000000000005</c:v>
                </c:pt>
                <c:pt idx="4">
                  <c:v>0.72199999999999998</c:v>
                </c:pt>
                <c:pt idx="5">
                  <c:v>0.74099999999999999</c:v>
                </c:pt>
                <c:pt idx="6">
                  <c:v>0.755</c:v>
                </c:pt>
                <c:pt idx="7">
                  <c:v>0.76200000000000001</c:v>
                </c:pt>
              </c:numCache>
            </c:numRef>
          </c:val>
        </c:ser>
        <c:ser>
          <c:idx val="1"/>
          <c:order val="1"/>
          <c:tx>
            <c:strRef>
              <c:f>Sheet1!$C$1</c:f>
              <c:strCache>
                <c:ptCount val="1"/>
                <c:pt idx="0">
                  <c:v>Total</c:v>
                </c:pt>
              </c:strCache>
            </c:strRef>
          </c:tx>
          <c:spPr>
            <a:solidFill>
              <a:srgbClr val="B6A269"/>
            </a:solidFill>
            <a:ln>
              <a:no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Fall 2007</c:v>
                </c:pt>
                <c:pt idx="1">
                  <c:v>Fall 2008</c:v>
                </c:pt>
                <c:pt idx="2">
                  <c:v>Fall 2009</c:v>
                </c:pt>
                <c:pt idx="3">
                  <c:v>Fall 2010</c:v>
                </c:pt>
                <c:pt idx="4">
                  <c:v>Fall 2011</c:v>
                </c:pt>
                <c:pt idx="5">
                  <c:v>Fall 2012</c:v>
                </c:pt>
                <c:pt idx="6">
                  <c:v>Fall 2013</c:v>
                </c:pt>
                <c:pt idx="7">
                  <c:v>Fall 2014</c:v>
                </c:pt>
              </c:strCache>
            </c:strRef>
          </c:cat>
          <c:val>
            <c:numRef>
              <c:f>Sheet1!$C$2:$C$9</c:f>
              <c:numCache>
                <c:formatCode>0.0%</c:formatCode>
                <c:ptCount val="8"/>
                <c:pt idx="0">
                  <c:v>0.86499999999999999</c:v>
                </c:pt>
                <c:pt idx="1">
                  <c:v>0.83899999999999997</c:v>
                </c:pt>
                <c:pt idx="2">
                  <c:v>0.85699999999999998</c:v>
                </c:pt>
                <c:pt idx="3">
                  <c:v>0.83899999999999997</c:v>
                </c:pt>
                <c:pt idx="4">
                  <c:v>0.871</c:v>
                </c:pt>
                <c:pt idx="5">
                  <c:v>0.86499999999999999</c:v>
                </c:pt>
                <c:pt idx="6">
                  <c:v>0.85599999999999998</c:v>
                </c:pt>
                <c:pt idx="7">
                  <c:v>0.872</c:v>
                </c:pt>
              </c:numCache>
            </c:numRef>
          </c:val>
        </c:ser>
        <c:dLbls>
          <c:showLegendKey val="0"/>
          <c:showVal val="0"/>
          <c:showCatName val="0"/>
          <c:showSerName val="0"/>
          <c:showPercent val="0"/>
          <c:showBubbleSize val="0"/>
        </c:dLbls>
        <c:gapWidth val="63"/>
        <c:overlap val="-10"/>
        <c:axId val="134569344"/>
        <c:axId val="134571136"/>
      </c:barChart>
      <c:catAx>
        <c:axId val="1345693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571136"/>
        <c:crosses val="autoZero"/>
        <c:auto val="1"/>
        <c:lblAlgn val="ctr"/>
        <c:lblOffset val="100"/>
        <c:noMultiLvlLbl val="0"/>
      </c:catAx>
      <c:valAx>
        <c:axId val="134571136"/>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4569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15715223097109E-2"/>
          <c:y val="0.14385949803149606"/>
          <c:w val="0.88986761811023618"/>
          <c:h val="0.56676993110236218"/>
        </c:manualLayout>
      </c:layout>
      <c:lineChart>
        <c:grouping val="standard"/>
        <c:varyColors val="0"/>
        <c:ser>
          <c:idx val="3"/>
          <c:order val="0"/>
          <c:tx>
            <c:strRef>
              <c:f>Sheet1!$A$5</c:f>
              <c:strCache>
                <c:ptCount val="1"/>
                <c:pt idx="0">
                  <c:v>Total Degrees Awarded</c:v>
                </c:pt>
              </c:strCache>
            </c:strRef>
          </c:tx>
          <c:spPr>
            <a:ln w="50800" cap="rnd">
              <a:solidFill>
                <a:srgbClr val="61162D"/>
              </a:solidFill>
              <a:round/>
            </a:ln>
            <a:effectLst/>
          </c:spPr>
          <c:marker>
            <c:symbol val="diamond"/>
            <c:size val="10"/>
            <c:spPr>
              <a:solidFill>
                <a:srgbClr val="61162D"/>
              </a:solidFill>
              <a:ln w="9525">
                <a:solidFill>
                  <a:srgbClr val="61162D"/>
                </a:solidFill>
              </a:ln>
              <a:effectLst/>
            </c:spPr>
          </c:marker>
          <c:dLbls>
            <c:dLbl>
              <c:idx val="0"/>
              <c:layout>
                <c:manualLayout>
                  <c:x val="-3.918496265025119E-2"/>
                  <c:y val="-4.592436667341670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7617564144241146E-2"/>
                  <c:y val="-4.592436667341670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4482767132221051E-2"/>
                  <c:y val="-4.052150000595591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2319759662271285E-2"/>
                  <c:y val="-3.7820066672225497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3887158168281391E-2"/>
                  <c:y val="-3.511863333849518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4.3887158168281391E-2"/>
                  <c:y val="-3.5118633338495124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9184962650251308E-2"/>
                  <c:y val="-4.0521500005955918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3.918496265025119E-2"/>
                  <c:y val="-3.7820066672225525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3.918496265025119E-2"/>
                  <c:y val="-3.7820066672225525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4.2319759662271285E-2"/>
                  <c:y val="-3.7820066672225525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3.9184962650251308E-2"/>
                  <c:y val="-4.0521500005955918E-2"/>
                </c:manualLayout>
              </c:layout>
              <c:showLegendKey val="0"/>
              <c:showVal val="1"/>
              <c:showCatName val="0"/>
              <c:showSerName val="0"/>
              <c:showPercent val="0"/>
              <c:showBubbleSize val="0"/>
              <c:extLst>
                <c:ext xmlns:c15="http://schemas.microsoft.com/office/drawing/2012/chart" uri="{CE6537A1-D6FC-4f65-9D91-7224C49458BB}"/>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FY 2005</c:v>
                </c:pt>
                <c:pt idx="1">
                  <c:v>FY 2006</c:v>
                </c:pt>
                <c:pt idx="2">
                  <c:v>FY 2007</c:v>
                </c:pt>
                <c:pt idx="3">
                  <c:v>FY 2008</c:v>
                </c:pt>
                <c:pt idx="4">
                  <c:v>FY 2009</c:v>
                </c:pt>
                <c:pt idx="5">
                  <c:v>FY 2010</c:v>
                </c:pt>
                <c:pt idx="6">
                  <c:v>FY 2011</c:v>
                </c:pt>
                <c:pt idx="7">
                  <c:v>FY 2012</c:v>
                </c:pt>
                <c:pt idx="8">
                  <c:v>FY 2013</c:v>
                </c:pt>
                <c:pt idx="9">
                  <c:v>FY 2014</c:v>
                </c:pt>
                <c:pt idx="10">
                  <c:v>FY 2015</c:v>
                </c:pt>
              </c:strCache>
            </c:strRef>
          </c:cat>
          <c:val>
            <c:numRef>
              <c:f>Sheet1!$B$5:$L$5</c:f>
              <c:numCache>
                <c:formatCode>General</c:formatCode>
                <c:ptCount val="11"/>
                <c:pt idx="0">
                  <c:v>819</c:v>
                </c:pt>
                <c:pt idx="1">
                  <c:v>893</c:v>
                </c:pt>
                <c:pt idx="2">
                  <c:v>973</c:v>
                </c:pt>
                <c:pt idx="3">
                  <c:v>1021</c:v>
                </c:pt>
                <c:pt idx="4">
                  <c:v>1020</c:v>
                </c:pt>
                <c:pt idx="5">
                  <c:v>1105</c:v>
                </c:pt>
                <c:pt idx="6">
                  <c:v>1029</c:v>
                </c:pt>
                <c:pt idx="7">
                  <c:v>1058</c:v>
                </c:pt>
                <c:pt idx="8">
                  <c:v>1110</c:v>
                </c:pt>
                <c:pt idx="9">
                  <c:v>1212</c:v>
                </c:pt>
                <c:pt idx="10">
                  <c:v>1292</c:v>
                </c:pt>
              </c:numCache>
            </c:numRef>
          </c:val>
          <c:smooth val="0"/>
        </c:ser>
        <c:ser>
          <c:idx val="0"/>
          <c:order val="1"/>
          <c:tx>
            <c:strRef>
              <c:f>Sheet1!$A$2</c:f>
              <c:strCache>
                <c:ptCount val="1"/>
                <c:pt idx="0">
                  <c:v>Total Bachelors Degrees Awarded</c:v>
                </c:pt>
              </c:strCache>
            </c:strRef>
          </c:tx>
          <c:spPr>
            <a:ln w="50800" cap="rnd">
              <a:solidFill>
                <a:srgbClr val="B6A269"/>
              </a:solidFill>
              <a:round/>
            </a:ln>
            <a:effectLst/>
          </c:spPr>
          <c:marker>
            <c:symbol val="triangle"/>
            <c:size val="10"/>
            <c:spPr>
              <a:solidFill>
                <a:srgbClr val="B6A269"/>
              </a:solidFill>
              <a:ln w="9525">
                <a:solidFill>
                  <a:srgbClr val="B6A269"/>
                </a:solidFill>
              </a:ln>
              <a:effectLst/>
            </c:spPr>
          </c:marker>
          <c:dLbls>
            <c:dLbl>
              <c:idx val="0"/>
              <c:layout>
                <c:manualLayout>
                  <c:x val="-0.05"/>
                  <c:y val="-3.125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4.3749999999999997E-2"/>
                  <c:y val="-4.062500000000005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4.3750000000000039E-2"/>
                  <c:y val="-4.062500000000000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4.7916666666666705E-2"/>
                  <c:y val="-3.437500000000000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3749999999999997E-2"/>
                  <c:y val="-3.4375000000000003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5.2083333333333336E-2"/>
                  <c:y val="-2.8125000000000001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4.1666666666666664E-2"/>
                  <c:y val="-3.7499999999999999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4.7916666666666746E-2"/>
                  <c:y val="-3.7499999999999999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4.791666666666667E-2"/>
                  <c:y val="-3.1250000000000056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4.583333333333333E-2"/>
                  <c:y val="-3.125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3.7499999999999999E-2"/>
                  <c:y val="-3.125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FY 2005</c:v>
                </c:pt>
                <c:pt idx="1">
                  <c:v>FY 2006</c:v>
                </c:pt>
                <c:pt idx="2">
                  <c:v>FY 2007</c:v>
                </c:pt>
                <c:pt idx="3">
                  <c:v>FY 2008</c:v>
                </c:pt>
                <c:pt idx="4">
                  <c:v>FY 2009</c:v>
                </c:pt>
                <c:pt idx="5">
                  <c:v>FY 2010</c:v>
                </c:pt>
                <c:pt idx="6">
                  <c:v>FY 2011</c:v>
                </c:pt>
                <c:pt idx="7">
                  <c:v>FY 2012</c:v>
                </c:pt>
                <c:pt idx="8">
                  <c:v>FY 2013</c:v>
                </c:pt>
                <c:pt idx="9">
                  <c:v>FY 2014</c:v>
                </c:pt>
                <c:pt idx="10">
                  <c:v>FY 2015</c:v>
                </c:pt>
              </c:strCache>
            </c:strRef>
          </c:cat>
          <c:val>
            <c:numRef>
              <c:f>Sheet1!$B$2:$L$2</c:f>
              <c:numCache>
                <c:formatCode>General</c:formatCode>
                <c:ptCount val="11"/>
                <c:pt idx="0">
                  <c:v>623</c:v>
                </c:pt>
                <c:pt idx="1">
                  <c:v>617</c:v>
                </c:pt>
                <c:pt idx="2">
                  <c:v>694</c:v>
                </c:pt>
                <c:pt idx="3">
                  <c:v>705</c:v>
                </c:pt>
                <c:pt idx="4">
                  <c:v>722</c:v>
                </c:pt>
                <c:pt idx="5">
                  <c:v>798</c:v>
                </c:pt>
                <c:pt idx="6">
                  <c:v>766</c:v>
                </c:pt>
                <c:pt idx="7">
                  <c:v>805</c:v>
                </c:pt>
                <c:pt idx="8">
                  <c:v>836</c:v>
                </c:pt>
                <c:pt idx="9">
                  <c:v>978</c:v>
                </c:pt>
                <c:pt idx="10">
                  <c:v>990</c:v>
                </c:pt>
              </c:numCache>
            </c:numRef>
          </c:val>
          <c:smooth val="0"/>
        </c:ser>
        <c:ser>
          <c:idx val="4"/>
          <c:order val="2"/>
          <c:tx>
            <c:strRef>
              <c:f>Sheet1!$A$6</c:f>
              <c:strCache>
                <c:ptCount val="1"/>
                <c:pt idx="0">
                  <c:v>Total Masters and Doctoral Degrees Awarded</c:v>
                </c:pt>
              </c:strCache>
            </c:strRef>
          </c:tx>
          <c:spPr>
            <a:ln w="50800" cap="sq">
              <a:solidFill>
                <a:schemeClr val="bg1">
                  <a:lumMod val="50000"/>
                </a:schemeClr>
              </a:solidFill>
              <a:round/>
            </a:ln>
            <a:effectLst/>
          </c:spPr>
          <c:marker>
            <c:symbol val="x"/>
            <c:size val="10"/>
            <c:spPr>
              <a:solidFill>
                <a:schemeClr val="bg1">
                  <a:lumMod val="50000"/>
                </a:schemeClr>
              </a:solidFill>
              <a:ln w="9525">
                <a:solidFill>
                  <a:schemeClr val="bg1">
                    <a:lumMod val="50000"/>
                  </a:schemeClr>
                </a:solidFill>
                <a:miter lim="800000"/>
              </a:ln>
              <a:effectLst/>
            </c:spPr>
          </c:marker>
          <c:dLbls>
            <c:dLbl>
              <c:idx val="0"/>
              <c:layout>
                <c:manualLayout>
                  <c:x val="-3.5416665123951613E-2"/>
                  <c:y val="-3.8770673409898052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5416665123951599E-2"/>
                  <c:y val="-4.417354007735894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3.5416665123951599E-2"/>
                  <c:y val="-4.1472106743628445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539704178832518E-2"/>
                  <c:y val="-4.957640674481962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4345650617246468E-2"/>
                  <c:y val="-3.2097069519153372E-2"/>
                </c:manualLayout>
              </c:layout>
              <c:showLegendKey val="0"/>
              <c:showVal val="1"/>
              <c:showCatName val="0"/>
              <c:showSerName val="0"/>
              <c:showPercent val="0"/>
              <c:showBubbleSize val="0"/>
              <c:extLst>
                <c:ext xmlns:c15="http://schemas.microsoft.com/office/drawing/2012/chart" uri="{CE6537A1-D6FC-4f65-9D91-7224C49458BB}">
                  <c15:layout>
                    <c:manualLayout>
                      <c:w val="4.2994111271471201E-2"/>
                      <c:h val="5.4801872199655918E-2"/>
                    </c:manualLayout>
                  </c15:layout>
                </c:ext>
              </c:extLst>
            </c:dLbl>
            <c:dLbl>
              <c:idx val="5"/>
              <c:layout>
                <c:manualLayout>
                  <c:x val="-3.7499999999999922E-2"/>
                  <c:y val="-3.125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3.4345650617246468E-2"/>
                  <c:y val="-5.0423635797437596E-2"/>
                </c:manualLayout>
              </c:layout>
              <c:showLegendKey val="0"/>
              <c:showVal val="1"/>
              <c:showCatName val="0"/>
              <c:showSerName val="0"/>
              <c:showPercent val="0"/>
              <c:showBubbleSize val="0"/>
              <c:extLst>
                <c:ext xmlns:c15="http://schemas.microsoft.com/office/drawing/2012/chart" uri="{CE6537A1-D6FC-4f65-9D91-7224C49458BB}"/>
              </c:extLst>
            </c:dLbl>
            <c:dLbl>
              <c:idx val="7"/>
              <c:layout>
                <c:manualLayout>
                  <c:x val="-3.591304912325663E-2"/>
                  <c:y val="-5.0160086513934291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3.748044762926668E-2"/>
                  <c:y val="-4.0121390076763248E-2"/>
                </c:manualLayout>
              </c:layout>
              <c:spPr>
                <a:noFill/>
                <a:ln>
                  <a:noFill/>
                </a:ln>
                <a:effectLst/>
              </c:spPr>
              <c:txPr>
                <a:bodyPr rot="0" spcFirstLastPara="1" vertOverflow="ellipsis" vert="horz" wrap="square" lIns="36576" tIns="19050" rIns="38100" bIns="19050" anchor="ctr" anchorCtr="1">
                  <a:noAutofit/>
                </a:bodyPr>
                <a:lstStyle/>
                <a:p>
                  <a:pPr>
                    <a:defRPr sz="1400" b="0" i="0" u="none" strike="noStrike" kern="1200" baseline="0">
                      <a:ln>
                        <a:noFill/>
                      </a:ln>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4.2994111271471201E-2"/>
                      <c:h val="6.2906172200847099E-2"/>
                    </c:manualLayout>
                  </c15:layout>
                </c:ext>
              </c:extLst>
            </c:dLbl>
            <c:dLbl>
              <c:idx val="9"/>
              <c:layout>
                <c:manualLayout>
                  <c:x val="-3.3294136028962563E-2"/>
                  <c:y val="-3.4798502852883773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3.7499999999999999E-2"/>
                  <c:y val="-3.4375000000000003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6576" tIns="19050" rIns="38100" bIns="19050" anchor="ctr" anchorCtr="1">
                <a:spAutoFit/>
              </a:bodyPr>
              <a:lstStyle/>
              <a:p>
                <a:pPr>
                  <a:defRPr sz="1400" b="0" i="0" u="none" strike="noStrike" kern="1200" baseline="0">
                    <a:ln>
                      <a:noFill/>
                    </a:ln>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strRef>
              <c:f>Sheet1!$B$1:$L$1</c:f>
              <c:strCache>
                <c:ptCount val="11"/>
                <c:pt idx="0">
                  <c:v>FY 2005</c:v>
                </c:pt>
                <c:pt idx="1">
                  <c:v>FY 2006</c:v>
                </c:pt>
                <c:pt idx="2">
                  <c:v>FY 2007</c:v>
                </c:pt>
                <c:pt idx="3">
                  <c:v>FY 2008</c:v>
                </c:pt>
                <c:pt idx="4">
                  <c:v>FY 2009</c:v>
                </c:pt>
                <c:pt idx="5">
                  <c:v>FY 2010</c:v>
                </c:pt>
                <c:pt idx="6">
                  <c:v>FY 2011</c:v>
                </c:pt>
                <c:pt idx="7">
                  <c:v>FY 2012</c:v>
                </c:pt>
                <c:pt idx="8">
                  <c:v>FY 2013</c:v>
                </c:pt>
                <c:pt idx="9">
                  <c:v>FY 2014</c:v>
                </c:pt>
                <c:pt idx="10">
                  <c:v>FY 2015</c:v>
                </c:pt>
              </c:strCache>
            </c:strRef>
          </c:cat>
          <c:val>
            <c:numRef>
              <c:f>Sheet1!$B$6:$L$6</c:f>
              <c:numCache>
                <c:formatCode>General</c:formatCode>
                <c:ptCount val="11"/>
                <c:pt idx="0">
                  <c:v>196</c:v>
                </c:pt>
                <c:pt idx="1">
                  <c:v>276</c:v>
                </c:pt>
                <c:pt idx="2">
                  <c:v>279</c:v>
                </c:pt>
                <c:pt idx="3">
                  <c:v>316</c:v>
                </c:pt>
                <c:pt idx="4">
                  <c:v>298</c:v>
                </c:pt>
                <c:pt idx="5">
                  <c:v>307</c:v>
                </c:pt>
                <c:pt idx="6">
                  <c:v>263</c:v>
                </c:pt>
                <c:pt idx="7">
                  <c:v>253</c:v>
                </c:pt>
                <c:pt idx="8">
                  <c:v>274</c:v>
                </c:pt>
                <c:pt idx="9">
                  <c:v>234</c:v>
                </c:pt>
                <c:pt idx="10">
                  <c:v>302</c:v>
                </c:pt>
              </c:numCache>
            </c:numRef>
          </c:val>
          <c:smooth val="0"/>
        </c:ser>
        <c:dLbls>
          <c:showLegendKey val="0"/>
          <c:showVal val="0"/>
          <c:showCatName val="0"/>
          <c:showSerName val="0"/>
          <c:showPercent val="0"/>
          <c:showBubbleSize val="0"/>
        </c:dLbls>
        <c:marker val="1"/>
        <c:smooth val="0"/>
        <c:axId val="202390144"/>
        <c:axId val="202416512"/>
        <c:extLst>
          <c:ext xmlns:c15="http://schemas.microsoft.com/office/drawing/2012/chart" uri="{02D57815-91ED-43cb-92C2-25804820EDAC}">
            <c15:filteredLineSeries>
              <c15:ser>
                <c:idx val="1"/>
                <c:order val="3"/>
                <c:tx>
                  <c:strRef>
                    <c:extLst>
                      <c:ext uri="{02D57815-91ED-43cb-92C2-25804820EDAC}">
                        <c15:formulaRef>
                          <c15:sqref>Sheet1!$A$3</c15:sqref>
                        </c15:formulaRef>
                      </c:ext>
                    </c:extLst>
                    <c:strCache>
                      <c:ptCount val="1"/>
                      <c:pt idx="0">
                        <c:v>Total Masters Degrees Awarded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extLst>
                      <c:ext uri="{02D57815-91ED-43cb-92C2-25804820EDAC}">
                        <c15:formulaRef>
                          <c15:sqref>Sheet1!$B$1:$L$1</c15:sqref>
                        </c15:formulaRef>
                      </c:ext>
                    </c:extLst>
                    <c:strCache>
                      <c:ptCount val="11"/>
                      <c:pt idx="0">
                        <c:v>FY 2005</c:v>
                      </c:pt>
                      <c:pt idx="1">
                        <c:v>FY 2006</c:v>
                      </c:pt>
                      <c:pt idx="2">
                        <c:v>FY 2007</c:v>
                      </c:pt>
                      <c:pt idx="3">
                        <c:v>FY 2008</c:v>
                      </c:pt>
                      <c:pt idx="4">
                        <c:v>FY 2009</c:v>
                      </c:pt>
                      <c:pt idx="5">
                        <c:v>FY 2010</c:v>
                      </c:pt>
                      <c:pt idx="6">
                        <c:v>FY 2011</c:v>
                      </c:pt>
                      <c:pt idx="7">
                        <c:v>FY 2012</c:v>
                      </c:pt>
                      <c:pt idx="8">
                        <c:v>FY 2013</c:v>
                      </c:pt>
                      <c:pt idx="9">
                        <c:v>FY 2014</c:v>
                      </c:pt>
                      <c:pt idx="10">
                        <c:v>FY 2015</c:v>
                      </c:pt>
                    </c:strCache>
                  </c:strRef>
                </c:cat>
                <c:val>
                  <c:numRef>
                    <c:extLst>
                      <c:ext uri="{02D57815-91ED-43cb-92C2-25804820EDAC}">
                        <c15:formulaRef>
                          <c15:sqref>Sheet1!$B$3:$L$3</c15:sqref>
                        </c15:formulaRef>
                      </c:ext>
                    </c:extLst>
                    <c:numCache>
                      <c:formatCode>General</c:formatCode>
                      <c:ptCount val="11"/>
                      <c:pt idx="0">
                        <c:v>196</c:v>
                      </c:pt>
                      <c:pt idx="1">
                        <c:v>276</c:v>
                      </c:pt>
                      <c:pt idx="2">
                        <c:v>278</c:v>
                      </c:pt>
                      <c:pt idx="3">
                        <c:v>316</c:v>
                      </c:pt>
                      <c:pt idx="4">
                        <c:v>298</c:v>
                      </c:pt>
                      <c:pt idx="5">
                        <c:v>301</c:v>
                      </c:pt>
                      <c:pt idx="6">
                        <c:v>261</c:v>
                      </c:pt>
                      <c:pt idx="7">
                        <c:v>248</c:v>
                      </c:pt>
                      <c:pt idx="8">
                        <c:v>271</c:v>
                      </c:pt>
                      <c:pt idx="9">
                        <c:v>230</c:v>
                      </c:pt>
                      <c:pt idx="10">
                        <c:v>298</c:v>
                      </c:pt>
                    </c:numCache>
                  </c:numRef>
                </c:val>
                <c:smooth val="0"/>
              </c15:ser>
            </c15:filteredLineSeries>
            <c15:filteredLineSeries>
              <c15:ser>
                <c:idx val="2"/>
                <c:order val="4"/>
                <c:tx>
                  <c:strRef>
                    <c:extLst xmlns:c15="http://schemas.microsoft.com/office/drawing/2012/chart">
                      <c:ext xmlns:c15="http://schemas.microsoft.com/office/drawing/2012/chart" uri="{02D57815-91ED-43cb-92C2-25804820EDAC}">
                        <c15:formulaRef>
                          <c15:sqref>Sheet1!$A$4</c15:sqref>
                        </c15:formulaRef>
                      </c:ext>
                    </c:extLst>
                    <c:strCache>
                      <c:ptCount val="1"/>
                      <c:pt idx="0">
                        <c:v>Total Doctoral Degrees Awarded</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extLst xmlns:c15="http://schemas.microsoft.com/office/drawing/2012/chart">
                      <c:ext xmlns:c15="http://schemas.microsoft.com/office/drawing/2012/chart" uri="{02D57815-91ED-43cb-92C2-25804820EDAC}">
                        <c15:formulaRef>
                          <c15:sqref>Sheet1!$B$1:$L$1</c15:sqref>
                        </c15:formulaRef>
                      </c:ext>
                    </c:extLst>
                    <c:strCache>
                      <c:ptCount val="11"/>
                      <c:pt idx="0">
                        <c:v>FY 2005</c:v>
                      </c:pt>
                      <c:pt idx="1">
                        <c:v>FY 2006</c:v>
                      </c:pt>
                      <c:pt idx="2">
                        <c:v>FY 2007</c:v>
                      </c:pt>
                      <c:pt idx="3">
                        <c:v>FY 2008</c:v>
                      </c:pt>
                      <c:pt idx="4">
                        <c:v>FY 2009</c:v>
                      </c:pt>
                      <c:pt idx="5">
                        <c:v>FY 2010</c:v>
                      </c:pt>
                      <c:pt idx="6">
                        <c:v>FY 2011</c:v>
                      </c:pt>
                      <c:pt idx="7">
                        <c:v>FY 2012</c:v>
                      </c:pt>
                      <c:pt idx="8">
                        <c:v>FY 2013</c:v>
                      </c:pt>
                      <c:pt idx="9">
                        <c:v>FY 2014</c:v>
                      </c:pt>
                      <c:pt idx="10">
                        <c:v>FY 2015</c:v>
                      </c:pt>
                    </c:strCache>
                  </c:strRef>
                </c:cat>
                <c:val>
                  <c:numRef>
                    <c:extLst xmlns:c15="http://schemas.microsoft.com/office/drawing/2012/chart">
                      <c:ext xmlns:c15="http://schemas.microsoft.com/office/drawing/2012/chart" uri="{02D57815-91ED-43cb-92C2-25804820EDAC}">
                        <c15:formulaRef>
                          <c15:sqref>Sheet1!$B$4:$L$4</c15:sqref>
                        </c15:formulaRef>
                      </c:ext>
                    </c:extLst>
                    <c:numCache>
                      <c:formatCode>General</c:formatCode>
                      <c:ptCount val="11"/>
                      <c:pt idx="0">
                        <c:v>0</c:v>
                      </c:pt>
                      <c:pt idx="1">
                        <c:v>0</c:v>
                      </c:pt>
                      <c:pt idx="2">
                        <c:v>1</c:v>
                      </c:pt>
                      <c:pt idx="3">
                        <c:v>0</c:v>
                      </c:pt>
                      <c:pt idx="4">
                        <c:v>0</c:v>
                      </c:pt>
                      <c:pt idx="5">
                        <c:v>6</c:v>
                      </c:pt>
                      <c:pt idx="6">
                        <c:v>2</c:v>
                      </c:pt>
                      <c:pt idx="7">
                        <c:v>5</c:v>
                      </c:pt>
                      <c:pt idx="8">
                        <c:v>3</c:v>
                      </c:pt>
                      <c:pt idx="9">
                        <c:v>4</c:v>
                      </c:pt>
                      <c:pt idx="10">
                        <c:v>4</c:v>
                      </c:pt>
                    </c:numCache>
                  </c:numRef>
                </c:val>
                <c:smooth val="0"/>
              </c15:ser>
            </c15:filteredLineSeries>
          </c:ext>
        </c:extLst>
      </c:lineChart>
      <c:catAx>
        <c:axId val="202390144"/>
        <c:scaling>
          <c:orientation val="minMax"/>
        </c:scaling>
        <c:delete val="0"/>
        <c:axPos val="b"/>
        <c:numFmt formatCode="General" sourceLinked="1"/>
        <c:majorTickMark val="none"/>
        <c:minorTickMark val="none"/>
        <c:tickLblPos val="nextTo"/>
        <c:spPr>
          <a:noFill/>
          <a:ln w="9525" cap="rnd"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2416512"/>
        <c:crosses val="autoZero"/>
        <c:auto val="1"/>
        <c:lblAlgn val="ctr"/>
        <c:lblOffset val="100"/>
        <c:noMultiLvlLbl val="0"/>
      </c:catAx>
      <c:valAx>
        <c:axId val="202416512"/>
        <c:scaling>
          <c:orientation val="minMax"/>
          <c:max val="1300"/>
          <c:min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02390144"/>
        <c:crosses val="autoZero"/>
        <c:crossBetween val="between"/>
        <c:majorUnit val="200"/>
      </c:valAx>
      <c:spPr>
        <a:noFill/>
        <a:ln>
          <a:noFill/>
        </a:ln>
        <a:effectLst/>
      </c:spPr>
    </c:plotArea>
    <c:legend>
      <c:legendPos val="b"/>
      <c:layout>
        <c:manualLayout>
          <c:xMode val="edge"/>
          <c:yMode val="edge"/>
          <c:x val="0.17068969730449421"/>
          <c:y val="0.81504923840851118"/>
          <c:w val="0.65391840987298144"/>
          <c:h val="0.1633392949216456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Same Institution</c:v>
                </c:pt>
              </c:strCache>
            </c:strRef>
          </c:tx>
          <c:spPr>
            <a:solidFill>
              <a:srgbClr val="61162D"/>
            </a:solidFill>
            <a:ln>
              <a:no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FY 2008</c:v>
                </c:pt>
                <c:pt idx="1">
                  <c:v>FY 2009</c:v>
                </c:pt>
                <c:pt idx="2">
                  <c:v>FY 2010</c:v>
                </c:pt>
                <c:pt idx="3">
                  <c:v>FY 2011</c:v>
                </c:pt>
                <c:pt idx="4">
                  <c:v>FY 2012</c:v>
                </c:pt>
                <c:pt idx="5">
                  <c:v>FY 2013</c:v>
                </c:pt>
                <c:pt idx="6">
                  <c:v>FY 2014</c:v>
                </c:pt>
                <c:pt idx="7">
                  <c:v>FY 2015</c:v>
                </c:pt>
              </c:strCache>
            </c:strRef>
          </c:cat>
          <c:val>
            <c:numRef>
              <c:f>Sheet1!$B$2:$B$9</c:f>
              <c:numCache>
                <c:formatCode>0.0%</c:formatCode>
                <c:ptCount val="8"/>
                <c:pt idx="0">
                  <c:v>0.16400000000000001</c:v>
                </c:pt>
                <c:pt idx="1">
                  <c:v>0.20300000000000001</c:v>
                </c:pt>
                <c:pt idx="2">
                  <c:v>0.188</c:v>
                </c:pt>
                <c:pt idx="3">
                  <c:v>0.215</c:v>
                </c:pt>
                <c:pt idx="4">
                  <c:v>0.18</c:v>
                </c:pt>
                <c:pt idx="5">
                  <c:v>0.18099999999999999</c:v>
                </c:pt>
                <c:pt idx="6">
                  <c:v>0.17100000000000001</c:v>
                </c:pt>
                <c:pt idx="7">
                  <c:v>0.217</c:v>
                </c:pt>
              </c:numCache>
            </c:numRef>
          </c:val>
        </c:ser>
        <c:ser>
          <c:idx val="1"/>
          <c:order val="1"/>
          <c:tx>
            <c:strRef>
              <c:f>Sheet1!$C$1</c:f>
              <c:strCache>
                <c:ptCount val="1"/>
                <c:pt idx="0">
                  <c:v>Total</c:v>
                </c:pt>
              </c:strCache>
            </c:strRef>
          </c:tx>
          <c:spPr>
            <a:solidFill>
              <a:srgbClr val="B6A269"/>
            </a:solidFill>
            <a:ln>
              <a:no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FY 2008</c:v>
                </c:pt>
                <c:pt idx="1">
                  <c:v>FY 2009</c:v>
                </c:pt>
                <c:pt idx="2">
                  <c:v>FY 2010</c:v>
                </c:pt>
                <c:pt idx="3">
                  <c:v>FY 2011</c:v>
                </c:pt>
                <c:pt idx="4">
                  <c:v>FY 2012</c:v>
                </c:pt>
                <c:pt idx="5">
                  <c:v>FY 2013</c:v>
                </c:pt>
                <c:pt idx="6">
                  <c:v>FY 2014</c:v>
                </c:pt>
                <c:pt idx="7">
                  <c:v>FY 2015</c:v>
                </c:pt>
              </c:strCache>
            </c:strRef>
          </c:cat>
          <c:val>
            <c:numRef>
              <c:f>Sheet1!$C$2:$C$9</c:f>
              <c:numCache>
                <c:formatCode>0.0%</c:formatCode>
                <c:ptCount val="8"/>
                <c:pt idx="0">
                  <c:v>0.17499999999999999</c:v>
                </c:pt>
                <c:pt idx="1">
                  <c:v>0.21299999999999999</c:v>
                </c:pt>
                <c:pt idx="2">
                  <c:v>0.20399999999999999</c:v>
                </c:pt>
                <c:pt idx="3">
                  <c:v>0.23100000000000001</c:v>
                </c:pt>
                <c:pt idx="4">
                  <c:v>0.19400000000000001</c:v>
                </c:pt>
                <c:pt idx="5">
                  <c:v>0.20599999999999999</c:v>
                </c:pt>
                <c:pt idx="6">
                  <c:v>0.19700000000000001</c:v>
                </c:pt>
                <c:pt idx="7">
                  <c:v>0.23400000000000001</c:v>
                </c:pt>
              </c:numCache>
            </c:numRef>
          </c:val>
        </c:ser>
        <c:dLbls>
          <c:showLegendKey val="0"/>
          <c:showVal val="0"/>
          <c:showCatName val="0"/>
          <c:showSerName val="0"/>
          <c:showPercent val="0"/>
          <c:showBubbleSize val="0"/>
        </c:dLbls>
        <c:gapWidth val="63"/>
        <c:overlap val="-10"/>
        <c:axId val="210098816"/>
        <c:axId val="212541824"/>
      </c:barChart>
      <c:catAx>
        <c:axId val="210098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41824"/>
        <c:crosses val="autoZero"/>
        <c:auto val="1"/>
        <c:lblAlgn val="ctr"/>
        <c:lblOffset val="100"/>
        <c:noMultiLvlLbl val="0"/>
      </c:catAx>
      <c:valAx>
        <c:axId val="21254182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0098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Same Institution</c:v>
                </c:pt>
              </c:strCache>
            </c:strRef>
          </c:tx>
          <c:spPr>
            <a:solidFill>
              <a:srgbClr val="61162D"/>
            </a:solidFill>
            <a:ln>
              <a:no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FY 2008</c:v>
                </c:pt>
                <c:pt idx="1">
                  <c:v>FY 2009</c:v>
                </c:pt>
                <c:pt idx="2">
                  <c:v>FY 2010</c:v>
                </c:pt>
                <c:pt idx="3">
                  <c:v>FY 2011</c:v>
                </c:pt>
                <c:pt idx="4">
                  <c:v>FY 2012</c:v>
                </c:pt>
                <c:pt idx="5">
                  <c:v>FY 2013</c:v>
                </c:pt>
                <c:pt idx="6">
                  <c:v>FY 2014</c:v>
                </c:pt>
                <c:pt idx="7">
                  <c:v>FY 2015</c:v>
                </c:pt>
              </c:strCache>
            </c:strRef>
          </c:cat>
          <c:val>
            <c:numRef>
              <c:f>Sheet1!$B$2:$B$9</c:f>
              <c:numCache>
                <c:formatCode>0.0%</c:formatCode>
                <c:ptCount val="8"/>
                <c:pt idx="0">
                  <c:v>0.36899999999999999</c:v>
                </c:pt>
                <c:pt idx="1">
                  <c:v>0.35199999999999998</c:v>
                </c:pt>
                <c:pt idx="2">
                  <c:v>0.379</c:v>
                </c:pt>
                <c:pt idx="3">
                  <c:v>0.41599999999999998</c:v>
                </c:pt>
                <c:pt idx="4">
                  <c:v>0.39200000000000002</c:v>
                </c:pt>
                <c:pt idx="5">
                  <c:v>0.435</c:v>
                </c:pt>
                <c:pt idx="6">
                  <c:v>0.41</c:v>
                </c:pt>
                <c:pt idx="7">
                  <c:v>0.40799999999999997</c:v>
                </c:pt>
              </c:numCache>
            </c:numRef>
          </c:val>
        </c:ser>
        <c:ser>
          <c:idx val="1"/>
          <c:order val="1"/>
          <c:tx>
            <c:strRef>
              <c:f>Sheet1!$C$1</c:f>
              <c:strCache>
                <c:ptCount val="1"/>
                <c:pt idx="0">
                  <c:v>Total</c:v>
                </c:pt>
              </c:strCache>
            </c:strRef>
          </c:tx>
          <c:spPr>
            <a:solidFill>
              <a:srgbClr val="B6A269"/>
            </a:solidFill>
            <a:ln>
              <a:no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FY 2008</c:v>
                </c:pt>
                <c:pt idx="1">
                  <c:v>FY 2009</c:v>
                </c:pt>
                <c:pt idx="2">
                  <c:v>FY 2010</c:v>
                </c:pt>
                <c:pt idx="3">
                  <c:v>FY 2011</c:v>
                </c:pt>
                <c:pt idx="4">
                  <c:v>FY 2012</c:v>
                </c:pt>
                <c:pt idx="5">
                  <c:v>FY 2013</c:v>
                </c:pt>
                <c:pt idx="6">
                  <c:v>FY 2014</c:v>
                </c:pt>
                <c:pt idx="7">
                  <c:v>FY 2015</c:v>
                </c:pt>
              </c:strCache>
            </c:strRef>
          </c:cat>
          <c:val>
            <c:numRef>
              <c:f>Sheet1!$C$2:$C$9</c:f>
              <c:numCache>
                <c:formatCode>0.0%</c:formatCode>
                <c:ptCount val="8"/>
                <c:pt idx="0">
                  <c:v>0.45100000000000001</c:v>
                </c:pt>
                <c:pt idx="1">
                  <c:v>0.434</c:v>
                </c:pt>
                <c:pt idx="2">
                  <c:v>0.46</c:v>
                </c:pt>
                <c:pt idx="3">
                  <c:v>0.503</c:v>
                </c:pt>
                <c:pt idx="4">
                  <c:v>0.45700000000000002</c:v>
                </c:pt>
                <c:pt idx="5">
                  <c:v>0.51300000000000001</c:v>
                </c:pt>
                <c:pt idx="6">
                  <c:v>0.48</c:v>
                </c:pt>
                <c:pt idx="7">
                  <c:v>0.49199999999999999</c:v>
                </c:pt>
              </c:numCache>
            </c:numRef>
          </c:val>
        </c:ser>
        <c:dLbls>
          <c:showLegendKey val="0"/>
          <c:showVal val="0"/>
          <c:showCatName val="0"/>
          <c:showSerName val="0"/>
          <c:showPercent val="0"/>
          <c:showBubbleSize val="0"/>
        </c:dLbls>
        <c:gapWidth val="63"/>
        <c:overlap val="-10"/>
        <c:axId val="212585088"/>
        <c:axId val="212586880"/>
      </c:barChart>
      <c:catAx>
        <c:axId val="212585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86880"/>
        <c:crosses val="autoZero"/>
        <c:auto val="1"/>
        <c:lblAlgn val="ctr"/>
        <c:lblOffset val="100"/>
        <c:noMultiLvlLbl val="0"/>
      </c:catAx>
      <c:valAx>
        <c:axId val="2125868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85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61162D"/>
            </a:solidFill>
            <a:ln>
              <a:noFill/>
            </a:ln>
            <a:effectLst/>
            <a:scene3d>
              <a:camera prst="orthographicFront"/>
              <a:lightRig rig="balanced" dir="t">
                <a:rot lat="0" lon="0" rev="8700000"/>
              </a:lightRig>
            </a:scene3d>
            <a:sp3d>
              <a:bevelT w="190500" h="38100"/>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2010</c:v>
                </c:pt>
                <c:pt idx="1">
                  <c:v>Fall 2011</c:v>
                </c:pt>
                <c:pt idx="2">
                  <c:v>Fall 2012</c:v>
                </c:pt>
                <c:pt idx="3">
                  <c:v>Fall 2013</c:v>
                </c:pt>
                <c:pt idx="4">
                  <c:v>Fall 2014</c:v>
                </c:pt>
              </c:strCache>
            </c:strRef>
          </c:cat>
          <c:val>
            <c:numRef>
              <c:f>Sheet1!$B$2:$B$6</c:f>
              <c:numCache>
                <c:formatCode>General</c:formatCode>
                <c:ptCount val="5"/>
                <c:pt idx="0">
                  <c:v>21</c:v>
                </c:pt>
                <c:pt idx="1">
                  <c:v>25</c:v>
                </c:pt>
                <c:pt idx="2">
                  <c:v>23</c:v>
                </c:pt>
                <c:pt idx="3">
                  <c:v>22</c:v>
                </c:pt>
                <c:pt idx="4">
                  <c:v>22</c:v>
                </c:pt>
              </c:numCache>
            </c:numRef>
          </c:val>
        </c:ser>
        <c:dLbls>
          <c:showLegendKey val="0"/>
          <c:showVal val="0"/>
          <c:showCatName val="0"/>
          <c:showSerName val="0"/>
          <c:showPercent val="0"/>
          <c:showBubbleSize val="0"/>
        </c:dLbls>
        <c:gapWidth val="75"/>
        <c:overlap val="-27"/>
        <c:axId val="212653568"/>
        <c:axId val="212655104"/>
      </c:barChart>
      <c:catAx>
        <c:axId val="212653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655104"/>
        <c:crosses val="autoZero"/>
        <c:auto val="1"/>
        <c:lblAlgn val="ctr"/>
        <c:lblOffset val="100"/>
        <c:noMultiLvlLbl val="0"/>
      </c:catAx>
      <c:valAx>
        <c:axId val="212655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6535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State Appropriations -GR (Less TRB's) (in thousands)</c:v>
                </c:pt>
              </c:strCache>
            </c:strRef>
          </c:tx>
          <c:spPr>
            <a:solidFill>
              <a:srgbClr val="61162D"/>
            </a:solidFill>
            <a:ln>
              <a:noFill/>
            </a:ln>
            <a:effectLst>
              <a:outerShdw blurRad="40000" dist="23000" dir="5400000" rotWithShape="0">
                <a:srgbClr val="000000">
                  <a:alpha val="35000"/>
                </a:srgbClr>
              </a:outerShdw>
            </a:effectLst>
            <a:scene3d>
              <a:camera prst="orthographicFront"/>
              <a:lightRig rig="balanced" dir="t">
                <a:rot lat="0" lon="0" rev="8700000"/>
              </a:lightRig>
            </a:scene3d>
            <a:sp3d>
              <a:bevelT w="190500" h="38100"/>
            </a:sp3d>
          </c:spPr>
          <c:invertIfNegative val="0"/>
          <c:dLbls>
            <c:dLbl>
              <c:idx val="0"/>
              <c:layout>
                <c:manualLayout>
                  <c:x val="-7.7160493827160637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6.1728395061728678E-3"/>
                  <c:y val="5.9616072493144153E-3"/>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7160493827161062E-3"/>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0864197530864764E-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6296296296296294E-3"/>
                  <c:y val="0"/>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6.1728395061729528E-3"/>
                  <c:y val="0"/>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7.716049382716049E-3"/>
                  <c:y val="2.9808036246572077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FY 2010</c:v>
                </c:pt>
                <c:pt idx="1">
                  <c:v>FY 2011</c:v>
                </c:pt>
                <c:pt idx="2">
                  <c:v>FY 2012</c:v>
                </c:pt>
                <c:pt idx="3">
                  <c:v>FY 2013</c:v>
                </c:pt>
                <c:pt idx="4">
                  <c:v>FY 2014</c:v>
                </c:pt>
                <c:pt idx="5">
                  <c:v>FY 2015</c:v>
                </c:pt>
                <c:pt idx="6">
                  <c:v>FY 2016</c:v>
                </c:pt>
                <c:pt idx="7">
                  <c:v>FY 2017</c:v>
                </c:pt>
              </c:strCache>
            </c:strRef>
          </c:cat>
          <c:val>
            <c:numRef>
              <c:f>Sheet1!$B$2:$B$9</c:f>
              <c:numCache>
                <c:formatCode>_("$"* #,##0_);_("$"* \(#,##0\);_("$"* "-"??_);_(@_)</c:formatCode>
                <c:ptCount val="8"/>
                <c:pt idx="0">
                  <c:v>25134</c:v>
                </c:pt>
                <c:pt idx="1">
                  <c:v>25158</c:v>
                </c:pt>
                <c:pt idx="2">
                  <c:v>20604</c:v>
                </c:pt>
                <c:pt idx="3">
                  <c:v>20519</c:v>
                </c:pt>
                <c:pt idx="4">
                  <c:v>21323</c:v>
                </c:pt>
                <c:pt idx="5">
                  <c:v>21322</c:v>
                </c:pt>
                <c:pt idx="6">
                  <c:v>24694</c:v>
                </c:pt>
                <c:pt idx="7">
                  <c:v>24754</c:v>
                </c:pt>
              </c:numCache>
            </c:numRef>
          </c:val>
        </c:ser>
        <c:dLbls>
          <c:showLegendKey val="0"/>
          <c:showVal val="0"/>
          <c:showCatName val="0"/>
          <c:showSerName val="0"/>
          <c:showPercent val="0"/>
          <c:showBubbleSize val="0"/>
        </c:dLbls>
        <c:gapWidth val="100"/>
        <c:overlap val="-24"/>
        <c:axId val="212563072"/>
        <c:axId val="212564608"/>
      </c:barChart>
      <c:catAx>
        <c:axId val="2125630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64608"/>
        <c:crosses val="autoZero"/>
        <c:auto val="1"/>
        <c:lblAlgn val="ctr"/>
        <c:lblOffset val="100"/>
        <c:noMultiLvlLbl val="0"/>
      </c:catAx>
      <c:valAx>
        <c:axId val="212564608"/>
        <c:scaling>
          <c:orientation val="minMax"/>
          <c:max val="30000"/>
          <c:min val="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2563072"/>
        <c:crosses val="autoZero"/>
        <c:crossBetween val="between"/>
        <c:majorUnit val="5000"/>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2016</c:v>
                </c:pt>
              </c:strCache>
            </c:strRef>
          </c:tx>
          <c:dPt>
            <c:idx val="0"/>
            <c:bubble3D val="0"/>
            <c:spPr>
              <a:solidFill>
                <a:srgbClr val="61162D"/>
              </a:solidFill>
              <a:ln w="19050">
                <a:solidFill>
                  <a:schemeClr val="lt1"/>
                </a:solidFill>
              </a:ln>
              <a:effectLst/>
            </c:spPr>
          </c:dPt>
          <c:dPt>
            <c:idx val="1"/>
            <c:bubble3D val="0"/>
            <c:spPr>
              <a:solidFill>
                <a:srgbClr val="D0D8E8"/>
              </a:solidFill>
              <a:ln w="19050">
                <a:solidFill>
                  <a:schemeClr val="lt1"/>
                </a:solidFill>
              </a:ln>
              <a:effectLst/>
            </c:spPr>
          </c:dPt>
          <c:dPt>
            <c:idx val="2"/>
            <c:bubble3D val="0"/>
            <c:spPr>
              <a:solidFill>
                <a:schemeClr val="tx1"/>
              </a:solidFill>
              <a:ln w="19050">
                <a:solidFill>
                  <a:schemeClr val="lt1"/>
                </a:solidFill>
              </a:ln>
              <a:effectLst/>
            </c:spPr>
          </c:dPt>
          <c:dPt>
            <c:idx val="3"/>
            <c:bubble3D val="0"/>
            <c:spPr>
              <a:solidFill>
                <a:schemeClr val="bg1">
                  <a:lumMod val="50000"/>
                </a:schemeClr>
              </a:solidFill>
              <a:ln w="19050">
                <a:solidFill>
                  <a:schemeClr val="lt1"/>
                </a:solidFill>
              </a:ln>
              <a:effectLst/>
            </c:spPr>
          </c:dPt>
          <c:dPt>
            <c:idx val="4"/>
            <c:bubble3D val="0"/>
            <c:spPr>
              <a:solidFill>
                <a:srgbClr val="B6A269"/>
              </a:solidFill>
              <a:ln w="19050">
                <a:solidFill>
                  <a:schemeClr val="lt1"/>
                </a:solidFill>
              </a:ln>
              <a:effectLst/>
            </c:spPr>
          </c:dPt>
          <c:dPt>
            <c:idx val="5"/>
            <c:bubble3D val="0"/>
            <c:spPr>
              <a:solidFill>
                <a:schemeClr val="tx1">
                  <a:lumMod val="65000"/>
                  <a:lumOff val="35000"/>
                </a:schemeClr>
              </a:solidFill>
              <a:ln w="19050">
                <a:solidFill>
                  <a:schemeClr val="lt1"/>
                </a:solidFill>
              </a:ln>
              <a:effectLst/>
            </c:spPr>
          </c:dPt>
          <c:dPt>
            <c:idx val="6"/>
            <c:bubble3D val="0"/>
            <c:spPr>
              <a:solidFill>
                <a:srgbClr val="E2E2E2"/>
              </a:solidFill>
              <a:ln w="19050">
                <a:solidFill>
                  <a:schemeClr val="lt1"/>
                </a:solidFill>
              </a:ln>
              <a:effectLst/>
            </c:spPr>
          </c:dPt>
          <c:dPt>
            <c:idx val="7"/>
            <c:bubble3D val="0"/>
            <c:spPr>
              <a:solidFill>
                <a:schemeClr val="bg1">
                  <a:lumMod val="75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bg1">
                  <a:lumMod val="85000"/>
                </a:schemeClr>
              </a:solidFill>
              <a:ln w="19050">
                <a:solidFill>
                  <a:schemeClr val="lt1"/>
                </a:solidFill>
              </a:ln>
              <a:effectLst/>
            </c:spPr>
          </c:dPt>
          <c:dLbls>
            <c:dLbl>
              <c:idx val="0"/>
              <c:layout>
                <c:manualLayout>
                  <c:x val="-0.16892619325362107"/>
                  <c:y val="0.20661958921801438"/>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18849348692524545"/>
                      <c:h val="0.1608373953255843"/>
                    </c:manualLayout>
                  </c15:layout>
                </c:ext>
              </c:extLst>
            </c:dLbl>
            <c:dLbl>
              <c:idx val="1"/>
              <c:layout>
                <c:manualLayout>
                  <c:x val="5.9139569359385634E-3"/>
                  <c:y val="-1.9571389190924847E-2"/>
                </c:manualLayout>
              </c:layout>
              <c:showLegendKey val="0"/>
              <c:showVal val="0"/>
              <c:showCatName val="1"/>
              <c:showSerName val="0"/>
              <c:showPercent val="0"/>
              <c:showBubbleSize val="0"/>
              <c:extLst>
                <c:ext xmlns:c15="http://schemas.microsoft.com/office/drawing/2012/chart" uri="{CE6537A1-D6FC-4f65-9D91-7224C49458BB}"/>
              </c:extLst>
            </c:dLbl>
            <c:dLbl>
              <c:idx val="2"/>
              <c:layout>
                <c:manualLayout>
                  <c:x val="-6.9401793525809274E-2"/>
                  <c:y val="-0.21037557805274351"/>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dLbl>
            <c:dLbl>
              <c:idx val="4"/>
              <c:layout>
                <c:manualLayout>
                  <c:x val="0.1644078691552445"/>
                  <c:y val="0.161766029246344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extLst>
            </c:dLbl>
            <c:dLbl>
              <c:idx val="5"/>
              <c:layout>
                <c:manualLayout>
                  <c:x val="-8.768804073101974E-2"/>
                  <c:y val="5.1740367146316392E-2"/>
                </c:manualLayout>
              </c:layout>
              <c:showLegendKey val="0"/>
              <c:showVal val="0"/>
              <c:showCatName val="1"/>
              <c:showSerName val="0"/>
              <c:showPercent val="0"/>
              <c:showBubbleSize val="0"/>
              <c:extLst>
                <c:ext xmlns:c15="http://schemas.microsoft.com/office/drawing/2012/chart" uri="{CE6537A1-D6FC-4f65-9D91-7224C49458BB}"/>
              </c:extLst>
            </c:dLbl>
            <c:dLbl>
              <c:idx val="6"/>
              <c:layout>
                <c:manualLayout>
                  <c:x val="-8.6419753086419748E-2"/>
                  <c:y val="4.5793679282344537E-3"/>
                </c:manualLayout>
              </c:layout>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20331790123456789"/>
                      <c:h val="0.11049600143655132"/>
                    </c:manualLayout>
                  </c15:layout>
                </c:ext>
              </c:extLst>
            </c:dLbl>
            <c:dLbl>
              <c:idx val="7"/>
              <c:layout>
                <c:manualLayout>
                  <c:x val="-4.500461747837076E-3"/>
                  <c:y val="-4.0071272272810612E-3"/>
                </c:manualLayout>
              </c:layout>
              <c:showLegendKey val="0"/>
              <c:showVal val="0"/>
              <c:showCatName val="1"/>
              <c:showSerName val="0"/>
              <c:showPercent val="0"/>
              <c:showBubbleSize val="0"/>
              <c:extLst>
                <c:ext xmlns:c15="http://schemas.microsoft.com/office/drawing/2012/chart" uri="{CE6537A1-D6FC-4f65-9D91-7224C49458BB}"/>
              </c:extLst>
            </c:dLbl>
            <c:dLbl>
              <c:idx val="8"/>
              <c:layout>
                <c:manualLayout>
                  <c:x val="0.22604992952269856"/>
                  <c:y val="5.5673575442472412E-4"/>
                </c:manualLayout>
              </c:layout>
              <c:tx>
                <c:rich>
                  <a:bodyPr/>
                  <a:lstStyle/>
                  <a:p>
                    <a:r>
                      <a:rPr lang="en-US" dirty="0"/>
                      <a:t>Other </a:t>
                    </a:r>
                    <a:r>
                      <a:rPr lang="en-US" dirty="0" smtClean="0"/>
                      <a:t>Income</a:t>
                    </a:r>
                    <a:endParaRPr lang="en-US" dirty="0"/>
                  </a:p>
                </c:rich>
              </c:tx>
              <c:showLegendKey val="0"/>
              <c:showVal val="0"/>
              <c:showCatName val="1"/>
              <c:showSerName val="0"/>
              <c:showPercent val="0"/>
              <c:showBubbleSize val="0"/>
              <c:extLst>
                <c:ext xmlns:c15="http://schemas.microsoft.com/office/drawing/2012/chart" uri="{CE6537A1-D6FC-4f65-9D91-7224C49458BB}"/>
              </c:extLst>
            </c:dLbl>
            <c:dLbl>
              <c:idx val="9"/>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State Appropriations</c:v>
                </c:pt>
                <c:pt idx="1">
                  <c:v>Higher Education Fund                            </c:v>
                </c:pt>
                <c:pt idx="2">
                  <c:v>Tuition and Fees (Gross)</c:v>
                </c:pt>
                <c:pt idx="3">
                  <c:v>Contracts and Grants                             </c:v>
                </c:pt>
                <c:pt idx="4">
                  <c:v>Student Financial Assistance</c:v>
                </c:pt>
                <c:pt idx="5">
                  <c:v>Gifts                                            </c:v>
                </c:pt>
                <c:pt idx="6">
                  <c:v>Sales and Services                               </c:v>
                </c:pt>
                <c:pt idx="7">
                  <c:v>Investment Income                                </c:v>
                </c:pt>
                <c:pt idx="8">
                  <c:v>Other Income</c:v>
                </c:pt>
              </c:strCache>
            </c:strRef>
          </c:cat>
          <c:val>
            <c:numRef>
              <c:f>Sheet1!$B$2:$B$10</c:f>
              <c:numCache>
                <c:formatCode>"$"#,##0_);[Red]\("$"#,##0\)</c:formatCode>
                <c:ptCount val="9"/>
                <c:pt idx="0">
                  <c:v>41191</c:v>
                </c:pt>
                <c:pt idx="1">
                  <c:v>6710</c:v>
                </c:pt>
                <c:pt idx="2">
                  <c:v>43893</c:v>
                </c:pt>
                <c:pt idx="3">
                  <c:v>16604</c:v>
                </c:pt>
                <c:pt idx="4">
                  <c:v>27157</c:v>
                </c:pt>
                <c:pt idx="5">
                  <c:v>2049</c:v>
                </c:pt>
                <c:pt idx="6">
                  <c:v>6100</c:v>
                </c:pt>
                <c:pt idx="7">
                  <c:v>3075</c:v>
                </c:pt>
                <c:pt idx="8">
                  <c:v>289</c:v>
                </c:pt>
              </c:numCache>
            </c:numRef>
          </c:val>
        </c:ser>
        <c:ser>
          <c:idx val="1"/>
          <c:order val="1"/>
          <c:tx>
            <c:strRef>
              <c:f>Sheet1!$C$1</c:f>
              <c:strCache>
                <c:ptCount val="1"/>
                <c:pt idx="0">
                  <c:v>Column1</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cat>
            <c:strRef>
              <c:f>Sheet1!$A$2:$A$10</c:f>
              <c:strCache>
                <c:ptCount val="9"/>
                <c:pt idx="0">
                  <c:v>State Appropriations</c:v>
                </c:pt>
                <c:pt idx="1">
                  <c:v>Higher Education Fund                            </c:v>
                </c:pt>
                <c:pt idx="2">
                  <c:v>Tuition and Fees (Gross)</c:v>
                </c:pt>
                <c:pt idx="3">
                  <c:v>Contracts and Grants                             </c:v>
                </c:pt>
                <c:pt idx="4">
                  <c:v>Student Financial Assistance</c:v>
                </c:pt>
                <c:pt idx="5">
                  <c:v>Gifts                                            </c:v>
                </c:pt>
                <c:pt idx="6">
                  <c:v>Sales and Services                               </c:v>
                </c:pt>
                <c:pt idx="7">
                  <c:v>Investment Income                                </c:v>
                </c:pt>
                <c:pt idx="8">
                  <c:v>Other Income</c:v>
                </c:pt>
              </c:strCache>
            </c:strRef>
          </c:cat>
          <c:val>
            <c:numRef>
              <c:f>Sheet1!$C$2:$C$10</c:f>
              <c:numCache>
                <c:formatCode>0%</c:formatCode>
                <c:ptCount val="9"/>
                <c:pt idx="0">
                  <c:v>0.28008132292544946</c:v>
                </c:pt>
                <c:pt idx="1">
                  <c:v>4.5625152990453395E-2</c:v>
                </c:pt>
                <c:pt idx="2">
                  <c:v>0.2984537764843474</c:v>
                </c:pt>
                <c:pt idx="3">
                  <c:v>0.1129001550303261</c:v>
                </c:pt>
                <c:pt idx="4">
                  <c:v>0.18465607746076645</c:v>
                </c:pt>
                <c:pt idx="5">
                  <c:v>1.3932330622569152E-2</c:v>
                </c:pt>
                <c:pt idx="6">
                  <c:v>4.1477411809503088E-2</c:v>
                </c:pt>
                <c:pt idx="7">
                  <c:v>2.0908695297413443E-2</c:v>
                </c:pt>
                <c:pt idx="8">
                  <c:v>1.9650773791715396E-3</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67374" cy="470072"/>
          </a:xfrm>
          <a:prstGeom prst="rect">
            <a:avLst/>
          </a:prstGeom>
        </p:spPr>
        <p:txBody>
          <a:bodyPr vert="horz" lIns="92168" tIns="46083" rIns="92168" bIns="46083" rtlCol="0"/>
          <a:lstStyle>
            <a:lvl1pPr algn="l">
              <a:defRPr sz="1200"/>
            </a:lvl1pPr>
          </a:lstStyle>
          <a:p>
            <a:endParaRPr lang="en-US" dirty="0"/>
          </a:p>
        </p:txBody>
      </p:sp>
      <p:sp>
        <p:nvSpPr>
          <p:cNvPr id="3" name="Date Placeholder 2"/>
          <p:cNvSpPr>
            <a:spLocks noGrp="1"/>
          </p:cNvSpPr>
          <p:nvPr>
            <p:ph type="dt" sz="quarter" idx="1"/>
          </p:nvPr>
        </p:nvSpPr>
        <p:spPr>
          <a:xfrm>
            <a:off x="4008101" y="2"/>
            <a:ext cx="3067374" cy="470072"/>
          </a:xfrm>
          <a:prstGeom prst="rect">
            <a:avLst/>
          </a:prstGeom>
        </p:spPr>
        <p:txBody>
          <a:bodyPr vert="horz" lIns="92168" tIns="46083" rIns="92168" bIns="46083" rtlCol="0"/>
          <a:lstStyle>
            <a:lvl1pPr algn="r">
              <a:defRPr sz="1200"/>
            </a:lvl1pPr>
          </a:lstStyle>
          <a:p>
            <a:fld id="{E60E72E4-AC14-403C-A8C0-11FF32A2DAE7}" type="datetimeFigureOut">
              <a:rPr lang="en-US" smtClean="0"/>
              <a:t>8/21/2016</a:t>
            </a:fld>
            <a:endParaRPr lang="en-US" dirty="0"/>
          </a:p>
        </p:txBody>
      </p:sp>
      <p:sp>
        <p:nvSpPr>
          <p:cNvPr id="4" name="Footer Placeholder 3"/>
          <p:cNvSpPr>
            <a:spLocks noGrp="1"/>
          </p:cNvSpPr>
          <p:nvPr>
            <p:ph type="ftr" sz="quarter" idx="2"/>
          </p:nvPr>
        </p:nvSpPr>
        <p:spPr>
          <a:xfrm>
            <a:off x="1" y="8893004"/>
            <a:ext cx="3067374" cy="470072"/>
          </a:xfrm>
          <a:prstGeom prst="rect">
            <a:avLst/>
          </a:prstGeom>
        </p:spPr>
        <p:txBody>
          <a:bodyPr vert="horz" lIns="92168" tIns="46083" rIns="92168" bIns="46083"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08101" y="8893004"/>
            <a:ext cx="3067374" cy="470072"/>
          </a:xfrm>
          <a:prstGeom prst="rect">
            <a:avLst/>
          </a:prstGeom>
        </p:spPr>
        <p:txBody>
          <a:bodyPr vert="horz" lIns="92168" tIns="46083" rIns="92168" bIns="46083" rtlCol="0" anchor="b"/>
          <a:lstStyle>
            <a:lvl1pPr algn="r">
              <a:defRPr sz="1200"/>
            </a:lvl1pPr>
          </a:lstStyle>
          <a:p>
            <a:fld id="{D4A7382F-50AA-4CDF-A40C-3DA78F94EF3F}" type="slidenum">
              <a:rPr lang="en-US" smtClean="0"/>
              <a:t>‹#›</a:t>
            </a:fld>
            <a:endParaRPr lang="en-US" dirty="0"/>
          </a:p>
        </p:txBody>
      </p:sp>
    </p:spTree>
    <p:extLst>
      <p:ext uri="{BB962C8B-B14F-4D97-AF65-F5344CB8AC3E}">
        <p14:creationId xmlns:p14="http://schemas.microsoft.com/office/powerpoint/2010/main" val="820119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66733" cy="469779"/>
          </a:xfrm>
          <a:prstGeom prst="rect">
            <a:avLst/>
          </a:prstGeom>
        </p:spPr>
        <p:txBody>
          <a:bodyPr vert="horz" lIns="93919" tIns="46959" rIns="93919" bIns="46959" rtlCol="0"/>
          <a:lstStyle>
            <a:lvl1pPr algn="l">
              <a:defRPr sz="1200"/>
            </a:lvl1pPr>
          </a:lstStyle>
          <a:p>
            <a:endParaRPr lang="en-US" dirty="0"/>
          </a:p>
        </p:txBody>
      </p:sp>
      <p:sp>
        <p:nvSpPr>
          <p:cNvPr id="3" name="Date Placeholder 2"/>
          <p:cNvSpPr>
            <a:spLocks noGrp="1"/>
          </p:cNvSpPr>
          <p:nvPr>
            <p:ph type="dt" idx="1"/>
          </p:nvPr>
        </p:nvSpPr>
        <p:spPr>
          <a:xfrm>
            <a:off x="4008705" y="1"/>
            <a:ext cx="3066733" cy="469779"/>
          </a:xfrm>
          <a:prstGeom prst="rect">
            <a:avLst/>
          </a:prstGeom>
        </p:spPr>
        <p:txBody>
          <a:bodyPr vert="horz" lIns="93919" tIns="46959" rIns="93919" bIns="46959" rtlCol="0"/>
          <a:lstStyle>
            <a:lvl1pPr algn="r">
              <a:defRPr sz="1200"/>
            </a:lvl1pPr>
          </a:lstStyle>
          <a:p>
            <a:fld id="{7EF57DC6-677F-4FFE-A79C-719F63829021}" type="datetimeFigureOut">
              <a:rPr lang="en-US" smtClean="0"/>
              <a:t>8/21/2016</a:t>
            </a:fld>
            <a:endParaRPr lang="en-US" dirty="0"/>
          </a:p>
        </p:txBody>
      </p:sp>
      <p:sp>
        <p:nvSpPr>
          <p:cNvPr id="4" name="Slide Image Placeholder 3"/>
          <p:cNvSpPr>
            <a:spLocks noGrp="1" noRot="1" noChangeAspect="1"/>
          </p:cNvSpPr>
          <p:nvPr>
            <p:ph type="sldImg" idx="2"/>
          </p:nvPr>
        </p:nvSpPr>
        <p:spPr>
          <a:xfrm>
            <a:off x="1431925" y="1169988"/>
            <a:ext cx="4213225" cy="3159125"/>
          </a:xfrm>
          <a:prstGeom prst="rect">
            <a:avLst/>
          </a:prstGeom>
          <a:noFill/>
          <a:ln w="12700">
            <a:solidFill>
              <a:prstClr val="black"/>
            </a:solidFill>
          </a:ln>
        </p:spPr>
        <p:txBody>
          <a:bodyPr vert="horz" lIns="93919" tIns="46959" rIns="93919" bIns="46959" rtlCol="0" anchor="ctr"/>
          <a:lstStyle/>
          <a:p>
            <a:endParaRPr lang="en-US" dirty="0"/>
          </a:p>
        </p:txBody>
      </p:sp>
      <p:sp>
        <p:nvSpPr>
          <p:cNvPr id="5" name="Notes Placeholder 4"/>
          <p:cNvSpPr>
            <a:spLocks noGrp="1"/>
          </p:cNvSpPr>
          <p:nvPr>
            <p:ph type="body" sz="quarter" idx="3"/>
          </p:nvPr>
        </p:nvSpPr>
        <p:spPr>
          <a:xfrm>
            <a:off x="707708" y="4505979"/>
            <a:ext cx="5661660" cy="3686711"/>
          </a:xfrm>
          <a:prstGeom prst="rect">
            <a:avLst/>
          </a:prstGeom>
        </p:spPr>
        <p:txBody>
          <a:bodyPr vert="horz" lIns="93919" tIns="46959" rIns="93919" bIns="4695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93298"/>
            <a:ext cx="3066733" cy="469778"/>
          </a:xfrm>
          <a:prstGeom prst="rect">
            <a:avLst/>
          </a:prstGeom>
        </p:spPr>
        <p:txBody>
          <a:bodyPr vert="horz" lIns="93919" tIns="46959" rIns="93919" bIns="4695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08705" y="8893298"/>
            <a:ext cx="3066733" cy="469778"/>
          </a:xfrm>
          <a:prstGeom prst="rect">
            <a:avLst/>
          </a:prstGeom>
        </p:spPr>
        <p:txBody>
          <a:bodyPr vert="horz" lIns="93919" tIns="46959" rIns="93919" bIns="46959" rtlCol="0" anchor="b"/>
          <a:lstStyle>
            <a:lvl1pPr algn="r">
              <a:defRPr sz="1200"/>
            </a:lvl1pPr>
          </a:lstStyle>
          <a:p>
            <a:fld id="{496FE8DE-3E21-42DA-AA08-1CA069F0F255}" type="slidenum">
              <a:rPr lang="en-US" smtClean="0"/>
              <a:t>‹#›</a:t>
            </a:fld>
            <a:endParaRPr lang="en-US" dirty="0"/>
          </a:p>
        </p:txBody>
      </p:sp>
    </p:spTree>
    <p:extLst>
      <p:ext uri="{BB962C8B-B14F-4D97-AF65-F5344CB8AC3E}">
        <p14:creationId xmlns:p14="http://schemas.microsoft.com/office/powerpoint/2010/main" val="135851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6FE8DE-3E21-42DA-AA08-1CA069F0F255}" type="slidenum">
              <a:rPr lang="en-US" smtClean="0"/>
              <a:t>1</a:t>
            </a:fld>
            <a:endParaRPr lang="en-US" dirty="0"/>
          </a:p>
        </p:txBody>
      </p:sp>
    </p:spTree>
    <p:extLst>
      <p:ext uri="{BB962C8B-B14F-4D97-AF65-F5344CB8AC3E}">
        <p14:creationId xmlns:p14="http://schemas.microsoft.com/office/powerpoint/2010/main" val="2442750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127E3F-8C4C-4AE5-AB95-C380C555265F}" type="datetime1">
              <a:rPr lang="en-US" smtClean="0"/>
              <a:t>8/21/2016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0BF122-B9EE-9744-AAD8-D1B3840A1AC2}" type="slidenum">
              <a:rPr lang="en-US" smtClean="0"/>
              <a:t>‹#›</a:t>
            </a:fld>
            <a:endParaRPr lang="en-US" dirty="0"/>
          </a:p>
        </p:txBody>
      </p:sp>
      <p:sp>
        <p:nvSpPr>
          <p:cNvPr id="8" name="Rectangle 7"/>
          <p:cNvSpPr/>
          <p:nvPr/>
        </p:nvSpPr>
        <p:spPr>
          <a:xfrm>
            <a:off x="0" y="1392"/>
            <a:ext cx="9144000" cy="6856608"/>
          </a:xfrm>
          <a:prstGeom prst="rect">
            <a:avLst/>
          </a:prstGeom>
          <a:solidFill>
            <a:schemeClr val="bg1"/>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138035892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78890"/>
            <a:ext cx="2133600" cy="365125"/>
          </a:xfrm>
        </p:spPr>
        <p:txBody>
          <a:bodyPr/>
          <a:lstStyle/>
          <a:p>
            <a:fld id="{99BA8AAC-6DDF-40E6-B0B2-7A416862B325}" type="datetime1">
              <a:rPr lang="en-US" smtClean="0"/>
              <a:t>8/21/2016</a:t>
            </a:fld>
            <a:endParaRPr lang="en-US" dirty="0"/>
          </a:p>
        </p:txBody>
      </p:sp>
      <p:sp>
        <p:nvSpPr>
          <p:cNvPr id="5" name="Footer Placeholder 4"/>
          <p:cNvSpPr>
            <a:spLocks noGrp="1"/>
          </p:cNvSpPr>
          <p:nvPr>
            <p:ph type="ftr" sz="quarter" idx="11"/>
          </p:nvPr>
        </p:nvSpPr>
        <p:spPr>
          <a:xfrm>
            <a:off x="3124200" y="6478890"/>
            <a:ext cx="2895600" cy="365125"/>
          </a:xfrm>
        </p:spPr>
        <p:txBody>
          <a:bodyPr/>
          <a:lstStyle/>
          <a:p>
            <a:endParaRPr lang="en-US" dirty="0"/>
          </a:p>
        </p:txBody>
      </p:sp>
      <p:sp>
        <p:nvSpPr>
          <p:cNvPr id="6" name="Slide Number Placeholder 5"/>
          <p:cNvSpPr>
            <a:spLocks noGrp="1"/>
          </p:cNvSpPr>
          <p:nvPr>
            <p:ph type="sldNum" sz="quarter" idx="12"/>
          </p:nvPr>
        </p:nvSpPr>
        <p:spPr>
          <a:xfrm>
            <a:off x="6553200" y="6478890"/>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268622400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4022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4022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78890"/>
            <a:ext cx="2133600" cy="365125"/>
          </a:xfrm>
        </p:spPr>
        <p:txBody>
          <a:bodyPr/>
          <a:lstStyle/>
          <a:p>
            <a:fld id="{780C23CE-263B-4C48-9049-A98CA2B56BEF}" type="datetime1">
              <a:rPr lang="en-US" smtClean="0"/>
              <a:t>8/21/2016</a:t>
            </a:fld>
            <a:endParaRPr lang="en-US" dirty="0"/>
          </a:p>
        </p:txBody>
      </p:sp>
      <p:sp>
        <p:nvSpPr>
          <p:cNvPr id="5" name="Footer Placeholder 4"/>
          <p:cNvSpPr>
            <a:spLocks noGrp="1"/>
          </p:cNvSpPr>
          <p:nvPr>
            <p:ph type="ftr" sz="quarter" idx="11"/>
          </p:nvPr>
        </p:nvSpPr>
        <p:spPr>
          <a:xfrm>
            <a:off x="3124200" y="6478890"/>
            <a:ext cx="2895600" cy="365125"/>
          </a:xfrm>
        </p:spPr>
        <p:txBody>
          <a:bodyPr/>
          <a:lstStyle/>
          <a:p>
            <a:endParaRPr lang="en-US" dirty="0"/>
          </a:p>
        </p:txBody>
      </p:sp>
      <p:sp>
        <p:nvSpPr>
          <p:cNvPr id="6" name="Slide Number Placeholder 5"/>
          <p:cNvSpPr>
            <a:spLocks noGrp="1"/>
          </p:cNvSpPr>
          <p:nvPr>
            <p:ph type="sldNum" sz="quarter" idx="12"/>
          </p:nvPr>
        </p:nvSpPr>
        <p:spPr>
          <a:xfrm>
            <a:off x="6553200" y="6478890"/>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34819736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bwMode="gray">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6C37684-0244-400B-98BE-05FAB58906EE}" type="datetime1">
              <a:rPr lang="en-US" smtClean="0">
                <a:solidFill>
                  <a:prstClr val="black">
                    <a:tint val="75000"/>
                  </a:prstClr>
                </a:solidFill>
              </a:rPr>
              <a:t>8/21/2016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p:nvSpPr>
        <p:spPr>
          <a:xfrm>
            <a:off x="-533401" y="-389468"/>
            <a:ext cx="10126133" cy="7882467"/>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solidFill>
                <a:prstClr val="white"/>
              </a:solidFill>
            </a:endParaRPr>
          </a:p>
        </p:txBody>
      </p:sp>
    </p:spTree>
    <p:extLst>
      <p:ext uri="{BB962C8B-B14F-4D97-AF65-F5344CB8AC3E}">
        <p14:creationId xmlns:p14="http://schemas.microsoft.com/office/powerpoint/2010/main" val="41115955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bwMode="ltGray">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122AB0-AFA1-46DE-9129-136712058899}" type="datetime1">
              <a:rPr lang="en-US" smtClean="0">
                <a:solidFill>
                  <a:prstClr val="black">
                    <a:tint val="75000"/>
                  </a:prstClr>
                </a:solidFill>
              </a:rPr>
              <a:t>8/21/2016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bwMode="ltGray">
          <a:xfrm>
            <a:off x="7010400" y="6486585"/>
            <a:ext cx="2133600" cy="365125"/>
          </a:xfrm>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99612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48DA75-A9DA-4522-B7FC-2A14A6F2FBFD}" type="datetime1">
              <a:rPr lang="en-US" smtClean="0">
                <a:solidFill>
                  <a:prstClr val="black">
                    <a:tint val="75000"/>
                  </a:prstClr>
                </a:solidFill>
              </a:rPr>
              <a:t>8/21/2016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190590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DDF742-11DD-4B05-93B7-366DD26DFFCE}" type="datetime1">
              <a:rPr lang="en-US" smtClean="0">
                <a:solidFill>
                  <a:prstClr val="black">
                    <a:tint val="75000"/>
                  </a:prstClr>
                </a:solidFill>
              </a:rPr>
              <a:t>8/21/2016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24783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11D5B7-9199-4368-9DB5-BCE9EE2440DA}" type="datetime1">
              <a:rPr lang="en-US" smtClean="0">
                <a:solidFill>
                  <a:prstClr val="black">
                    <a:tint val="75000"/>
                  </a:prstClr>
                </a:solidFill>
              </a:rPr>
              <a:t>8/21/2016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53234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8C886C-E094-4755-BB17-ABD95F7D15BC}" type="datetime1">
              <a:rPr lang="en-US" smtClean="0">
                <a:solidFill>
                  <a:prstClr val="black">
                    <a:tint val="75000"/>
                  </a:prstClr>
                </a:solidFill>
              </a:rPr>
              <a:t>8/21/2016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081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7DCCE-C71A-4E18-AD54-5A3C9AAA1CA1}" type="datetime1">
              <a:rPr lang="en-US" smtClean="0">
                <a:solidFill>
                  <a:prstClr val="black">
                    <a:tint val="75000"/>
                  </a:prstClr>
                </a:solidFill>
              </a:rPr>
              <a:t>8/21/2016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0928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D3EDDB-3385-49E8-B3C0-C3A2F9365DA6}" type="datetime1">
              <a:rPr lang="en-US" smtClean="0">
                <a:solidFill>
                  <a:prstClr val="black">
                    <a:tint val="75000"/>
                  </a:prstClr>
                </a:solidFill>
              </a:rPr>
              <a:t>8/21/2016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5951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486303"/>
            <a:ext cx="2133600" cy="365125"/>
          </a:xfrm>
        </p:spPr>
        <p:txBody>
          <a:bodyPr/>
          <a:lstStyle/>
          <a:p>
            <a:fld id="{59F256CB-6548-422E-A8DC-13992B724E99}" type="datetime1">
              <a:rPr lang="en-US" smtClean="0"/>
              <a:t>8/21/2016</a:t>
            </a:fld>
            <a:endParaRPr lang="en-US" dirty="0"/>
          </a:p>
        </p:txBody>
      </p:sp>
      <p:sp>
        <p:nvSpPr>
          <p:cNvPr id="5" name="Footer Placeholder 4"/>
          <p:cNvSpPr>
            <a:spLocks noGrp="1"/>
          </p:cNvSpPr>
          <p:nvPr>
            <p:ph type="ftr" sz="quarter" idx="11"/>
          </p:nvPr>
        </p:nvSpPr>
        <p:spPr>
          <a:xfrm>
            <a:off x="3124200" y="6490835"/>
            <a:ext cx="2895600" cy="365125"/>
          </a:xfrm>
        </p:spPr>
        <p:txBody>
          <a:bodyPr/>
          <a:lstStyle/>
          <a:p>
            <a:endParaRPr lang="en-US" dirty="0"/>
          </a:p>
        </p:txBody>
      </p:sp>
      <p:sp>
        <p:nvSpPr>
          <p:cNvPr id="6" name="Slide Number Placeholder 5"/>
          <p:cNvSpPr>
            <a:spLocks noGrp="1"/>
          </p:cNvSpPr>
          <p:nvPr>
            <p:ph type="sldNum" sz="quarter" idx="12"/>
          </p:nvPr>
        </p:nvSpPr>
        <p:spPr>
          <a:xfrm>
            <a:off x="6553200" y="6490835"/>
            <a:ext cx="2133600" cy="365125"/>
          </a:xfrm>
        </p:spPr>
        <p:txBody>
          <a:bodyPr/>
          <a:lstStyle>
            <a:lvl1pPr>
              <a:defRPr sz="1400" b="1"/>
            </a:lvl1pPr>
          </a:lstStyle>
          <a:p>
            <a:fld id="{340BF122-B9EE-9744-AAD8-D1B3840A1AC2}" type="slidenum">
              <a:rPr lang="en-US" smtClean="0"/>
              <a:pPr/>
              <a:t>‹#›</a:t>
            </a:fld>
            <a:endParaRPr lang="en-US" dirty="0"/>
          </a:p>
        </p:txBody>
      </p:sp>
    </p:spTree>
    <p:extLst>
      <p:ext uri="{BB962C8B-B14F-4D97-AF65-F5344CB8AC3E}">
        <p14:creationId xmlns:p14="http://schemas.microsoft.com/office/powerpoint/2010/main" val="159117205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3553B8-31AC-4EAD-9CC1-F04305C72C0F}" type="datetime1">
              <a:rPr lang="en-US" smtClean="0">
                <a:solidFill>
                  <a:prstClr val="black">
                    <a:tint val="75000"/>
                  </a:prstClr>
                </a:solidFill>
              </a:rPr>
              <a:t>8/21/2016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6078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D4EA14A-956F-488F-9FEA-53987D682A43}" type="datetime1">
              <a:rPr lang="en-US" smtClean="0">
                <a:solidFill>
                  <a:prstClr val="black">
                    <a:tint val="75000"/>
                  </a:prstClr>
                </a:solidFill>
              </a:rPr>
              <a:t>8/21/2016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02479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0F7B6E-61DD-46A3-9C75-73B0859DC3F7}" type="datetime1">
              <a:rPr lang="en-US" smtClean="0">
                <a:solidFill>
                  <a:prstClr val="black">
                    <a:tint val="75000"/>
                  </a:prstClr>
                </a:solidFill>
              </a:rPr>
              <a:t>8/21/2016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96601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478890"/>
            <a:ext cx="2133600" cy="365125"/>
          </a:xfrm>
        </p:spPr>
        <p:txBody>
          <a:bodyPr/>
          <a:lstStyle/>
          <a:p>
            <a:fld id="{E22A2EDE-2624-47E9-A817-490A53B5B2BB}" type="datetime1">
              <a:rPr lang="en-US" smtClean="0"/>
              <a:t>8/21/2016</a:t>
            </a:fld>
            <a:endParaRPr lang="en-US" dirty="0"/>
          </a:p>
        </p:txBody>
      </p:sp>
      <p:sp>
        <p:nvSpPr>
          <p:cNvPr id="5" name="Footer Placeholder 4"/>
          <p:cNvSpPr>
            <a:spLocks noGrp="1"/>
          </p:cNvSpPr>
          <p:nvPr>
            <p:ph type="ftr" sz="quarter" idx="11"/>
          </p:nvPr>
        </p:nvSpPr>
        <p:spPr>
          <a:xfrm>
            <a:off x="3124200" y="6478890"/>
            <a:ext cx="2895600" cy="365125"/>
          </a:xfrm>
        </p:spPr>
        <p:txBody>
          <a:bodyPr/>
          <a:lstStyle/>
          <a:p>
            <a:endParaRPr lang="en-US" dirty="0"/>
          </a:p>
        </p:txBody>
      </p:sp>
      <p:sp>
        <p:nvSpPr>
          <p:cNvPr id="6" name="Slide Number Placeholder 5"/>
          <p:cNvSpPr>
            <a:spLocks noGrp="1"/>
          </p:cNvSpPr>
          <p:nvPr>
            <p:ph type="sldNum" sz="quarter" idx="12"/>
          </p:nvPr>
        </p:nvSpPr>
        <p:spPr>
          <a:xfrm>
            <a:off x="6553200" y="6492875"/>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39132310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28499"/>
            <a:ext cx="4038600" cy="33373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428499"/>
            <a:ext cx="4038600" cy="333730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478890"/>
            <a:ext cx="2133600" cy="365125"/>
          </a:xfrm>
        </p:spPr>
        <p:txBody>
          <a:bodyPr/>
          <a:lstStyle/>
          <a:p>
            <a:fld id="{DD814AF8-6127-4F56-B321-1C93C2D18AF3}" type="datetime1">
              <a:rPr lang="en-US" smtClean="0"/>
              <a:t>8/21/2016</a:t>
            </a:fld>
            <a:endParaRPr lang="en-US" dirty="0"/>
          </a:p>
        </p:txBody>
      </p:sp>
      <p:sp>
        <p:nvSpPr>
          <p:cNvPr id="6" name="Footer Placeholder 5"/>
          <p:cNvSpPr>
            <a:spLocks noGrp="1"/>
          </p:cNvSpPr>
          <p:nvPr>
            <p:ph type="ftr" sz="quarter" idx="11"/>
          </p:nvPr>
        </p:nvSpPr>
        <p:spPr>
          <a:xfrm>
            <a:off x="3124200" y="6478890"/>
            <a:ext cx="2895600" cy="365125"/>
          </a:xfrm>
        </p:spPr>
        <p:txBody>
          <a:bodyPr/>
          <a:lstStyle/>
          <a:p>
            <a:endParaRPr lang="en-US" dirty="0"/>
          </a:p>
        </p:txBody>
      </p:sp>
      <p:sp>
        <p:nvSpPr>
          <p:cNvPr id="7" name="Slide Number Placeholder 6"/>
          <p:cNvSpPr>
            <a:spLocks noGrp="1"/>
          </p:cNvSpPr>
          <p:nvPr>
            <p:ph type="sldNum" sz="quarter" idx="12"/>
          </p:nvPr>
        </p:nvSpPr>
        <p:spPr>
          <a:xfrm>
            <a:off x="6553200" y="6467811"/>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18725853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32027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3163731"/>
            <a:ext cx="4040188" cy="24750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32027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3163731"/>
            <a:ext cx="4041775" cy="247506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478890"/>
            <a:ext cx="2133600" cy="365125"/>
          </a:xfrm>
        </p:spPr>
        <p:txBody>
          <a:bodyPr/>
          <a:lstStyle/>
          <a:p>
            <a:fld id="{A8F743C2-0131-48B6-BD76-939BF522BAF9}" type="datetime1">
              <a:rPr lang="en-US" smtClean="0"/>
              <a:t>8/21/2016</a:t>
            </a:fld>
            <a:endParaRPr lang="en-US" dirty="0"/>
          </a:p>
        </p:txBody>
      </p:sp>
      <p:sp>
        <p:nvSpPr>
          <p:cNvPr id="8" name="Footer Placeholder 7"/>
          <p:cNvSpPr>
            <a:spLocks noGrp="1"/>
          </p:cNvSpPr>
          <p:nvPr>
            <p:ph type="ftr" sz="quarter" idx="11"/>
          </p:nvPr>
        </p:nvSpPr>
        <p:spPr>
          <a:xfrm>
            <a:off x="3124200" y="6478890"/>
            <a:ext cx="2895600" cy="365125"/>
          </a:xfrm>
        </p:spPr>
        <p:txBody>
          <a:bodyPr/>
          <a:lstStyle/>
          <a:p>
            <a:endParaRPr lang="en-US" dirty="0"/>
          </a:p>
        </p:txBody>
      </p:sp>
      <p:sp>
        <p:nvSpPr>
          <p:cNvPr id="9" name="Slide Number Placeholder 8"/>
          <p:cNvSpPr>
            <a:spLocks noGrp="1"/>
          </p:cNvSpPr>
          <p:nvPr>
            <p:ph type="sldNum" sz="quarter" idx="12"/>
          </p:nvPr>
        </p:nvSpPr>
        <p:spPr>
          <a:xfrm>
            <a:off x="6553200" y="6478890"/>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15564480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478890"/>
            <a:ext cx="2133600" cy="365125"/>
          </a:xfrm>
        </p:spPr>
        <p:txBody>
          <a:bodyPr/>
          <a:lstStyle/>
          <a:p>
            <a:fld id="{48C2E6B2-A096-437A-8CAC-4AAC98D50E7A}" type="datetime1">
              <a:rPr lang="en-US" smtClean="0"/>
              <a:t>8/21/2016</a:t>
            </a:fld>
            <a:endParaRPr lang="en-US" dirty="0"/>
          </a:p>
        </p:txBody>
      </p:sp>
      <p:sp>
        <p:nvSpPr>
          <p:cNvPr id="4" name="Footer Placeholder 3"/>
          <p:cNvSpPr>
            <a:spLocks noGrp="1"/>
          </p:cNvSpPr>
          <p:nvPr>
            <p:ph type="ftr" sz="quarter" idx="11"/>
          </p:nvPr>
        </p:nvSpPr>
        <p:spPr>
          <a:xfrm>
            <a:off x="3124200" y="6478890"/>
            <a:ext cx="2895600" cy="365125"/>
          </a:xfrm>
        </p:spPr>
        <p:txBody>
          <a:bodyPr/>
          <a:lstStyle/>
          <a:p>
            <a:endParaRPr lang="en-US" dirty="0"/>
          </a:p>
        </p:txBody>
      </p:sp>
      <p:sp>
        <p:nvSpPr>
          <p:cNvPr id="5" name="Slide Number Placeholder 4"/>
          <p:cNvSpPr>
            <a:spLocks noGrp="1"/>
          </p:cNvSpPr>
          <p:nvPr>
            <p:ph type="sldNum" sz="quarter" idx="12"/>
          </p:nvPr>
        </p:nvSpPr>
        <p:spPr>
          <a:xfrm>
            <a:off x="6553200" y="6478890"/>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348921837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67750"/>
            <a:ext cx="2133600" cy="365125"/>
          </a:xfrm>
        </p:spPr>
        <p:txBody>
          <a:bodyPr/>
          <a:lstStyle/>
          <a:p>
            <a:fld id="{FB122588-F020-4E6E-A351-7A418E16EE2C}" type="datetime1">
              <a:rPr lang="en-US" smtClean="0"/>
              <a:t>8/21/2016</a:t>
            </a:fld>
            <a:endParaRPr lang="en-US" dirty="0"/>
          </a:p>
        </p:txBody>
      </p:sp>
      <p:sp>
        <p:nvSpPr>
          <p:cNvPr id="3" name="Footer Placeholder 2"/>
          <p:cNvSpPr>
            <a:spLocks noGrp="1"/>
          </p:cNvSpPr>
          <p:nvPr>
            <p:ph type="ftr" sz="quarter" idx="11"/>
          </p:nvPr>
        </p:nvSpPr>
        <p:spPr>
          <a:xfrm>
            <a:off x="3124200" y="6467750"/>
            <a:ext cx="2895600" cy="365125"/>
          </a:xfrm>
        </p:spPr>
        <p:txBody>
          <a:bodyPr/>
          <a:lstStyle/>
          <a:p>
            <a:endParaRPr lang="en-US" dirty="0"/>
          </a:p>
        </p:txBody>
      </p:sp>
      <p:sp>
        <p:nvSpPr>
          <p:cNvPr id="4" name="Slide Number Placeholder 3"/>
          <p:cNvSpPr>
            <a:spLocks noGrp="1"/>
          </p:cNvSpPr>
          <p:nvPr>
            <p:ph type="sldNum" sz="quarter" idx="12"/>
          </p:nvPr>
        </p:nvSpPr>
        <p:spPr>
          <a:xfrm>
            <a:off x="6553200" y="6488344"/>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18847967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322792"/>
            <a:ext cx="3008313" cy="116205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1"/>
            <a:ext cx="5111750" cy="53530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3731867"/>
            <a:ext cx="3008313" cy="18942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a:xfrm>
            <a:off x="457200" y="6490030"/>
            <a:ext cx="2133600" cy="365125"/>
          </a:xfrm>
        </p:spPr>
        <p:txBody>
          <a:bodyPr/>
          <a:lstStyle/>
          <a:p>
            <a:fld id="{73F1EE04-458E-424F-BA98-807ADFAFAB33}" type="datetime1">
              <a:rPr lang="en-US" smtClean="0"/>
              <a:t>8/21/2016</a:t>
            </a:fld>
            <a:endParaRPr lang="en-US" dirty="0"/>
          </a:p>
        </p:txBody>
      </p:sp>
      <p:sp>
        <p:nvSpPr>
          <p:cNvPr id="6" name="Footer Placeholder 5"/>
          <p:cNvSpPr>
            <a:spLocks noGrp="1"/>
          </p:cNvSpPr>
          <p:nvPr>
            <p:ph type="ftr" sz="quarter" idx="11"/>
          </p:nvPr>
        </p:nvSpPr>
        <p:spPr>
          <a:xfrm>
            <a:off x="3124200" y="6490030"/>
            <a:ext cx="2895600" cy="365125"/>
          </a:xfrm>
        </p:spPr>
        <p:txBody>
          <a:bodyPr/>
          <a:lstStyle/>
          <a:p>
            <a:endParaRPr lang="en-US" dirty="0"/>
          </a:p>
        </p:txBody>
      </p:sp>
      <p:sp>
        <p:nvSpPr>
          <p:cNvPr id="7" name="Slide Number Placeholder 6"/>
          <p:cNvSpPr>
            <a:spLocks noGrp="1"/>
          </p:cNvSpPr>
          <p:nvPr>
            <p:ph type="sldNum" sz="quarter" idx="12"/>
          </p:nvPr>
        </p:nvSpPr>
        <p:spPr>
          <a:xfrm>
            <a:off x="6553200" y="6491288"/>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28399058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449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490030"/>
            <a:ext cx="2133600" cy="365125"/>
          </a:xfrm>
        </p:spPr>
        <p:txBody>
          <a:bodyPr/>
          <a:lstStyle/>
          <a:p>
            <a:fld id="{BDF2972A-2EC5-4A7D-81AD-7F056309CB9A}" type="datetime1">
              <a:rPr lang="en-US" smtClean="0"/>
              <a:t>8/21/2016</a:t>
            </a:fld>
            <a:endParaRPr lang="en-US" dirty="0"/>
          </a:p>
        </p:txBody>
      </p:sp>
      <p:sp>
        <p:nvSpPr>
          <p:cNvPr id="6" name="Footer Placeholder 5"/>
          <p:cNvSpPr>
            <a:spLocks noGrp="1"/>
          </p:cNvSpPr>
          <p:nvPr>
            <p:ph type="ftr" sz="quarter" idx="11"/>
          </p:nvPr>
        </p:nvSpPr>
        <p:spPr>
          <a:xfrm>
            <a:off x="3124200" y="6490030"/>
            <a:ext cx="2895600" cy="365125"/>
          </a:xfrm>
        </p:spPr>
        <p:txBody>
          <a:bodyPr/>
          <a:lstStyle/>
          <a:p>
            <a:endParaRPr lang="en-US" dirty="0"/>
          </a:p>
        </p:txBody>
      </p:sp>
      <p:sp>
        <p:nvSpPr>
          <p:cNvPr id="7" name="Slide Number Placeholder 6"/>
          <p:cNvSpPr>
            <a:spLocks noGrp="1"/>
          </p:cNvSpPr>
          <p:nvPr>
            <p:ph type="sldNum" sz="quarter" idx="12"/>
          </p:nvPr>
        </p:nvSpPr>
        <p:spPr>
          <a:xfrm>
            <a:off x="6553200" y="6490030"/>
            <a:ext cx="2133600" cy="365125"/>
          </a:xfrm>
        </p:spPr>
        <p:txBody>
          <a:bodyPr/>
          <a:lstStyle/>
          <a:p>
            <a:fld id="{340BF122-B9EE-9744-AAD8-D1B3840A1AC2}" type="slidenum">
              <a:rPr lang="en-US" smtClean="0"/>
              <a:t>‹#›</a:t>
            </a:fld>
            <a:endParaRPr lang="en-US" dirty="0"/>
          </a:p>
        </p:txBody>
      </p:sp>
    </p:spTree>
    <p:extLst>
      <p:ext uri="{BB962C8B-B14F-4D97-AF65-F5344CB8AC3E}">
        <p14:creationId xmlns:p14="http://schemas.microsoft.com/office/powerpoint/2010/main" val="22092802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4514" y="274637"/>
            <a:ext cx="6592285" cy="185308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450777"/>
            <a:ext cx="8229600" cy="327692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F1D511-9947-46A3-B9E4-12A7246811AA}" type="datetime1">
              <a:rPr lang="en-US" smtClean="0"/>
              <a:t>8/21/2016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BF122-B9EE-9744-AAD8-D1B3840A1AC2}" type="slidenum">
              <a:rPr lang="en-US" smtClean="0"/>
              <a:t>‹#›</a:t>
            </a:fld>
            <a:endParaRPr lang="en-US" dirty="0"/>
          </a:p>
        </p:txBody>
      </p:sp>
      <p:pic>
        <p:nvPicPr>
          <p:cNvPr id="7" name="Picture 6" descr="go beyond FOOTER-01.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600" y="6121400"/>
            <a:ext cx="5296052" cy="789593"/>
          </a:xfrm>
          <a:prstGeom prst="rect">
            <a:avLst/>
          </a:prstGeom>
        </p:spPr>
      </p:pic>
    </p:spTree>
    <p:extLst>
      <p:ext uri="{BB962C8B-B14F-4D97-AF65-F5344CB8AC3E}">
        <p14:creationId xmlns:p14="http://schemas.microsoft.com/office/powerpoint/2010/main" val="1972426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15448" y="274638"/>
            <a:ext cx="7071351"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960623"/>
            <a:ext cx="8229600" cy="416554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2B992-B9F8-4AA7-9876-77BE394F691F}" type="datetime1">
              <a:rPr lang="en-US" smtClean="0">
                <a:solidFill>
                  <a:prstClr val="black">
                    <a:tint val="75000"/>
                  </a:prstClr>
                </a:solidFill>
              </a:rPr>
              <a:t>8/21/2016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BF122-B9EE-9744-AAD8-D1B3840A1AC2}"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BACKGROUND_gray watermark-01.jpg"/>
          <p:cNvPicPr>
            <a:picLocks noChangeAspect="1"/>
          </p:cNvPicPr>
          <p:nvPr userDrawn="1"/>
        </p:nvPicPr>
        <p:blipFill rotWithShape="1">
          <a:blip r:embed="rId13">
            <a:extLst>
              <a:ext uri="{28A0092B-C50C-407E-A947-70E740481C1C}">
                <a14:useLocalDpi xmlns:a14="http://schemas.microsoft.com/office/drawing/2010/main" val="0"/>
              </a:ext>
            </a:extLst>
          </a:blip>
          <a:srcRect t="93736" r="876" b="96"/>
          <a:stretch/>
        </p:blipFill>
        <p:spPr>
          <a:xfrm>
            <a:off x="0" y="6438861"/>
            <a:ext cx="9144000" cy="430280"/>
          </a:xfrm>
          <a:prstGeom prst="rect">
            <a:avLst/>
          </a:prstGeom>
        </p:spPr>
      </p:pic>
      <p:pic>
        <p:nvPicPr>
          <p:cNvPr id="7" name="Picture 6" descr="international u.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1376792" cy="1960622"/>
          </a:xfrm>
          <a:prstGeom prst="rect">
            <a:avLst/>
          </a:prstGeom>
        </p:spPr>
      </p:pic>
    </p:spTree>
    <p:extLst>
      <p:ext uri="{BB962C8B-B14F-4D97-AF65-F5344CB8AC3E}">
        <p14:creationId xmlns:p14="http://schemas.microsoft.com/office/powerpoint/2010/main" val="16385002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270689" y="3321590"/>
            <a:ext cx="8873311" cy="1631216"/>
          </a:xfrm>
          <a:prstGeom prst="rect">
            <a:avLst/>
          </a:prstGeom>
          <a:noFill/>
        </p:spPr>
        <p:txBody>
          <a:bodyPr wrap="square" rtlCol="0">
            <a:spAutoFit/>
          </a:bodyPr>
          <a:lstStyle/>
          <a:p>
            <a:pPr algn="ctr"/>
            <a:r>
              <a:rPr lang="en-US" sz="4400" b="1" dirty="0" smtClean="0">
                <a:solidFill>
                  <a:prstClr val="black"/>
                </a:solidFill>
                <a:latin typeface="Times New Roman" panose="02020603050405020304" pitchFamily="18" charset="0"/>
                <a:cs typeface="Times New Roman" panose="02020603050405020304" pitchFamily="18" charset="0"/>
              </a:rPr>
              <a:t>ASSEMBLY</a:t>
            </a:r>
          </a:p>
          <a:p>
            <a:pPr algn="ctr"/>
            <a:r>
              <a:rPr lang="en-US" sz="2800" dirty="0" smtClean="0">
                <a:solidFill>
                  <a:prstClr val="black"/>
                </a:solidFill>
                <a:latin typeface="Times New Roman" panose="02020603050405020304" pitchFamily="18" charset="0"/>
                <a:cs typeface="Times New Roman" panose="02020603050405020304" pitchFamily="18" charset="0"/>
              </a:rPr>
              <a:t>Dr. Pablo Arenaz</a:t>
            </a:r>
          </a:p>
          <a:p>
            <a:pPr algn="ctr"/>
            <a:r>
              <a:rPr lang="en-US" sz="2800" dirty="0" smtClean="0">
                <a:solidFill>
                  <a:prstClr val="black"/>
                </a:solidFill>
                <a:latin typeface="Times New Roman" panose="02020603050405020304" pitchFamily="18" charset="0"/>
                <a:cs typeface="Times New Roman" panose="02020603050405020304" pitchFamily="18" charset="0"/>
              </a:rPr>
              <a:t>August 22, 2016</a:t>
            </a:r>
            <a:endParaRPr lang="en-US" sz="2800" dirty="0">
              <a:solidFill>
                <a:prstClr val="black"/>
              </a:solidFill>
              <a:latin typeface="Times New Roman" panose="02020603050405020304" pitchFamily="18" charset="0"/>
              <a:cs typeface="Times New Roman" panose="02020603050405020304" pitchFamily="18" charset="0"/>
            </a:endParaRPr>
          </a:p>
        </p:txBody>
      </p:sp>
      <p:pic>
        <p:nvPicPr>
          <p:cNvPr id="3" name="Picture 2" descr="GObeyond fro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843" y="-129905"/>
            <a:ext cx="9993086" cy="3429000"/>
          </a:xfrm>
          <a:prstGeom prst="rect">
            <a:avLst/>
          </a:prstGeom>
        </p:spPr>
      </p:pic>
    </p:spTree>
    <p:extLst>
      <p:ext uri="{BB962C8B-B14F-4D97-AF65-F5344CB8AC3E}">
        <p14:creationId xmlns:p14="http://schemas.microsoft.com/office/powerpoint/2010/main" val="24231090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Persistence Rates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First-Year and Six-Year</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10</a:t>
            </a:fld>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97742900"/>
              </p:ext>
            </p:extLst>
          </p:nvPr>
        </p:nvGraphicFramePr>
        <p:xfrm>
          <a:off x="457200" y="1655763"/>
          <a:ext cx="8229600" cy="4524318"/>
        </p:xfrm>
        <a:graphic>
          <a:graphicData uri="http://schemas.openxmlformats.org/drawingml/2006/table">
            <a:tbl>
              <a:tblPr firstRow="1" bandRow="1">
                <a:tableStyleId>{5C22544A-7EE6-4342-B048-85BDC9FD1C3A}</a:tableStyleId>
              </a:tblPr>
              <a:tblGrid>
                <a:gridCol w="1891862"/>
                <a:gridCol w="851338"/>
                <a:gridCol w="1639614"/>
                <a:gridCol w="646386"/>
                <a:gridCol w="1828800"/>
                <a:gridCol w="1371600"/>
              </a:tblGrid>
              <a:tr h="754053">
                <a:tc>
                  <a:txBody>
                    <a:bodyPr/>
                    <a:lstStyle/>
                    <a:p>
                      <a:pPr algn="l" fontAlgn="b"/>
                      <a:endParaRPr lang="en-US" sz="1800" b="1" i="0" u="none" strike="noStrike" dirty="0">
                        <a:solidFill>
                          <a:srgbClr val="B6A269"/>
                        </a:solidFill>
                        <a:effectLst/>
                        <a:latin typeface="+mn-lt"/>
                      </a:endParaRPr>
                    </a:p>
                  </a:txBody>
                  <a:tcPr marL="7620" marR="7620" marT="7620" marB="0" anchor="b">
                    <a:solidFill>
                      <a:srgbClr val="61162D"/>
                    </a:solidFill>
                  </a:tcPr>
                </a:tc>
                <a:tc gridSpan="2">
                  <a:txBody>
                    <a:bodyPr/>
                    <a:lstStyle/>
                    <a:p>
                      <a:pPr algn="ctr" fontAlgn="ctr"/>
                      <a:r>
                        <a:rPr lang="en-US" sz="1800" b="1" u="none" strike="noStrike" dirty="0">
                          <a:solidFill>
                            <a:schemeClr val="bg1"/>
                          </a:solidFill>
                          <a:effectLst/>
                          <a:latin typeface="+mn-lt"/>
                        </a:rPr>
                        <a:t>First Year Persistence for Cohort Entering</a:t>
                      </a:r>
                      <a:endParaRPr lang="en-US" sz="1800" b="1" i="0" u="none" strike="noStrike" dirty="0">
                        <a:solidFill>
                          <a:schemeClr val="bg1"/>
                        </a:solidFill>
                        <a:effectLst/>
                        <a:latin typeface="+mn-lt"/>
                      </a:endParaRPr>
                    </a:p>
                  </a:txBody>
                  <a:tcPr marL="7620" marR="7620" marT="7620" marB="0" anchor="ctr">
                    <a:solidFill>
                      <a:srgbClr val="61162D"/>
                    </a:solidFill>
                  </a:tcPr>
                </a:tc>
                <a:tc hMerge="1">
                  <a:txBody>
                    <a:bodyPr/>
                    <a:lstStyle/>
                    <a:p>
                      <a:endParaRPr lang="en-US"/>
                    </a:p>
                  </a:txBody>
                  <a:tcPr/>
                </a:tc>
                <a:tc>
                  <a:txBody>
                    <a:bodyPr/>
                    <a:lstStyle/>
                    <a:p>
                      <a:pPr algn="l" fontAlgn="b"/>
                      <a:endParaRPr lang="en-US" sz="1800" b="1" i="0" u="none" strike="noStrike" dirty="0">
                        <a:solidFill>
                          <a:schemeClr val="bg1"/>
                        </a:solidFill>
                        <a:effectLst/>
                        <a:latin typeface="+mn-lt"/>
                      </a:endParaRPr>
                    </a:p>
                  </a:txBody>
                  <a:tcPr marL="7620" marR="7620" marT="7620" marB="0" anchor="b">
                    <a:solidFill>
                      <a:srgbClr val="61162D"/>
                    </a:solidFill>
                  </a:tcPr>
                </a:tc>
                <a:tc gridSpan="2">
                  <a:txBody>
                    <a:bodyPr/>
                    <a:lstStyle/>
                    <a:p>
                      <a:pPr algn="ctr" fontAlgn="ctr"/>
                      <a:r>
                        <a:rPr lang="en-US" sz="1800" b="1" u="none" strike="noStrike" dirty="0">
                          <a:solidFill>
                            <a:schemeClr val="bg1"/>
                          </a:solidFill>
                          <a:effectLst/>
                          <a:latin typeface="+mn-lt"/>
                        </a:rPr>
                        <a:t>Six Year Graduation and Persistence</a:t>
                      </a:r>
                      <a:endParaRPr lang="en-US" sz="1800" b="1" i="0" u="none" strike="noStrike" dirty="0">
                        <a:solidFill>
                          <a:schemeClr val="bg1"/>
                        </a:solidFill>
                        <a:effectLst/>
                        <a:latin typeface="+mn-lt"/>
                      </a:endParaRPr>
                    </a:p>
                  </a:txBody>
                  <a:tcPr marL="7620" marR="7620" marT="7620" marB="0" anchor="ctr">
                    <a:solidFill>
                      <a:srgbClr val="61162D"/>
                    </a:solidFill>
                  </a:tcPr>
                </a:tc>
                <a:tc hMerge="1">
                  <a:txBody>
                    <a:bodyPr/>
                    <a:lstStyle/>
                    <a:p>
                      <a:endParaRPr lang="en-US"/>
                    </a:p>
                  </a:txBody>
                  <a:tcPr/>
                </a:tc>
              </a:tr>
              <a:tr h="754053">
                <a:tc>
                  <a:txBody>
                    <a:bodyPr/>
                    <a:lstStyle/>
                    <a:p>
                      <a:pPr algn="l" fontAlgn="b"/>
                      <a:endParaRPr lang="en-US" sz="1800" b="1" i="0" u="none" strike="noStrike" dirty="0">
                        <a:solidFill>
                          <a:srgbClr val="B6A269"/>
                        </a:solidFill>
                        <a:effectLst/>
                        <a:latin typeface="+mn-lt"/>
                      </a:endParaRPr>
                    </a:p>
                  </a:txBody>
                  <a:tcPr marL="7620" marR="7620" marT="7620" marB="0" anchor="b">
                    <a:solidFill>
                      <a:srgbClr val="61162D"/>
                    </a:solidFill>
                  </a:tcPr>
                </a:tc>
                <a:tc>
                  <a:txBody>
                    <a:bodyPr/>
                    <a:lstStyle/>
                    <a:p>
                      <a:pPr algn="ctr" fontAlgn="ctr"/>
                      <a:r>
                        <a:rPr lang="en-US" sz="1800" b="1" u="none" strike="noStrike" dirty="0">
                          <a:solidFill>
                            <a:schemeClr val="bg1"/>
                          </a:solidFill>
                          <a:effectLst/>
                          <a:latin typeface="+mn-lt"/>
                        </a:rPr>
                        <a:t>Fall 2014</a:t>
                      </a:r>
                      <a:endParaRPr lang="en-US" sz="1800" b="1" i="0" u="none" strike="noStrike" dirty="0">
                        <a:solidFill>
                          <a:schemeClr val="bg1"/>
                        </a:solidFill>
                        <a:effectLst/>
                        <a:latin typeface="+mn-lt"/>
                      </a:endParaRPr>
                    </a:p>
                  </a:txBody>
                  <a:tcPr marL="7620" marR="7620" marT="7620" marB="0" anchor="ctr">
                    <a:solidFill>
                      <a:srgbClr val="61162D"/>
                    </a:solidFill>
                  </a:tcPr>
                </a:tc>
                <a:tc>
                  <a:txBody>
                    <a:bodyPr/>
                    <a:lstStyle/>
                    <a:p>
                      <a:pPr algn="ctr" fontAlgn="ctr"/>
                      <a:r>
                        <a:rPr lang="en-US" sz="1800" b="1" u="none" strike="noStrike" dirty="0">
                          <a:solidFill>
                            <a:schemeClr val="bg1"/>
                          </a:solidFill>
                          <a:effectLst/>
                          <a:latin typeface="+mn-lt"/>
                        </a:rPr>
                        <a:t>State Avg</a:t>
                      </a:r>
                      <a:endParaRPr lang="en-US" sz="1800" b="1" i="0" u="none" strike="noStrike" dirty="0">
                        <a:solidFill>
                          <a:schemeClr val="bg1"/>
                        </a:solidFill>
                        <a:effectLst/>
                        <a:latin typeface="+mn-lt"/>
                      </a:endParaRPr>
                    </a:p>
                  </a:txBody>
                  <a:tcPr marL="7620" marR="7620" marT="7620" marB="0" anchor="ctr">
                    <a:solidFill>
                      <a:srgbClr val="61162D"/>
                    </a:solidFill>
                  </a:tcPr>
                </a:tc>
                <a:tc>
                  <a:txBody>
                    <a:bodyPr/>
                    <a:lstStyle/>
                    <a:p>
                      <a:pPr algn="ctr" fontAlgn="b"/>
                      <a:endParaRPr lang="en-US" sz="1800" b="1" i="0" u="none" strike="noStrike" dirty="0">
                        <a:solidFill>
                          <a:schemeClr val="bg1"/>
                        </a:solidFill>
                        <a:effectLst/>
                        <a:latin typeface="+mn-lt"/>
                      </a:endParaRPr>
                    </a:p>
                  </a:txBody>
                  <a:tcPr marL="7620" marR="7620" marT="7620" marB="0" anchor="b">
                    <a:solidFill>
                      <a:srgbClr val="61162D"/>
                    </a:solidFill>
                  </a:tcPr>
                </a:tc>
                <a:tc>
                  <a:txBody>
                    <a:bodyPr/>
                    <a:lstStyle/>
                    <a:p>
                      <a:pPr algn="ctr" fontAlgn="ctr"/>
                      <a:r>
                        <a:rPr lang="en-US" sz="1800" b="1" u="none" strike="noStrike" dirty="0">
                          <a:solidFill>
                            <a:schemeClr val="bg1"/>
                          </a:solidFill>
                          <a:effectLst/>
                          <a:latin typeface="+mn-lt"/>
                        </a:rPr>
                        <a:t>FY 2015</a:t>
                      </a:r>
                      <a:endParaRPr lang="en-US" sz="1800" b="1" i="0" u="none" strike="noStrike" dirty="0">
                        <a:solidFill>
                          <a:schemeClr val="bg1"/>
                        </a:solidFill>
                        <a:effectLst/>
                        <a:latin typeface="+mn-lt"/>
                      </a:endParaRPr>
                    </a:p>
                  </a:txBody>
                  <a:tcPr marL="7620" marR="7620" marT="7620" marB="0" anchor="ctr">
                    <a:solidFill>
                      <a:srgbClr val="61162D"/>
                    </a:solidFill>
                  </a:tcPr>
                </a:tc>
                <a:tc>
                  <a:txBody>
                    <a:bodyPr/>
                    <a:lstStyle/>
                    <a:p>
                      <a:pPr algn="ctr" fontAlgn="ctr"/>
                      <a:r>
                        <a:rPr lang="en-US" sz="1800" b="1" u="none" strike="noStrike" dirty="0">
                          <a:solidFill>
                            <a:schemeClr val="bg1"/>
                          </a:solidFill>
                          <a:effectLst/>
                          <a:latin typeface="+mn-lt"/>
                        </a:rPr>
                        <a:t>State Avg</a:t>
                      </a:r>
                      <a:endParaRPr lang="en-US" sz="1800" b="1" i="0" u="none" strike="noStrike" dirty="0">
                        <a:solidFill>
                          <a:schemeClr val="bg1"/>
                        </a:solidFill>
                        <a:effectLst/>
                        <a:latin typeface="+mn-lt"/>
                      </a:endParaRPr>
                    </a:p>
                  </a:txBody>
                  <a:tcPr marL="7620" marR="7620" marT="7620" marB="0" anchor="ctr">
                    <a:solidFill>
                      <a:srgbClr val="61162D"/>
                    </a:solidFill>
                  </a:tcPr>
                </a:tc>
              </a:tr>
              <a:tr h="754053">
                <a:tc>
                  <a:txBody>
                    <a:bodyPr/>
                    <a:lstStyle/>
                    <a:p>
                      <a:pPr algn="l" fontAlgn="b"/>
                      <a:r>
                        <a:rPr lang="en-US" sz="1800" u="none" strike="noStrike" dirty="0">
                          <a:effectLst/>
                          <a:latin typeface="+mn-lt"/>
                        </a:rPr>
                        <a:t>All Students</a:t>
                      </a:r>
                      <a:endParaRPr lang="en-US" sz="1800" b="1"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87.2%</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86.9%</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l" fontAlgn="b"/>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62.9%</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69.9%</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r>
              <a:tr h="754053">
                <a:tc>
                  <a:txBody>
                    <a:bodyPr/>
                    <a:lstStyle/>
                    <a:p>
                      <a:pPr algn="l" fontAlgn="b"/>
                      <a:r>
                        <a:rPr lang="en-US" sz="1800" u="none" strike="noStrike" dirty="0">
                          <a:effectLst/>
                          <a:latin typeface="+mn-lt"/>
                        </a:rPr>
                        <a:t>White</a:t>
                      </a:r>
                      <a:endParaRPr lang="en-US" sz="1800" b="1"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85.7%</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89.6%</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l" fontAlgn="b"/>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55.6%</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75.6%</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r>
              <a:tr h="754053">
                <a:tc>
                  <a:txBody>
                    <a:bodyPr/>
                    <a:lstStyle/>
                    <a:p>
                      <a:pPr algn="l" fontAlgn="b"/>
                      <a:r>
                        <a:rPr lang="en-US" sz="1800" u="none" strike="noStrike" dirty="0">
                          <a:effectLst/>
                          <a:latin typeface="+mn-lt"/>
                        </a:rPr>
                        <a:t>African- American</a:t>
                      </a:r>
                      <a:endParaRPr lang="en-US" sz="1800" b="1"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0.0%</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80.3%</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l" fontAlgn="b"/>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66.7%</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53.8%</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r>
              <a:tr h="754053">
                <a:tc>
                  <a:txBody>
                    <a:bodyPr/>
                    <a:lstStyle/>
                    <a:p>
                      <a:pPr algn="l" fontAlgn="b"/>
                      <a:r>
                        <a:rPr lang="en-US" sz="1800" u="none" strike="noStrike" dirty="0">
                          <a:effectLst/>
                          <a:latin typeface="+mn-lt"/>
                        </a:rPr>
                        <a:t>Hispanic</a:t>
                      </a:r>
                      <a:endParaRPr lang="en-US" sz="1800" b="1"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87.8%</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85.5%</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l" fontAlgn="b"/>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62.4%</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c>
                  <a:txBody>
                    <a:bodyPr/>
                    <a:lstStyle/>
                    <a:p>
                      <a:pPr algn="ctr" fontAlgn="b"/>
                      <a:r>
                        <a:rPr lang="en-US" sz="1800" u="none" strike="noStrike" dirty="0">
                          <a:effectLst/>
                          <a:latin typeface="+mn-lt"/>
                        </a:rPr>
                        <a:t>65.2%</a:t>
                      </a:r>
                      <a:endParaRPr lang="en-US" sz="1800" b="0" i="0" u="none" strike="noStrike" dirty="0">
                        <a:solidFill>
                          <a:srgbClr val="000000"/>
                        </a:solidFill>
                        <a:effectLst/>
                        <a:latin typeface="+mn-lt"/>
                      </a:endParaRPr>
                    </a:p>
                  </a:txBody>
                  <a:tcPr marL="7620" marR="7620" marT="7620" marB="0" anchor="ctr">
                    <a:solidFill>
                      <a:schemeClr val="bg1">
                        <a:lumMod val="75000"/>
                      </a:schemeClr>
                    </a:solidFill>
                  </a:tcPr>
                </a:tc>
              </a:tr>
            </a:tbl>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244474"/>
            <a:ext cx="8102599" cy="78165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Degrees Awarded</a:t>
            </a:r>
            <a:br>
              <a:rPr lang="en-US"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11</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46097813"/>
              </p:ext>
            </p:extLst>
          </p:nvPr>
        </p:nvGraphicFramePr>
        <p:xfrm>
          <a:off x="457200" y="1055688"/>
          <a:ext cx="8229600" cy="46720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970839"/>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Graduation Rates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Four-Year</a:t>
            </a:r>
          </a:p>
        </p:txBody>
      </p:sp>
      <p:sp>
        <p:nvSpPr>
          <p:cNvPr id="3" name="Slide Number Placeholder 2"/>
          <p:cNvSpPr>
            <a:spLocks noGrp="1"/>
          </p:cNvSpPr>
          <p:nvPr>
            <p:ph type="sldNum" sz="quarter" idx="12"/>
          </p:nvPr>
        </p:nvSpPr>
        <p:spPr/>
        <p:txBody>
          <a:bodyPr/>
          <a:lstStyle/>
          <a:p>
            <a:fld id="{340BF122-B9EE-9744-AAD8-D1B3840A1AC2}" type="slidenum">
              <a:rPr lang="en-US" smtClean="0"/>
              <a:t>12</a:t>
            </a:fld>
            <a:endParaRPr lang="en-US" dirty="0"/>
          </a:p>
        </p:txBody>
      </p:sp>
      <p:graphicFrame>
        <p:nvGraphicFramePr>
          <p:cNvPr id="5" name="Content Placeholder 7"/>
          <p:cNvGraphicFramePr>
            <a:graphicFrameLocks noGrp="1"/>
          </p:cNvGraphicFramePr>
          <p:nvPr>
            <p:ph idx="1"/>
            <p:extLst>
              <p:ext uri="{D42A27DB-BD31-4B8C-83A1-F6EECF244321}">
                <p14:modId xmlns:p14="http://schemas.microsoft.com/office/powerpoint/2010/main" val="4209343899"/>
              </p:ext>
            </p:extLst>
          </p:nvPr>
        </p:nvGraphicFramePr>
        <p:xfrm>
          <a:off x="457200" y="1466850"/>
          <a:ext cx="8355013"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32855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Graduation Rates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Six-Year</a:t>
            </a:r>
          </a:p>
        </p:txBody>
      </p:sp>
      <p:sp>
        <p:nvSpPr>
          <p:cNvPr id="3" name="Slide Number Placeholder 2"/>
          <p:cNvSpPr>
            <a:spLocks noGrp="1"/>
          </p:cNvSpPr>
          <p:nvPr>
            <p:ph type="sldNum" sz="quarter" idx="12"/>
          </p:nvPr>
        </p:nvSpPr>
        <p:spPr/>
        <p:txBody>
          <a:bodyPr/>
          <a:lstStyle/>
          <a:p>
            <a:fld id="{340BF122-B9EE-9744-AAD8-D1B3840A1AC2}" type="slidenum">
              <a:rPr lang="en-US" smtClean="0"/>
              <a:t>13</a:t>
            </a:fld>
            <a:endParaRPr lang="en-US" dirty="0"/>
          </a:p>
        </p:txBody>
      </p:sp>
      <p:graphicFrame>
        <p:nvGraphicFramePr>
          <p:cNvPr id="5" name="Content Placeholder 7"/>
          <p:cNvGraphicFramePr>
            <a:graphicFrameLocks noGrp="1"/>
          </p:cNvGraphicFramePr>
          <p:nvPr>
            <p:ph idx="1"/>
            <p:extLst>
              <p:ext uri="{D42A27DB-BD31-4B8C-83A1-F6EECF244321}">
                <p14:modId xmlns:p14="http://schemas.microsoft.com/office/powerpoint/2010/main" val="3790317409"/>
              </p:ext>
            </p:extLst>
          </p:nvPr>
        </p:nvGraphicFramePr>
        <p:xfrm>
          <a:off x="457200" y="1514475"/>
          <a:ext cx="8229600" cy="4213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Student-Faculty Ratio</a:t>
            </a:r>
            <a:br>
              <a:rPr lang="en-US"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FTSE to FTFE</a:t>
            </a:r>
          </a:p>
        </p:txBody>
      </p:sp>
      <p:sp>
        <p:nvSpPr>
          <p:cNvPr id="3" name="Slide Number Placeholder 2"/>
          <p:cNvSpPr>
            <a:spLocks noGrp="1"/>
          </p:cNvSpPr>
          <p:nvPr>
            <p:ph type="sldNum" sz="quarter" idx="12"/>
          </p:nvPr>
        </p:nvSpPr>
        <p:spPr/>
        <p:txBody>
          <a:bodyPr/>
          <a:lstStyle/>
          <a:p>
            <a:fld id="{340BF122-B9EE-9744-AAD8-D1B3840A1AC2}" type="slidenum">
              <a:rPr lang="en-US" smtClean="0"/>
              <a:t>14</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20180273"/>
              </p:ext>
            </p:extLst>
          </p:nvPr>
        </p:nvGraphicFramePr>
        <p:xfrm>
          <a:off x="457200" y="1639888"/>
          <a:ext cx="8229600" cy="44767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r>
              <a:rPr lang="en-US" sz="4800" dirty="0">
                <a:solidFill>
                  <a:srgbClr val="61162D"/>
                </a:solidFill>
                <a:latin typeface="Times New Roman" panose="02020603050405020304" pitchFamily="18" charset="0"/>
                <a:cs typeface="Times New Roman" panose="02020603050405020304" pitchFamily="18" charset="0"/>
              </a:rPr>
              <a:t>Financial</a:t>
            </a:r>
            <a:endParaRPr lang="en-US" sz="48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15</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931" y="1460500"/>
            <a:ext cx="7488621" cy="4561928"/>
          </a:xfrm>
          <a:prstGeom prst="rect">
            <a:avLst/>
          </a:prstGeom>
        </p:spPr>
      </p:pic>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State Appropriations</a:t>
            </a:r>
            <a:br>
              <a:rPr lang="en-US"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Net GR </a:t>
            </a:r>
            <a:r>
              <a:rPr lang="en-US" sz="3100" dirty="0">
                <a:latin typeface="Times New Roman" panose="02020603050405020304" pitchFamily="18" charset="0"/>
                <a:cs typeface="Times New Roman" panose="02020603050405020304" pitchFamily="18" charset="0"/>
              </a:rPr>
              <a:t>(in thousands)</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16</a:t>
            </a:fld>
            <a:endParaRPr lang="en-US" dirty="0"/>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2082400292"/>
              </p:ext>
            </p:extLst>
          </p:nvPr>
        </p:nvGraphicFramePr>
        <p:xfrm>
          <a:off x="457200" y="1608138"/>
          <a:ext cx="8434388" cy="41195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FY 2017 Revenue Budget</a:t>
            </a:r>
            <a:br>
              <a:rPr lang="en-US"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17</a:t>
            </a:fld>
            <a:endParaRPr lang="en-US"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3817420464"/>
              </p:ext>
            </p:extLst>
          </p:nvPr>
        </p:nvGraphicFramePr>
        <p:xfrm>
          <a:off x="584200" y="1166813"/>
          <a:ext cx="8229600" cy="47926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95507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FY 2017 Expense Budget</a:t>
            </a:r>
            <a:br>
              <a:rPr lang="en-US"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18</a:t>
            </a:fld>
            <a:endParaRPr lang="en-US" dirty="0"/>
          </a:p>
        </p:txBody>
      </p:sp>
      <p:graphicFrame>
        <p:nvGraphicFramePr>
          <p:cNvPr id="5" name="Content Placeholder 6"/>
          <p:cNvGraphicFramePr>
            <a:graphicFrameLocks noGrp="1"/>
          </p:cNvGraphicFramePr>
          <p:nvPr>
            <p:ph idx="1"/>
            <p:extLst>
              <p:ext uri="{D42A27DB-BD31-4B8C-83A1-F6EECF244321}">
                <p14:modId xmlns:p14="http://schemas.microsoft.com/office/powerpoint/2010/main" val="2660181500"/>
              </p:ext>
            </p:extLst>
          </p:nvPr>
        </p:nvGraphicFramePr>
        <p:xfrm>
          <a:off x="457200" y="1009650"/>
          <a:ext cx="82296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274638"/>
            <a:ext cx="8102599" cy="813184"/>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Administrative Cost Ratio</a:t>
            </a:r>
            <a:br>
              <a:rPr lang="en-US"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19</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97134462"/>
              </p:ext>
            </p:extLst>
          </p:nvPr>
        </p:nvGraphicFramePr>
        <p:xfrm>
          <a:off x="457200" y="898525"/>
          <a:ext cx="8229600" cy="5156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970839"/>
          </a:xfrm>
        </p:spPr>
        <p:txBody>
          <a:bodyPr>
            <a:normAutofit/>
          </a:bodyPr>
          <a:lstStyle/>
          <a:p>
            <a:pPr algn="ctr"/>
            <a:r>
              <a:rPr lang="en-US" dirty="0">
                <a:latin typeface="Times New Roman" panose="02020603050405020304" pitchFamily="18" charset="0"/>
                <a:cs typeface="Times New Roman" panose="02020603050405020304" pitchFamily="18" charset="0"/>
              </a:rPr>
              <a:t>Institutional Recognition</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2</a:t>
            </a:fld>
            <a:endParaRPr lang="en-US" dirty="0"/>
          </a:p>
        </p:txBody>
      </p:sp>
      <p:sp>
        <p:nvSpPr>
          <p:cNvPr id="4" name="Content Placeholder 3"/>
          <p:cNvSpPr>
            <a:spLocks noGrp="1"/>
          </p:cNvSpPr>
          <p:nvPr>
            <p:ph idx="1"/>
          </p:nvPr>
        </p:nvSpPr>
        <p:spPr>
          <a:xfrm>
            <a:off x="457200" y="1245477"/>
            <a:ext cx="8481848" cy="4945774"/>
          </a:xfrm>
        </p:spPr>
        <p:txBody>
          <a:bodyPr>
            <a:normAutofit lnSpcReduction="10000"/>
          </a:bodyPr>
          <a:lstStyle/>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9</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nationally for the value of our degree</a:t>
            </a:r>
          </a:p>
          <a:p>
            <a:pPr marL="3657600" lvl="8" indent="0">
              <a:buNone/>
            </a:pPr>
            <a:r>
              <a:rPr lang="en-US" sz="2400" dirty="0">
                <a:latin typeface="Times New Roman" panose="02020603050405020304" pitchFamily="18" charset="0"/>
                <a:cs typeface="Times New Roman" panose="02020603050405020304" pitchFamily="18" charset="0"/>
              </a:rPr>
              <a:t>…The Economist</a:t>
            </a:r>
          </a:p>
          <a:p>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22</a:t>
            </a:r>
            <a:r>
              <a:rPr lang="en-US" sz="2400" baseline="30000" dirty="0">
                <a:latin typeface="Times New Roman" panose="02020603050405020304" pitchFamily="18" charset="0"/>
                <a:cs typeface="Times New Roman" panose="02020603050405020304" pitchFamily="18" charset="0"/>
              </a:rPr>
              <a:t>nd</a:t>
            </a:r>
            <a:r>
              <a:rPr lang="en-US" sz="2400" dirty="0">
                <a:latin typeface="Times New Roman" panose="02020603050405020304" pitchFamily="18" charset="0"/>
                <a:cs typeface="Times New Roman" panose="02020603050405020304" pitchFamily="18" charset="0"/>
              </a:rPr>
              <a:t> safest school in Texas and the 5</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safest public institution 									 … NICHE</a:t>
            </a:r>
          </a:p>
          <a:p>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Top 40 among affordable schools – only College Station ranked higher						… Money Magazine</a:t>
            </a:r>
          </a:p>
          <a:p>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N</a:t>
            </a:r>
            <a:r>
              <a:rPr lang="en-US" sz="2400" b="1" dirty="0">
                <a:latin typeface="Times New Roman" panose="02020603050405020304" pitchFamily="18" charset="0"/>
                <a:cs typeface="Times New Roman" panose="02020603050405020304" pitchFamily="18" charset="0"/>
              </a:rPr>
              <a:t>umber ONE </a:t>
            </a:r>
            <a:r>
              <a:rPr lang="en-US" sz="2400" dirty="0">
                <a:latin typeface="Times New Roman" panose="02020603050405020304" pitchFamily="18" charset="0"/>
                <a:cs typeface="Times New Roman" panose="02020603050405020304" pitchFamily="18" charset="0"/>
              </a:rPr>
              <a:t>Master’s granting institutions in the country for student success.  We outdid 206 other institutions</a:t>
            </a:r>
          </a:p>
          <a:p>
            <a:pPr marL="3657600" lvl="8" indent="0">
              <a:buNone/>
            </a:pPr>
            <a:r>
              <a:rPr lang="en-US" sz="2400" dirty="0">
                <a:solidFill>
                  <a:schemeClr val="tx1">
                    <a:lumMod val="95000"/>
                    <a:lumOff val="5000"/>
                  </a:schemeClr>
                </a:solidFill>
                <a:latin typeface="Times New Roman" panose="02020603050405020304" pitchFamily="18" charset="0"/>
                <a:cs typeface="Times New Roman" panose="02020603050405020304" pitchFamily="18" charset="0"/>
              </a:rPr>
              <a:t>… Eduventures</a:t>
            </a:r>
          </a:p>
        </p:txBody>
      </p:sp>
    </p:spTree>
    <p:extLst>
      <p:ext uri="{BB962C8B-B14F-4D97-AF65-F5344CB8AC3E}">
        <p14:creationId xmlns:p14="http://schemas.microsoft.com/office/powerpoint/2010/main" val="4150020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Tuition and Fees per FTSE</a:t>
            </a:r>
            <a:br>
              <a:rPr lang="en-US"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Out-of-State Peer Group</a:t>
            </a:r>
          </a:p>
        </p:txBody>
      </p:sp>
      <p:sp>
        <p:nvSpPr>
          <p:cNvPr id="3" name="Slide Number Placeholder 2"/>
          <p:cNvSpPr>
            <a:spLocks noGrp="1"/>
          </p:cNvSpPr>
          <p:nvPr>
            <p:ph type="sldNum" sz="quarter" idx="12"/>
          </p:nvPr>
        </p:nvSpPr>
        <p:spPr/>
        <p:txBody>
          <a:bodyPr/>
          <a:lstStyle/>
          <a:p>
            <a:fld id="{340BF122-B9EE-9744-AAD8-D1B3840A1AC2}" type="slidenum">
              <a:rPr lang="en-US" smtClean="0"/>
              <a:t>20</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52419203"/>
              </p:ext>
            </p:extLst>
          </p:nvPr>
        </p:nvGraphicFramePr>
        <p:xfrm>
          <a:off x="457200" y="1460500"/>
          <a:ext cx="8355014" cy="4503156"/>
        </p:xfrm>
        <a:graphic>
          <a:graphicData uri="http://schemas.openxmlformats.org/drawingml/2006/table">
            <a:tbl>
              <a:tblPr firstRow="1" bandRow="1">
                <a:tableStyleId>{5C22544A-7EE6-4342-B048-85BDC9FD1C3A}</a:tableStyleId>
              </a:tblPr>
              <a:tblGrid>
                <a:gridCol w="5249917"/>
                <a:gridCol w="3105097"/>
              </a:tblGrid>
              <a:tr h="633686">
                <a:tc>
                  <a:txBody>
                    <a:bodyPr/>
                    <a:lstStyle/>
                    <a:p>
                      <a:r>
                        <a:rPr lang="en-US" sz="2000" dirty="0" smtClean="0">
                          <a:solidFill>
                            <a:schemeClr val="bg1"/>
                          </a:solidFill>
                          <a:latin typeface="+mn-lt"/>
                        </a:rPr>
                        <a:t>Institution</a:t>
                      </a:r>
                      <a:endParaRPr lang="en-US" sz="2000" dirty="0">
                        <a:solidFill>
                          <a:schemeClr val="bg1"/>
                        </a:solidFill>
                        <a:latin typeface="+mn-lt"/>
                      </a:endParaRPr>
                    </a:p>
                  </a:txBody>
                  <a:tcPr anchor="b">
                    <a:solidFill>
                      <a:srgbClr val="61162D"/>
                    </a:solidFill>
                  </a:tcPr>
                </a:tc>
                <a:tc>
                  <a:txBody>
                    <a:bodyPr/>
                    <a:lstStyle/>
                    <a:p>
                      <a:pPr algn="ctr"/>
                      <a:r>
                        <a:rPr lang="en-US" sz="2000" dirty="0" smtClean="0">
                          <a:solidFill>
                            <a:schemeClr val="bg1"/>
                          </a:solidFill>
                          <a:latin typeface="+mn-lt"/>
                        </a:rPr>
                        <a:t>Tuition and Fee</a:t>
                      </a:r>
                      <a:r>
                        <a:rPr lang="en-US" sz="2000" baseline="0" dirty="0" smtClean="0">
                          <a:solidFill>
                            <a:schemeClr val="bg1"/>
                          </a:solidFill>
                          <a:latin typeface="+mn-lt"/>
                        </a:rPr>
                        <a:t> Revenue</a:t>
                      </a:r>
                    </a:p>
                    <a:p>
                      <a:pPr algn="ctr"/>
                      <a:r>
                        <a:rPr lang="en-US" sz="2000" dirty="0" smtClean="0">
                          <a:solidFill>
                            <a:schemeClr val="bg1"/>
                          </a:solidFill>
                          <a:latin typeface="+mn-lt"/>
                        </a:rPr>
                        <a:t> per FTSE</a:t>
                      </a:r>
                      <a:endParaRPr lang="en-US" sz="2000" dirty="0">
                        <a:solidFill>
                          <a:schemeClr val="bg1"/>
                        </a:solidFill>
                        <a:latin typeface="+mn-lt"/>
                      </a:endParaRPr>
                    </a:p>
                  </a:txBody>
                  <a:tcPr anchor="ctr">
                    <a:solidFill>
                      <a:srgbClr val="61162D"/>
                    </a:solidFill>
                  </a:tcPr>
                </a:tc>
              </a:tr>
              <a:tr h="6336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UNIVERSITY OF CENTRAL MISSOURI</a:t>
                      </a:r>
                      <a:endParaRPr lang="en-US" sz="1800" b="1"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anchor="ct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$6,960 </a:t>
                      </a:r>
                      <a:endParaRPr lang="en-US" sz="1800" b="0"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anchor="ctr">
                    <a:solidFill>
                      <a:schemeClr val="bg1">
                        <a:lumMod val="75000"/>
                      </a:schemeClr>
                    </a:solidFill>
                  </a:tcPr>
                </a:tc>
              </a:tr>
              <a:tr h="6336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NORTHWEST MISSOURI STATE UNIVERSITY</a:t>
                      </a:r>
                      <a:endParaRPr lang="en-US" sz="1800" b="1"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anchor="ct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$6,306 </a:t>
                      </a:r>
                      <a:endParaRPr lang="en-US" sz="1800" b="0"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anchor="ctr">
                    <a:solidFill>
                      <a:schemeClr val="bg1">
                        <a:lumMod val="75000"/>
                      </a:schemeClr>
                    </a:solidFill>
                  </a:tcPr>
                </a:tc>
              </a:tr>
              <a:tr h="6336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FLORIDA GULF COAST UNIVERSITY</a:t>
                      </a:r>
                      <a:endParaRPr lang="en-US" sz="1800" b="1"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anchor="ct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$4,905 </a:t>
                      </a:r>
                      <a:endParaRPr lang="en-US" sz="1800" b="0"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anchor="ctr">
                    <a:solidFill>
                      <a:schemeClr val="bg1">
                        <a:lumMod val="75000"/>
                      </a:schemeClr>
                    </a:solidFill>
                  </a:tcPr>
                </a:tc>
              </a:tr>
              <a:tr h="6336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PITTSBURG STATE UNIVERSITY</a:t>
                      </a:r>
                      <a:endParaRPr lang="en-US" sz="1800" b="1" i="0" u="none" strike="noStrike" dirty="0" smtClean="0">
                        <a:solidFill>
                          <a:schemeClr val="tx1"/>
                        </a:solidFill>
                        <a:effectLst/>
                        <a:latin typeface="Times New Roman" panose="02020603050405020304" pitchFamily="18" charset="0"/>
                        <a:cs typeface="Times New Roman" panose="02020603050405020304" pitchFamily="18" charset="0"/>
                      </a:endParaRPr>
                    </a:p>
                  </a:txBody>
                  <a:tcPr anchor="ctr">
                    <a:solidFill>
                      <a:schemeClr val="bg1">
                        <a:lumMod val="75000"/>
                      </a:schemeClr>
                    </a:solidFill>
                  </a:tcPr>
                </a:tc>
                <a:tc>
                  <a:txBody>
                    <a:bodyPr/>
                    <a:lstStyle/>
                    <a:p>
                      <a:pPr algn="ctr"/>
                      <a:r>
                        <a:rPr lang="en-US" sz="1800" u="none" strike="noStrike" dirty="0" smtClean="0">
                          <a:solidFill>
                            <a:schemeClr val="tx1"/>
                          </a:solidFill>
                          <a:effectLst/>
                          <a:latin typeface="Times New Roman" panose="02020603050405020304" pitchFamily="18" charset="0"/>
                          <a:cs typeface="Times New Roman" panose="02020603050405020304" pitchFamily="18" charset="0"/>
                        </a:rPr>
                        <a:t>$4,817</a:t>
                      </a:r>
                      <a:endParaRPr lang="en-US" sz="1800" dirty="0">
                        <a:solidFill>
                          <a:schemeClr val="tx1"/>
                        </a:solidFill>
                        <a:latin typeface="Times New Roman" panose="02020603050405020304" pitchFamily="18" charset="0"/>
                        <a:cs typeface="Times New Roman" panose="02020603050405020304" pitchFamily="18" charset="0"/>
                      </a:endParaRPr>
                    </a:p>
                  </a:txBody>
                  <a:tcPr anchor="ctr">
                    <a:solidFill>
                      <a:schemeClr val="bg1">
                        <a:lumMod val="75000"/>
                      </a:schemeClr>
                    </a:solidFill>
                  </a:tcPr>
                </a:tc>
              </a:tr>
              <a:tr h="63368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u="none" strike="noStrike" dirty="0" smtClean="0">
                          <a:solidFill>
                            <a:srgbClr val="61162D"/>
                          </a:solidFill>
                          <a:effectLst/>
                          <a:latin typeface="Times New Roman" panose="02020603050405020304" pitchFamily="18" charset="0"/>
                          <a:cs typeface="Times New Roman" panose="02020603050405020304" pitchFamily="18" charset="0"/>
                        </a:rPr>
                        <a:t>TEXAS A&amp;M INTERNATIONAL UNIVERSITY</a:t>
                      </a:r>
                      <a:endParaRPr lang="en-US" sz="1800" b="1" i="0" u="none" strike="noStrike" dirty="0" smtClean="0">
                        <a:solidFill>
                          <a:srgbClr val="61162D"/>
                        </a:solidFill>
                        <a:effectLst/>
                        <a:latin typeface="Times New Roman" panose="02020603050405020304" pitchFamily="18" charset="0"/>
                        <a:cs typeface="Times New Roman" panose="02020603050405020304" pitchFamily="18" charset="0"/>
                      </a:endParaRPr>
                    </a:p>
                  </a:txBody>
                  <a:tcPr anchor="ctr">
                    <a:solidFill>
                      <a:srgbClr val="B6A269"/>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u="none" strike="noStrike" dirty="0" smtClean="0">
                          <a:solidFill>
                            <a:srgbClr val="61162D"/>
                          </a:solidFill>
                          <a:effectLst/>
                          <a:latin typeface="Times New Roman" panose="02020603050405020304" pitchFamily="18" charset="0"/>
                          <a:cs typeface="Times New Roman" panose="02020603050405020304" pitchFamily="18" charset="0"/>
                        </a:rPr>
                        <a:t>$3,799 </a:t>
                      </a:r>
                      <a:endParaRPr lang="en-US" sz="1800" b="1" i="0" u="none" strike="noStrike" dirty="0" smtClean="0">
                        <a:solidFill>
                          <a:srgbClr val="61162D"/>
                        </a:solidFill>
                        <a:effectLst/>
                        <a:latin typeface="Times New Roman" panose="02020603050405020304" pitchFamily="18" charset="0"/>
                        <a:cs typeface="Times New Roman" panose="02020603050405020304" pitchFamily="18" charset="0"/>
                      </a:endParaRPr>
                    </a:p>
                  </a:txBody>
                  <a:tcPr anchor="ctr">
                    <a:solidFill>
                      <a:srgbClr val="B6A269"/>
                    </a:solidFill>
                  </a:tcPr>
                </a:tc>
              </a:tr>
              <a:tr h="633686">
                <a:tc>
                  <a:txBody>
                    <a:bodyPr/>
                    <a:lstStyle/>
                    <a:p>
                      <a:pPr algn="l" fontAlgn="b"/>
                      <a:r>
                        <a:rPr lang="en-US" sz="1800" b="0" i="0" u="none" strike="noStrike" dirty="0">
                          <a:solidFill>
                            <a:srgbClr val="000000"/>
                          </a:solidFill>
                          <a:effectLst/>
                          <a:latin typeface="Times New Roman" panose="02020603050405020304" pitchFamily="18" charset="0"/>
                          <a:cs typeface="Times New Roman" panose="02020603050405020304" pitchFamily="18" charset="0"/>
                        </a:rPr>
                        <a:t>ARKANSAS STATE UNIVERSITY - MAIN CAMPUS</a:t>
                      </a:r>
                    </a:p>
                  </a:txBody>
                  <a:tcPr marL="7620" marR="7620" marT="7620" marB="0" anchor="ctr">
                    <a:solidFill>
                      <a:schemeClr val="bg1">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u="none" strike="noStrike" dirty="0" smtClean="0">
                          <a:effectLst/>
                          <a:latin typeface="Times New Roman" panose="02020603050405020304" pitchFamily="18" charset="0"/>
                          <a:cs typeface="Times New Roman" panose="02020603050405020304" pitchFamily="18" charset="0"/>
                        </a:rPr>
                        <a:t>$3,633</a:t>
                      </a:r>
                      <a:endParaRPr lang="en-US" sz="1800" b="0" i="0" u="none" strike="noStrike" dirty="0" smtClean="0">
                        <a:solidFill>
                          <a:srgbClr val="000000"/>
                        </a:solidFill>
                        <a:effectLst/>
                        <a:latin typeface="Times New Roman" panose="02020603050405020304" pitchFamily="18" charset="0"/>
                        <a:cs typeface="Times New Roman" panose="02020603050405020304" pitchFamily="18" charset="0"/>
                      </a:endParaRPr>
                    </a:p>
                  </a:txBody>
                  <a:tcPr anchor="ctr">
                    <a:solidFill>
                      <a:schemeClr val="bg1">
                        <a:lumMod val="75000"/>
                      </a:schemeClr>
                    </a:solidFill>
                  </a:tcPr>
                </a:tc>
              </a:tr>
            </a:tbl>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Tuition and Fees per FTSE</a:t>
            </a:r>
            <a:br>
              <a:rPr lang="en-US"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In-State Peer Group</a:t>
            </a:r>
          </a:p>
        </p:txBody>
      </p:sp>
      <p:sp>
        <p:nvSpPr>
          <p:cNvPr id="3" name="Slide Number Placeholder 2"/>
          <p:cNvSpPr>
            <a:spLocks noGrp="1"/>
          </p:cNvSpPr>
          <p:nvPr>
            <p:ph type="sldNum" sz="quarter" idx="12"/>
          </p:nvPr>
        </p:nvSpPr>
        <p:spPr/>
        <p:txBody>
          <a:bodyPr/>
          <a:lstStyle/>
          <a:p>
            <a:fld id="{340BF122-B9EE-9744-AAD8-D1B3840A1AC2}" type="slidenum">
              <a:rPr lang="en-US" smtClean="0"/>
              <a:t>21</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735218"/>
              </p:ext>
            </p:extLst>
          </p:nvPr>
        </p:nvGraphicFramePr>
        <p:xfrm>
          <a:off x="94594" y="1618155"/>
          <a:ext cx="8718331" cy="4483101"/>
        </p:xfrm>
        <a:graphic>
          <a:graphicData uri="http://schemas.openxmlformats.org/drawingml/2006/table">
            <a:tbl>
              <a:tblPr firstRow="1" bandRow="1">
                <a:tableStyleId>{5C22544A-7EE6-4342-B048-85BDC9FD1C3A}</a:tableStyleId>
              </a:tblPr>
              <a:tblGrid>
                <a:gridCol w="2822028"/>
                <a:gridCol w="662151"/>
                <a:gridCol w="725214"/>
                <a:gridCol w="662152"/>
                <a:gridCol w="646386"/>
                <a:gridCol w="677917"/>
                <a:gridCol w="614856"/>
                <a:gridCol w="646386"/>
                <a:gridCol w="630620"/>
                <a:gridCol w="630621"/>
              </a:tblGrid>
              <a:tr h="640443">
                <a:tc>
                  <a:txBody>
                    <a:bodyPr/>
                    <a:lstStyle/>
                    <a:p>
                      <a:pPr algn="l" fontAlgn="b"/>
                      <a:r>
                        <a:rPr lang="en-US" sz="2000" b="1" u="none" strike="noStrike" dirty="0" smtClean="0">
                          <a:solidFill>
                            <a:schemeClr val="bg1"/>
                          </a:solidFill>
                          <a:effectLst/>
                          <a:latin typeface="+mj-lt"/>
                        </a:rPr>
                        <a:t>Institution</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2006</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2007</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2008</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2009</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2010</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2011</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2012</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2013</a:t>
                      </a:r>
                      <a:endParaRPr lang="en-US" sz="2000" b="1" i="0" u="none" strike="noStrike" dirty="0">
                        <a:solidFill>
                          <a:schemeClr val="bg1"/>
                        </a:solidFill>
                        <a:effectLst/>
                        <a:latin typeface="+mj-lt"/>
                      </a:endParaRPr>
                    </a:p>
                  </a:txBody>
                  <a:tcPr marL="7620" marR="7620" marT="7620" marB="0" anchor="b">
                    <a:solidFill>
                      <a:srgbClr val="61162D"/>
                    </a:solidFill>
                  </a:tcPr>
                </a:tc>
                <a:tc>
                  <a:txBody>
                    <a:bodyPr/>
                    <a:lstStyle/>
                    <a:p>
                      <a:pPr algn="ctr" fontAlgn="b"/>
                      <a:r>
                        <a:rPr lang="en-US" sz="2000" b="1" u="none" strike="noStrike" dirty="0">
                          <a:solidFill>
                            <a:schemeClr val="bg1"/>
                          </a:solidFill>
                          <a:effectLst/>
                          <a:latin typeface="+mj-lt"/>
                        </a:rPr>
                        <a:t>FY 2014</a:t>
                      </a:r>
                      <a:endParaRPr lang="en-US" sz="2000" b="1" i="0" u="none" strike="noStrike" dirty="0">
                        <a:solidFill>
                          <a:schemeClr val="bg1"/>
                        </a:solidFill>
                        <a:effectLst/>
                        <a:latin typeface="+mj-lt"/>
                      </a:endParaRPr>
                    </a:p>
                  </a:txBody>
                  <a:tcPr marL="7620" marR="7620" marT="7620" marB="0" anchor="b">
                    <a:solidFill>
                      <a:srgbClr val="61162D"/>
                    </a:solidFill>
                  </a:tcPr>
                </a:tc>
              </a:tr>
              <a:tr h="640443">
                <a:tc>
                  <a:txBody>
                    <a:bodyPr/>
                    <a:lstStyle/>
                    <a:p>
                      <a:pPr algn="l" fontAlgn="b"/>
                      <a:r>
                        <a:rPr lang="en-US" sz="1800" u="none" strike="noStrike" dirty="0">
                          <a:effectLst/>
                          <a:latin typeface="+mj-lt"/>
                        </a:rPr>
                        <a:t>Lamar University</a:t>
                      </a:r>
                      <a:endParaRPr lang="en-US" sz="18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$4,752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$5,708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$6,141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$5,541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$7,028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$7,282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$7,037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$6,771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$6,651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r>
              <a:tr h="640443">
                <a:tc>
                  <a:txBody>
                    <a:bodyPr/>
                    <a:lstStyle/>
                    <a:p>
                      <a:pPr algn="l" fontAlgn="b"/>
                      <a:r>
                        <a:rPr lang="en-US" sz="1800" u="none" strike="noStrike" dirty="0">
                          <a:effectLst/>
                          <a:latin typeface="+mj-lt"/>
                        </a:rPr>
                        <a:t>Stephen </a:t>
                      </a:r>
                      <a:r>
                        <a:rPr lang="en-US" sz="1800" u="none" strike="noStrike" dirty="0" smtClean="0">
                          <a:effectLst/>
                          <a:latin typeface="+mj-lt"/>
                        </a:rPr>
                        <a:t>F. </a:t>
                      </a:r>
                      <a:r>
                        <a:rPr lang="en-US" sz="1800" u="none" strike="noStrike" dirty="0">
                          <a:effectLst/>
                          <a:latin typeface="+mj-lt"/>
                        </a:rPr>
                        <a:t>Austin State University</a:t>
                      </a:r>
                      <a:endParaRPr lang="en-US" sz="18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$3,696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$4,047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$5,390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$5,273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$5,023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$5,369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$5,556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$5,908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$6,311 </a:t>
                      </a:r>
                      <a:endParaRPr lang="en-US" sz="1600" b="0" i="0" u="none" strike="noStrike" dirty="0">
                        <a:solidFill>
                          <a:srgbClr val="000000"/>
                        </a:solidFill>
                        <a:effectLst/>
                        <a:latin typeface="+mj-lt"/>
                      </a:endParaRPr>
                    </a:p>
                  </a:txBody>
                  <a:tcPr marL="7620" marR="7620" marT="7620" marB="0" anchor="ctr">
                    <a:solidFill>
                      <a:schemeClr val="bg1">
                        <a:lumMod val="85000"/>
                      </a:schemeClr>
                    </a:solidFill>
                  </a:tcPr>
                </a:tc>
              </a:tr>
              <a:tr h="640443">
                <a:tc>
                  <a:txBody>
                    <a:bodyPr/>
                    <a:lstStyle/>
                    <a:p>
                      <a:pPr algn="l" fontAlgn="b"/>
                      <a:r>
                        <a:rPr lang="en-US" sz="1800" u="none" strike="noStrike" dirty="0">
                          <a:effectLst/>
                          <a:latin typeface="+mj-lt"/>
                        </a:rPr>
                        <a:t>Tarleton State University</a:t>
                      </a:r>
                      <a:endParaRPr lang="en-US" sz="18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$3,788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$4,129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$4,543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$4,746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$4,870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$5,019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$5,474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$5,831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$6,117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r>
              <a:tr h="640443">
                <a:tc>
                  <a:txBody>
                    <a:bodyPr/>
                    <a:lstStyle/>
                    <a:p>
                      <a:pPr algn="l" fontAlgn="b"/>
                      <a:r>
                        <a:rPr lang="en-US" sz="1800" u="none" strike="noStrike" dirty="0">
                          <a:effectLst/>
                          <a:latin typeface="+mj-lt"/>
                        </a:rPr>
                        <a:t>West Texas </a:t>
                      </a:r>
                      <a:r>
                        <a:rPr lang="en-US" sz="1800" u="none" strike="noStrike" dirty="0" smtClean="0">
                          <a:effectLst/>
                          <a:latin typeface="+mj-lt"/>
                        </a:rPr>
                        <a:t>A&amp;M </a:t>
                      </a:r>
                      <a:r>
                        <a:rPr lang="en-US" sz="1800" u="none" strike="noStrike" dirty="0">
                          <a:effectLst/>
                          <a:latin typeface="+mj-lt"/>
                        </a:rPr>
                        <a:t>University</a:t>
                      </a:r>
                      <a:endParaRPr lang="en-US" sz="18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$3,724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$3,794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$4,477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$4,366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$4,388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$4,689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$5,378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$5,769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$6,029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r>
              <a:tr h="640443">
                <a:tc>
                  <a:txBody>
                    <a:bodyPr/>
                    <a:lstStyle/>
                    <a:p>
                      <a:pPr algn="l" fontAlgn="b"/>
                      <a:r>
                        <a:rPr lang="en-US" sz="1800" u="none" strike="noStrike" dirty="0">
                          <a:effectLst/>
                          <a:latin typeface="+mj-lt"/>
                        </a:rPr>
                        <a:t>Prairie View </a:t>
                      </a:r>
                      <a:r>
                        <a:rPr lang="en-US" sz="1800" u="none" strike="noStrike" dirty="0" smtClean="0">
                          <a:effectLst/>
                          <a:latin typeface="+mj-lt"/>
                        </a:rPr>
                        <a:t>A&amp;M </a:t>
                      </a:r>
                      <a:r>
                        <a:rPr lang="en-US" sz="1800" u="none" strike="noStrike" dirty="0">
                          <a:effectLst/>
                          <a:latin typeface="+mj-lt"/>
                        </a:rPr>
                        <a:t>University</a:t>
                      </a:r>
                      <a:endParaRPr lang="en-US" sz="18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$3,659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$4,352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$4,695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$4,483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$4,702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$4,615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$5,675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$5,137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c>
                  <a:txBody>
                    <a:bodyPr/>
                    <a:lstStyle/>
                    <a:p>
                      <a:pPr algn="r" fontAlgn="b"/>
                      <a:r>
                        <a:rPr lang="en-US" sz="1600" u="none" strike="noStrike" dirty="0" smtClean="0">
                          <a:effectLst/>
                          <a:latin typeface="+mj-lt"/>
                        </a:rPr>
                        <a:t>$5,322 </a:t>
                      </a:r>
                      <a:endParaRPr lang="en-US" sz="1600" b="1" i="0" u="none" strike="noStrike" dirty="0">
                        <a:solidFill>
                          <a:srgbClr val="000000"/>
                        </a:solidFill>
                        <a:effectLst/>
                        <a:latin typeface="+mj-lt"/>
                      </a:endParaRPr>
                    </a:p>
                  </a:txBody>
                  <a:tcPr marL="7620" marR="7620" marT="7620" marB="0" anchor="ctr">
                    <a:solidFill>
                      <a:schemeClr val="bg1">
                        <a:lumMod val="85000"/>
                      </a:schemeClr>
                    </a:solidFill>
                  </a:tcPr>
                </a:tc>
              </a:tr>
              <a:tr h="640443">
                <a:tc>
                  <a:txBody>
                    <a:bodyPr/>
                    <a:lstStyle/>
                    <a:p>
                      <a:pPr algn="l" fontAlgn="b"/>
                      <a:r>
                        <a:rPr lang="en-US" sz="1800" b="1" u="none" strike="noStrike" dirty="0">
                          <a:solidFill>
                            <a:srgbClr val="61162D"/>
                          </a:solidFill>
                          <a:effectLst/>
                          <a:latin typeface="+mj-lt"/>
                        </a:rPr>
                        <a:t>Texas </a:t>
                      </a:r>
                      <a:r>
                        <a:rPr lang="en-US" sz="1800" b="1" u="none" strike="noStrike" dirty="0" smtClean="0">
                          <a:solidFill>
                            <a:srgbClr val="61162D"/>
                          </a:solidFill>
                          <a:effectLst/>
                          <a:latin typeface="+mj-lt"/>
                        </a:rPr>
                        <a:t>A&amp;M </a:t>
                      </a:r>
                      <a:r>
                        <a:rPr lang="en-US" sz="1800" b="1" u="none" strike="noStrike" dirty="0">
                          <a:solidFill>
                            <a:srgbClr val="61162D"/>
                          </a:solidFill>
                          <a:effectLst/>
                          <a:latin typeface="+mj-lt"/>
                        </a:rPr>
                        <a:t>International University</a:t>
                      </a:r>
                      <a:endParaRPr lang="en-US" sz="18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$2,199 </a:t>
                      </a:r>
                      <a:endParaRPr lang="en-US" sz="16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$2,765 </a:t>
                      </a:r>
                      <a:endParaRPr lang="en-US" sz="16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$3,481 </a:t>
                      </a:r>
                      <a:endParaRPr lang="en-US" sz="16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$3,801 </a:t>
                      </a:r>
                      <a:endParaRPr lang="en-US" sz="16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$3,354 </a:t>
                      </a:r>
                      <a:endParaRPr lang="en-US" sz="16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$3,445 </a:t>
                      </a:r>
                      <a:endParaRPr lang="en-US" sz="16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$3,351 </a:t>
                      </a:r>
                      <a:endParaRPr lang="en-US" sz="16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$3,700 </a:t>
                      </a:r>
                      <a:endParaRPr lang="en-US" sz="1600" b="1" i="0" u="none" strike="noStrike" dirty="0">
                        <a:solidFill>
                          <a:srgbClr val="61162D"/>
                        </a:solidFill>
                        <a:effectLst/>
                        <a:latin typeface="+mj-lt"/>
                      </a:endParaRPr>
                    </a:p>
                  </a:txBody>
                  <a:tcPr marL="7620" marR="7620" marT="7620" marB="0" anchor="ctr">
                    <a:solidFill>
                      <a:srgbClr val="B6A269"/>
                    </a:solidFill>
                  </a:tcPr>
                </a:tc>
                <a:tc>
                  <a:txBody>
                    <a:bodyPr/>
                    <a:lstStyle/>
                    <a:p>
                      <a:pPr algn="r" fontAlgn="b"/>
                      <a:r>
                        <a:rPr lang="en-US" sz="1600" b="1" u="none" strike="noStrike" dirty="0" smtClean="0">
                          <a:solidFill>
                            <a:srgbClr val="61162D"/>
                          </a:solidFill>
                          <a:effectLst/>
                          <a:latin typeface="+mj-lt"/>
                        </a:rPr>
                        <a:t>$3,799 </a:t>
                      </a:r>
                      <a:endParaRPr lang="en-US" sz="1600" b="1" i="0" u="none" strike="noStrike" dirty="0">
                        <a:solidFill>
                          <a:srgbClr val="61162D"/>
                        </a:solidFill>
                        <a:effectLst/>
                        <a:latin typeface="+mj-lt"/>
                      </a:endParaRPr>
                    </a:p>
                  </a:txBody>
                  <a:tcPr marL="7620" marR="7620" marT="7620" marB="0" anchor="ctr">
                    <a:solidFill>
                      <a:srgbClr val="B6A269"/>
                    </a:solidFill>
                  </a:tcPr>
                </a:tc>
              </a:tr>
            </a:tbl>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1" y="274637"/>
            <a:ext cx="8102599" cy="844715"/>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Salary Plans</a:t>
            </a:r>
            <a:br>
              <a:rPr lang="en-US"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22</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46107166"/>
              </p:ext>
            </p:extLst>
          </p:nvPr>
        </p:nvGraphicFramePr>
        <p:xfrm>
          <a:off x="1970689" y="659731"/>
          <a:ext cx="6306208" cy="5423569"/>
        </p:xfrm>
        <a:graphic>
          <a:graphicData uri="http://schemas.openxmlformats.org/drawingml/2006/table">
            <a:tbl>
              <a:tblPr firstRow="1" bandRow="1">
                <a:tableStyleId>{5C22544A-7EE6-4342-B048-85BDC9FD1C3A}</a:tableStyleId>
              </a:tblPr>
              <a:tblGrid>
                <a:gridCol w="3678621"/>
                <a:gridCol w="542469"/>
                <a:gridCol w="2085118"/>
              </a:tblGrid>
              <a:tr h="859111">
                <a:tc>
                  <a:txBody>
                    <a:bodyPr/>
                    <a:lstStyle/>
                    <a:p>
                      <a:pPr algn="ctr" fontAlgn="b"/>
                      <a:r>
                        <a:rPr lang="en-US" sz="2000" b="1" u="none" strike="noStrike" dirty="0">
                          <a:solidFill>
                            <a:schemeClr val="bg1"/>
                          </a:solidFill>
                          <a:effectLst/>
                        </a:rPr>
                        <a:t>FY </a:t>
                      </a:r>
                      <a:r>
                        <a:rPr lang="en-US" sz="2000" b="1" u="none" strike="noStrike" dirty="0" smtClean="0">
                          <a:solidFill>
                            <a:schemeClr val="bg1"/>
                          </a:solidFill>
                          <a:effectLst/>
                        </a:rPr>
                        <a:t>2017 Salary</a:t>
                      </a:r>
                      <a:r>
                        <a:rPr lang="en-US" sz="2000" b="1" u="none" strike="noStrike" baseline="0" dirty="0" smtClean="0">
                          <a:solidFill>
                            <a:schemeClr val="bg1"/>
                          </a:solidFill>
                          <a:effectLst/>
                        </a:rPr>
                        <a:t> Plan</a:t>
                      </a:r>
                      <a:endParaRPr lang="en-US" sz="2000" b="1" i="0" u="none" strike="noStrike" dirty="0">
                        <a:solidFill>
                          <a:schemeClr val="bg1"/>
                        </a:solidFill>
                        <a:effectLst/>
                        <a:latin typeface="Calibri" panose="020F0502020204030204" pitchFamily="34" charset="0"/>
                      </a:endParaRPr>
                    </a:p>
                  </a:txBody>
                  <a:tcPr marL="0" marR="0" marT="0" marB="0" anchor="ctr">
                    <a:solidFill>
                      <a:srgbClr val="61162D"/>
                    </a:solidFill>
                  </a:tcPr>
                </a:tc>
                <a:tc>
                  <a:txBody>
                    <a:bodyPr/>
                    <a:lstStyle/>
                    <a:p>
                      <a:pPr algn="ctr" fontAlgn="b"/>
                      <a:endParaRPr lang="en-US" sz="2000" b="1" i="0" u="sng" strike="noStrike" dirty="0">
                        <a:solidFill>
                          <a:schemeClr val="bg1"/>
                        </a:solidFill>
                        <a:effectLst/>
                        <a:latin typeface="Calibri" panose="020F0502020204030204" pitchFamily="34" charset="0"/>
                      </a:endParaRPr>
                    </a:p>
                  </a:txBody>
                  <a:tcPr marL="0" marR="0" marT="0" marB="0" anchor="ctr">
                    <a:solidFill>
                      <a:srgbClr val="61162D"/>
                    </a:solidFill>
                  </a:tcPr>
                </a:tc>
                <a:tc>
                  <a:txBody>
                    <a:bodyPr/>
                    <a:lstStyle/>
                    <a:p>
                      <a:pPr algn="ctr" fontAlgn="b"/>
                      <a:r>
                        <a:rPr lang="en-US" sz="2000" b="1" u="none" strike="noStrike" dirty="0">
                          <a:solidFill>
                            <a:schemeClr val="bg1"/>
                          </a:solidFill>
                          <a:effectLst/>
                        </a:rPr>
                        <a:t> </a:t>
                      </a:r>
                      <a:r>
                        <a:rPr lang="en-US" sz="2000" b="1" u="none" strike="noStrike" dirty="0" smtClean="0">
                          <a:solidFill>
                            <a:schemeClr val="bg1"/>
                          </a:solidFill>
                          <a:effectLst/>
                        </a:rPr>
                        <a:t>Amount</a:t>
                      </a:r>
                      <a:endParaRPr lang="en-US" sz="2000" b="1" i="0" u="none" strike="noStrike" dirty="0">
                        <a:solidFill>
                          <a:schemeClr val="bg1"/>
                        </a:solidFill>
                        <a:effectLst/>
                        <a:latin typeface="Calibri" panose="020F0502020204030204" pitchFamily="34" charset="0"/>
                      </a:endParaRPr>
                    </a:p>
                  </a:txBody>
                  <a:tcPr marL="0" marR="0" marT="0" marB="0" anchor="ctr">
                    <a:solidFill>
                      <a:srgbClr val="61162D"/>
                    </a:solidFill>
                  </a:tcPr>
                </a:tc>
              </a:tr>
              <a:tr h="342512">
                <a:tc>
                  <a:txBody>
                    <a:bodyPr/>
                    <a:lstStyle/>
                    <a:p>
                      <a:pPr algn="l" fontAlgn="t"/>
                      <a:r>
                        <a:rPr lang="en-US" sz="1600" b="1" i="1" u="none" strike="noStrike" dirty="0">
                          <a:solidFill>
                            <a:srgbClr val="61162D"/>
                          </a:solidFill>
                          <a:effectLst/>
                        </a:rPr>
                        <a:t>Faculty:</a:t>
                      </a:r>
                      <a:endParaRPr lang="en-US" sz="1600" b="1" i="1" u="none" strike="noStrike" dirty="0">
                        <a:solidFill>
                          <a:srgbClr val="61162D"/>
                        </a:solidFill>
                        <a:effectLst/>
                        <a:latin typeface="Calibri" panose="020F0502020204030204" pitchFamily="34" charset="0"/>
                      </a:endParaRPr>
                    </a:p>
                  </a:txBody>
                  <a:tcPr marL="0" marR="0" marT="0" marB="0">
                    <a:solidFill>
                      <a:srgbClr val="B6A269"/>
                    </a:solidFill>
                  </a:tcPr>
                </a:tc>
                <a:tc>
                  <a:txBody>
                    <a:bodyPr/>
                    <a:lstStyle/>
                    <a:p>
                      <a:pPr algn="just" fontAlgn="t"/>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solidFill>
                      <a:srgbClr val="B6A269"/>
                    </a:solidFill>
                  </a:tcPr>
                </a:tc>
                <a:tc>
                  <a:txBody>
                    <a:bodyPr/>
                    <a:lstStyle/>
                    <a:p>
                      <a:pPr algn="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nchor="b">
                    <a:solidFill>
                      <a:srgbClr val="B6A269"/>
                    </a:solidFill>
                  </a:tcPr>
                </a:tc>
              </a:tr>
              <a:tr h="450427">
                <a:tc>
                  <a:txBody>
                    <a:bodyPr/>
                    <a:lstStyle/>
                    <a:p>
                      <a:pPr algn="l" fontAlgn="t"/>
                      <a:r>
                        <a:rPr lang="en-US" sz="1600" u="none" strike="noStrike" dirty="0" smtClean="0">
                          <a:effectLst/>
                        </a:rPr>
                        <a:t>2% </a:t>
                      </a:r>
                      <a:r>
                        <a:rPr lang="en-US" sz="1600" u="none" strike="noStrike" dirty="0">
                          <a:effectLst/>
                        </a:rPr>
                        <a:t>Merit Pool </a:t>
                      </a:r>
                      <a:r>
                        <a:rPr lang="en-US" sz="1600" u="none" strike="noStrike" dirty="0" smtClean="0">
                          <a:effectLst/>
                        </a:rPr>
                        <a:t>(contingent on </a:t>
                      </a:r>
                    </a:p>
                    <a:p>
                      <a:pPr lvl="1" algn="l" fontAlgn="t"/>
                      <a:r>
                        <a:rPr lang="en-US" sz="1600" u="none" strike="noStrike" dirty="0" smtClean="0">
                          <a:effectLst/>
                        </a:rPr>
                        <a:t>fall</a:t>
                      </a:r>
                      <a:r>
                        <a:rPr lang="en-US" sz="1600" u="none" strike="noStrike" baseline="0" dirty="0" smtClean="0">
                          <a:effectLst/>
                        </a:rPr>
                        <a:t> semester credit hours</a:t>
                      </a:r>
                      <a:r>
                        <a:rPr lang="en-US" sz="1600" u="none" strike="noStrike" dirty="0" smtClean="0">
                          <a:effectLst/>
                        </a:rPr>
                        <a:t>)</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just" fontAlgn="t"/>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t"/>
                      <a:r>
                        <a:rPr lang="en-US" sz="1600" u="none" strike="noStrike" dirty="0" smtClean="0">
                          <a:effectLst/>
                        </a:rPr>
                        <a:t>$400,000</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r>
              <a:tr h="450427">
                <a:tc>
                  <a:txBody>
                    <a:bodyPr/>
                    <a:lstStyle/>
                    <a:p>
                      <a:pPr algn="l" fontAlgn="t"/>
                      <a:r>
                        <a:rPr lang="en-US" sz="1600" u="none" strike="noStrike" dirty="0" smtClean="0">
                          <a:effectLst/>
                        </a:rPr>
                        <a:t>Promotions and Market </a:t>
                      </a:r>
                    </a:p>
                    <a:p>
                      <a:pPr lvl="1" algn="l" fontAlgn="t"/>
                      <a:r>
                        <a:rPr lang="en-US" sz="1600" u="none" strike="noStrike" dirty="0" smtClean="0">
                          <a:effectLst/>
                        </a:rPr>
                        <a:t>Adjustments</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just" fontAlgn="t"/>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t"/>
                      <a:r>
                        <a:rPr lang="en-US" sz="1600" u="none" strike="noStrike" dirty="0" smtClean="0">
                          <a:effectLst/>
                        </a:rPr>
                        <a:t>$50,000</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r>
              <a:tr h="342512">
                <a:tc>
                  <a:txBody>
                    <a:bodyPr/>
                    <a:lstStyle/>
                    <a:p>
                      <a:pPr algn="l" fontAlgn="b"/>
                      <a:r>
                        <a:rPr lang="en-US" sz="1600" u="none" strike="noStrike" dirty="0">
                          <a:effectLst/>
                        </a:rPr>
                        <a:t>   Benefits</a:t>
                      </a:r>
                      <a:endParaRPr lang="en-US" sz="1600" b="0" i="1" u="none" strike="noStrike" dirty="0">
                        <a:solidFill>
                          <a:srgbClr val="000000"/>
                        </a:solidFill>
                        <a:effectLst/>
                        <a:latin typeface="Calibri" panose="020F0502020204030204" pitchFamily="34" charset="0"/>
                      </a:endParaRPr>
                    </a:p>
                  </a:txBody>
                  <a:tcPr marL="0" marR="0" marT="0" marB="0" anchor="b">
                    <a:solidFill>
                      <a:schemeClr val="bg1">
                        <a:lumMod val="85000"/>
                      </a:schemeClr>
                    </a:solidFill>
                  </a:tcPr>
                </a:tc>
                <a:tc>
                  <a:txBody>
                    <a:bodyPr/>
                    <a:lstStyle/>
                    <a:p>
                      <a:pPr algn="just" fontAlgn="t"/>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b"/>
                      <a:r>
                        <a:rPr lang="en-US" sz="1600" u="none" strike="noStrike" dirty="0">
                          <a:effectLst/>
                        </a:rPr>
                        <a:t>                       </a:t>
                      </a:r>
                      <a:r>
                        <a:rPr lang="en-US" sz="1600" u="none" strike="noStrike" dirty="0" smtClean="0">
                          <a:effectLst/>
                        </a:rPr>
                        <a:t>$175,000   </a:t>
                      </a:r>
                      <a:endParaRPr lang="en-US" sz="1600" b="0" i="0" u="none" strike="noStrike" dirty="0">
                        <a:solidFill>
                          <a:srgbClr val="000000"/>
                        </a:solidFill>
                        <a:effectLst/>
                        <a:latin typeface="Calibri" panose="020F0502020204030204" pitchFamily="34" charset="0"/>
                      </a:endParaRPr>
                    </a:p>
                  </a:txBody>
                  <a:tcPr marL="0" marR="0" marT="0" marB="0" anchor="b">
                    <a:solidFill>
                      <a:schemeClr val="bg1">
                        <a:lumMod val="85000"/>
                      </a:schemeClr>
                    </a:solidFill>
                  </a:tcPr>
                </a:tc>
              </a:tr>
              <a:tr h="342512">
                <a:tc>
                  <a:txBody>
                    <a:bodyPr/>
                    <a:lstStyle/>
                    <a:p>
                      <a:pPr algn="r" fontAlgn="t"/>
                      <a:r>
                        <a:rPr lang="en-US" sz="1600" u="none" strike="noStrike" dirty="0" smtClean="0">
                          <a:effectLst/>
                        </a:rPr>
                        <a:t>Faculty</a:t>
                      </a:r>
                      <a:r>
                        <a:rPr lang="en-US" sz="1600" u="none" strike="noStrike" baseline="0" dirty="0" smtClean="0">
                          <a:effectLst/>
                        </a:rPr>
                        <a:t> Subtotal:</a:t>
                      </a:r>
                      <a:r>
                        <a:rPr lang="en-US" sz="1600" u="none" strike="noStrike" dirty="0">
                          <a:effectLst/>
                        </a:rPr>
                        <a:t> </a:t>
                      </a:r>
                      <a:endParaRPr lang="en-US" sz="1600" b="1"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t"/>
                      <a:endParaRPr lang="en-US" sz="1600" b="1"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b"/>
                      <a:r>
                        <a:rPr lang="en-US" sz="1600" u="none" strike="noStrike" dirty="0">
                          <a:effectLst/>
                        </a:rPr>
                        <a:t> </a:t>
                      </a:r>
                      <a:r>
                        <a:rPr lang="en-US" sz="1600" u="none" strike="noStrike" dirty="0" smtClean="0">
                          <a:effectLst/>
                        </a:rPr>
                        <a:t>     </a:t>
                      </a:r>
                      <a:r>
                        <a:rPr lang="en-US" sz="1600" b="1" u="none" strike="noStrike" dirty="0" smtClean="0">
                          <a:effectLst/>
                        </a:rPr>
                        <a:t>$625,000             </a:t>
                      </a:r>
                      <a:endParaRPr lang="en-US" sz="1600" b="1" i="0" u="none" strike="noStrike" dirty="0">
                        <a:solidFill>
                          <a:srgbClr val="000000"/>
                        </a:solidFill>
                        <a:effectLst/>
                        <a:latin typeface="Calibri" panose="020F0502020204030204" pitchFamily="34" charset="0"/>
                      </a:endParaRPr>
                    </a:p>
                  </a:txBody>
                  <a:tcPr marL="0" marR="0" marT="0" marB="0" anchor="b">
                    <a:solidFill>
                      <a:schemeClr val="bg1">
                        <a:lumMod val="85000"/>
                      </a:schemeClr>
                    </a:solidFill>
                  </a:tcPr>
                </a:tc>
              </a:tr>
              <a:tr h="342512">
                <a:tc>
                  <a:txBody>
                    <a:bodyPr/>
                    <a:lstStyle/>
                    <a:p>
                      <a:pPr algn="l" fontAlgn="t"/>
                      <a:r>
                        <a:rPr lang="en-US" sz="1600" b="1" i="1" u="none" strike="noStrike" dirty="0">
                          <a:solidFill>
                            <a:srgbClr val="61162D"/>
                          </a:solidFill>
                          <a:effectLst/>
                        </a:rPr>
                        <a:t>Staff:</a:t>
                      </a:r>
                      <a:endParaRPr lang="en-US" sz="1600" b="1" i="1" u="none" strike="noStrike" dirty="0">
                        <a:solidFill>
                          <a:srgbClr val="61162D"/>
                        </a:solidFill>
                        <a:effectLst/>
                        <a:latin typeface="Calibri" panose="020F0502020204030204" pitchFamily="34" charset="0"/>
                      </a:endParaRPr>
                    </a:p>
                  </a:txBody>
                  <a:tcPr marL="0" marR="0" marT="0" marB="0">
                    <a:solidFill>
                      <a:srgbClr val="B6A269"/>
                    </a:solidFill>
                  </a:tcPr>
                </a:tc>
                <a:tc>
                  <a:txBody>
                    <a:bodyPr/>
                    <a:lstStyle/>
                    <a:p>
                      <a:pPr algn="r" fontAlgn="t"/>
                      <a:r>
                        <a:rPr lang="en-US" sz="1600" u="none" strike="noStrike" dirty="0">
                          <a:effectLst/>
                        </a:rPr>
                        <a:t> </a:t>
                      </a:r>
                      <a:endParaRPr lang="en-US" sz="1600" b="1" i="0" u="none" strike="noStrike" dirty="0">
                        <a:solidFill>
                          <a:srgbClr val="000000"/>
                        </a:solidFill>
                        <a:effectLst/>
                        <a:latin typeface="Calibri" panose="020F0502020204030204" pitchFamily="34" charset="0"/>
                      </a:endParaRPr>
                    </a:p>
                  </a:txBody>
                  <a:tcPr marL="0" marR="0" marT="0" marB="0">
                    <a:solidFill>
                      <a:srgbClr val="B6A269"/>
                    </a:solidFill>
                  </a:tcPr>
                </a:tc>
                <a:tc>
                  <a:txBody>
                    <a:bodyPr/>
                    <a:lstStyle/>
                    <a:p>
                      <a:pPr algn="r"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nchor="b">
                    <a:solidFill>
                      <a:srgbClr val="B6A269"/>
                    </a:solidFill>
                  </a:tcPr>
                </a:tc>
              </a:tr>
              <a:tr h="450427">
                <a:tc>
                  <a:txBody>
                    <a:bodyPr/>
                    <a:lstStyle/>
                    <a:p>
                      <a:pPr algn="l" fontAlgn="t"/>
                      <a:r>
                        <a:rPr lang="en-US" sz="1600" u="none" strike="noStrike" dirty="0" smtClean="0">
                          <a:effectLst/>
                        </a:rPr>
                        <a:t>2% </a:t>
                      </a:r>
                      <a:r>
                        <a:rPr lang="en-US" sz="1600" u="none" strike="noStrike" dirty="0">
                          <a:effectLst/>
                        </a:rPr>
                        <a:t>Merit Pool </a:t>
                      </a:r>
                      <a:r>
                        <a:rPr lang="en-US" sz="1600" u="none" strike="noStrike" dirty="0" smtClean="0">
                          <a:effectLst/>
                        </a:rPr>
                        <a:t>(contingent on </a:t>
                      </a:r>
                    </a:p>
                    <a:p>
                      <a:pPr lvl="1" algn="l" fontAlgn="t"/>
                      <a:r>
                        <a:rPr lang="en-US" sz="1600" u="none" strike="noStrike" dirty="0" smtClean="0">
                          <a:effectLst/>
                        </a:rPr>
                        <a:t>fall semester</a:t>
                      </a:r>
                      <a:r>
                        <a:rPr lang="en-US" sz="1600" u="none" strike="noStrike" baseline="0" dirty="0" smtClean="0">
                          <a:effectLst/>
                        </a:rPr>
                        <a:t> credit hours</a:t>
                      </a:r>
                      <a:r>
                        <a:rPr lang="en-US" sz="1600" u="none" strike="noStrike" dirty="0" smtClean="0">
                          <a:effectLst/>
                        </a:rPr>
                        <a:t>)</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just" fontAlgn="t"/>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t"/>
                      <a:r>
                        <a:rPr lang="en-US" sz="1600" u="none" strike="noStrike" dirty="0" smtClean="0">
                          <a:effectLst/>
                        </a:rPr>
                        <a:t>$461,000</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r>
              <a:tr h="450427">
                <a:tc>
                  <a:txBody>
                    <a:bodyPr/>
                    <a:lstStyle/>
                    <a:p>
                      <a:pPr algn="l" fontAlgn="t"/>
                      <a:r>
                        <a:rPr lang="en-US" sz="1600" u="none" strike="noStrike" dirty="0" smtClean="0">
                          <a:effectLst/>
                        </a:rPr>
                        <a:t>Market Adjustments</a:t>
                      </a:r>
                      <a:r>
                        <a:rPr lang="en-US" sz="1600" u="none" strike="noStrike" baseline="0" dirty="0" smtClean="0">
                          <a:effectLst/>
                        </a:rPr>
                        <a:t> (based on </a:t>
                      </a:r>
                    </a:p>
                    <a:p>
                      <a:pPr lvl="1" algn="l" fontAlgn="t"/>
                      <a:r>
                        <a:rPr lang="en-US" sz="1600" u="none" strike="noStrike" baseline="0" dirty="0" smtClean="0">
                          <a:effectLst/>
                        </a:rPr>
                        <a:t>compensation study)</a:t>
                      </a:r>
                    </a:p>
                  </a:txBody>
                  <a:tcPr marL="0" marR="0" marT="0" marB="0">
                    <a:solidFill>
                      <a:schemeClr val="bg1">
                        <a:lumMod val="85000"/>
                      </a:schemeClr>
                    </a:solidFill>
                  </a:tcPr>
                </a:tc>
                <a:tc>
                  <a:txBody>
                    <a:bodyPr/>
                    <a:lstStyle/>
                    <a:p>
                      <a:pPr algn="just" fontAlgn="t"/>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t"/>
                      <a:r>
                        <a:rPr lang="en-US" sz="1600" u="none" strike="noStrike" dirty="0" smtClean="0">
                          <a:effectLst/>
                        </a:rPr>
                        <a:t>$45,000</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r>
              <a:tr h="314826">
                <a:tc>
                  <a:txBody>
                    <a:bodyPr/>
                    <a:lstStyle/>
                    <a:p>
                      <a:pPr algn="l" fontAlgn="t"/>
                      <a:r>
                        <a:rPr lang="en-US" sz="1600" u="none" strike="noStrike" dirty="0">
                          <a:effectLst/>
                        </a:rPr>
                        <a:t>   Benefits</a:t>
                      </a:r>
                      <a:endParaRPr lang="en-US" sz="1600" b="0" i="1"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just" fontAlgn="t"/>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b"/>
                      <a:r>
                        <a:rPr lang="en-US" sz="1600" b="0" i="0" u="none" strike="noStrike" dirty="0" smtClean="0">
                          <a:solidFill>
                            <a:schemeClr val="dk1"/>
                          </a:solidFill>
                          <a:effectLst/>
                          <a:latin typeface="+mn-lt"/>
                        </a:rPr>
                        <a:t>$214,000</a:t>
                      </a:r>
                      <a:endParaRPr lang="en-US" sz="1600" b="0" i="0" u="none" strike="noStrike" dirty="0">
                        <a:solidFill>
                          <a:srgbClr val="000000"/>
                        </a:solidFill>
                        <a:effectLst/>
                        <a:latin typeface="Calibri" panose="020F0502020204030204" pitchFamily="34" charset="0"/>
                      </a:endParaRPr>
                    </a:p>
                  </a:txBody>
                  <a:tcPr marL="0" marR="0" marT="0" marB="0" anchor="b">
                    <a:solidFill>
                      <a:schemeClr val="bg1">
                        <a:lumMod val="85000"/>
                      </a:schemeClr>
                    </a:solidFill>
                  </a:tcPr>
                </a:tc>
              </a:tr>
              <a:tr h="342512">
                <a:tc>
                  <a:txBody>
                    <a:bodyPr/>
                    <a:lstStyle/>
                    <a:p>
                      <a:pPr marL="0" marR="0" indent="0" algn="r" defTabSz="457200" rtl="0" eaLnBrk="1" fontAlgn="t" latinLnBrk="0" hangingPunct="1">
                        <a:lnSpc>
                          <a:spcPct val="100000"/>
                        </a:lnSpc>
                        <a:spcBef>
                          <a:spcPts val="0"/>
                        </a:spcBef>
                        <a:spcAft>
                          <a:spcPts val="0"/>
                        </a:spcAft>
                        <a:buClrTx/>
                        <a:buSzTx/>
                        <a:buFontTx/>
                        <a:buNone/>
                        <a:tabLst/>
                        <a:defRPr/>
                      </a:pPr>
                      <a:r>
                        <a:rPr lang="en-US" sz="1600" u="none" strike="noStrike" dirty="0" smtClean="0">
                          <a:effectLst/>
                        </a:rPr>
                        <a:t>Staff Subtotal:</a:t>
                      </a:r>
                      <a:r>
                        <a:rPr lang="en-US" sz="1600" u="none" strike="noStrike" dirty="0">
                          <a:effectLst/>
                        </a:rPr>
                        <a:t> </a:t>
                      </a:r>
                      <a:endParaRPr lang="en-US" sz="1600" b="1"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t"/>
                      <a:endParaRPr lang="en-US" sz="1600" b="1"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c>
                  <a:txBody>
                    <a:bodyPr/>
                    <a:lstStyle/>
                    <a:p>
                      <a:pPr algn="r" fontAlgn="t"/>
                      <a:r>
                        <a:rPr lang="en-US" sz="1600" u="none" strike="noStrike" dirty="0">
                          <a:effectLst/>
                        </a:rPr>
                        <a:t> </a:t>
                      </a:r>
                      <a:r>
                        <a:rPr lang="en-US" sz="1600" u="none" strike="noStrike" dirty="0" smtClean="0">
                          <a:effectLst/>
                        </a:rPr>
                        <a:t>   </a:t>
                      </a:r>
                      <a:r>
                        <a:rPr lang="en-US" sz="1600" b="1" u="none" strike="noStrike" dirty="0" smtClean="0">
                          <a:effectLst/>
                        </a:rPr>
                        <a:t>$720,000                      </a:t>
                      </a:r>
                      <a:endParaRPr lang="en-US" sz="1600" b="1" i="0" u="none" strike="noStrike" dirty="0">
                        <a:solidFill>
                          <a:srgbClr val="000000"/>
                        </a:solidFill>
                        <a:effectLst/>
                        <a:latin typeface="Calibri" panose="020F0502020204030204" pitchFamily="34" charset="0"/>
                      </a:endParaRPr>
                    </a:p>
                  </a:txBody>
                  <a:tcPr marL="0" marR="0" marT="0" marB="0">
                    <a:solidFill>
                      <a:schemeClr val="bg1">
                        <a:lumMod val="85000"/>
                      </a:schemeClr>
                    </a:solidFill>
                  </a:tcPr>
                </a:tc>
              </a:tr>
              <a:tr h="342512">
                <a:tc>
                  <a:txBody>
                    <a:bodyPr/>
                    <a:lstStyle/>
                    <a:p>
                      <a:pPr algn="l" fontAlgn="t"/>
                      <a:endParaRPr lang="en-US" sz="1600" b="1" i="0" u="none" strike="noStrike" dirty="0">
                        <a:solidFill>
                          <a:srgbClr val="61162D"/>
                        </a:solidFill>
                        <a:effectLst/>
                        <a:latin typeface="Calibri" panose="020F0502020204030204" pitchFamily="34" charset="0"/>
                      </a:endParaRPr>
                    </a:p>
                  </a:txBody>
                  <a:tcPr marL="0" marR="0" marT="0" marB="0"/>
                </a:tc>
                <a:tc>
                  <a:txBody>
                    <a:bodyPr/>
                    <a:lstStyle/>
                    <a:p>
                      <a:pPr algn="r" fontAlgn="t"/>
                      <a:endParaRPr lang="en-US" sz="1600" b="1" i="0" u="none" strike="noStrike" dirty="0">
                        <a:solidFill>
                          <a:srgbClr val="61162D"/>
                        </a:solidFill>
                        <a:effectLst/>
                        <a:latin typeface="Calibri" panose="020F0502020204030204" pitchFamily="34" charset="0"/>
                      </a:endParaRPr>
                    </a:p>
                  </a:txBody>
                  <a:tcPr marL="0" marR="0" marT="0" marB="0"/>
                </a:tc>
                <a:tc>
                  <a:txBody>
                    <a:bodyPr/>
                    <a:lstStyle/>
                    <a:p>
                      <a:pPr algn="r" fontAlgn="t"/>
                      <a:endParaRPr lang="en-US" sz="1600" b="1" i="0" u="none" strike="noStrike" dirty="0">
                        <a:solidFill>
                          <a:srgbClr val="61162D"/>
                        </a:solidFill>
                        <a:effectLst/>
                        <a:latin typeface="Calibri" panose="020F0502020204030204" pitchFamily="34" charset="0"/>
                      </a:endParaRPr>
                    </a:p>
                  </a:txBody>
                  <a:tcPr marL="0" marR="0" marT="0" marB="0"/>
                </a:tc>
              </a:tr>
              <a:tr h="115295">
                <a:tc>
                  <a:txBody>
                    <a:bodyPr/>
                    <a:lstStyle/>
                    <a:p>
                      <a:pPr lvl="1" algn="l" fontAlgn="t"/>
                      <a:r>
                        <a:rPr lang="en-US" sz="1600" b="1" u="none" strike="noStrike" dirty="0" smtClean="0">
                          <a:solidFill>
                            <a:srgbClr val="61162D"/>
                          </a:solidFill>
                          <a:effectLst/>
                        </a:rPr>
                        <a:t>Total:</a:t>
                      </a:r>
                      <a:r>
                        <a:rPr lang="en-US" sz="1600" b="1" u="none" strike="noStrike" dirty="0">
                          <a:solidFill>
                            <a:srgbClr val="61162D"/>
                          </a:solidFill>
                          <a:effectLst/>
                        </a:rPr>
                        <a:t> </a:t>
                      </a:r>
                      <a:endParaRPr lang="en-US" sz="1600" b="1" i="0" u="none" strike="noStrike" dirty="0">
                        <a:solidFill>
                          <a:srgbClr val="61162D"/>
                        </a:solidFill>
                        <a:effectLst/>
                        <a:latin typeface="Calibri" panose="020F0502020204030204" pitchFamily="34" charset="0"/>
                      </a:endParaRPr>
                    </a:p>
                  </a:txBody>
                  <a:tcPr marL="0" marR="0" marT="0" marB="0" anchor="ctr">
                    <a:solidFill>
                      <a:srgbClr val="B6A269"/>
                    </a:solidFill>
                  </a:tcPr>
                </a:tc>
                <a:tc>
                  <a:txBody>
                    <a:bodyPr/>
                    <a:lstStyle/>
                    <a:p>
                      <a:pPr algn="r" fontAlgn="t"/>
                      <a:endParaRPr lang="en-US" sz="1600" b="1" i="0" u="none" strike="noStrike" dirty="0">
                        <a:solidFill>
                          <a:srgbClr val="61162D"/>
                        </a:solidFill>
                        <a:effectLst/>
                        <a:latin typeface="Calibri" panose="020F0502020204030204" pitchFamily="34" charset="0"/>
                      </a:endParaRPr>
                    </a:p>
                  </a:txBody>
                  <a:tcPr marL="0" marR="0" marT="0" marB="0" anchor="ctr">
                    <a:solidFill>
                      <a:srgbClr val="B6A269"/>
                    </a:solidFill>
                  </a:tcPr>
                </a:tc>
                <a:tc>
                  <a:txBody>
                    <a:bodyPr/>
                    <a:lstStyle/>
                    <a:p>
                      <a:pPr algn="r" fontAlgn="t"/>
                      <a:r>
                        <a:rPr lang="en-US" sz="1600" b="1" u="none" strike="noStrike" dirty="0" smtClean="0">
                          <a:solidFill>
                            <a:srgbClr val="61162D"/>
                          </a:solidFill>
                          <a:effectLst/>
                        </a:rPr>
                        <a:t>          $1,345,000                 </a:t>
                      </a:r>
                      <a:endParaRPr lang="en-US" sz="1600" b="1" i="0" u="none" strike="noStrike" dirty="0">
                        <a:solidFill>
                          <a:srgbClr val="61162D"/>
                        </a:solidFill>
                        <a:effectLst/>
                        <a:latin typeface="Calibri" panose="020F0502020204030204" pitchFamily="34" charset="0"/>
                      </a:endParaRPr>
                    </a:p>
                  </a:txBody>
                  <a:tcPr marL="0" marR="0" marT="0" marB="0" anchor="ctr">
                    <a:solidFill>
                      <a:srgbClr val="B6A269"/>
                    </a:solidFill>
                  </a:tcPr>
                </a:tc>
              </a:tr>
            </a:tbl>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r>
              <a:rPr lang="en-US" sz="5400" dirty="0">
                <a:solidFill>
                  <a:srgbClr val="61162D"/>
                </a:solidFill>
                <a:latin typeface="Times New Roman" panose="02020603050405020304" pitchFamily="18" charset="0"/>
                <a:cs typeface="Times New Roman" panose="02020603050405020304" pitchFamily="18" charset="0"/>
              </a:rPr>
              <a:t>Academic Programs</a:t>
            </a:r>
          </a:p>
        </p:txBody>
      </p:sp>
      <p:sp>
        <p:nvSpPr>
          <p:cNvPr id="3" name="Slide Number Placeholder 2"/>
          <p:cNvSpPr>
            <a:spLocks noGrp="1"/>
          </p:cNvSpPr>
          <p:nvPr>
            <p:ph type="sldNum" sz="quarter" idx="12"/>
          </p:nvPr>
        </p:nvSpPr>
        <p:spPr/>
        <p:txBody>
          <a:bodyPr/>
          <a:lstStyle/>
          <a:p>
            <a:fld id="{340BF122-B9EE-9744-AAD8-D1B3840A1AC2}" type="slidenum">
              <a:rPr lang="en-US" smtClean="0"/>
              <a:t>23</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0166" y="1460499"/>
            <a:ext cx="7173310" cy="4435803"/>
          </a:xfrm>
          <a:prstGeom prst="rect">
            <a:avLst/>
          </a:prstGeom>
        </p:spPr>
      </p:pic>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033901"/>
          </a:xfrm>
        </p:spPr>
        <p:txBody>
          <a:bodyPr>
            <a:normAutofit/>
          </a:bodyPr>
          <a:lstStyle/>
          <a:p>
            <a:pPr algn="ctr"/>
            <a:r>
              <a:rPr lang="en-US" dirty="0">
                <a:latin typeface="Times New Roman" panose="02020603050405020304" pitchFamily="18" charset="0"/>
                <a:cs typeface="Times New Roman" panose="02020603050405020304" pitchFamily="18" charset="0"/>
              </a:rPr>
              <a:t>Academic Program Successes</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24</a:t>
            </a:fld>
            <a:endParaRPr lang="en-US" dirty="0"/>
          </a:p>
        </p:txBody>
      </p:sp>
      <p:sp>
        <p:nvSpPr>
          <p:cNvPr id="4" name="Content Placeholder 3"/>
          <p:cNvSpPr>
            <a:spLocks noGrp="1"/>
          </p:cNvSpPr>
          <p:nvPr>
            <p:ph idx="1"/>
          </p:nvPr>
        </p:nvSpPr>
        <p:spPr>
          <a:xfrm>
            <a:off x="457199" y="1308538"/>
            <a:ext cx="8466083" cy="4698123"/>
          </a:xfrm>
        </p:spPr>
        <p:txBody>
          <a:bodyPr>
            <a:normAutofit fontScale="77500" lnSpcReduction="20000"/>
          </a:bodyPr>
          <a:lstStyle/>
          <a:p>
            <a:pPr marL="0" lvl="0" indent="0">
              <a:buNone/>
            </a:pPr>
            <a:r>
              <a:rPr lang="en-US" b="1" dirty="0">
                <a:latin typeface="Times New Roman" panose="02020603050405020304" pitchFamily="18" charset="0"/>
                <a:cs typeface="Times New Roman" panose="02020603050405020304" pitchFamily="18" charset="0"/>
              </a:rPr>
              <a:t>Nursing and Health Sciences</a:t>
            </a:r>
          </a:p>
          <a:p>
            <a:pPr marL="571500" defTabSz="514350">
              <a:buFont typeface="Wingdings" panose="05000000000000000000" pitchFamily="2" charset="2"/>
              <a:buChar char="v"/>
              <a:tabLst>
                <a:tab pos="685800" algn="l"/>
              </a:tabLst>
            </a:pPr>
            <a:r>
              <a:rPr lang="en-US" dirty="0">
                <a:latin typeface="Times New Roman" panose="02020603050405020304" pitchFamily="18" charset="0"/>
                <a:cs typeface="Times New Roman" panose="02020603050405020304" pitchFamily="18" charset="0"/>
              </a:rPr>
              <a:t>MSN Accredited for eight years </a:t>
            </a:r>
          </a:p>
          <a:p>
            <a:pPr marL="571500" defTabSz="514350">
              <a:buFont typeface="Wingdings" panose="05000000000000000000" pitchFamily="2" charset="2"/>
              <a:buChar char="v"/>
              <a:tabLst>
                <a:tab pos="685800" algn="l"/>
              </a:tabLst>
            </a:pPr>
            <a:r>
              <a:rPr lang="en-US" dirty="0">
                <a:latin typeface="Times New Roman" panose="02020603050405020304" pitchFamily="18" charset="0"/>
                <a:cs typeface="Times New Roman" panose="02020603050405020304" pitchFamily="18" charset="0"/>
              </a:rPr>
              <a:t>BSN students passed the NCLEX at 94% and MSN/FNP at 100%</a:t>
            </a:r>
          </a:p>
          <a:p>
            <a:pPr marL="571500" defTabSz="514350">
              <a:buFont typeface="Wingdings" panose="05000000000000000000" pitchFamily="2" charset="2"/>
              <a:buChar char="v"/>
              <a:tabLst>
                <a:tab pos="685800" algn="l"/>
              </a:tabLst>
            </a:pPr>
            <a:r>
              <a:rPr lang="en-US" dirty="0">
                <a:latin typeface="Times New Roman" panose="02020603050405020304" pitchFamily="18" charset="0"/>
                <a:cs typeface="Times New Roman" panose="02020603050405020304" pitchFamily="18" charset="0"/>
              </a:rPr>
              <a:t>$466,000 grant from Methodist Healthcare Ministries made possible the hiring of six additional faculty members and increased class size from 60 to </a:t>
            </a:r>
            <a:r>
              <a:rPr lang="en-US" dirty="0" smtClean="0">
                <a:latin typeface="Times New Roman" panose="02020603050405020304" pitchFamily="18" charset="0"/>
                <a:cs typeface="Times New Roman" panose="02020603050405020304" pitchFamily="18" charset="0"/>
              </a:rPr>
              <a:t>100</a:t>
            </a:r>
          </a:p>
          <a:p>
            <a:pPr marL="571500" defTabSz="514350">
              <a:buFont typeface="Wingdings" panose="05000000000000000000" pitchFamily="2" charset="2"/>
              <a:buChar char="v"/>
              <a:tabLst>
                <a:tab pos="685800" algn="l"/>
              </a:tabLst>
            </a:pPr>
            <a:endParaRPr lang="en-US" dirty="0">
              <a:latin typeface="Times New Roman" panose="02020603050405020304" pitchFamily="18" charset="0"/>
              <a:cs typeface="Times New Roman" panose="02020603050405020304" pitchFamily="18" charset="0"/>
            </a:endParaRPr>
          </a:p>
          <a:p>
            <a:pPr marL="0" indent="0" defTabSz="514350">
              <a:buNone/>
              <a:tabLst>
                <a:tab pos="685800" algn="l"/>
              </a:tabLst>
            </a:pP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Education</a:t>
            </a:r>
          </a:p>
          <a:p>
            <a:pPr marL="571500" defTabSz="514350">
              <a:buFont typeface="Wingdings" panose="05000000000000000000" pitchFamily="2" charset="2"/>
              <a:buChar char="v"/>
              <a:tabLst>
                <a:tab pos="685800" algn="l"/>
              </a:tabLst>
            </a:pPr>
            <a:r>
              <a:rPr lang="en-US" dirty="0">
                <a:latin typeface="Times New Roman" panose="02020603050405020304" pitchFamily="18" charset="0"/>
                <a:cs typeface="Times New Roman" panose="02020603050405020304" pitchFamily="18" charset="0"/>
              </a:rPr>
              <a:t>Attained a 98% pass rate on TeXes Exam</a:t>
            </a:r>
          </a:p>
          <a:p>
            <a:pPr marL="571500" defTabSz="514350">
              <a:buFont typeface="Wingdings" panose="05000000000000000000" pitchFamily="2" charset="2"/>
              <a:buChar char="v"/>
              <a:tabLst>
                <a:tab pos="685800" algn="l"/>
              </a:tabLst>
            </a:pPr>
            <a:r>
              <a:rPr lang="en-US" dirty="0">
                <a:latin typeface="Times New Roman" panose="02020603050405020304" pitchFamily="18" charset="0"/>
                <a:cs typeface="Times New Roman" panose="02020603050405020304" pitchFamily="18" charset="0"/>
              </a:rPr>
              <a:t>Expanded Literacy Centers with a grant from LBV Trust </a:t>
            </a:r>
          </a:p>
          <a:p>
            <a:pPr marL="571500" defTabSz="514350">
              <a:buFont typeface="Wingdings" panose="05000000000000000000" pitchFamily="2" charset="2"/>
              <a:buChar char="v"/>
              <a:tabLst>
                <a:tab pos="685800" algn="l"/>
              </a:tabLst>
            </a:pPr>
            <a:r>
              <a:rPr lang="en-US" dirty="0">
                <a:latin typeface="Times New Roman" panose="02020603050405020304" pitchFamily="18" charset="0"/>
                <a:cs typeface="Times New Roman" panose="02020603050405020304" pitchFamily="18" charset="0"/>
              </a:rPr>
              <a:t>Retention rates of teachers among the highest in the State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828949"/>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Academic Program Successes</a:t>
            </a:r>
            <a:br>
              <a:rPr lang="en-US"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25</a:t>
            </a:fld>
            <a:endParaRPr lang="en-US" dirty="0"/>
          </a:p>
        </p:txBody>
      </p:sp>
      <p:sp>
        <p:nvSpPr>
          <p:cNvPr id="4" name="Content Placeholder 3"/>
          <p:cNvSpPr>
            <a:spLocks noGrp="1"/>
          </p:cNvSpPr>
          <p:nvPr>
            <p:ph idx="1"/>
          </p:nvPr>
        </p:nvSpPr>
        <p:spPr>
          <a:xfrm>
            <a:off x="457199" y="788276"/>
            <a:ext cx="8403021" cy="5234151"/>
          </a:xfrm>
        </p:spPr>
        <p:txBody>
          <a:bodyPr>
            <a:normAutofit fontScale="77500" lnSpcReduction="20000"/>
          </a:bodyPr>
          <a:lstStyle/>
          <a:p>
            <a:pPr marL="0" indent="0">
              <a:buNone/>
            </a:pPr>
            <a:r>
              <a:rPr lang="en-US" b="1" dirty="0">
                <a:latin typeface="Times New Roman" panose="02020603050405020304" pitchFamily="18" charset="0"/>
                <a:cs typeface="Times New Roman" panose="02020603050405020304" pitchFamily="18" charset="0"/>
              </a:rPr>
              <a:t>AR Sanchez School of Business</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Added international trade and logistics options  to the MBA</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Expanded concentrations options in the online MBA</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IBC Speaker series extremely successful averaging over 350 </a:t>
            </a:r>
            <a:r>
              <a:rPr lang="en-US" dirty="0" smtClean="0">
                <a:latin typeface="Times New Roman" panose="02020603050405020304" pitchFamily="18" charset="0"/>
                <a:cs typeface="Times New Roman" panose="02020603050405020304" pitchFamily="18" charset="0"/>
              </a:rPr>
              <a:t>attendees</a:t>
            </a:r>
          </a:p>
          <a:p>
            <a:pPr marL="571500">
              <a:buFont typeface="Wingdings" panose="05000000000000000000" pitchFamily="2" charset="2"/>
              <a:buChar char="v"/>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Arts and Sciences</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Held first international conference on Latin American Communication Research in a Transnational Setting – drawing participants from the United States, México and Europe</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The KLRN/TAMIU Studio was officially opened</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Initial cohort of Texas Academy students graduated in May.  Over 60% remained at TAMIU</a:t>
            </a:r>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765887"/>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Academic Program Success </a:t>
            </a:r>
            <a:br>
              <a:rPr lang="en-US"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26</a:t>
            </a:fld>
            <a:endParaRPr lang="en-US" dirty="0"/>
          </a:p>
        </p:txBody>
      </p:sp>
      <p:sp>
        <p:nvSpPr>
          <p:cNvPr id="4" name="Content Placeholder 3"/>
          <p:cNvSpPr>
            <a:spLocks noGrp="1"/>
          </p:cNvSpPr>
          <p:nvPr>
            <p:ph idx="1"/>
          </p:nvPr>
        </p:nvSpPr>
        <p:spPr>
          <a:xfrm>
            <a:off x="457200" y="1040525"/>
            <a:ext cx="8229600" cy="4855778"/>
          </a:xfrm>
        </p:spPr>
        <p:txBody>
          <a:bodyPr>
            <a:normAutofit/>
          </a:bodyPr>
          <a:lstStyle/>
          <a:p>
            <a:pPr marL="0" indent="0">
              <a:buNone/>
            </a:pPr>
            <a:r>
              <a:rPr lang="en-US" sz="2400" b="1" dirty="0">
                <a:latin typeface="Times New Roman" panose="02020603050405020304" pitchFamily="18" charset="0"/>
                <a:cs typeface="Times New Roman" panose="02020603050405020304" pitchFamily="18" charset="0"/>
              </a:rPr>
              <a:t>University College</a:t>
            </a:r>
          </a:p>
          <a:p>
            <a:pPr marL="5715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Revised the Multidisciplinary </a:t>
            </a:r>
            <a:r>
              <a:rPr lang="en-US" sz="2400" dirty="0" smtClean="0">
                <a:latin typeface="Times New Roman" panose="02020603050405020304" pitchFamily="18" charset="0"/>
                <a:cs typeface="Times New Roman" panose="02020603050405020304" pitchFamily="18" charset="0"/>
              </a:rPr>
              <a:t>Degree </a:t>
            </a:r>
            <a:r>
              <a:rPr lang="en-US" sz="2400" dirty="0">
                <a:latin typeface="Times New Roman" panose="02020603050405020304" pitchFamily="18" charset="0"/>
                <a:cs typeface="Times New Roman" panose="02020603050405020304" pitchFamily="18" charset="0"/>
              </a:rPr>
              <a:t>by creating several </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options</a:t>
            </a:r>
          </a:p>
          <a:p>
            <a:pPr marL="571500">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marL="5715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The Testing Center was recognized as one of the top 100 CLEP centers in the country</a:t>
            </a:r>
          </a:p>
          <a:p>
            <a:pPr marL="571500">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marL="5715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Increased use of both the Writing Center and the Tutoring Center</a:t>
            </a:r>
          </a:p>
          <a:p>
            <a:pPr marL="571500">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marL="571500">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More faculty are using supplemental instruction</a:t>
            </a:r>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8"/>
            <a:ext cx="8102599" cy="923542"/>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Academic Program Success </a:t>
            </a:r>
            <a:r>
              <a:rPr lang="en-US" dirty="0"/>
              <a:t/>
            </a:r>
            <a:br>
              <a:rPr lang="en-US" dirty="0"/>
            </a:b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27</a:t>
            </a:fld>
            <a:endParaRPr lang="en-US" dirty="0"/>
          </a:p>
        </p:txBody>
      </p:sp>
      <p:sp>
        <p:nvSpPr>
          <p:cNvPr id="4" name="Content Placeholder 3"/>
          <p:cNvSpPr>
            <a:spLocks noGrp="1"/>
          </p:cNvSpPr>
          <p:nvPr>
            <p:ph idx="1"/>
          </p:nvPr>
        </p:nvSpPr>
        <p:spPr>
          <a:xfrm>
            <a:off x="457199" y="930166"/>
            <a:ext cx="8339959" cy="5013433"/>
          </a:xfrm>
        </p:spPr>
        <p:txBody>
          <a:bodyPr>
            <a:normAutofit fontScale="85000" lnSpcReduction="20000"/>
          </a:bodyPr>
          <a:lstStyle/>
          <a:p>
            <a:pPr marL="0" indent="0">
              <a:buNone/>
            </a:pPr>
            <a:r>
              <a:rPr lang="en-US" sz="3100" b="1" dirty="0">
                <a:latin typeface="Times New Roman" panose="02020603050405020304" pitchFamily="18" charset="0"/>
                <a:cs typeface="Times New Roman" panose="02020603050405020304" pitchFamily="18" charset="0"/>
              </a:rPr>
              <a:t>Library</a:t>
            </a:r>
          </a:p>
          <a:p>
            <a:pPr marL="571500">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Added new databases to expand and improve access for faculty and students </a:t>
            </a:r>
          </a:p>
          <a:p>
            <a:pPr marL="571500">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Simplified database searches by interfacing with WorldCat Discovery</a:t>
            </a:r>
          </a:p>
          <a:p>
            <a:pPr marL="571500">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Launched new web site</a:t>
            </a:r>
          </a:p>
          <a:p>
            <a:pPr marL="0" indent="0">
              <a:buNone/>
            </a:pPr>
            <a:r>
              <a:rPr lang="en-US" sz="3100" b="1" dirty="0">
                <a:latin typeface="Times New Roman" panose="02020603050405020304" pitchFamily="18" charset="0"/>
                <a:cs typeface="Times New Roman" panose="02020603050405020304" pitchFamily="18" charset="0"/>
              </a:rPr>
              <a:t>Graduate School/Research</a:t>
            </a:r>
          </a:p>
          <a:p>
            <a:pPr marL="571500">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Among the best research compliance operations in the System</a:t>
            </a:r>
          </a:p>
          <a:p>
            <a:pPr marL="571500">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VISTA and VITA grants – improved community outreach and literacy centers</a:t>
            </a:r>
          </a:p>
          <a:p>
            <a:pPr marL="571500">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Sí Texas grant from MHM is going to change how integrated health care management is done in this region</a:t>
            </a:r>
            <a:r>
              <a:rPr lang="en-US" dirty="0"/>
              <a:t>.  </a:t>
            </a:r>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28</a:t>
            </a:fld>
            <a:endParaRPr lang="en-US" dirty="0"/>
          </a:p>
        </p:txBody>
      </p:sp>
      <p:sp>
        <p:nvSpPr>
          <p:cNvPr id="4" name="Content Placeholder 3"/>
          <p:cNvSpPr>
            <a:spLocks noGrp="1"/>
          </p:cNvSpPr>
          <p:nvPr>
            <p:ph idx="1"/>
          </p:nvPr>
        </p:nvSpPr>
        <p:spPr>
          <a:xfrm>
            <a:off x="457200" y="1844567"/>
            <a:ext cx="8229600" cy="3263461"/>
          </a:xfrm>
        </p:spPr>
        <p:txBody>
          <a:bodyPr>
            <a:normAutofit/>
          </a:bodyPr>
          <a:lstStyle/>
          <a:p>
            <a:pPr marL="0" indent="0" algn="r">
              <a:buNone/>
            </a:pPr>
            <a:endParaRPr lang="en-US" sz="5400" dirty="0" smtClean="0">
              <a:solidFill>
                <a:srgbClr val="61162D"/>
              </a:solidFill>
            </a:endParaRPr>
          </a:p>
          <a:p>
            <a:pPr marL="0" indent="0" algn="r">
              <a:buNone/>
            </a:pPr>
            <a:r>
              <a:rPr lang="en-US" sz="5400" dirty="0" smtClean="0">
                <a:solidFill>
                  <a:srgbClr val="61162D"/>
                </a:solidFill>
                <a:latin typeface="Times New Roman" panose="02020603050405020304" pitchFamily="18" charset="0"/>
                <a:cs typeface="Times New Roman" panose="02020603050405020304" pitchFamily="18" charset="0"/>
              </a:rPr>
              <a:t>Administrative </a:t>
            </a:r>
            <a:r>
              <a:rPr lang="en-US" sz="5400" dirty="0">
                <a:solidFill>
                  <a:srgbClr val="61162D"/>
                </a:solidFill>
                <a:latin typeface="Times New Roman" panose="02020603050405020304" pitchFamily="18" charset="0"/>
                <a:cs typeface="Times New Roman" panose="02020603050405020304" pitchFamily="18" charset="0"/>
              </a:rPr>
              <a:t>Programs</a:t>
            </a:r>
          </a:p>
          <a:p>
            <a:endParaRPr lang="en-US" sz="5400"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907777"/>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Administrative Program Success </a:t>
            </a:r>
            <a:r>
              <a:rPr lang="en-US" dirty="0"/>
              <a:t/>
            </a:r>
            <a:br>
              <a:rPr lang="en-US" dirty="0"/>
            </a:b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29</a:t>
            </a:fld>
            <a:endParaRPr lang="en-US" dirty="0"/>
          </a:p>
        </p:txBody>
      </p:sp>
      <p:sp>
        <p:nvSpPr>
          <p:cNvPr id="4" name="Content Placeholder 3"/>
          <p:cNvSpPr>
            <a:spLocks noGrp="1"/>
          </p:cNvSpPr>
          <p:nvPr>
            <p:ph idx="1"/>
          </p:nvPr>
        </p:nvSpPr>
        <p:spPr>
          <a:xfrm>
            <a:off x="457200" y="1040524"/>
            <a:ext cx="8229600" cy="4918841"/>
          </a:xfrm>
        </p:spPr>
        <p:txBody>
          <a:bodyPr>
            <a:normAutofit fontScale="70000" lnSpcReduction="20000"/>
          </a:bodyPr>
          <a:lstStyle/>
          <a:p>
            <a:pPr marL="0" indent="0">
              <a:buNone/>
            </a:pPr>
            <a:r>
              <a:rPr lang="en-US" sz="3600" b="1" dirty="0">
                <a:latin typeface="Times New Roman" panose="02020603050405020304" pitchFamily="18" charset="0"/>
                <a:cs typeface="Times New Roman" panose="02020603050405020304" pitchFamily="18" charset="0"/>
              </a:rPr>
              <a:t>Student Success</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Created Presidential Scholarship program allowing for automatic awarding of scholarships for academically talented HS students – Noel-Levitz inspired</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Increased the number of students in Study Abroad programs and the number of faculty who are leading these programs</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Received President’s Award for Community Engagement.  Our students donate thousands of hours to community service</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Recruited our largest freshman class </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Discover TAMIU success - bringing the Community to </a:t>
            </a:r>
            <a:r>
              <a:rPr lang="en-US" dirty="0" smtClean="0">
                <a:latin typeface="Times New Roman" panose="02020603050405020304" pitchFamily="18" charset="0"/>
                <a:cs typeface="Times New Roman" panose="02020603050405020304" pitchFamily="18" charset="0"/>
              </a:rPr>
              <a:t>TAMIU</a:t>
            </a:r>
          </a:p>
          <a:p>
            <a:pPr marL="571500">
              <a:buFont typeface="Wingdings" panose="05000000000000000000" pitchFamily="2" charset="2"/>
              <a:buChar char="v"/>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Athletics</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Eight of 11 teams competed in post-season play</a:t>
            </a:r>
          </a:p>
          <a:p>
            <a:pPr marL="571500">
              <a:buFont typeface="Wingdings" panose="05000000000000000000" pitchFamily="2" charset="2"/>
              <a:buChar char="v"/>
            </a:pPr>
            <a:r>
              <a:rPr lang="en-US" dirty="0">
                <a:latin typeface="Times New Roman" panose="02020603050405020304" pitchFamily="18" charset="0"/>
                <a:cs typeface="Times New Roman" panose="02020603050405020304" pitchFamily="18" charset="0"/>
              </a:rPr>
              <a:t>84 student-athletes were named to the Heartland Conferenc</a:t>
            </a:r>
            <a:r>
              <a:rPr lang="en-US" sz="3600" dirty="0">
                <a:latin typeface="Times New Roman" panose="02020603050405020304" pitchFamily="18" charset="0"/>
                <a:cs typeface="Times New Roman" panose="02020603050405020304" pitchFamily="18" charset="0"/>
              </a:rPr>
              <a:t>e Academic Honor Roll representing 30% of athletes</a:t>
            </a:r>
          </a:p>
          <a:p>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8"/>
            <a:ext cx="8102599" cy="876246"/>
          </a:xfrm>
        </p:spPr>
        <p:txBody>
          <a:bodyPr>
            <a:normAutofit/>
          </a:bodyPr>
          <a:lstStyle/>
          <a:p>
            <a:pPr algn="ctr"/>
            <a:r>
              <a:rPr lang="en-US" dirty="0">
                <a:latin typeface="Times New Roman" panose="02020603050405020304" pitchFamily="18" charset="0"/>
                <a:cs typeface="Times New Roman" panose="02020603050405020304" pitchFamily="18" charset="0"/>
              </a:rPr>
              <a:t>College Recognition</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3</a:t>
            </a:fld>
            <a:endParaRPr lang="en-US" dirty="0"/>
          </a:p>
        </p:txBody>
      </p:sp>
      <p:sp>
        <p:nvSpPr>
          <p:cNvPr id="4" name="Content Placeholder 3"/>
          <p:cNvSpPr>
            <a:spLocks noGrp="1"/>
          </p:cNvSpPr>
          <p:nvPr>
            <p:ph idx="1"/>
          </p:nvPr>
        </p:nvSpPr>
        <p:spPr>
          <a:xfrm>
            <a:off x="457200" y="1150884"/>
            <a:ext cx="8229600" cy="5046716"/>
          </a:xfrm>
        </p:spPr>
        <p:txBody>
          <a:bodyPr>
            <a:noAutofit/>
          </a:bodyPr>
          <a:lstStyle/>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MBA Program ranked 3</a:t>
            </a:r>
            <a:r>
              <a:rPr lang="en-US" sz="2400" baseline="30000" dirty="0">
                <a:latin typeface="Times New Roman" panose="02020603050405020304" pitchFamily="18" charset="0"/>
                <a:cs typeface="Times New Roman" panose="02020603050405020304" pitchFamily="18" charset="0"/>
              </a:rPr>
              <a:t>rd</a:t>
            </a:r>
            <a:r>
              <a:rPr lang="en-US" sz="2400" dirty="0">
                <a:latin typeface="Times New Roman" panose="02020603050405020304" pitchFamily="18" charset="0"/>
                <a:cs typeface="Times New Roman" panose="02020603050405020304" pitchFamily="18" charset="0"/>
              </a:rPr>
              <a:t> nationally among the 50 most affordable</a:t>
            </a:r>
          </a:p>
          <a:p>
            <a:pPr>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MSCJ ranks 25</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among top 50 on-line CJ programs</a:t>
            </a:r>
          </a:p>
          <a:p>
            <a:pPr>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MPA ranks 31</a:t>
            </a:r>
            <a:r>
              <a:rPr lang="en-US" sz="2400" baseline="30000" dirty="0">
                <a:latin typeface="Times New Roman" panose="02020603050405020304" pitchFamily="18" charset="0"/>
                <a:cs typeface="Times New Roman" panose="02020603050405020304" pitchFamily="18" charset="0"/>
              </a:rPr>
              <a:t>st</a:t>
            </a:r>
            <a:r>
              <a:rPr lang="en-US" sz="2400" dirty="0">
                <a:latin typeface="Times New Roman" panose="02020603050405020304" pitchFamily="18" charset="0"/>
                <a:cs typeface="Times New Roman" panose="02020603050405020304" pitchFamily="18" charset="0"/>
              </a:rPr>
              <a:t> among top online MPA programs</a:t>
            </a:r>
          </a:p>
          <a:p>
            <a:pPr>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MS in Counseling Psychology ranks among the top 15 programs based on affordability</a:t>
            </a:r>
          </a:p>
          <a:p>
            <a:pPr>
              <a:buFont typeface="Wingdings" panose="05000000000000000000" pitchFamily="2" charset="2"/>
              <a:buChar char="v"/>
            </a:pPr>
            <a:endParaRPr lang="en-US"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The College of Education recognized as the </a:t>
            </a:r>
            <a:r>
              <a:rPr lang="en-US" sz="2400" b="1" dirty="0">
                <a:latin typeface="Times New Roman" panose="02020603050405020304" pitchFamily="18" charset="0"/>
                <a:cs typeface="Times New Roman" panose="02020603050405020304" pitchFamily="18" charset="0"/>
              </a:rPr>
              <a:t>TOP </a:t>
            </a:r>
            <a:r>
              <a:rPr lang="en-US" sz="2400" dirty="0">
                <a:latin typeface="Times New Roman" panose="02020603050405020304" pitchFamily="18" charset="0"/>
                <a:cs typeface="Times New Roman" panose="02020603050405020304" pitchFamily="18" charset="0"/>
              </a:rPr>
              <a:t>program in Texas among Universities with BS degrees in Education. </a:t>
            </a:r>
            <a:endParaRPr lang="en-US" sz="2400" b="1"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0324" y="274638"/>
            <a:ext cx="8102599" cy="876246"/>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Administrative Program Su</a:t>
            </a:r>
            <a:r>
              <a:rPr lang="en-US" dirty="0"/>
              <a:t>ccess</a:t>
            </a:r>
            <a:br>
              <a:rPr lang="en-US" dirty="0"/>
            </a:b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30</a:t>
            </a:fld>
            <a:endParaRPr lang="en-US" dirty="0"/>
          </a:p>
        </p:txBody>
      </p:sp>
      <p:sp>
        <p:nvSpPr>
          <p:cNvPr id="4" name="Content Placeholder 3"/>
          <p:cNvSpPr>
            <a:spLocks noGrp="1"/>
          </p:cNvSpPr>
          <p:nvPr>
            <p:ph idx="1"/>
          </p:nvPr>
        </p:nvSpPr>
        <p:spPr>
          <a:xfrm>
            <a:off x="346841" y="1150885"/>
            <a:ext cx="8607973" cy="4824246"/>
          </a:xfrm>
        </p:spPr>
        <p:txBody>
          <a:bodyPr>
            <a:normAutofit fontScale="77500" lnSpcReduction="20000"/>
          </a:bodyPr>
          <a:lstStyle/>
          <a:p>
            <a:pPr marL="0" indent="0">
              <a:buNone/>
            </a:pPr>
            <a:r>
              <a:rPr lang="en-US" sz="2800" b="1" dirty="0">
                <a:latin typeface="Times New Roman" panose="02020603050405020304" pitchFamily="18" charset="0"/>
                <a:cs typeface="Times New Roman" panose="02020603050405020304" pitchFamily="18" charset="0"/>
              </a:rPr>
              <a:t>Development</a:t>
            </a:r>
          </a:p>
          <a:p>
            <a:pPr marL="571500">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Created a Student Philanthropy Council whose job it is to instill a giving spirit in students.  This year, they raises $7,000 and established a new endowed scholarship</a:t>
            </a:r>
          </a:p>
          <a:p>
            <a:pPr marL="571500">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Largest participation in the ring ceremony this spring</a:t>
            </a:r>
          </a:p>
          <a:p>
            <a:pPr marL="571500">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Have seen increased participation in career fairs by both students and </a:t>
            </a:r>
            <a:r>
              <a:rPr lang="en-US" sz="2800" dirty="0" smtClean="0">
                <a:latin typeface="Times New Roman" panose="02020603050405020304" pitchFamily="18" charset="0"/>
                <a:cs typeface="Times New Roman" panose="02020603050405020304" pitchFamily="18" charset="0"/>
              </a:rPr>
              <a:t>employers</a:t>
            </a:r>
          </a:p>
          <a:p>
            <a:pPr marL="571500">
              <a:buFont typeface="Wingdings" panose="05000000000000000000" pitchFamily="2" charset="2"/>
              <a:buChar char="v"/>
            </a:pPr>
            <a:r>
              <a:rPr lang="en-US" sz="2800" dirty="0" smtClean="0">
                <a:latin typeface="Times New Roman" panose="02020603050405020304" pitchFamily="18" charset="0"/>
                <a:cs typeface="Times New Roman" panose="02020603050405020304" pitchFamily="18" charset="0"/>
              </a:rPr>
              <a:t>Nearly 30% of seniors participated in </a:t>
            </a:r>
            <a:r>
              <a:rPr lang="en-US" sz="2800" dirty="0" err="1" smtClean="0">
                <a:latin typeface="Times New Roman" panose="02020603050405020304" pitchFamily="18" charset="0"/>
                <a:cs typeface="Times New Roman" panose="02020603050405020304" pitchFamily="18" charset="0"/>
              </a:rPr>
              <a:t>inagural</a:t>
            </a:r>
            <a:r>
              <a:rPr lang="en-US" sz="2800" dirty="0" smtClean="0">
                <a:latin typeface="Times New Roman" panose="02020603050405020304" pitchFamily="18" charset="0"/>
                <a:cs typeface="Times New Roman" panose="02020603050405020304" pitchFamily="18" charset="0"/>
              </a:rPr>
              <a:t> senior campaign</a:t>
            </a:r>
          </a:p>
          <a:p>
            <a:pPr marL="228600" indent="0">
              <a:buNone/>
            </a:pPr>
            <a:endParaRPr lang="en-US" sz="2800" dirty="0">
              <a:latin typeface="Times New Roman" panose="02020603050405020304" pitchFamily="18" charset="0"/>
              <a:cs typeface="Times New Roman" panose="02020603050405020304" pitchFamily="18" charset="0"/>
            </a:endParaRPr>
          </a:p>
          <a:p>
            <a:pPr marL="0" indent="0">
              <a:buNone/>
            </a:pPr>
            <a:r>
              <a:rPr lang="en-US" sz="2800" b="1" dirty="0">
                <a:latin typeface="Times New Roman" panose="02020603050405020304" pitchFamily="18" charset="0"/>
                <a:cs typeface="Times New Roman" panose="02020603050405020304" pitchFamily="18" charset="0"/>
              </a:rPr>
              <a:t>Public Relations and Marketing</a:t>
            </a:r>
          </a:p>
          <a:p>
            <a:pP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Relaunched TAMIU.edu</a:t>
            </a:r>
          </a:p>
          <a:p>
            <a:pP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Improved our social media presence as well as our local media presence</a:t>
            </a:r>
          </a:p>
          <a:p>
            <a:pPr>
              <a:buFont typeface="Wingdings" panose="05000000000000000000" pitchFamily="2" charset="2"/>
              <a:buChar char="v"/>
            </a:pPr>
            <a:r>
              <a:rPr lang="en-US" dirty="0"/>
              <a:t>Received 20 national industry awards </a:t>
            </a:r>
          </a:p>
          <a:p>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8"/>
            <a:ext cx="8102599" cy="1065432"/>
          </a:xfrm>
        </p:spPr>
        <p:txBody>
          <a:bodyPr>
            <a:normAutofit/>
          </a:bodyPr>
          <a:lstStyle/>
          <a:p>
            <a:pPr algn="ctr"/>
            <a:r>
              <a:rPr lang="en-US" dirty="0">
                <a:latin typeface="Times New Roman" panose="02020603050405020304" pitchFamily="18" charset="0"/>
                <a:cs typeface="Times New Roman" panose="02020603050405020304" pitchFamily="18" charset="0"/>
              </a:rPr>
              <a:t>University Success</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31</a:t>
            </a:fld>
            <a:endParaRPr lang="en-US" dirty="0"/>
          </a:p>
        </p:txBody>
      </p:sp>
      <p:sp>
        <p:nvSpPr>
          <p:cNvPr id="4" name="Content Placeholder 3"/>
          <p:cNvSpPr>
            <a:spLocks noGrp="1"/>
          </p:cNvSpPr>
          <p:nvPr>
            <p:ph idx="1"/>
          </p:nvPr>
        </p:nvSpPr>
        <p:spPr>
          <a:xfrm>
            <a:off x="315309" y="1340071"/>
            <a:ext cx="8655269" cy="4713888"/>
          </a:xfrm>
        </p:spPr>
        <p:txBody>
          <a:bodyPr>
            <a:normAutofit fontScale="85000" lnSpcReduction="20000"/>
          </a:bodyPr>
          <a:lstStyle/>
          <a:p>
            <a:pPr>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Texas A&amp;M Law School in Ft. Worth held a three week Border Law course at TAMIU this summer.  They engaged the university community,  local, state and federal law enforcement in the region and the local judiciary and attorneys. Five TAMIU students </a:t>
            </a:r>
            <a:r>
              <a:rPr lang="en-US" sz="3100" dirty="0" smtClean="0">
                <a:latin typeface="Times New Roman" panose="02020603050405020304" pitchFamily="18" charset="0"/>
                <a:cs typeface="Times New Roman" panose="02020603050405020304" pitchFamily="18" charset="0"/>
              </a:rPr>
              <a:t>participated </a:t>
            </a:r>
            <a:r>
              <a:rPr lang="en-US" sz="3100" dirty="0">
                <a:latin typeface="Times New Roman" panose="02020603050405020304" pitchFamily="18" charset="0"/>
                <a:cs typeface="Times New Roman" panose="02020603050405020304" pitchFamily="18" charset="0"/>
              </a:rPr>
              <a:t>in the course </a:t>
            </a:r>
          </a:p>
          <a:p>
            <a:pPr marL="0" indent="0">
              <a:buNone/>
            </a:pPr>
            <a:r>
              <a:rPr lang="en-US" sz="31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This collaboration will continue and possibly </a:t>
            </a:r>
            <a:r>
              <a:rPr lang="en-US" sz="3100" dirty="0" smtClean="0">
                <a:latin typeface="Times New Roman" panose="02020603050405020304" pitchFamily="18" charset="0"/>
                <a:cs typeface="Times New Roman" panose="02020603050405020304" pitchFamily="18" charset="0"/>
              </a:rPr>
              <a:t>expand to include guaranteed </a:t>
            </a:r>
            <a:r>
              <a:rPr lang="en-US" sz="3100" dirty="0">
                <a:latin typeface="Times New Roman" panose="02020603050405020304" pitchFamily="18" charset="0"/>
                <a:cs typeface="Times New Roman" panose="02020603050405020304" pitchFamily="18" charset="0"/>
              </a:rPr>
              <a:t>admission, similar to the medical school programs </a:t>
            </a:r>
          </a:p>
          <a:p>
            <a:pPr>
              <a:buFont typeface="Wingdings" panose="05000000000000000000" pitchFamily="2" charset="2"/>
              <a:buChar char="v"/>
            </a:pPr>
            <a:endParaRPr lang="en-US" sz="31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3100" dirty="0">
                <a:latin typeface="Times New Roman" panose="02020603050405020304" pitchFamily="18" charset="0"/>
                <a:cs typeface="Times New Roman" panose="02020603050405020304" pitchFamily="18" charset="0"/>
              </a:rPr>
              <a:t>An agreement was signed with the University of Texas School of Public Health to develop a joint BS/MS in Health Informatics</a:t>
            </a:r>
          </a:p>
          <a:p>
            <a:pPr marL="0" indent="0">
              <a:buNone/>
            </a:pPr>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32</a:t>
            </a:fld>
            <a:endParaRPr lang="en-US" dirty="0"/>
          </a:p>
        </p:txBody>
      </p:sp>
      <p:sp>
        <p:nvSpPr>
          <p:cNvPr id="4" name="Content Placeholder 3"/>
          <p:cNvSpPr>
            <a:spLocks noGrp="1"/>
          </p:cNvSpPr>
          <p:nvPr>
            <p:ph idx="1"/>
          </p:nvPr>
        </p:nvSpPr>
        <p:spPr>
          <a:xfrm>
            <a:off x="457200" y="1655379"/>
            <a:ext cx="8229600" cy="4351283"/>
          </a:xfrm>
        </p:spPr>
        <p:txBody>
          <a:bodyPr>
            <a:normAutofit/>
          </a:bodyPr>
          <a:lstStyle/>
          <a:p>
            <a:pPr marL="0" indent="0" algn="ctr">
              <a:buNone/>
            </a:pPr>
            <a:endParaRPr lang="en-US" sz="5400" dirty="0" smtClean="0">
              <a:solidFill>
                <a:srgbClr val="61162D"/>
              </a:solidFill>
              <a:latin typeface="Times New Roman" panose="02020603050405020304" pitchFamily="18" charset="0"/>
              <a:cs typeface="Times New Roman" panose="02020603050405020304" pitchFamily="18" charset="0"/>
            </a:endParaRPr>
          </a:p>
          <a:p>
            <a:pPr marL="0" indent="0" algn="ctr">
              <a:buNone/>
            </a:pPr>
            <a:r>
              <a:rPr lang="en-US" sz="5400" dirty="0" smtClean="0">
                <a:solidFill>
                  <a:srgbClr val="61162D"/>
                </a:solidFill>
                <a:latin typeface="Times New Roman" panose="02020603050405020304" pitchFamily="18" charset="0"/>
                <a:cs typeface="Times New Roman" panose="02020603050405020304" pitchFamily="18" charset="0"/>
              </a:rPr>
              <a:t>Coming </a:t>
            </a:r>
            <a:r>
              <a:rPr lang="en-US" sz="5400" dirty="0">
                <a:solidFill>
                  <a:srgbClr val="61162D"/>
                </a:solidFill>
                <a:latin typeface="Times New Roman" panose="02020603050405020304" pitchFamily="18" charset="0"/>
                <a:cs typeface="Times New Roman" panose="02020603050405020304" pitchFamily="18" charset="0"/>
              </a:rPr>
              <a:t>Year</a:t>
            </a:r>
          </a:p>
          <a:p>
            <a:pPr marL="0" indent="0">
              <a:buNone/>
            </a:pPr>
            <a:endParaRPr lang="en-US" sz="5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r>
              <a:rPr lang="en-US" dirty="0"/>
              <a:t>Academic Program Development</a:t>
            </a: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33</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45222265"/>
              </p:ext>
            </p:extLst>
          </p:nvPr>
        </p:nvGraphicFramePr>
        <p:xfrm>
          <a:off x="488731" y="1340068"/>
          <a:ext cx="8229600" cy="4755929"/>
        </p:xfrm>
        <a:graphic>
          <a:graphicData uri="http://schemas.openxmlformats.org/drawingml/2006/table">
            <a:tbl>
              <a:tblPr firstRow="1" bandRow="1">
                <a:tableStyleId>{5C22544A-7EE6-4342-B048-85BDC9FD1C3A}</a:tableStyleId>
              </a:tblPr>
              <a:tblGrid>
                <a:gridCol w="8229600"/>
              </a:tblGrid>
              <a:tr h="619676">
                <a:tc>
                  <a:txBody>
                    <a:bodyPr/>
                    <a:lstStyle/>
                    <a:p>
                      <a:r>
                        <a:rPr lang="en-US" sz="2000" dirty="0" smtClean="0">
                          <a:solidFill>
                            <a:srgbClr val="B6A269"/>
                          </a:solidFill>
                        </a:rPr>
                        <a:t>Pending</a:t>
                      </a:r>
                      <a:r>
                        <a:rPr lang="en-US" sz="2000" baseline="0" dirty="0" smtClean="0">
                          <a:solidFill>
                            <a:srgbClr val="B6A269"/>
                          </a:solidFill>
                        </a:rPr>
                        <a:t> Coordinating Board Approval</a:t>
                      </a:r>
                      <a:r>
                        <a:rPr lang="en-US" sz="2000" dirty="0" smtClean="0">
                          <a:solidFill>
                            <a:srgbClr val="B6A269"/>
                          </a:solidFill>
                        </a:rPr>
                        <a:t>:</a:t>
                      </a:r>
                      <a:endParaRPr lang="en-US" sz="2000" dirty="0">
                        <a:solidFill>
                          <a:srgbClr val="B6A269"/>
                        </a:solidFill>
                      </a:endParaRPr>
                    </a:p>
                  </a:txBody>
                  <a:tcPr>
                    <a:solidFill>
                      <a:srgbClr val="61162D"/>
                    </a:solidFill>
                  </a:tcPr>
                </a:tc>
              </a:tr>
              <a:tr h="405297">
                <a:tc>
                  <a:txBody>
                    <a:bodyPr/>
                    <a:lstStyle/>
                    <a:p>
                      <a:pPr lvl="1"/>
                      <a:r>
                        <a:rPr lang="en-US" dirty="0" smtClean="0"/>
                        <a:t>BS</a:t>
                      </a:r>
                      <a:r>
                        <a:rPr lang="en-US" baseline="0" dirty="0" smtClean="0"/>
                        <a:t> in Interdisciplinary Engineering</a:t>
                      </a:r>
                      <a:endParaRPr lang="en-US" dirty="0"/>
                    </a:p>
                  </a:txBody>
                  <a:tcPr>
                    <a:solidFill>
                      <a:schemeClr val="bg1">
                        <a:lumMod val="75000"/>
                      </a:schemeClr>
                    </a:solidFill>
                  </a:tcPr>
                </a:tc>
              </a:tr>
              <a:tr h="433058">
                <a:tc>
                  <a:txBody>
                    <a:bodyPr/>
                    <a:lstStyle/>
                    <a:p>
                      <a:r>
                        <a:rPr lang="en-US" sz="2000" b="1" dirty="0" smtClean="0">
                          <a:solidFill>
                            <a:srgbClr val="B6A269"/>
                          </a:solidFill>
                        </a:rPr>
                        <a:t>In Development:</a:t>
                      </a:r>
                      <a:endParaRPr lang="en-US" sz="2000" b="1" dirty="0">
                        <a:solidFill>
                          <a:srgbClr val="B6A269"/>
                        </a:solidFill>
                      </a:endParaRPr>
                    </a:p>
                  </a:txBody>
                  <a:tcPr>
                    <a:solidFill>
                      <a:srgbClr val="61162D"/>
                    </a:solidFill>
                  </a:tcPr>
                </a:tc>
              </a:tr>
              <a:tr h="405297">
                <a:tc>
                  <a:txBody>
                    <a:bodyPr/>
                    <a:lstStyle/>
                    <a:p>
                      <a:pPr lvl="1"/>
                      <a:r>
                        <a:rPr lang="en-US" dirty="0" smtClean="0"/>
                        <a:t>PhD in Criminal</a:t>
                      </a:r>
                      <a:r>
                        <a:rPr lang="en-US" baseline="0" dirty="0" smtClean="0"/>
                        <a:t> Justice</a:t>
                      </a:r>
                      <a:endParaRPr lang="en-US" dirty="0"/>
                    </a:p>
                  </a:txBody>
                  <a:tcPr>
                    <a:solidFill>
                      <a:schemeClr val="bg1">
                        <a:lumMod val="75000"/>
                      </a:schemeClr>
                    </a:solidFill>
                  </a:tcPr>
                </a:tc>
              </a:tr>
              <a:tr h="405297">
                <a:tc>
                  <a:txBody>
                    <a:bodyPr/>
                    <a:lstStyle/>
                    <a:p>
                      <a:pPr lvl="1"/>
                      <a:r>
                        <a:rPr lang="en-US" dirty="0" smtClean="0"/>
                        <a:t>Joint</a:t>
                      </a:r>
                      <a:r>
                        <a:rPr lang="en-US" baseline="0" dirty="0" smtClean="0"/>
                        <a:t> EdD in Educational Leadership with WTAMU</a:t>
                      </a:r>
                      <a:endParaRPr lang="en-US" dirty="0"/>
                    </a:p>
                  </a:txBody>
                  <a:tcPr>
                    <a:solidFill>
                      <a:schemeClr val="bg1">
                        <a:lumMod val="75000"/>
                      </a:schemeClr>
                    </a:solidFill>
                  </a:tcPr>
                </a:tc>
              </a:tr>
              <a:tr h="405297">
                <a:tc>
                  <a:txBody>
                    <a:bodyPr/>
                    <a:lstStyle/>
                    <a:p>
                      <a:pPr lvl="1"/>
                      <a:r>
                        <a:rPr lang="en-US" dirty="0" smtClean="0"/>
                        <a:t>BS in Public Health</a:t>
                      </a:r>
                      <a:endParaRPr lang="en-US" dirty="0"/>
                    </a:p>
                  </a:txBody>
                  <a:tcPr>
                    <a:solidFill>
                      <a:schemeClr val="bg1">
                        <a:lumMod val="75000"/>
                      </a:schemeClr>
                    </a:solidFill>
                  </a:tcPr>
                </a:tc>
              </a:tr>
              <a:tr h="433058">
                <a:tc>
                  <a:txBody>
                    <a:bodyPr/>
                    <a:lstStyle/>
                    <a:p>
                      <a:r>
                        <a:rPr lang="en-US" sz="2000" b="1" dirty="0" smtClean="0">
                          <a:solidFill>
                            <a:srgbClr val="B6A269"/>
                          </a:solidFill>
                        </a:rPr>
                        <a:t>In Planning:</a:t>
                      </a:r>
                      <a:endParaRPr lang="en-US" sz="2000" b="1" dirty="0">
                        <a:solidFill>
                          <a:srgbClr val="B6A269"/>
                        </a:solidFill>
                      </a:endParaRPr>
                    </a:p>
                  </a:txBody>
                  <a:tcPr>
                    <a:solidFill>
                      <a:srgbClr val="61162D"/>
                    </a:solidFill>
                  </a:tcPr>
                </a:tc>
              </a:tr>
              <a:tr h="405297">
                <a:tc>
                  <a:txBody>
                    <a:bodyPr/>
                    <a:lstStyle/>
                    <a:p>
                      <a:pPr lvl="1"/>
                      <a:r>
                        <a:rPr lang="en-US" dirty="0" smtClean="0"/>
                        <a:t>MS</a:t>
                      </a:r>
                      <a:r>
                        <a:rPr lang="en-US" baseline="0" dirty="0" smtClean="0"/>
                        <a:t> in Kinesiology</a:t>
                      </a:r>
                      <a:endParaRPr lang="en-US" dirty="0"/>
                    </a:p>
                  </a:txBody>
                  <a:tcPr>
                    <a:solidFill>
                      <a:schemeClr val="bg1">
                        <a:lumMod val="75000"/>
                      </a:schemeClr>
                    </a:solidFill>
                  </a:tcPr>
                </a:tc>
              </a:tr>
              <a:tr h="405297">
                <a:tc>
                  <a:txBody>
                    <a:bodyPr/>
                    <a:lstStyle/>
                    <a:p>
                      <a:pPr lvl="1"/>
                      <a:r>
                        <a:rPr lang="en-US" dirty="0" smtClean="0"/>
                        <a:t>MS in Systems Engineering</a:t>
                      </a:r>
                      <a:endParaRPr lang="en-US" dirty="0"/>
                    </a:p>
                  </a:txBody>
                  <a:tcPr>
                    <a:solidFill>
                      <a:schemeClr val="bg1">
                        <a:lumMod val="75000"/>
                      </a:schemeClr>
                    </a:solidFill>
                  </a:tcPr>
                </a:tc>
              </a:tr>
              <a:tr h="405297">
                <a:tc>
                  <a:txBody>
                    <a:bodyPr/>
                    <a:lstStyle/>
                    <a:p>
                      <a:pPr lvl="1"/>
                      <a:r>
                        <a:rPr lang="en-US" dirty="0" smtClean="0"/>
                        <a:t>MS in Communication</a:t>
                      </a:r>
                      <a:r>
                        <a:rPr lang="en-US" baseline="0" dirty="0" smtClean="0"/>
                        <a:t> Disorders</a:t>
                      </a:r>
                      <a:endParaRPr lang="en-US" dirty="0"/>
                    </a:p>
                  </a:txBody>
                  <a:tcPr>
                    <a:solidFill>
                      <a:schemeClr val="bg1">
                        <a:lumMod val="75000"/>
                      </a:schemeClr>
                    </a:solidFill>
                  </a:tcPr>
                </a:tc>
              </a:tr>
              <a:tr h="433058">
                <a:tc>
                  <a:txBody>
                    <a:bodyPr/>
                    <a:lstStyle/>
                    <a:p>
                      <a:pPr marL="457200" indent="0"/>
                      <a:r>
                        <a:rPr lang="en-US" sz="2000" dirty="0" smtClean="0">
                          <a:solidFill>
                            <a:schemeClr val="tx1"/>
                          </a:solidFill>
                        </a:rPr>
                        <a:t>MS in Music</a:t>
                      </a:r>
                      <a:endParaRPr lang="en-US" sz="2000" dirty="0">
                        <a:solidFill>
                          <a:schemeClr val="tx1"/>
                        </a:solidFill>
                      </a:endParaRPr>
                    </a:p>
                  </a:txBody>
                  <a:tcPr>
                    <a:solidFill>
                      <a:schemeClr val="bg1">
                        <a:lumMod val="75000"/>
                      </a:schemeClr>
                    </a:solidFill>
                  </a:tcPr>
                </a:tc>
              </a:tr>
            </a:tbl>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85148"/>
            <a:ext cx="8102599" cy="955073"/>
          </a:xfrm>
        </p:spPr>
        <p:txBody>
          <a:bodyPr>
            <a:normAutofit/>
          </a:bodyPr>
          <a:lstStyle/>
          <a:p>
            <a:pPr algn="ctr"/>
            <a:r>
              <a:rPr lang="en-US" dirty="0">
                <a:latin typeface="Times New Roman" panose="02020603050405020304" pitchFamily="18" charset="0"/>
                <a:cs typeface="Times New Roman" panose="02020603050405020304" pitchFamily="18" charset="0"/>
              </a:rPr>
              <a:t>Coming Year</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34</a:t>
            </a:fld>
            <a:endParaRPr lang="en-US" dirty="0"/>
          </a:p>
        </p:txBody>
      </p:sp>
      <p:sp>
        <p:nvSpPr>
          <p:cNvPr id="4" name="Content Placeholder 3"/>
          <p:cNvSpPr>
            <a:spLocks noGrp="1"/>
          </p:cNvSpPr>
          <p:nvPr>
            <p:ph idx="1"/>
          </p:nvPr>
        </p:nvSpPr>
        <p:spPr>
          <a:xfrm>
            <a:off x="283779" y="1229711"/>
            <a:ext cx="8576442" cy="4666592"/>
          </a:xfrm>
        </p:spPr>
        <p:txBody>
          <a:bodyPr>
            <a:normAutofit fontScale="70000" lnSpcReduction="20000"/>
          </a:bodyPr>
          <a:lstStyle/>
          <a:p>
            <a:pPr>
              <a:buFont typeface="Wingdings" panose="05000000000000000000" pitchFamily="2" charset="2"/>
              <a:buChar char="v"/>
            </a:pPr>
            <a:r>
              <a:rPr lang="en-US" sz="3400" dirty="0">
                <a:latin typeface="Times New Roman" panose="02020603050405020304" pitchFamily="18" charset="0"/>
                <a:cs typeface="Times New Roman" panose="02020603050405020304" pitchFamily="18" charset="0"/>
              </a:rPr>
              <a:t>SACS follow-up report will be submitted this month.  However, we still need to be vigilant </a:t>
            </a:r>
            <a:r>
              <a:rPr lang="en-US" sz="3400" dirty="0" smtClean="0">
                <a:latin typeface="Times New Roman" panose="02020603050405020304" pitchFamily="18" charset="0"/>
                <a:cs typeface="Times New Roman" panose="02020603050405020304" pitchFamily="18" charset="0"/>
              </a:rPr>
              <a:t>and continue to </a:t>
            </a:r>
            <a:r>
              <a:rPr lang="en-US" sz="3400" dirty="0">
                <a:latin typeface="Times New Roman" panose="02020603050405020304" pitchFamily="18" charset="0"/>
                <a:cs typeface="Times New Roman" panose="02020603050405020304" pitchFamily="18" charset="0"/>
              </a:rPr>
              <a:t>engage in assessment of our courses and programs  </a:t>
            </a:r>
          </a:p>
          <a:p>
            <a:pPr>
              <a:buFont typeface="Wingdings" panose="05000000000000000000" pitchFamily="2" charset="2"/>
              <a:buChar char="v"/>
            </a:pPr>
            <a:endParaRPr lang="en-US" sz="3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3400" dirty="0" smtClean="0">
                <a:latin typeface="Times New Roman" panose="02020603050405020304" pitchFamily="18" charset="0"/>
                <a:cs typeface="Times New Roman" panose="02020603050405020304" pitchFamily="18" charset="0"/>
              </a:rPr>
              <a:t>Will launch </a:t>
            </a:r>
            <a:r>
              <a:rPr lang="en-US" sz="3400" dirty="0">
                <a:latin typeface="Times New Roman" panose="02020603050405020304" pitchFamily="18" charset="0"/>
                <a:cs typeface="Times New Roman" panose="02020603050405020304" pitchFamily="18" charset="0"/>
              </a:rPr>
              <a:t>Signature Courses in the spring.   We have had a great response to the call for proposals.  Twelve proposals have been accepted</a:t>
            </a:r>
          </a:p>
          <a:p>
            <a:pPr>
              <a:buFont typeface="Wingdings" panose="05000000000000000000" pitchFamily="2" charset="2"/>
              <a:buChar char="v"/>
            </a:pPr>
            <a:endParaRPr lang="en-US" sz="3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3400" dirty="0">
                <a:latin typeface="Times New Roman" panose="02020603050405020304" pitchFamily="18" charset="0"/>
                <a:cs typeface="Times New Roman" panose="02020603050405020304" pitchFamily="18" charset="0"/>
              </a:rPr>
              <a:t>We </a:t>
            </a:r>
            <a:r>
              <a:rPr lang="en-US" sz="3400" dirty="0" smtClean="0">
                <a:latin typeface="Times New Roman" panose="02020603050405020304" pitchFamily="18" charset="0"/>
                <a:cs typeface="Times New Roman" panose="02020603050405020304" pitchFamily="18" charset="0"/>
              </a:rPr>
              <a:t>will launch </a:t>
            </a:r>
            <a:r>
              <a:rPr lang="en-US" sz="3400" dirty="0">
                <a:latin typeface="Times New Roman" panose="02020603050405020304" pitchFamily="18" charset="0"/>
                <a:cs typeface="Times New Roman" panose="02020603050405020304" pitchFamily="18" charset="0"/>
              </a:rPr>
              <a:t>the Presidential Speaker Series this </a:t>
            </a:r>
            <a:r>
              <a:rPr lang="en-US" sz="3400" dirty="0" smtClean="0">
                <a:latin typeface="Times New Roman" panose="02020603050405020304" pitchFamily="18" charset="0"/>
                <a:cs typeface="Times New Roman" panose="02020603050405020304" pitchFamily="18" charset="0"/>
              </a:rPr>
              <a:t>fall.  Catheryn </a:t>
            </a:r>
            <a:r>
              <a:rPr lang="en-US" sz="3400" dirty="0">
                <a:latin typeface="Times New Roman" panose="02020603050405020304" pitchFamily="18" charset="0"/>
                <a:cs typeface="Times New Roman" panose="02020603050405020304" pitchFamily="18" charset="0"/>
              </a:rPr>
              <a:t>Weitman is chairing a committee looking at potential </a:t>
            </a:r>
            <a:r>
              <a:rPr lang="en-US" sz="3400" dirty="0" smtClean="0">
                <a:latin typeface="Times New Roman" panose="02020603050405020304" pitchFamily="18" charset="0"/>
                <a:cs typeface="Times New Roman" panose="02020603050405020304" pitchFamily="18" charset="0"/>
              </a:rPr>
              <a:t>speakers</a:t>
            </a:r>
          </a:p>
          <a:p>
            <a:pPr>
              <a:buFont typeface="Wingdings" panose="05000000000000000000" pitchFamily="2" charset="2"/>
              <a:buChar char="v"/>
            </a:pPr>
            <a:endParaRPr lang="en-US" sz="3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3400" dirty="0">
                <a:latin typeface="Times New Roman" panose="02020603050405020304" pitchFamily="18" charset="0"/>
                <a:cs typeface="Times New Roman" panose="02020603050405020304" pitchFamily="18" charset="0"/>
              </a:rPr>
              <a:t>QEP is in full swing. There will be ample opportunity this year for training on critical thinking strategies and assessments</a:t>
            </a:r>
          </a:p>
          <a:p>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907777"/>
          </a:xfrm>
        </p:spPr>
        <p:txBody>
          <a:bodyPr>
            <a:normAutofit/>
          </a:bodyPr>
          <a:lstStyle/>
          <a:p>
            <a:pPr algn="ctr"/>
            <a:r>
              <a:rPr lang="en-US" dirty="0">
                <a:latin typeface="Times New Roman" panose="02020603050405020304" pitchFamily="18" charset="0"/>
                <a:cs typeface="Times New Roman" panose="02020603050405020304" pitchFamily="18" charset="0"/>
              </a:rPr>
              <a:t>Coming Year</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35</a:t>
            </a:fld>
            <a:endParaRPr lang="en-US" dirty="0"/>
          </a:p>
        </p:txBody>
      </p:sp>
      <p:sp>
        <p:nvSpPr>
          <p:cNvPr id="4" name="Content Placeholder 3"/>
          <p:cNvSpPr>
            <a:spLocks noGrp="1"/>
          </p:cNvSpPr>
          <p:nvPr>
            <p:ph idx="1"/>
          </p:nvPr>
        </p:nvSpPr>
        <p:spPr>
          <a:xfrm>
            <a:off x="457200" y="1182415"/>
            <a:ext cx="8371490" cy="4855778"/>
          </a:xfrm>
        </p:spPr>
        <p:txBody>
          <a:bodyPr>
            <a:normAutofit/>
          </a:bodyPr>
          <a:lstStyle/>
          <a:p>
            <a:pPr>
              <a:buFont typeface="Wingdings" panose="05000000000000000000" pitchFamily="2" charset="2"/>
              <a:buChar char="v"/>
            </a:pPr>
            <a:r>
              <a:rPr lang="en-US" sz="2600" dirty="0">
                <a:latin typeface="Times New Roman" panose="02020603050405020304" pitchFamily="18" charset="0"/>
                <a:cs typeface="Times New Roman" panose="02020603050405020304" pitchFamily="18" charset="0"/>
              </a:rPr>
              <a:t>Program accreditation for Engineering, Counseling Psychology and Music</a:t>
            </a:r>
          </a:p>
          <a:p>
            <a:pPr>
              <a:buFont typeface="Wingdings" panose="05000000000000000000" pitchFamily="2" charset="2"/>
              <a:buChar char="v"/>
            </a:pPr>
            <a:r>
              <a:rPr lang="en-US" sz="2600" dirty="0">
                <a:latin typeface="Times New Roman" panose="02020603050405020304" pitchFamily="18" charset="0"/>
                <a:cs typeface="Times New Roman" panose="02020603050405020304" pitchFamily="18" charset="0"/>
              </a:rPr>
              <a:t>Compliance will take up more and more of our time and effort.</a:t>
            </a:r>
          </a:p>
          <a:p>
            <a:pPr>
              <a:buFont typeface="Wingdings" panose="05000000000000000000" pitchFamily="2" charset="2"/>
              <a:buChar char="v"/>
            </a:pPr>
            <a:r>
              <a:rPr lang="en-US" sz="2600" dirty="0" smtClean="0">
                <a:latin typeface="Times New Roman" panose="02020603050405020304" pitchFamily="18" charset="0"/>
                <a:cs typeface="Times New Roman" panose="02020603050405020304" pitchFamily="18" charset="0"/>
              </a:rPr>
              <a:t>Legislative </a:t>
            </a:r>
            <a:r>
              <a:rPr lang="en-US" sz="2600" dirty="0">
                <a:latin typeface="Times New Roman" panose="02020603050405020304" pitchFamily="18" charset="0"/>
                <a:cs typeface="Times New Roman" panose="02020603050405020304" pitchFamily="18" charset="0"/>
              </a:rPr>
              <a:t>Session</a:t>
            </a:r>
          </a:p>
          <a:p>
            <a:pPr marL="914400"/>
            <a:r>
              <a:rPr lang="en-US" sz="2600" dirty="0">
                <a:latin typeface="Times New Roman" panose="02020603050405020304" pitchFamily="18" charset="0"/>
                <a:cs typeface="Times New Roman" panose="02020603050405020304" pitchFamily="18" charset="0"/>
              </a:rPr>
              <a:t>Outcomes-based funding a possibility</a:t>
            </a:r>
          </a:p>
          <a:p>
            <a:pPr marL="914400"/>
            <a:r>
              <a:rPr lang="en-US" sz="2600" dirty="0">
                <a:latin typeface="Times New Roman" panose="02020603050405020304" pitchFamily="18" charset="0"/>
                <a:cs typeface="Times New Roman" panose="02020603050405020304" pitchFamily="18" charset="0"/>
              </a:rPr>
              <a:t>LAR - $6M over biennium for engineering</a:t>
            </a:r>
          </a:p>
          <a:p>
            <a:pPr marL="914400"/>
            <a:r>
              <a:rPr lang="en-US" sz="2600" dirty="0">
                <a:latin typeface="Times New Roman" panose="02020603050405020304" pitchFamily="18" charset="0"/>
                <a:cs typeface="Times New Roman" panose="02020603050405020304" pitchFamily="18" charset="0"/>
              </a:rPr>
              <a:t>Budget uncertainties</a:t>
            </a:r>
          </a:p>
          <a:p>
            <a:pPr>
              <a:buFont typeface="Wingdings" panose="05000000000000000000" pitchFamily="2" charset="2"/>
              <a:buChar char="v"/>
            </a:pPr>
            <a:r>
              <a:rPr lang="en-US" sz="2600" dirty="0" smtClean="0">
                <a:latin typeface="Times New Roman" panose="02020603050405020304" pitchFamily="18" charset="0"/>
                <a:cs typeface="Times New Roman" panose="02020603050405020304" pitchFamily="18" charset="0"/>
              </a:rPr>
              <a:t>Marketable </a:t>
            </a:r>
            <a:r>
              <a:rPr lang="en-US" sz="2600" dirty="0">
                <a:latin typeface="Times New Roman" panose="02020603050405020304" pitchFamily="18" charset="0"/>
                <a:cs typeface="Times New Roman" panose="02020603050405020304" pitchFamily="18" charset="0"/>
              </a:rPr>
              <a:t>Skills and </a:t>
            </a:r>
            <a:r>
              <a:rPr lang="en-US" sz="2600" dirty="0" smtClean="0">
                <a:latin typeface="Times New Roman" panose="02020603050405020304" pitchFamily="18" charset="0"/>
                <a:cs typeface="Times New Roman" panose="02020603050405020304" pitchFamily="18" charset="0"/>
              </a:rPr>
              <a:t>60 </a:t>
            </a:r>
            <a:r>
              <a:rPr lang="en-US" sz="2600" dirty="0">
                <a:latin typeface="Times New Roman" panose="02020603050405020304" pitchFamily="18" charset="0"/>
                <a:cs typeface="Times New Roman" panose="02020603050405020304" pitchFamily="18" charset="0"/>
              </a:rPr>
              <a:t>by </a:t>
            </a:r>
            <a:r>
              <a:rPr lang="en-US" sz="2600" dirty="0" smtClean="0">
                <a:latin typeface="Times New Roman" panose="02020603050405020304" pitchFamily="18" charset="0"/>
                <a:cs typeface="Times New Roman" panose="02020603050405020304" pitchFamily="18" charset="0"/>
              </a:rPr>
              <a:t>30 </a:t>
            </a:r>
            <a:r>
              <a:rPr lang="en-US" sz="2600" dirty="0">
                <a:latin typeface="Times New Roman" panose="02020603050405020304" pitchFamily="18" charset="0"/>
                <a:cs typeface="Times New Roman" panose="02020603050405020304" pitchFamily="18" charset="0"/>
              </a:rPr>
              <a:t>Coordinating Board Plan</a:t>
            </a:r>
          </a:p>
          <a:p>
            <a:r>
              <a:rPr lang="en-US" sz="2600" dirty="0">
                <a:latin typeface="Times New Roman" panose="02020603050405020304" pitchFamily="18" charset="0"/>
                <a:cs typeface="Times New Roman" panose="02020603050405020304" pitchFamily="18" charset="0"/>
              </a:rPr>
              <a:t>Campus Carry </a:t>
            </a:r>
          </a:p>
          <a:p>
            <a:endParaRPr lang="en-US" sz="2400"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r>
              <a:rPr lang="en-US" dirty="0">
                <a:solidFill>
                  <a:srgbClr val="61162D"/>
                </a:solidFill>
                <a:latin typeface="Times New Roman" panose="02020603050405020304" pitchFamily="18" charset="0"/>
                <a:cs typeface="Times New Roman" panose="02020603050405020304" pitchFamily="18" charset="0"/>
              </a:rPr>
              <a:t>Capital Plan Update</a:t>
            </a:r>
          </a:p>
        </p:txBody>
      </p:sp>
      <p:sp>
        <p:nvSpPr>
          <p:cNvPr id="3" name="Slide Number Placeholder 2"/>
          <p:cNvSpPr>
            <a:spLocks noGrp="1"/>
          </p:cNvSpPr>
          <p:nvPr>
            <p:ph type="sldNum" sz="quarter" idx="12"/>
          </p:nvPr>
        </p:nvSpPr>
        <p:spPr/>
        <p:txBody>
          <a:bodyPr/>
          <a:lstStyle/>
          <a:p>
            <a:fld id="{340BF122-B9EE-9744-AAD8-D1B3840A1AC2}" type="slidenum">
              <a:rPr lang="en-US" smtClean="0"/>
              <a:t>36</a:t>
            </a:fld>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4201" y="1308537"/>
            <a:ext cx="8102598" cy="4934607"/>
          </a:xfrm>
          <a:prstGeom prst="rect">
            <a:avLst/>
          </a:prstGeom>
        </p:spPr>
      </p:pic>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8"/>
            <a:ext cx="8102599" cy="986604"/>
          </a:xfrm>
        </p:spPr>
        <p:txBody>
          <a:bodyPr>
            <a:normAutofit/>
          </a:bodyPr>
          <a:lstStyle/>
          <a:p>
            <a:pPr algn="ctr"/>
            <a:r>
              <a:rPr lang="en-US" dirty="0" smtClean="0">
                <a:latin typeface="Times New Roman" panose="02020603050405020304" pitchFamily="18" charset="0"/>
                <a:cs typeface="Times New Roman" panose="02020603050405020304" pitchFamily="18" charset="0"/>
              </a:rPr>
              <a:t>Capital Plans</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37</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91021728"/>
              </p:ext>
            </p:extLst>
          </p:nvPr>
        </p:nvGraphicFramePr>
        <p:xfrm>
          <a:off x="457200" y="1260475"/>
          <a:ext cx="8229600" cy="4099800"/>
        </p:xfrm>
        <a:graphic>
          <a:graphicData uri="http://schemas.openxmlformats.org/drawingml/2006/table">
            <a:tbl>
              <a:tblPr firstRow="1" bandRow="1">
                <a:tableStyleId>{5C22544A-7EE6-4342-B048-85BDC9FD1C3A}</a:tableStyleId>
              </a:tblPr>
              <a:tblGrid>
                <a:gridCol w="2506717"/>
                <a:gridCol w="914400"/>
                <a:gridCol w="1213945"/>
                <a:gridCol w="1948618"/>
                <a:gridCol w="1645920"/>
              </a:tblGrid>
              <a:tr h="1024950">
                <a:tc>
                  <a:txBody>
                    <a:bodyPr/>
                    <a:lstStyle/>
                    <a:p>
                      <a:pPr algn="l" fontAlgn="b"/>
                      <a:r>
                        <a:rPr lang="en-US" sz="1800" b="1" u="none" strike="noStrike" dirty="0">
                          <a:solidFill>
                            <a:schemeClr val="bg1"/>
                          </a:solidFill>
                          <a:effectLst/>
                        </a:rPr>
                        <a:t>FY </a:t>
                      </a:r>
                      <a:r>
                        <a:rPr lang="en-US" sz="1800" b="1" u="none" strike="noStrike" dirty="0" smtClean="0">
                          <a:solidFill>
                            <a:schemeClr val="bg1"/>
                          </a:solidFill>
                          <a:effectLst/>
                        </a:rPr>
                        <a:t>2017 </a:t>
                      </a:r>
                      <a:r>
                        <a:rPr lang="en-US" sz="1800" b="1" u="none" strike="noStrike" dirty="0">
                          <a:solidFill>
                            <a:schemeClr val="bg1"/>
                          </a:solidFill>
                          <a:effectLst/>
                        </a:rPr>
                        <a:t>Priority Projects</a:t>
                      </a:r>
                      <a:endParaRPr lang="en-US" sz="1800" b="1" i="0" u="none" strike="noStrike" dirty="0">
                        <a:solidFill>
                          <a:schemeClr val="bg1"/>
                        </a:solidFill>
                        <a:effectLst/>
                        <a:latin typeface="Calibri" panose="020F0502020204030204" pitchFamily="34" charset="0"/>
                      </a:endParaRPr>
                    </a:p>
                  </a:txBody>
                  <a:tcPr marL="0" marR="0" marT="0" marB="0" anchor="ctr">
                    <a:solidFill>
                      <a:srgbClr val="61162D"/>
                    </a:solidFill>
                  </a:tcPr>
                </a:tc>
                <a:tc>
                  <a:txBody>
                    <a:bodyPr/>
                    <a:lstStyle/>
                    <a:p>
                      <a:pPr algn="ctr" fontAlgn="b"/>
                      <a:r>
                        <a:rPr lang="en-US" sz="1800" b="1" u="none" strike="noStrike" dirty="0">
                          <a:solidFill>
                            <a:schemeClr val="bg1"/>
                          </a:solidFill>
                          <a:effectLst/>
                        </a:rPr>
                        <a:t>Planning Amount ($M)</a:t>
                      </a:r>
                      <a:endParaRPr lang="en-US" sz="1800" b="1" i="0" u="none" strike="noStrike" dirty="0">
                        <a:solidFill>
                          <a:schemeClr val="bg1"/>
                        </a:solidFill>
                        <a:effectLst/>
                        <a:latin typeface="Calibri" panose="020F0502020204030204" pitchFamily="34" charset="0"/>
                      </a:endParaRPr>
                    </a:p>
                  </a:txBody>
                  <a:tcPr marL="0" marR="0" marT="0" marB="0" anchor="ctr">
                    <a:solidFill>
                      <a:srgbClr val="61162D"/>
                    </a:solidFill>
                  </a:tcPr>
                </a:tc>
                <a:tc>
                  <a:txBody>
                    <a:bodyPr/>
                    <a:lstStyle/>
                    <a:p>
                      <a:pPr algn="ctr" fontAlgn="b"/>
                      <a:r>
                        <a:rPr lang="en-US" sz="1800" b="1" u="none" strike="noStrike" dirty="0">
                          <a:solidFill>
                            <a:schemeClr val="bg1"/>
                          </a:solidFill>
                          <a:effectLst/>
                        </a:rPr>
                        <a:t>Primary Funding Source</a:t>
                      </a:r>
                      <a:endParaRPr lang="en-US" sz="1800" b="1" i="0" u="none" strike="noStrike" dirty="0">
                        <a:solidFill>
                          <a:schemeClr val="bg1"/>
                        </a:solidFill>
                        <a:effectLst/>
                        <a:latin typeface="Calibri" panose="020F0502020204030204" pitchFamily="34" charset="0"/>
                      </a:endParaRPr>
                    </a:p>
                  </a:txBody>
                  <a:tcPr marL="0" marR="0" marT="0" marB="0" anchor="ctr">
                    <a:solidFill>
                      <a:srgbClr val="61162D"/>
                    </a:solidFill>
                  </a:tcPr>
                </a:tc>
                <a:tc>
                  <a:txBody>
                    <a:bodyPr/>
                    <a:lstStyle/>
                    <a:p>
                      <a:pPr algn="ctr" fontAlgn="b"/>
                      <a:r>
                        <a:rPr lang="en-US" sz="1800" b="1" u="none" strike="noStrike" dirty="0">
                          <a:solidFill>
                            <a:schemeClr val="bg1"/>
                          </a:solidFill>
                          <a:effectLst/>
                        </a:rPr>
                        <a:t>Current Status</a:t>
                      </a:r>
                      <a:endParaRPr lang="en-US" sz="1800" b="1" i="0" u="none" strike="noStrike" dirty="0">
                        <a:solidFill>
                          <a:schemeClr val="bg1"/>
                        </a:solidFill>
                        <a:effectLst/>
                        <a:latin typeface="Calibri" panose="020F0502020204030204" pitchFamily="34" charset="0"/>
                      </a:endParaRPr>
                    </a:p>
                  </a:txBody>
                  <a:tcPr marL="0" marR="0" marT="0" marB="0" anchor="ctr">
                    <a:solidFill>
                      <a:srgbClr val="61162D"/>
                    </a:solidFill>
                  </a:tcPr>
                </a:tc>
                <a:tc>
                  <a:txBody>
                    <a:bodyPr/>
                    <a:lstStyle/>
                    <a:p>
                      <a:pPr algn="ctr" fontAlgn="b"/>
                      <a:r>
                        <a:rPr lang="en-US" sz="1800" b="1" u="none" strike="noStrike" dirty="0">
                          <a:solidFill>
                            <a:schemeClr val="bg1"/>
                          </a:solidFill>
                          <a:effectLst/>
                        </a:rPr>
                        <a:t>Gross Square Footage</a:t>
                      </a:r>
                      <a:endParaRPr lang="en-US" sz="1800" b="1" i="0" u="none" strike="noStrike" dirty="0">
                        <a:solidFill>
                          <a:schemeClr val="bg1"/>
                        </a:solidFill>
                        <a:effectLst/>
                        <a:latin typeface="Calibri" panose="020F0502020204030204" pitchFamily="34" charset="0"/>
                      </a:endParaRPr>
                    </a:p>
                  </a:txBody>
                  <a:tcPr marL="0" marR="0" marT="0" marB="0" anchor="ctr">
                    <a:solidFill>
                      <a:srgbClr val="61162D"/>
                    </a:solidFill>
                  </a:tcPr>
                </a:tc>
              </a:tr>
              <a:tr h="1024950">
                <a:tc>
                  <a:txBody>
                    <a:bodyPr/>
                    <a:lstStyle/>
                    <a:p>
                      <a:pPr algn="l" fontAlgn="b"/>
                      <a:r>
                        <a:rPr lang="en-US" sz="1800" b="0" i="0" u="none" strike="noStrike" dirty="0" smtClean="0">
                          <a:solidFill>
                            <a:schemeClr val="dk1"/>
                          </a:solidFill>
                          <a:effectLst/>
                          <a:latin typeface="+mn-lt"/>
                        </a:rPr>
                        <a:t>Re</a:t>
                      </a:r>
                      <a:r>
                        <a:rPr lang="en-US" sz="1800" b="0" i="0" u="none" strike="noStrike" baseline="0" dirty="0" smtClean="0">
                          <a:solidFill>
                            <a:schemeClr val="dk1"/>
                          </a:solidFill>
                          <a:effectLst/>
                          <a:latin typeface="+mn-lt"/>
                        </a:rPr>
                        <a:t>c Sports Addition</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b="0" i="0" u="none" strike="noStrike" dirty="0" smtClean="0">
                          <a:solidFill>
                            <a:srgbClr val="000000"/>
                          </a:solidFill>
                          <a:effectLst/>
                          <a:latin typeface="Calibri" panose="020F0502020204030204" pitchFamily="34" charset="0"/>
                        </a:rPr>
                        <a:t>$3.9</a:t>
                      </a:r>
                      <a:endParaRPr lang="en-US" sz="1800" u="none" strike="noStrike" dirty="0" smtClean="0">
                        <a:effectLst/>
                      </a:endParaRPr>
                    </a:p>
                  </a:txBody>
                  <a:tcPr marL="0" marR="0" marT="0" marB="0" anchor="ctr">
                    <a:solidFill>
                      <a:schemeClr val="bg1">
                        <a:lumMod val="75000"/>
                      </a:schemeClr>
                    </a:solidFill>
                  </a:tcPr>
                </a:tc>
                <a:tc>
                  <a:txBody>
                    <a:bodyPr/>
                    <a:lstStyle/>
                    <a:p>
                      <a:pPr algn="ctr" fontAlgn="b"/>
                      <a:r>
                        <a:rPr lang="en-US" sz="1800" u="none" strike="noStrike" dirty="0" smtClean="0">
                          <a:effectLst/>
                        </a:rPr>
                        <a:t>Rec Sports Fee</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b="0" i="0" u="none" strike="noStrike" smtClean="0">
                          <a:solidFill>
                            <a:schemeClr val="dk1"/>
                          </a:solidFill>
                          <a:effectLst/>
                          <a:latin typeface="+mn-lt"/>
                        </a:rPr>
                        <a:t>Open</a:t>
                      </a:r>
                      <a:r>
                        <a:rPr lang="en-US" sz="1800" b="0" i="0" u="none" strike="noStrike" baseline="0" smtClean="0">
                          <a:solidFill>
                            <a:schemeClr val="dk1"/>
                          </a:solidFill>
                          <a:effectLst/>
                          <a:latin typeface="+mn-lt"/>
                        </a:rPr>
                        <a:t> in Fall</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u="none" strike="noStrike" dirty="0">
                          <a:effectLst/>
                        </a:rPr>
                        <a:t>   </a:t>
                      </a:r>
                      <a:r>
                        <a:rPr lang="en-US" sz="1800" u="none" strike="noStrike" dirty="0" smtClean="0">
                          <a:effectLst/>
                        </a:rPr>
                        <a:t>15,000 </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r>
              <a:tr h="1024950">
                <a:tc>
                  <a:txBody>
                    <a:bodyPr/>
                    <a:lstStyle/>
                    <a:p>
                      <a:pPr algn="l" fontAlgn="b"/>
                      <a:r>
                        <a:rPr lang="en-US" sz="1800" b="0" i="0" u="none" strike="noStrike" dirty="0" smtClean="0">
                          <a:solidFill>
                            <a:schemeClr val="dk1"/>
                          </a:solidFill>
                          <a:effectLst/>
                          <a:latin typeface="+mn-lt"/>
                        </a:rPr>
                        <a:t>Classroom/Lab</a:t>
                      </a:r>
                      <a:r>
                        <a:rPr lang="en-US" sz="1800" b="0" i="0" u="none" strike="noStrike" baseline="0" dirty="0" smtClean="0">
                          <a:solidFill>
                            <a:schemeClr val="dk1"/>
                          </a:solidFill>
                          <a:effectLst/>
                          <a:latin typeface="+mn-lt"/>
                        </a:rPr>
                        <a:t> Building and Warehouse</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u="none" strike="noStrike" dirty="0" smtClean="0">
                          <a:effectLst/>
                        </a:rPr>
                        <a:t>$55.2</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b="0" i="0" u="none" strike="noStrike" dirty="0" smtClean="0">
                          <a:solidFill>
                            <a:schemeClr val="dk1"/>
                          </a:solidFill>
                          <a:effectLst/>
                          <a:latin typeface="+mn-lt"/>
                        </a:rPr>
                        <a:t>TRB</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u="none" strike="noStrike" dirty="0" smtClean="0">
                          <a:effectLst/>
                        </a:rPr>
                        <a:t>Planning</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u="none" strike="noStrike" dirty="0" smtClean="0">
                          <a:effectLst/>
                        </a:rPr>
                        <a:t>98,000</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r>
              <a:tr h="1024950">
                <a:tc>
                  <a:txBody>
                    <a:bodyPr/>
                    <a:lstStyle/>
                    <a:p>
                      <a:pPr algn="l" fontAlgn="b"/>
                      <a:r>
                        <a:rPr lang="en-US" sz="1800" b="0" i="0" u="none" strike="noStrike" baseline="0" dirty="0" smtClean="0">
                          <a:solidFill>
                            <a:schemeClr val="dk1"/>
                          </a:solidFill>
                          <a:effectLst/>
                          <a:latin typeface="+mn-lt"/>
                        </a:rPr>
                        <a:t>Tennis Complex</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b="0" i="0" u="none" strike="noStrike" dirty="0" smtClean="0">
                          <a:solidFill>
                            <a:srgbClr val="000000"/>
                          </a:solidFill>
                          <a:effectLst/>
                          <a:latin typeface="Calibri" panose="020F0502020204030204" pitchFamily="34" charset="0"/>
                        </a:rPr>
                        <a:t>$5</a:t>
                      </a:r>
                      <a:endParaRPr lang="en-US" sz="1800" u="none" strike="noStrike" dirty="0" smtClean="0">
                        <a:effectLst/>
                      </a:endParaRPr>
                    </a:p>
                  </a:txBody>
                  <a:tcPr marL="0" marR="0" marT="0" marB="0" anchor="ctr">
                    <a:solidFill>
                      <a:schemeClr val="bg1">
                        <a:lumMod val="75000"/>
                      </a:schemeClr>
                    </a:solidFill>
                  </a:tcPr>
                </a:tc>
                <a:tc>
                  <a:txBody>
                    <a:bodyPr/>
                    <a:lstStyle/>
                    <a:p>
                      <a:pPr algn="ctr" fontAlgn="b"/>
                      <a:r>
                        <a:rPr lang="en-US" sz="1800" u="none" strike="noStrike" dirty="0" smtClean="0">
                          <a:effectLst/>
                        </a:rPr>
                        <a:t>City of Laredo</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ctr" fontAlgn="b"/>
                      <a:r>
                        <a:rPr lang="en-US" sz="1800" u="none" strike="noStrike" dirty="0" smtClean="0">
                          <a:effectLst/>
                        </a:rPr>
                        <a:t>Planning</a:t>
                      </a:r>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c>
                  <a:txBody>
                    <a:bodyPr/>
                    <a:lstStyle/>
                    <a:p>
                      <a:pPr algn="r" fontAlgn="b"/>
                      <a:endParaRPr lang="en-US" sz="1800" b="0" i="0" u="none" strike="noStrike" dirty="0">
                        <a:solidFill>
                          <a:srgbClr val="000000"/>
                        </a:solidFill>
                        <a:effectLst/>
                        <a:latin typeface="Calibri" panose="020F0502020204030204" pitchFamily="34" charset="0"/>
                      </a:endParaRPr>
                    </a:p>
                  </a:txBody>
                  <a:tcPr marL="0" marR="0" marT="0" marB="0" anchor="ctr">
                    <a:solidFill>
                      <a:schemeClr val="bg1">
                        <a:lumMod val="75000"/>
                      </a:schemeClr>
                    </a:solidFill>
                  </a:tcPr>
                </a:tc>
              </a:tr>
            </a:tbl>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38</a:t>
            </a:fld>
            <a:endParaRPr lang="en-US" dirty="0"/>
          </a:p>
        </p:txBody>
      </p:sp>
      <p:sp>
        <p:nvSpPr>
          <p:cNvPr id="4" name="Content Placeholder 3"/>
          <p:cNvSpPr>
            <a:spLocks noGrp="1"/>
          </p:cNvSpPr>
          <p:nvPr>
            <p:ph idx="1"/>
          </p:nvPr>
        </p:nvSpPr>
        <p:spPr/>
        <p:txBody>
          <a:bodyPr>
            <a:normAutofit/>
          </a:bodyPr>
          <a:lstStyle/>
          <a:p>
            <a:pPr marL="0" indent="0" algn="ctr">
              <a:buNone/>
            </a:pPr>
            <a:r>
              <a:rPr lang="en-US" sz="4000" dirty="0" smtClean="0">
                <a:latin typeface="Times New Roman" panose="02020603050405020304" pitchFamily="18" charset="0"/>
                <a:cs typeface="Times New Roman" panose="02020603050405020304" pitchFamily="18" charset="0"/>
              </a:rPr>
              <a:t>NEW ACADEMIC/LABORATORY </a:t>
            </a:r>
            <a:r>
              <a:rPr lang="en-US" sz="4000" dirty="0">
                <a:latin typeface="Times New Roman" panose="02020603050405020304" pitchFamily="18" charset="0"/>
                <a:cs typeface="Times New Roman" panose="02020603050405020304" pitchFamily="18" charset="0"/>
              </a:rPr>
              <a:t>BUILDING</a:t>
            </a:r>
          </a:p>
          <a:p>
            <a:pPr marL="0" indent="0" algn="ctr">
              <a:buNone/>
            </a:pP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39</a:t>
            </a:fld>
            <a:endParaRPr lang="en-US" dirty="0"/>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308848296"/>
              </p:ext>
            </p:extLst>
          </p:nvPr>
        </p:nvGraphicFramePr>
        <p:xfrm>
          <a:off x="-236483" y="0"/>
          <a:ext cx="9239469" cy="6069013"/>
        </p:xfrm>
        <a:graphic>
          <a:graphicData uri="http://schemas.openxmlformats.org/presentationml/2006/ole">
            <mc:AlternateContent xmlns:mc="http://schemas.openxmlformats.org/markup-compatibility/2006">
              <mc:Choice xmlns:v="urn:schemas-microsoft-com:vml" Requires="v">
                <p:oleObj spid="_x0000_s1040" name="Acrobat Document" r:id="rId3" imgW="18318600" imgH="11447640" progId="Acrobat.Document.11">
                  <p:embed/>
                </p:oleObj>
              </mc:Choice>
              <mc:Fallback>
                <p:oleObj name="Acrobat Document" r:id="rId3" imgW="18318600" imgH="11447640" progId="Acrobat.Document.11">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483" y="0"/>
                        <a:ext cx="9239469" cy="606901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828949"/>
          </a:xfrm>
        </p:spPr>
        <p:txBody>
          <a:bodyPr>
            <a:normAutofit/>
          </a:bodyPr>
          <a:lstStyle/>
          <a:p>
            <a:pPr algn="ctr"/>
            <a:r>
              <a:rPr lang="en-US" dirty="0">
                <a:latin typeface="Times New Roman" panose="02020603050405020304" pitchFamily="18" charset="0"/>
                <a:cs typeface="Times New Roman" panose="02020603050405020304" pitchFamily="18" charset="0"/>
              </a:rPr>
              <a:t>Faculty Recognition</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4</a:t>
            </a:fld>
            <a:endParaRPr lang="en-US" dirty="0"/>
          </a:p>
        </p:txBody>
      </p:sp>
      <p:sp>
        <p:nvSpPr>
          <p:cNvPr id="4" name="Content Placeholder 3"/>
          <p:cNvSpPr>
            <a:spLocks noGrp="1"/>
          </p:cNvSpPr>
          <p:nvPr>
            <p:ph idx="1"/>
          </p:nvPr>
        </p:nvSpPr>
        <p:spPr>
          <a:xfrm>
            <a:off x="457200" y="1103587"/>
            <a:ext cx="8229600" cy="4624114"/>
          </a:xfrm>
        </p:spPr>
        <p:txBody>
          <a:bodyPr>
            <a:normAutofit fontScale="92500" lnSpcReduction="20000"/>
          </a:bodyPr>
          <a:lstStyle/>
          <a:p>
            <a:pPr>
              <a:buFont typeface="Wingdings" panose="05000000000000000000" pitchFamily="2" charset="2"/>
              <a:buChar char="v"/>
            </a:pPr>
            <a:r>
              <a:rPr lang="en-US" sz="2800" b="1" dirty="0">
                <a:latin typeface="Times New Roman" panose="02020603050405020304" pitchFamily="18" charset="0"/>
                <a:cs typeface="Times New Roman" panose="02020603050405020304" pitchFamily="18" charset="0"/>
              </a:rPr>
              <a:t>Rohitha Goonatilake </a:t>
            </a:r>
            <a:r>
              <a:rPr lang="en-US" sz="2800" dirty="0">
                <a:latin typeface="Times New Roman" panose="02020603050405020304" pitchFamily="18" charset="0"/>
                <a:cs typeface="Times New Roman" panose="02020603050405020304" pitchFamily="18" charset="0"/>
              </a:rPr>
              <a:t>elected to the Chancellor’s Academy of Teacher Educators</a:t>
            </a:r>
          </a:p>
          <a:p>
            <a:pPr>
              <a:buFont typeface="Wingdings" panose="05000000000000000000" pitchFamily="2" charset="2"/>
              <a:buChar char="v"/>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800" b="1" dirty="0">
                <a:latin typeface="Times New Roman" panose="02020603050405020304" pitchFamily="18" charset="0"/>
                <a:cs typeface="Times New Roman" panose="02020603050405020304" pitchFamily="18" charset="0"/>
              </a:rPr>
              <a:t>Jerry Thomps</a:t>
            </a:r>
            <a:r>
              <a:rPr lang="en-US" sz="2800" dirty="0">
                <a:latin typeface="Times New Roman" panose="02020603050405020304" pitchFamily="18" charset="0"/>
                <a:cs typeface="Times New Roman" panose="02020603050405020304" pitchFamily="18" charset="0"/>
              </a:rPr>
              <a:t>on was named the winner of the Fray Francisco Atanasio Domínguez Award by the Historical Society of New Mexico </a:t>
            </a:r>
          </a:p>
          <a:p>
            <a:pPr>
              <a:buFont typeface="Wingdings" panose="05000000000000000000" pitchFamily="2" charset="2"/>
              <a:buChar char="v"/>
            </a:pPr>
            <a:endParaRPr lang="en-US" sz="28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800" b="1" dirty="0">
                <a:latin typeface="Times New Roman" panose="02020603050405020304" pitchFamily="18" charset="0"/>
                <a:cs typeface="Times New Roman" panose="02020603050405020304" pitchFamily="18" charset="0"/>
              </a:rPr>
              <a:t>José (Pepe) Cardona-Lopez </a:t>
            </a:r>
            <a:r>
              <a:rPr lang="en-US" sz="2800" dirty="0">
                <a:latin typeface="Times New Roman" panose="02020603050405020304" pitchFamily="18" charset="0"/>
                <a:cs typeface="Times New Roman" panose="02020603050405020304" pitchFamily="18" charset="0"/>
              </a:rPr>
              <a:t>received the Peruvian Award for Lifetime Contribution to Literature</a:t>
            </a:r>
          </a:p>
          <a:p>
            <a:pPr>
              <a:buFont typeface="Wingdings" panose="05000000000000000000" pitchFamily="2" charset="2"/>
              <a:buChar char="v"/>
            </a:pPr>
            <a:endParaRPr lang="en-US"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en-US" sz="2800" b="1" dirty="0">
                <a:latin typeface="Times New Roman" panose="02020603050405020304" pitchFamily="18" charset="0"/>
                <a:cs typeface="Times New Roman" panose="02020603050405020304" pitchFamily="18" charset="0"/>
              </a:rPr>
              <a:t>Jim Norris </a:t>
            </a:r>
            <a:r>
              <a:rPr lang="en-US" sz="2800" dirty="0">
                <a:latin typeface="Times New Roman" panose="02020603050405020304" pitchFamily="18" charset="0"/>
                <a:cs typeface="Times New Roman" panose="02020603050405020304" pitchFamily="18" charset="0"/>
              </a:rPr>
              <a:t>was awarded the Phi Kappa Phi Love of Learning grant</a:t>
            </a:r>
          </a:p>
          <a:p>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40</a:t>
            </a:fld>
            <a:endParaRPr lang="en-US" dirty="0"/>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1356499204"/>
              </p:ext>
            </p:extLst>
          </p:nvPr>
        </p:nvGraphicFramePr>
        <p:xfrm>
          <a:off x="457200" y="157655"/>
          <a:ext cx="8229600" cy="5975131"/>
        </p:xfrm>
        <a:graphic>
          <a:graphicData uri="http://schemas.openxmlformats.org/presentationml/2006/ole">
            <mc:AlternateContent xmlns:mc="http://schemas.openxmlformats.org/markup-compatibility/2006">
              <mc:Choice xmlns:v="urn:schemas-microsoft-com:vml" Requires="v">
                <p:oleObj spid="_x0000_s2064" name="Acrobat Document" r:id="rId3" imgW="18369360" imgH="11269800" progId="Acrobat.Document.11">
                  <p:embed/>
                </p:oleObj>
              </mc:Choice>
              <mc:Fallback>
                <p:oleObj name="Acrobat Document" r:id="rId3" imgW="18369360" imgH="11269800" progId="Acrobat.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7655"/>
                        <a:ext cx="8229600" cy="5975131"/>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41</a:t>
            </a:fld>
            <a:endParaRPr lang="en-US" dirty="0"/>
          </a:p>
        </p:txBody>
      </p:sp>
      <p:sp>
        <p:nvSpPr>
          <p:cNvPr id="6" name="object 5"/>
          <p:cNvSpPr>
            <a:spLocks noGrp="1"/>
          </p:cNvSpPr>
          <p:nvPr>
            <p:ph idx="1"/>
          </p:nvPr>
        </p:nvSpPr>
        <p:spPr>
          <a:xfrm>
            <a:off x="1497724" y="157163"/>
            <a:ext cx="6227379" cy="5991225"/>
          </a:xfrm>
          <a:prstGeom prst="rect">
            <a:avLst/>
          </a:prstGeom>
          <a:blipFill>
            <a:blip r:embed="rId2" cstate="print"/>
            <a:stretch>
              <a:fillRect/>
            </a:stretch>
          </a:blipFill>
        </p:spPr>
        <p:txBody>
          <a:bodyPr wrap="square" lIns="0" tIns="0" rIns="0" bIns="0" rtlCol="0"/>
          <a:lstStyle/>
          <a:p>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779"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42</a:t>
            </a:fld>
            <a:endParaRPr lang="en-US" dirty="0"/>
          </a:p>
        </p:txBody>
      </p:sp>
      <p:sp>
        <p:nvSpPr>
          <p:cNvPr id="6" name="object 2"/>
          <p:cNvSpPr>
            <a:spLocks noGrp="1"/>
          </p:cNvSpPr>
          <p:nvPr>
            <p:ph idx="1"/>
          </p:nvPr>
        </p:nvSpPr>
        <p:spPr>
          <a:xfrm>
            <a:off x="457200" y="274638"/>
            <a:ext cx="8229600" cy="5764212"/>
          </a:xfrm>
          <a:prstGeom prst="rect">
            <a:avLst/>
          </a:prstGeom>
          <a:blipFill>
            <a:blip r:embed="rId2" cstate="print"/>
            <a:stretch>
              <a:fillRect/>
            </a:stretch>
          </a:blipFill>
        </p:spPr>
        <p:txBody>
          <a:bodyPr wrap="square" lIns="0" tIns="0" rIns="0" bIns="0" rtlCol="0"/>
          <a:lstStyle/>
          <a:p>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43</a:t>
            </a:fld>
            <a:endParaRPr lang="en-US" dirty="0"/>
          </a:p>
        </p:txBody>
      </p:sp>
      <p:sp>
        <p:nvSpPr>
          <p:cNvPr id="5" name="object 2"/>
          <p:cNvSpPr>
            <a:spLocks noGrp="1"/>
          </p:cNvSpPr>
          <p:nvPr>
            <p:ph idx="1"/>
          </p:nvPr>
        </p:nvSpPr>
        <p:spPr>
          <a:xfrm>
            <a:off x="457200" y="274638"/>
            <a:ext cx="8229600" cy="5780087"/>
          </a:xfrm>
          <a:prstGeom prst="rect">
            <a:avLst/>
          </a:prstGeom>
          <a:blipFill>
            <a:blip r:embed="rId2" cstate="print"/>
            <a:stretch>
              <a:fillRect/>
            </a:stretch>
          </a:blipFill>
        </p:spPr>
        <p:txBody>
          <a:bodyPr wrap="square" lIns="0" tIns="0" rIns="0" bIns="0" rtlCol="0"/>
          <a:lstStyle/>
          <a:p>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44</a:t>
            </a:fld>
            <a:endParaRPr lang="en-US" dirty="0"/>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435" t="15187" r="435" b="17805"/>
          <a:stretch/>
        </p:blipFill>
        <p:spPr>
          <a:xfrm>
            <a:off x="584199" y="1300055"/>
            <a:ext cx="8102599" cy="4832731"/>
          </a:xfrm>
          <a:prstGeom prst="rect">
            <a:avLst/>
          </a:prstGeom>
        </p:spPr>
      </p:pic>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907777"/>
          </a:xfrm>
        </p:spPr>
        <p:txBody>
          <a:bodyPr>
            <a:normAutofit/>
          </a:bodyPr>
          <a:lstStyle/>
          <a:p>
            <a:pPr algn="ctr"/>
            <a:r>
              <a:rPr lang="en-US" dirty="0">
                <a:latin typeface="Times New Roman" panose="02020603050405020304" pitchFamily="18" charset="0"/>
                <a:cs typeface="Times New Roman" panose="02020603050405020304" pitchFamily="18" charset="0"/>
              </a:rPr>
              <a:t>Student Recognition</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5</a:t>
            </a:fld>
            <a:endParaRPr lang="en-US" dirty="0"/>
          </a:p>
        </p:txBody>
      </p:sp>
      <p:sp>
        <p:nvSpPr>
          <p:cNvPr id="4" name="Content Placeholder 3"/>
          <p:cNvSpPr>
            <a:spLocks noGrp="1"/>
          </p:cNvSpPr>
          <p:nvPr>
            <p:ph idx="1"/>
          </p:nvPr>
        </p:nvSpPr>
        <p:spPr>
          <a:xfrm>
            <a:off x="346841" y="1182414"/>
            <a:ext cx="8339959" cy="4824248"/>
          </a:xfrm>
        </p:spPr>
        <p:txBody>
          <a:bodyPr>
            <a:normAutofit fontScale="92500"/>
          </a:bodyPr>
          <a:lstStyle/>
          <a:p>
            <a:pPr>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Stephanie Martínez </a:t>
            </a:r>
            <a:r>
              <a:rPr lang="en-US" sz="2400" dirty="0">
                <a:latin typeface="Times New Roman" panose="02020603050405020304" pitchFamily="18" charset="0"/>
                <a:cs typeface="Times New Roman" panose="02020603050405020304" pitchFamily="18" charset="0"/>
              </a:rPr>
              <a:t>was appointed by Governor Greg Abbott as the Texas A&amp;&amp;M University System Student Regent.  She is the first female Hispanic and the first TAMIU student to be selected</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DustySWARM</a:t>
            </a:r>
            <a:r>
              <a:rPr lang="en-US" sz="2400" dirty="0">
                <a:latin typeface="Times New Roman" panose="02020603050405020304" pitchFamily="18" charset="0"/>
                <a:cs typeface="Times New Roman" panose="02020603050405020304" pitchFamily="18" charset="0"/>
              </a:rPr>
              <a:t> team won third place  in the virtual competition and first place in the outreach paper category at the first NASA Swarmathon. The </a:t>
            </a:r>
            <a:r>
              <a:rPr lang="en-US" sz="2400" b="1" dirty="0">
                <a:latin typeface="Times New Roman" panose="02020603050405020304" pitchFamily="18" charset="0"/>
                <a:cs typeface="Times New Roman" panose="02020603050405020304" pitchFamily="18" charset="0"/>
              </a:rPr>
              <a:t>DustyTRON</a:t>
            </a:r>
            <a:r>
              <a:rPr lang="en-US" sz="2400" dirty="0">
                <a:latin typeface="Times New Roman" panose="02020603050405020304" pitchFamily="18" charset="0"/>
                <a:cs typeface="Times New Roman" panose="02020603050405020304" pitchFamily="18" charset="0"/>
              </a:rPr>
              <a:t> took 16</a:t>
            </a:r>
            <a:r>
              <a:rPr lang="en-US" sz="2400" baseline="30000" dirty="0">
                <a:latin typeface="Times New Roman" panose="02020603050405020304" pitchFamily="18" charset="0"/>
                <a:cs typeface="Times New Roman" panose="02020603050405020304" pitchFamily="18" charset="0"/>
              </a:rPr>
              <a:t>th</a:t>
            </a:r>
            <a:r>
              <a:rPr lang="en-US" sz="2400" dirty="0">
                <a:latin typeface="Times New Roman" panose="02020603050405020304" pitchFamily="18" charset="0"/>
                <a:cs typeface="Times New Roman" panose="02020603050405020304" pitchFamily="18" charset="0"/>
              </a:rPr>
              <a:t> place at the NASA Robotics Mining Competition</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The </a:t>
            </a:r>
            <a:r>
              <a:rPr lang="en-US" sz="2400" b="1" dirty="0">
                <a:latin typeface="Times New Roman" panose="02020603050405020304" pitchFamily="18" charset="0"/>
                <a:cs typeface="Times New Roman" panose="02020603050405020304" pitchFamily="18" charset="0"/>
              </a:rPr>
              <a:t>ENACTUS</a:t>
            </a:r>
            <a:r>
              <a:rPr lang="en-US" sz="2400" dirty="0">
                <a:latin typeface="Times New Roman" panose="02020603050405020304" pitchFamily="18" charset="0"/>
                <a:cs typeface="Times New Roman" panose="02020603050405020304" pitchFamily="18" charset="0"/>
              </a:rPr>
              <a:t> student group took first place in the regional competition </a:t>
            </a:r>
          </a:p>
          <a:p>
            <a:pPr>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TAMIU Mariachi Group</a:t>
            </a:r>
            <a:r>
              <a:rPr lang="en-US" sz="2400" dirty="0">
                <a:latin typeface="Times New Roman" panose="02020603050405020304" pitchFamily="18" charset="0"/>
                <a:cs typeface="Times New Roman" panose="02020603050405020304" pitchFamily="18" charset="0"/>
              </a:rPr>
              <a:t> took first place at a regional competition this summer in Albuquerque, NM</a:t>
            </a:r>
          </a:p>
          <a:p>
            <a:pPr>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Jessica Prieto </a:t>
            </a:r>
            <a:r>
              <a:rPr lang="en-US" sz="2400" dirty="0">
                <a:latin typeface="Times New Roman" panose="02020603050405020304" pitchFamily="18" charset="0"/>
                <a:cs typeface="Times New Roman" panose="02020603050405020304" pitchFamily="18" charset="0"/>
              </a:rPr>
              <a:t>and </a:t>
            </a:r>
            <a:r>
              <a:rPr lang="en-US" sz="2400" b="1" dirty="0">
                <a:latin typeface="Times New Roman" panose="02020603050405020304" pitchFamily="18" charset="0"/>
                <a:cs typeface="Times New Roman" panose="02020603050405020304" pitchFamily="18" charset="0"/>
              </a:rPr>
              <a:t>Keiona Matthews </a:t>
            </a:r>
            <a:r>
              <a:rPr lang="en-US" sz="2400" dirty="0">
                <a:latin typeface="Times New Roman" panose="02020603050405020304" pitchFamily="18" charset="0"/>
                <a:cs typeface="Times New Roman" panose="02020603050405020304" pitchFamily="18" charset="0"/>
              </a:rPr>
              <a:t>were named All-Americans in basketball.</a:t>
            </a:r>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a:bodyPr>
          <a:lstStyle/>
          <a:p>
            <a:pPr algn="ctr"/>
            <a:endParaRPr lang="en-US" sz="4000" dirty="0"/>
          </a:p>
        </p:txBody>
      </p:sp>
      <p:sp>
        <p:nvSpPr>
          <p:cNvPr id="3" name="Slide Number Placeholder 2"/>
          <p:cNvSpPr>
            <a:spLocks noGrp="1"/>
          </p:cNvSpPr>
          <p:nvPr>
            <p:ph type="sldNum" sz="quarter" idx="12"/>
          </p:nvPr>
        </p:nvSpPr>
        <p:spPr/>
        <p:txBody>
          <a:bodyPr/>
          <a:lstStyle/>
          <a:p>
            <a:fld id="{340BF122-B9EE-9744-AAD8-D1B3840A1AC2}" type="slidenum">
              <a:rPr lang="en-US" smtClean="0"/>
              <a:t>6</a:t>
            </a:fld>
            <a:endParaRPr lang="en-US" dirty="0"/>
          </a:p>
        </p:txBody>
      </p:sp>
      <p:sp>
        <p:nvSpPr>
          <p:cNvPr id="4" name="Content Placeholder 3"/>
          <p:cNvSpPr>
            <a:spLocks noGrp="1"/>
          </p:cNvSpPr>
          <p:nvPr>
            <p:ph idx="1"/>
          </p:nvPr>
        </p:nvSpPr>
        <p:spPr/>
        <p:txBody>
          <a:bodyPr/>
          <a:lstStyle/>
          <a:p>
            <a:pPr marL="0" indent="0" algn="ctr">
              <a:buNone/>
            </a:pPr>
            <a:r>
              <a:rPr lang="en-US" sz="4800" dirty="0">
                <a:solidFill>
                  <a:srgbClr val="61162D"/>
                </a:solidFill>
                <a:latin typeface="Times New Roman" panose="02020603050405020304" pitchFamily="18" charset="0"/>
                <a:cs typeface="Times New Roman" panose="02020603050405020304" pitchFamily="18" charset="0"/>
              </a:rPr>
              <a:t>Academic Performance</a:t>
            </a:r>
          </a:p>
          <a:p>
            <a:pPr marL="0" indent="0" algn="ctr">
              <a:buNone/>
            </a:pPr>
            <a:endParaRPr lang="en-US" dirty="0"/>
          </a:p>
        </p:txBody>
      </p:sp>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smtClean="0">
                <a:latin typeface="Times New Roman" panose="02020603050405020304" pitchFamily="18" charset="0"/>
                <a:cs typeface="Times New Roman" panose="02020603050405020304" pitchFamily="18" charset="0"/>
              </a:rPr>
              <a:t>Enrollment Trend</a:t>
            </a:r>
            <a:br>
              <a:rPr lang="en-US" dirty="0" smtClean="0">
                <a:latin typeface="Times New Roman" panose="02020603050405020304" pitchFamily="18" charset="0"/>
                <a:cs typeface="Times New Roman" panose="02020603050405020304" pitchFamily="18" charset="0"/>
              </a:rPr>
            </a:br>
            <a:r>
              <a:rPr lang="en-US"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Fall Semesters</a:t>
            </a:r>
            <a:endParaRPr lang="en-US" sz="4000" dirty="0">
              <a:latin typeface="Times New Roman" panose="02020603050405020304" pitchFamily="18" charset="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40BF122-B9EE-9744-AAD8-D1B3840A1AC2}" type="slidenum">
              <a:rPr lang="en-US" smtClean="0"/>
              <a:t>7</a:t>
            </a:fld>
            <a:endParaRPr lang="en-US" dirty="0"/>
          </a:p>
        </p:txBody>
      </p:sp>
      <p:graphicFrame>
        <p:nvGraphicFramePr>
          <p:cNvPr id="5" name="Content Placeholder 7"/>
          <p:cNvGraphicFramePr>
            <a:graphicFrameLocks noGrp="1"/>
          </p:cNvGraphicFramePr>
          <p:nvPr>
            <p:ph idx="1"/>
            <p:extLst>
              <p:ext uri="{D42A27DB-BD31-4B8C-83A1-F6EECF244321}">
                <p14:modId xmlns:p14="http://schemas.microsoft.com/office/powerpoint/2010/main" val="248653048"/>
              </p:ext>
            </p:extLst>
          </p:nvPr>
        </p:nvGraphicFramePr>
        <p:xfrm>
          <a:off x="457200" y="1624013"/>
          <a:ext cx="8229600" cy="436721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Semester Credit Hours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Fall Semesters</a:t>
            </a:r>
          </a:p>
        </p:txBody>
      </p:sp>
      <p:sp>
        <p:nvSpPr>
          <p:cNvPr id="3" name="Slide Number Placeholder 2"/>
          <p:cNvSpPr>
            <a:spLocks noGrp="1"/>
          </p:cNvSpPr>
          <p:nvPr>
            <p:ph type="sldNum" sz="quarter" idx="12"/>
          </p:nvPr>
        </p:nvSpPr>
        <p:spPr/>
        <p:txBody>
          <a:bodyPr/>
          <a:lstStyle/>
          <a:p>
            <a:fld id="{340BF122-B9EE-9744-AAD8-D1B3840A1AC2}" type="slidenum">
              <a:rPr lang="en-US" smtClean="0"/>
              <a:t>8</a:t>
            </a:fld>
            <a:endParaRPr lang="en-US" dirty="0"/>
          </a:p>
        </p:txBody>
      </p:sp>
      <p:graphicFrame>
        <p:nvGraphicFramePr>
          <p:cNvPr id="5" name="Content Placeholder 7"/>
          <p:cNvGraphicFramePr>
            <a:graphicFrameLocks noGrp="1"/>
          </p:cNvGraphicFramePr>
          <p:nvPr>
            <p:ph idx="1"/>
            <p:extLst>
              <p:ext uri="{D42A27DB-BD31-4B8C-83A1-F6EECF244321}">
                <p14:modId xmlns:p14="http://schemas.microsoft.com/office/powerpoint/2010/main" val="2554498082"/>
              </p:ext>
            </p:extLst>
          </p:nvPr>
        </p:nvGraphicFramePr>
        <p:xfrm>
          <a:off x="457200" y="1639888"/>
          <a:ext cx="8402638" cy="4398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00" y="274637"/>
            <a:ext cx="8102599" cy="1185863"/>
          </a:xfrm>
        </p:spPr>
        <p:txBody>
          <a:bodyPr>
            <a:normAutofit fontScale="90000"/>
          </a:bodyPr>
          <a:lstStyle/>
          <a:p>
            <a:pPr algn="ctr"/>
            <a:r>
              <a:rPr lang="en-US" dirty="0">
                <a:latin typeface="Times New Roman" panose="02020603050405020304" pitchFamily="18" charset="0"/>
                <a:cs typeface="Times New Roman" panose="02020603050405020304" pitchFamily="18" charset="0"/>
              </a:rPr>
              <a:t>Persistence Rates</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First-Year</a:t>
            </a:r>
          </a:p>
        </p:txBody>
      </p:sp>
      <p:sp>
        <p:nvSpPr>
          <p:cNvPr id="3" name="Slide Number Placeholder 2"/>
          <p:cNvSpPr>
            <a:spLocks noGrp="1"/>
          </p:cNvSpPr>
          <p:nvPr>
            <p:ph type="sldNum" sz="quarter" idx="12"/>
          </p:nvPr>
        </p:nvSpPr>
        <p:spPr/>
        <p:txBody>
          <a:bodyPr/>
          <a:lstStyle/>
          <a:p>
            <a:fld id="{340BF122-B9EE-9744-AAD8-D1B3840A1AC2}" type="slidenum">
              <a:rPr lang="en-US" smtClean="0"/>
              <a:t>9</a:t>
            </a:fld>
            <a:endParaRPr lang="en-US" dirty="0"/>
          </a:p>
        </p:txBody>
      </p:sp>
      <p:graphicFrame>
        <p:nvGraphicFramePr>
          <p:cNvPr id="5" name="Content Placeholder 7"/>
          <p:cNvGraphicFramePr>
            <a:graphicFrameLocks noGrp="1"/>
          </p:cNvGraphicFramePr>
          <p:nvPr>
            <p:ph idx="1"/>
            <p:extLst>
              <p:ext uri="{D42A27DB-BD31-4B8C-83A1-F6EECF244321}">
                <p14:modId xmlns:p14="http://schemas.microsoft.com/office/powerpoint/2010/main" val="353609001"/>
              </p:ext>
            </p:extLst>
          </p:nvPr>
        </p:nvGraphicFramePr>
        <p:xfrm>
          <a:off x="284163" y="1687513"/>
          <a:ext cx="8591550" cy="40401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62056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4310</TotalTime>
  <Words>1527</Words>
  <Application>Microsoft Office PowerPoint</Application>
  <PresentationFormat>On-screen Show (4:3)</PresentationFormat>
  <Paragraphs>394</Paragraphs>
  <Slides>44</Slides>
  <Notes>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44</vt:i4>
      </vt:variant>
    </vt:vector>
  </HeadingPairs>
  <TitlesOfParts>
    <vt:vector size="47" baseType="lpstr">
      <vt:lpstr>Office Theme</vt:lpstr>
      <vt:lpstr>2_Office Theme</vt:lpstr>
      <vt:lpstr>Acrobat Document</vt:lpstr>
      <vt:lpstr>PowerPoint Presentation</vt:lpstr>
      <vt:lpstr>Institutional Recognition</vt:lpstr>
      <vt:lpstr>College Recognition</vt:lpstr>
      <vt:lpstr>Faculty Recognition</vt:lpstr>
      <vt:lpstr>Student Recognition</vt:lpstr>
      <vt:lpstr>PowerPoint Presentation</vt:lpstr>
      <vt:lpstr>Enrollment Trend  Fall Semesters</vt:lpstr>
      <vt:lpstr>Semester Credit Hours  Fall Semesters</vt:lpstr>
      <vt:lpstr>Persistence Rates  First-Year</vt:lpstr>
      <vt:lpstr>Persistence Rates First-Year and Six-Year</vt:lpstr>
      <vt:lpstr>Degrees Awarded </vt:lpstr>
      <vt:lpstr>Graduation Rates  Four-Year</vt:lpstr>
      <vt:lpstr>Graduation Rates  Six-Year</vt:lpstr>
      <vt:lpstr>Student-Faculty Ratio FTSE to FTFE</vt:lpstr>
      <vt:lpstr>Financial</vt:lpstr>
      <vt:lpstr>State Appropriations Net GR (in thousands)</vt:lpstr>
      <vt:lpstr>FY 2017 Revenue Budget </vt:lpstr>
      <vt:lpstr>FY 2017 Expense Budget </vt:lpstr>
      <vt:lpstr>Administrative Cost Ratio </vt:lpstr>
      <vt:lpstr>Tuition and Fees per FTSE Out-of-State Peer Group</vt:lpstr>
      <vt:lpstr>Tuition and Fees per FTSE In-State Peer Group</vt:lpstr>
      <vt:lpstr>Salary Plans </vt:lpstr>
      <vt:lpstr>Academic Programs</vt:lpstr>
      <vt:lpstr>Academic Program Successes</vt:lpstr>
      <vt:lpstr>Academic Program Successes </vt:lpstr>
      <vt:lpstr>Academic Program Success  </vt:lpstr>
      <vt:lpstr>Academic Program Success  </vt:lpstr>
      <vt:lpstr>PowerPoint Presentation</vt:lpstr>
      <vt:lpstr>Administrative Program Success  </vt:lpstr>
      <vt:lpstr>Administrative Program Success </vt:lpstr>
      <vt:lpstr>University Success</vt:lpstr>
      <vt:lpstr>PowerPoint Presentation</vt:lpstr>
      <vt:lpstr>Academic Program Development</vt:lpstr>
      <vt:lpstr>Coming Year</vt:lpstr>
      <vt:lpstr>Coming Year</vt:lpstr>
      <vt:lpstr>Capital Plan Update</vt:lpstr>
      <vt:lpstr>Capital 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TAMIU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 Clamont</dc:creator>
  <cp:lastModifiedBy>Arenaz</cp:lastModifiedBy>
  <cp:revision>243</cp:revision>
  <cp:lastPrinted>2016-08-22T04:30:51Z</cp:lastPrinted>
  <dcterms:created xsi:type="dcterms:W3CDTF">2014-03-24T21:03:07Z</dcterms:created>
  <dcterms:modified xsi:type="dcterms:W3CDTF">2016-08-22T04:31:18Z</dcterms:modified>
</cp:coreProperties>
</file>