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48" r:id="rId2"/>
    <p:sldId id="350" r:id="rId3"/>
    <p:sldId id="347" r:id="rId4"/>
    <p:sldId id="351" r:id="rId5"/>
    <p:sldId id="352" r:id="rId6"/>
    <p:sldId id="349" r:id="rId7"/>
    <p:sldId id="35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FF99"/>
    <a:srgbClr val="691C33"/>
    <a:srgbClr val="B5A36A"/>
    <a:srgbClr val="FFFF66"/>
    <a:srgbClr val="DCBA1C"/>
    <a:srgbClr val="F9EE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45" autoAdjust="0"/>
    <p:restoredTop sz="94265" autoAdjust="0"/>
  </p:normalViewPr>
  <p:slideViewPr>
    <p:cSldViewPr snapToGrid="0" snapToObjects="1">
      <p:cViewPr varScale="1">
        <p:scale>
          <a:sx n="80" d="100"/>
          <a:sy n="80" d="100"/>
        </p:scale>
        <p:origin x="98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9" d="100"/>
          <a:sy n="69" d="100"/>
        </p:scale>
        <p:origin x="326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19C54F-78DB-46F2-A944-473D272A5D03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75773-2139-426D-A7D5-14B8C1721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054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023AA5-07E0-47EA-962F-A458C5BE44C4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621C6-6474-4876-A8AF-110D9FBB51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737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392"/>
            <a:ext cx="12192000" cy="6856608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80358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172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2310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585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44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218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796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905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80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224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7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53931" y="274638"/>
            <a:ext cx="94284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960623"/>
            <a:ext cx="10972800" cy="4165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95B97-18B7-5A4C-9AD0-BB9A8E5C6332}" type="datetimeFigureOut">
              <a:rPr lang="en-US" smtClean="0"/>
              <a:t>7/29/2020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BF122-B9EE-9744-AAD8-D1B3840A1AC2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BACKGROUND_gray watermark-01.jp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736" r="876" b="96"/>
          <a:stretch/>
        </p:blipFill>
        <p:spPr>
          <a:xfrm>
            <a:off x="0" y="6438861"/>
            <a:ext cx="12192000" cy="430280"/>
          </a:xfrm>
          <a:prstGeom prst="rect">
            <a:avLst/>
          </a:prstGeom>
        </p:spPr>
      </p:pic>
      <p:pic>
        <p:nvPicPr>
          <p:cNvPr id="7" name="Picture 6" descr="international u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35723" cy="196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2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483991" y="0"/>
            <a:ext cx="5824204" cy="6858000"/>
            <a:chOff x="4139212" y="27584"/>
            <a:chExt cx="5824204" cy="685800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5043897-532A-1E49-A960-8CA8D1041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139212" y="27584"/>
              <a:ext cx="5824204" cy="685800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542FC40-9A42-9B48-88D4-B38F86F76CAC}"/>
                </a:ext>
              </a:extLst>
            </p:cNvPr>
            <p:cNvSpPr/>
            <p:nvPr/>
          </p:nvSpPr>
          <p:spPr>
            <a:xfrm>
              <a:off x="5726110" y="1191984"/>
              <a:ext cx="2650406" cy="9233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>
                  <a:ln w="15875">
                    <a:solidFill>
                      <a:srgbClr val="FF0000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VIRTUAL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5BE00F-A36B-BC40-828A-5C9FBDC3E87B}"/>
                </a:ext>
              </a:extLst>
            </p:cNvPr>
            <p:cNvSpPr/>
            <p:nvPr/>
          </p:nvSpPr>
          <p:spPr>
            <a:xfrm>
              <a:off x="5840406" y="3256759"/>
              <a:ext cx="2451313" cy="9233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>
                  <a:ln w="15875">
                    <a:solidFill>
                      <a:srgbClr val="FFFF00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MAX 10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21FDF13-34A8-EA4D-820C-70FA2207DE7F}"/>
                </a:ext>
              </a:extLst>
            </p:cNvPr>
            <p:cNvSpPr/>
            <p:nvPr/>
          </p:nvSpPr>
          <p:spPr>
            <a:xfrm>
              <a:off x="5616149" y="5306785"/>
              <a:ext cx="2958823" cy="92333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1" cap="none" spc="0" dirty="0">
                  <a:ln w="15875">
                    <a:solidFill>
                      <a:srgbClr val="00B050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38100" dist="22860" dir="5400000" algn="tl" rotWithShape="0">
                      <a:srgbClr val="000000">
                        <a:alpha val="30000"/>
                      </a:srgbClr>
                    </a:outerShdw>
                  </a:effectLst>
                </a:rPr>
                <a:t>CAPACITY</a:t>
              </a:r>
            </a:p>
          </p:txBody>
        </p:sp>
      </p:grpSp>
      <p:sp>
        <p:nvSpPr>
          <p:cNvPr id="9" name="Rectangle 8"/>
          <p:cNvSpPr/>
          <p:nvPr/>
        </p:nvSpPr>
        <p:spPr>
          <a:xfrm>
            <a:off x="0" y="2328933"/>
            <a:ext cx="392762" cy="3647143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55755" y="2328934"/>
            <a:ext cx="6733476" cy="3647142"/>
          </a:xfrm>
          <a:prstGeom prst="rect">
            <a:avLst/>
          </a:prstGeom>
          <a:solidFill>
            <a:srgbClr val="691C33"/>
          </a:solidFill>
          <a:ln>
            <a:solidFill>
              <a:srgbClr val="691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615142" y="2763072"/>
            <a:ext cx="6471458" cy="17784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dirty="0">
                <a:solidFill>
                  <a:schemeClr val="bg1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COVID-19 ENGAGEMENT PLAN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615142" y="4378984"/>
            <a:ext cx="6193316" cy="5219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300" dirty="0">
                <a:solidFill>
                  <a:schemeClr val="bg1"/>
                </a:solidFill>
                <a:latin typeface="Helvetica 33 Thin Extended" charset="0"/>
                <a:ea typeface="Helvetica 33 Thin Extended" charset="0"/>
                <a:cs typeface="Helvetica 33 Thin Extended" charset="0"/>
              </a:rPr>
              <a:t>CONSIDERATIONS FOR EVENTS AND GATHERINGS</a:t>
            </a:r>
          </a:p>
        </p:txBody>
      </p:sp>
    </p:spTree>
    <p:extLst>
      <p:ext uri="{BB962C8B-B14F-4D97-AF65-F5344CB8AC3E}">
        <p14:creationId xmlns:p14="http://schemas.microsoft.com/office/powerpoint/2010/main" val="299236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2"/>
          <p:cNvSpPr txBox="1">
            <a:spLocks/>
          </p:cNvSpPr>
          <p:nvPr/>
        </p:nvSpPr>
        <p:spPr>
          <a:xfrm>
            <a:off x="2113601" y="573855"/>
            <a:ext cx="8948189" cy="1454945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COVID-19 ENGAGEMENT PLAN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2113601" y="1858271"/>
            <a:ext cx="4326067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ubtitle 2"/>
          <p:cNvSpPr txBox="1">
            <a:spLocks/>
          </p:cNvSpPr>
          <p:nvPr/>
        </p:nvSpPr>
        <p:spPr>
          <a:xfrm>
            <a:off x="2234053" y="1582057"/>
            <a:ext cx="6607627" cy="27300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None/>
            </a:pPr>
            <a:r>
              <a:rPr lang="en-US" sz="2000" b="1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  <a:t>CONSIDERATIONS FOR EVENTS AND GATHERINGS</a:t>
            </a:r>
            <a:r>
              <a:rPr lang="en-US" sz="2400" b="1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  <a:t/>
            </a:r>
            <a:br>
              <a:rPr lang="en-US" sz="2400" b="1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</a:br>
            <a:r>
              <a:rPr lang="en-US" sz="2000" dirty="0">
                <a:latin typeface="Helvetica Neue" charset="0"/>
                <a:ea typeface="Helvetica Neue" charset="0"/>
                <a:cs typeface="Helvetica Neue" charset="0"/>
              </a:rPr>
              <a:t>This color-coded plan is designed to inform </a:t>
            </a:r>
            <a:r>
              <a:rPr lang="en-US" sz="2000">
                <a:latin typeface="Helvetica Neue" charset="0"/>
                <a:ea typeface="Helvetica Neue" charset="0"/>
                <a:cs typeface="Helvetica Neue" charset="0"/>
              </a:rPr>
              <a:t>University </a:t>
            </a:r>
            <a:r>
              <a:rPr lang="en-US" sz="2000" smtClean="0">
                <a:latin typeface="Helvetica Neue" charset="0"/>
                <a:ea typeface="Helvetica Neue" charset="0"/>
                <a:cs typeface="Helvetica Neue" charset="0"/>
              </a:rPr>
              <a:t>Registered </a:t>
            </a:r>
            <a:r>
              <a:rPr lang="en-US" sz="2000" dirty="0">
                <a:latin typeface="Helvetica Neue" charset="0"/>
                <a:ea typeface="Helvetica Neue" charset="0"/>
                <a:cs typeface="Helvetica Neue" charset="0"/>
              </a:rPr>
              <a:t>Student Organizations (RSOs) of guidelines regarding the planning of events and gatherings on campus.  Each engagement level, represented by a number and a color, indicates the gathering size and type in an effort to mitigate the spread of COVID-19.</a:t>
            </a:r>
          </a:p>
        </p:txBody>
      </p:sp>
      <p:sp>
        <p:nvSpPr>
          <p:cNvPr id="23" name="Subtitle 2"/>
          <p:cNvSpPr txBox="1">
            <a:spLocks/>
          </p:cNvSpPr>
          <p:nvPr/>
        </p:nvSpPr>
        <p:spPr>
          <a:xfrm>
            <a:off x="2234054" y="4022159"/>
            <a:ext cx="6173994" cy="170084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aseline="30000" dirty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3 Engagement </a:t>
            </a:r>
            <a:r>
              <a:rPr lang="en-US" sz="2400" baseline="30000" dirty="0" smtClean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Levels</a:t>
            </a:r>
          </a:p>
          <a:p>
            <a:r>
              <a:rPr lang="en-US" sz="2400" baseline="30000" dirty="0" smtClean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Masks </a:t>
            </a:r>
            <a:r>
              <a:rPr lang="en-US" sz="2400" baseline="30000" dirty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are required for all gatherings in public spaces</a:t>
            </a:r>
          </a:p>
          <a:p>
            <a:r>
              <a:rPr lang="en-US" sz="2400" baseline="30000" dirty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Engagement Levels correspond with capacity signage posted on each available space.</a:t>
            </a:r>
          </a:p>
          <a:p>
            <a:r>
              <a:rPr lang="en-US" sz="2400" baseline="30000" dirty="0">
                <a:solidFill>
                  <a:srgbClr val="691C33"/>
                </a:solidFill>
                <a:latin typeface="Helvetica Neue" charset="0"/>
                <a:ea typeface="Helvetica Neue" charset="0"/>
                <a:cs typeface="Helvetica Neue" charset="0"/>
              </a:rPr>
              <a:t>RSOs must submit an event request using Trailblazers.</a:t>
            </a:r>
            <a:endParaRPr lang="en-US" sz="2400" dirty="0">
              <a:solidFill>
                <a:srgbClr val="691C33"/>
              </a:solidFill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348537" y="5278638"/>
            <a:ext cx="2430379" cy="624254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BF99F32-C7A2-FC48-86AA-07AC7DF90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1680" y="1384703"/>
            <a:ext cx="3512872" cy="413640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84E139D1-669C-7D4B-A760-685266855DBC}"/>
              </a:ext>
            </a:extLst>
          </p:cNvPr>
          <p:cNvSpPr/>
          <p:nvPr/>
        </p:nvSpPr>
        <p:spPr>
          <a:xfrm>
            <a:off x="9867877" y="2047418"/>
            <a:ext cx="1598594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VIRTUAL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A2A78AA-51D2-7A43-AEAE-8CF8E27469DE}"/>
              </a:ext>
            </a:extLst>
          </p:cNvPr>
          <p:cNvSpPr/>
          <p:nvPr/>
        </p:nvSpPr>
        <p:spPr>
          <a:xfrm>
            <a:off x="9858861" y="3373805"/>
            <a:ext cx="1478511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MAX 10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59F692D-F334-CF4D-BA6B-EC4C74BC5B4C}"/>
              </a:ext>
            </a:extLst>
          </p:cNvPr>
          <p:cNvSpPr/>
          <p:nvPr/>
        </p:nvSpPr>
        <p:spPr>
          <a:xfrm>
            <a:off x="9705807" y="4594270"/>
            <a:ext cx="178461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CAPACITY</a:t>
            </a:r>
          </a:p>
        </p:txBody>
      </p:sp>
    </p:spTree>
    <p:extLst>
      <p:ext uri="{BB962C8B-B14F-4D97-AF65-F5344CB8AC3E}">
        <p14:creationId xmlns:p14="http://schemas.microsoft.com/office/powerpoint/2010/main" val="830135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5043897-532A-1E49-A960-8CA8D10417D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9382278" y="2181734"/>
            <a:ext cx="3524862" cy="415052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Rectangle 6"/>
          <p:cNvSpPr/>
          <p:nvPr/>
        </p:nvSpPr>
        <p:spPr>
          <a:xfrm>
            <a:off x="2818357" y="1450778"/>
            <a:ext cx="392762" cy="4548096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57059" y="528269"/>
            <a:ext cx="9638749" cy="7815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COVID-19 ENGAGEMENT PLAN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973D8760-0F2E-B543-8B40-C5C14A432E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614620"/>
              </p:ext>
            </p:extLst>
          </p:nvPr>
        </p:nvGraphicFramePr>
        <p:xfrm>
          <a:off x="3318287" y="1450778"/>
          <a:ext cx="7316295" cy="45480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30636">
                  <a:extLst>
                    <a:ext uri="{9D8B030D-6E8A-4147-A177-3AD203B41FA5}">
                      <a16:colId xmlns:a16="http://schemas.microsoft.com/office/drawing/2014/main" val="3868105884"/>
                    </a:ext>
                  </a:extLst>
                </a:gridCol>
                <a:gridCol w="2568220">
                  <a:extLst>
                    <a:ext uri="{9D8B030D-6E8A-4147-A177-3AD203B41FA5}">
                      <a16:colId xmlns:a16="http://schemas.microsoft.com/office/drawing/2014/main" val="4216553182"/>
                    </a:ext>
                  </a:extLst>
                </a:gridCol>
                <a:gridCol w="2217439">
                  <a:extLst>
                    <a:ext uri="{9D8B030D-6E8A-4147-A177-3AD203B41FA5}">
                      <a16:colId xmlns:a16="http://schemas.microsoft.com/office/drawing/2014/main" val="4051329468"/>
                    </a:ext>
                  </a:extLst>
                </a:gridCol>
              </a:tblGrid>
              <a:tr h="9544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Level 1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Level 2</a:t>
                      </a: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Level 3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26198"/>
                  </a:ext>
                </a:extLst>
              </a:tr>
              <a:tr h="6381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Posted Capacity</a:t>
                      </a:r>
                    </a:p>
                  </a:txBody>
                  <a:tcPr marL="9525" marR="9525" marT="9525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Max 10</a:t>
                      </a:r>
                    </a:p>
                  </a:txBody>
                  <a:tcPr marL="9525" marR="9525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9525" marR="9525" marT="9525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5208878"/>
                  </a:ext>
                </a:extLst>
              </a:tr>
              <a:tr h="295552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Gathering size limited to the </a:t>
                      </a:r>
                      <a:b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posted maximum room capacity.</a:t>
                      </a:r>
                    </a:p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* Face to Face gatherings permitted</a:t>
                      </a:r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60000"/>
                        <a:lumOff val="40000"/>
                        <a:alpha val="2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Gathering size limited to</a:t>
                      </a:r>
                      <a:b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 maximum of 10 people.</a:t>
                      </a:r>
                    </a:p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* Limited Face to Face gatherings permitted</a:t>
                      </a:r>
                    </a:p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* Maximum # set by TAMUS and subject to change</a:t>
                      </a:r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9525" marR="9525" marT="9525" marB="0" anchor="ctr">
                    <a:solidFill>
                      <a:srgbClr val="FFFF99">
                        <a:alpha val="2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 ONLY</a:t>
                      </a:r>
                    </a:p>
                    <a:p>
                      <a:pPr algn="ctr" fontAlgn="ctr"/>
                      <a: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24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* No Face to Face gatherings permitted</a:t>
                      </a:r>
                      <a:endParaRPr lang="en-US" sz="24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9525" marR="9525" marT="9525" marB="0" anchor="ctr">
                    <a:solidFill>
                      <a:srgbClr val="FF0000">
                        <a:alpha val="12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55199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534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2"/>
          <p:cNvSpPr txBox="1">
            <a:spLocks/>
          </p:cNvSpPr>
          <p:nvPr/>
        </p:nvSpPr>
        <p:spPr>
          <a:xfrm>
            <a:off x="2296411" y="434863"/>
            <a:ext cx="6122442" cy="81847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Gathering Size Chart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2400237" y="1133154"/>
            <a:ext cx="5303583" cy="0"/>
          </a:xfrm>
          <a:prstGeom prst="line">
            <a:avLst/>
          </a:prstGeom>
          <a:ln w="28575">
            <a:solidFill>
              <a:srgbClr val="691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ubtitle 2"/>
          <p:cNvSpPr txBox="1">
            <a:spLocks/>
          </p:cNvSpPr>
          <p:nvPr/>
        </p:nvSpPr>
        <p:spPr>
          <a:xfrm>
            <a:off x="2296411" y="1255367"/>
            <a:ext cx="6124567" cy="3921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None/>
            </a:pPr>
            <a:r>
              <a:rPr lang="en-US" sz="2000" b="1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  <a:t>ENGAGEMENT LEVEL</a:t>
            </a:r>
            <a:endParaRPr lang="en-US" sz="1800" dirty="0"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965565" y="4148589"/>
            <a:ext cx="1920334" cy="624254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6381074" y="329174"/>
            <a:ext cx="3709739" cy="2856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1000" dirty="0">
                <a:solidFill>
                  <a:schemeClr val="bg1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COVID-19 ENGAGEMENT PLAN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BF99F32-C7A2-FC48-86AA-07AC7DF90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8796" y="624462"/>
            <a:ext cx="3308337" cy="389556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84E139D1-669C-7D4B-A760-685266855DBC}"/>
              </a:ext>
            </a:extLst>
          </p:cNvPr>
          <p:cNvSpPr/>
          <p:nvPr/>
        </p:nvSpPr>
        <p:spPr>
          <a:xfrm>
            <a:off x="10177876" y="1277297"/>
            <a:ext cx="1505517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VIRTUAL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A2A78AA-51D2-7A43-AEAE-8CF8E27469DE}"/>
              </a:ext>
            </a:extLst>
          </p:cNvPr>
          <p:cNvSpPr/>
          <p:nvPr/>
        </p:nvSpPr>
        <p:spPr>
          <a:xfrm>
            <a:off x="10238432" y="2454599"/>
            <a:ext cx="139242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MAX 10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59F692D-F334-CF4D-BA6B-EC4C74BC5B4C}"/>
              </a:ext>
            </a:extLst>
          </p:cNvPr>
          <p:cNvSpPr/>
          <p:nvPr/>
        </p:nvSpPr>
        <p:spPr>
          <a:xfrm>
            <a:off x="10085378" y="3625369"/>
            <a:ext cx="1680708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CAPACITY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ABCB87C-A619-9C41-AE05-A047EDB150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149700"/>
              </p:ext>
            </p:extLst>
          </p:nvPr>
        </p:nvGraphicFramePr>
        <p:xfrm>
          <a:off x="2310218" y="2395279"/>
          <a:ext cx="7315197" cy="39188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7243">
                  <a:extLst>
                    <a:ext uri="{9D8B030D-6E8A-4147-A177-3AD203B41FA5}">
                      <a16:colId xmlns:a16="http://schemas.microsoft.com/office/drawing/2014/main" val="3904149827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3335794652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3630093480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1483885252"/>
                    </a:ext>
                  </a:extLst>
                </a:gridCol>
              </a:tblGrid>
              <a:tr h="3501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Gathering Size 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1  </a:t>
                      </a:r>
                    </a:p>
                  </a:txBody>
                  <a:tcPr marL="6102" marR="6102" marT="6102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2 </a:t>
                      </a:r>
                    </a:p>
                  </a:txBody>
                  <a:tcPr marL="6102" marR="6102" marT="610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3</a:t>
                      </a:r>
                    </a:p>
                  </a:txBody>
                  <a:tcPr marL="6102" marR="6102" marT="6102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527781"/>
                  </a:ext>
                </a:extLst>
              </a:tr>
              <a:tr h="68351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Less than 10 people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Subject</a:t>
                      </a:r>
                      <a:r>
                        <a:rPr lang="en-US" sz="1200" b="0" i="0" u="none" strike="noStrike" baseline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to additional approval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Subject to additional approval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05055"/>
                  </a:ext>
                </a:extLst>
              </a:tr>
              <a:tr h="81930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11 - 18 People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Small Classroom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Max 10 and/or Virtual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234144"/>
                  </a:ext>
                </a:extLst>
              </a:tr>
              <a:tr h="6161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19 - 24 People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Medium Classroom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Max 10 and/or Virtual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24795"/>
                  </a:ext>
                </a:extLst>
              </a:tr>
              <a:tr h="68351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25 - 46 People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Large Classroom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Max 10 and/or Virtual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974798"/>
                  </a:ext>
                </a:extLst>
              </a:tr>
              <a:tr h="68351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47+ People 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Ballroom / Auditorium / Outdoors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Max 10 and/or Virtual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447424"/>
                  </a:ext>
                </a:extLst>
              </a:tr>
            </a:tbl>
          </a:graphicData>
        </a:graphic>
      </p:graphicFrame>
      <p:sp>
        <p:nvSpPr>
          <p:cNvPr id="18" name="Subtitle 2">
            <a:extLst>
              <a:ext uri="{FF2B5EF4-FFF2-40B4-BE49-F238E27FC236}">
                <a16:creationId xmlns:a16="http://schemas.microsoft.com/office/drawing/2014/main" id="{ABDCCDE6-8E74-8543-8091-2581A793F40C}"/>
              </a:ext>
            </a:extLst>
          </p:cNvPr>
          <p:cNvSpPr txBox="1">
            <a:spLocks/>
          </p:cNvSpPr>
          <p:nvPr/>
        </p:nvSpPr>
        <p:spPr>
          <a:xfrm>
            <a:off x="2308937" y="1595137"/>
            <a:ext cx="6861325" cy="746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None/>
            </a:pPr>
            <a:r>
              <a:rPr lang="en-US" sz="1400" dirty="0">
                <a:latin typeface="Helvetica Neue" charset="0"/>
                <a:ea typeface="Helvetica Neue" charset="0"/>
                <a:cs typeface="Helvetica Neue" charset="0"/>
              </a:rPr>
              <a:t>Use this chart to help you determine where and how you should meet based on the size of your group. (Ex. If the size of your group is </a:t>
            </a:r>
            <a:r>
              <a:rPr lang="en-US" sz="1400" b="1" dirty="0">
                <a:latin typeface="Helvetica Neue" charset="0"/>
                <a:ea typeface="Helvetica Neue" charset="0"/>
                <a:cs typeface="Helvetica Neue" charset="0"/>
              </a:rPr>
              <a:t>20</a:t>
            </a:r>
            <a:r>
              <a:rPr lang="en-US" sz="1400" dirty="0">
                <a:latin typeface="Helvetica Neue" charset="0"/>
                <a:ea typeface="Helvetica Neue" charset="0"/>
                <a:cs typeface="Helvetica Neue" charset="0"/>
              </a:rPr>
              <a:t>, and the University issues </a:t>
            </a:r>
            <a:r>
              <a:rPr lang="en-US" sz="1400" b="1" dirty="0">
                <a:solidFill>
                  <a:srgbClr val="00B050"/>
                </a:solidFill>
                <a:latin typeface="Helvetica Neue" charset="0"/>
                <a:ea typeface="Helvetica Neue" charset="0"/>
                <a:cs typeface="Helvetica Neue" charset="0"/>
              </a:rPr>
              <a:t>Engagement Level </a:t>
            </a:r>
            <a:r>
              <a:rPr lang="en-US" sz="1400" b="1" dirty="0">
                <a:latin typeface="Helvetica Neue" charset="0"/>
                <a:ea typeface="Helvetica Neue" charset="0"/>
                <a:cs typeface="Helvetica Neue" charset="0"/>
              </a:rPr>
              <a:t>1</a:t>
            </a:r>
            <a:r>
              <a:rPr lang="en-US" sz="1400" dirty="0">
                <a:latin typeface="Helvetica Neue" charset="0"/>
                <a:ea typeface="Helvetica Neue" charset="0"/>
                <a:cs typeface="Helvetica Neue" charset="0"/>
              </a:rPr>
              <a:t>, you may use a </a:t>
            </a:r>
            <a:r>
              <a:rPr lang="en-US" sz="1400" b="1" dirty="0">
                <a:latin typeface="Helvetica Neue" charset="0"/>
                <a:ea typeface="Helvetica Neue" charset="0"/>
                <a:cs typeface="Helvetica Neue" charset="0"/>
              </a:rPr>
              <a:t>Medium Classroom </a:t>
            </a:r>
            <a:r>
              <a:rPr lang="en-US" sz="1400" dirty="0">
                <a:latin typeface="Helvetica Neue" charset="0"/>
                <a:ea typeface="Helvetica Neue" charset="0"/>
                <a:cs typeface="Helvetica Neue" charset="0"/>
              </a:rPr>
              <a:t>for your gathering.)</a:t>
            </a:r>
          </a:p>
        </p:txBody>
      </p:sp>
    </p:spTree>
    <p:extLst>
      <p:ext uri="{BB962C8B-B14F-4D97-AF65-F5344CB8AC3E}">
        <p14:creationId xmlns:p14="http://schemas.microsoft.com/office/powerpoint/2010/main" val="3326765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ubtitle 2"/>
          <p:cNvSpPr txBox="1">
            <a:spLocks/>
          </p:cNvSpPr>
          <p:nvPr/>
        </p:nvSpPr>
        <p:spPr>
          <a:xfrm>
            <a:off x="2097047" y="246706"/>
            <a:ext cx="7993766" cy="81847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dirty="0" smtClean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SOLE </a:t>
            </a:r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EVENT EXAMPLES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2094883" y="1328438"/>
            <a:ext cx="4326067" cy="0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ubtitle 2"/>
          <p:cNvSpPr txBox="1">
            <a:spLocks/>
          </p:cNvSpPr>
          <p:nvPr/>
        </p:nvSpPr>
        <p:spPr>
          <a:xfrm>
            <a:off x="2094883" y="1020359"/>
            <a:ext cx="6519873" cy="39211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None/>
            </a:pPr>
            <a:r>
              <a:rPr lang="en-US" sz="1800" b="1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  <a:t>ENGAGEMENT LEVEL WORKSHEET </a:t>
            </a:r>
            <a:r>
              <a:rPr lang="en-US" sz="1600" dirty="0">
                <a:latin typeface="12 pt. Helvetica* 85 Heavy   08472" charset="0"/>
                <a:ea typeface="12 pt. Helvetica* 85 Heavy   08472" charset="0"/>
                <a:cs typeface="12 pt. Helvetica* 85 Heavy   08472" charset="0"/>
              </a:rPr>
              <a:t>(Plan for each level)</a:t>
            </a:r>
            <a:endParaRPr lang="en-US" sz="1600" dirty="0">
              <a:latin typeface="Helvetica Neue" charset="0"/>
              <a:ea typeface="Helvetica Neue" charset="0"/>
              <a:cs typeface="Helvetica Neue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090814" y="4204765"/>
            <a:ext cx="1976860" cy="624254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Subtitle 2"/>
          <p:cNvSpPr txBox="1">
            <a:spLocks/>
          </p:cNvSpPr>
          <p:nvPr/>
        </p:nvSpPr>
        <p:spPr>
          <a:xfrm>
            <a:off x="6381074" y="329174"/>
            <a:ext cx="3709739" cy="2856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sz="1000" dirty="0">
                <a:solidFill>
                  <a:schemeClr val="bg1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COVID-19 ENGAGEMENT PLAN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BF99F32-C7A2-FC48-86AA-07AC7DF90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3210" y="624462"/>
            <a:ext cx="3308337" cy="389556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84E139D1-669C-7D4B-A760-685266855DBC}"/>
              </a:ext>
            </a:extLst>
          </p:cNvPr>
          <p:cNvSpPr/>
          <p:nvPr/>
        </p:nvSpPr>
        <p:spPr>
          <a:xfrm>
            <a:off x="10362290" y="1277297"/>
            <a:ext cx="1505517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VIRTUAL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A2A78AA-51D2-7A43-AEAE-8CF8E27469DE}"/>
              </a:ext>
            </a:extLst>
          </p:cNvPr>
          <p:cNvSpPr/>
          <p:nvPr/>
        </p:nvSpPr>
        <p:spPr>
          <a:xfrm>
            <a:off x="10422846" y="2454599"/>
            <a:ext cx="1392426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635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MAX 10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59F692D-F334-CF4D-BA6B-EC4C74BC5B4C}"/>
              </a:ext>
            </a:extLst>
          </p:cNvPr>
          <p:cNvSpPr/>
          <p:nvPr/>
        </p:nvSpPr>
        <p:spPr>
          <a:xfrm>
            <a:off x="10269792" y="3625369"/>
            <a:ext cx="1680708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9525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CAPACITY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ABCB87C-A619-9C41-AE05-A047EDB150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559127"/>
              </p:ext>
            </p:extLst>
          </p:nvPr>
        </p:nvGraphicFramePr>
        <p:xfrm>
          <a:off x="2306896" y="1515501"/>
          <a:ext cx="7315197" cy="48171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57243">
                  <a:extLst>
                    <a:ext uri="{9D8B030D-6E8A-4147-A177-3AD203B41FA5}">
                      <a16:colId xmlns:a16="http://schemas.microsoft.com/office/drawing/2014/main" val="3904149827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3335794652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3630093480"/>
                    </a:ext>
                  </a:extLst>
                </a:gridCol>
                <a:gridCol w="1919318">
                  <a:extLst>
                    <a:ext uri="{9D8B030D-6E8A-4147-A177-3AD203B41FA5}">
                      <a16:colId xmlns:a16="http://schemas.microsoft.com/office/drawing/2014/main" val="1483885252"/>
                    </a:ext>
                  </a:extLst>
                </a:gridCol>
              </a:tblGrid>
              <a:tr h="397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Event / Gathering 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1  </a:t>
                      </a:r>
                    </a:p>
                  </a:txBody>
                  <a:tcPr marL="6102" marR="6102" marT="6102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2 </a:t>
                      </a:r>
                    </a:p>
                  </a:txBody>
                  <a:tcPr marL="6102" marR="6102" marT="610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3</a:t>
                      </a:r>
                    </a:p>
                  </a:txBody>
                  <a:tcPr marL="6102" marR="6102" marT="6102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527781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CAB Open House Recruitment </a:t>
                      </a:r>
                    </a:p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100 Attendees)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STC Ballroom/Outside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Attendance is based on posted room capacity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E-Board meet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STC 120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or STC 225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to record Open House.</a:t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Attendees logon via Zoom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Entire event is hosted via Zoom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05055"/>
                  </a:ext>
                </a:extLst>
              </a:tr>
              <a:tr h="10126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Movie </a:t>
                      </a:r>
                      <a:r>
                        <a:rPr lang="en-US" sz="12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Night</a:t>
                      </a:r>
                      <a:endParaRPr lang="en-US" sz="12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</a:t>
                      </a:r>
                      <a:r>
                        <a:rPr lang="en-US" sz="105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150 </a:t>
                      </a:r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Attendees)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AIC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126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Attendance 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is based on posted capacity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Parking Lot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Require RSVP. Groups of 2 People</a:t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 Watch Party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234144"/>
                  </a:ext>
                </a:extLst>
              </a:tr>
              <a:tr h="7615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SGA Senate Meetings </a:t>
                      </a:r>
                    </a:p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</a:t>
                      </a:r>
                      <a:r>
                        <a:rPr lang="en-US" sz="105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25 </a:t>
                      </a:r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Attendees)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STC 230 Attendance 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is based on posted capacity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Executive Board meet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STC 120 or STC 225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Senators attend via Zoom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Webex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Senate Meeting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24795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International</a:t>
                      </a:r>
                      <a:r>
                        <a:rPr lang="en-US" sz="12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Leadership Series</a:t>
                      </a:r>
                      <a:endParaRPr lang="en-US" sz="12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</a:t>
                      </a:r>
                      <a:r>
                        <a:rPr lang="en-US" sz="105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75 </a:t>
                      </a:r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Attendees)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AIC 126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RSVP Required</a:t>
                      </a:r>
                      <a:b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Attendance is based on posted capacity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Event </a:t>
                      </a: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available online.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Available Virtually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974798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Student Org Fair  </a:t>
                      </a:r>
                    </a:p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(RSO) </a:t>
                      </a:r>
                    </a:p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</a:t>
                      </a:r>
                      <a:r>
                        <a:rPr lang="en-US" sz="105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200 </a:t>
                      </a:r>
                      <a:r>
                        <a:rPr lang="en-US" sz="105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People)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100 RSOs hosted outside.  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Tables spaced 10 ft apart. Attendees must observe physical distancing</a:t>
                      </a:r>
                      <a:r>
                        <a:rPr lang="en-US" sz="1200" b="0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. RSVP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Required</a:t>
                      </a: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30 RSOs / 3 Sessions over 3 days. Attendees must RSVP. 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Virtual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4474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433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043897-532A-1E49-A960-8CA8D10417D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9067402" y="2010593"/>
            <a:ext cx="3920202" cy="461603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Rectangle 4"/>
          <p:cNvSpPr/>
          <p:nvPr/>
        </p:nvSpPr>
        <p:spPr>
          <a:xfrm>
            <a:off x="0" y="1747817"/>
            <a:ext cx="392762" cy="454809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253599" y="256477"/>
            <a:ext cx="8342663" cy="7815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Engagement Level Worksheet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473978" y="7659677"/>
            <a:ext cx="4065341" cy="5219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300" dirty="0">
                <a:solidFill>
                  <a:schemeClr val="bg1"/>
                </a:solidFill>
                <a:latin typeface="Helvetica 33 Thin Extended" charset="0"/>
                <a:ea typeface="Helvetica 33 Thin Extended" charset="0"/>
                <a:cs typeface="Helvetica 33 Thin Extended" charset="0"/>
              </a:rPr>
              <a:t>CONSIDERATIONS FOR EVENTS AND GATHERINGS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5AC21527-B910-4E4E-9AD6-7E8D6D95E21F}"/>
              </a:ext>
            </a:extLst>
          </p:cNvPr>
          <p:cNvSpPr txBox="1">
            <a:spLocks/>
          </p:cNvSpPr>
          <p:nvPr/>
        </p:nvSpPr>
        <p:spPr>
          <a:xfrm>
            <a:off x="2253598" y="941224"/>
            <a:ext cx="8342663" cy="746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600"/>
              </a:spcBef>
              <a:buNone/>
            </a:pPr>
            <a:r>
              <a:rPr lang="en-US" sz="1400" dirty="0">
                <a:latin typeface="Helvetica Neue" charset="0"/>
                <a:ea typeface="Helvetica Neue" charset="0"/>
                <a:cs typeface="Helvetica Neue" charset="0"/>
              </a:rPr>
              <a:t>Use the Engagement Level Worksheet to determine how you will execute your gatherings for each condition. For each gathering, indicate when, where, and/or how it will take place. (worksheet available via the COVID 19 Engagement Level Plan Worksheet Excel document)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4A6591F-9012-B64B-A445-404D1CEE02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456598"/>
              </p:ext>
            </p:extLst>
          </p:nvPr>
        </p:nvGraphicFramePr>
        <p:xfrm>
          <a:off x="2253599" y="1659952"/>
          <a:ext cx="8632114" cy="47414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34228">
                  <a:extLst>
                    <a:ext uri="{9D8B030D-6E8A-4147-A177-3AD203B41FA5}">
                      <a16:colId xmlns:a16="http://schemas.microsoft.com/office/drawing/2014/main" val="3904149827"/>
                    </a:ext>
                  </a:extLst>
                </a:gridCol>
                <a:gridCol w="2265962">
                  <a:extLst>
                    <a:ext uri="{9D8B030D-6E8A-4147-A177-3AD203B41FA5}">
                      <a16:colId xmlns:a16="http://schemas.microsoft.com/office/drawing/2014/main" val="3335794652"/>
                    </a:ext>
                  </a:extLst>
                </a:gridCol>
                <a:gridCol w="2265962">
                  <a:extLst>
                    <a:ext uri="{9D8B030D-6E8A-4147-A177-3AD203B41FA5}">
                      <a16:colId xmlns:a16="http://schemas.microsoft.com/office/drawing/2014/main" val="3630093480"/>
                    </a:ext>
                  </a:extLst>
                </a:gridCol>
                <a:gridCol w="2265962">
                  <a:extLst>
                    <a:ext uri="{9D8B030D-6E8A-4147-A177-3AD203B41FA5}">
                      <a16:colId xmlns:a16="http://schemas.microsoft.com/office/drawing/2014/main" val="1483885252"/>
                    </a:ext>
                  </a:extLst>
                </a:gridCol>
              </a:tblGrid>
              <a:tr h="39722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Event / Gathering 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1  </a:t>
                      </a:r>
                    </a:p>
                  </a:txBody>
                  <a:tcPr marL="6102" marR="6102" marT="6102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2 </a:t>
                      </a:r>
                    </a:p>
                  </a:txBody>
                  <a:tcPr marL="6102" marR="6102" marT="6102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Engagement </a:t>
                      </a:r>
                      <a:b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400" b="1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Level 3</a:t>
                      </a:r>
                    </a:p>
                  </a:txBody>
                  <a:tcPr marL="6102" marR="6102" marT="6102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4527781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CAB Open House Recruitment 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(Normally 100 Attendees)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Hosted in </a:t>
                      </a:r>
                      <a:r>
                        <a:rPr lang="en-US" sz="1200" b="0" i="0" u="none" strike="noStrike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Intl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Ballroom/Outside</a:t>
                      </a:r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/>
                      </a:r>
                      <a:b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Attendance is based on posted room capacity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E-Board meet in </a:t>
                      </a:r>
                      <a:r>
                        <a:rPr lang="en-US" sz="1200" b="0" i="0" u="none" strike="noStrike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STC</a:t>
                      </a:r>
                      <a:r>
                        <a:rPr lang="en-US" sz="1200" b="0" i="0" u="none" strike="noStrike" baseline="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 120 or STC 225 </a:t>
                      </a:r>
                      <a:r>
                        <a:rPr lang="en-US" sz="1200" b="0" i="0" u="none" strike="noStrike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record </a:t>
                      </a:r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Open House.</a:t>
                      </a:r>
                      <a:b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</a:br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Attendees logon via Zoom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Entire event is hosted via Zoom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5005055"/>
                  </a:ext>
                </a:extLst>
              </a:tr>
              <a:tr h="10126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(Enter Event 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Name Here)</a:t>
                      </a: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(Which Health and Safety practice will you enforce?)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 for Max 10)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(Engagement method? Some face to face, some virtual?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Reduced attendance? RSVP? Some face to face, some virtual?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(Online Engagement Method?)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234144"/>
                  </a:ext>
                </a:extLst>
              </a:tr>
              <a:tr h="76158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(Enter Event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Name Here)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(Which Health and Safety practice will you enforce?)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 for Max 10)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(Engagement method? Some face to face, some virtual?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Reduced attendance? RSVP?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(Online Engagement Method?)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324795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(Enter Event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Name Here)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(Which Health and Safety practice will you enforce?)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 for Max 10)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(Engagement method? Some face to face, some virtual?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Reduced attendance? RSVP?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(Online Engagement Method?)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974798"/>
                  </a:ext>
                </a:extLst>
              </a:tr>
              <a:tr h="84479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(Enter Event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Name Here)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</a:txBody>
                  <a:tcPr marL="6102" marR="6102" marT="61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Event)</a:t>
                      </a:r>
                    </a:p>
                    <a:p>
                      <a:pPr algn="ctr" fontAlgn="ctr"/>
                      <a:endParaRPr lang="en-US" sz="1200" b="0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elvetica Neue" panose="02000503000000020004" pitchFamily="2" charset="0"/>
                        <a:ea typeface="Helvetica Neue" panose="02000503000000020004" pitchFamily="2" charset="0"/>
                        <a:cs typeface="Helvetica Neue" panose="02000503000000020004" pitchFamily="2" charset="0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(Which Health and Safety practice will you enforce?)</a:t>
                      </a:r>
                    </a:p>
                  </a:txBody>
                  <a:tcPr marL="6102" marR="6102" marT="6102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(Location of Event for Max 10)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(Engagement method? Some face to face, some virtual?</a:t>
                      </a:r>
                    </a:p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Reduced attendance? RSVP?</a:t>
                      </a:r>
                    </a:p>
                  </a:txBody>
                  <a:tcPr marL="6102" marR="6102" marT="6102" marB="0" anchor="ctr"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elvetica Neue" panose="02000503000000020004" pitchFamily="2" charset="0"/>
                          <a:ea typeface="Helvetica Neue" panose="02000503000000020004" pitchFamily="2" charset="0"/>
                          <a:cs typeface="Helvetica Neue" panose="02000503000000020004" pitchFamily="2" charset="0"/>
                        </a:rPr>
                        <a:t>(Online Engagement Method?)</a:t>
                      </a:r>
                    </a:p>
                  </a:txBody>
                  <a:tcPr marL="6102" marR="6102" marT="6102" marB="0" anchor="ctr">
                    <a:solidFill>
                      <a:srgbClr val="FF0000">
                        <a:alpha val="29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447424"/>
                  </a:ext>
                </a:extLst>
              </a:tr>
            </a:tbl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64D382EA-566E-D848-BEAD-BB9915473069}"/>
              </a:ext>
            </a:extLst>
          </p:cNvPr>
          <p:cNvSpPr/>
          <p:nvPr/>
        </p:nvSpPr>
        <p:spPr>
          <a:xfrm>
            <a:off x="3394310" y="1991490"/>
            <a:ext cx="67665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160">
                  <a:solidFill>
                    <a:schemeClr val="accent5">
                      <a:alpha val="8000"/>
                    </a:schemeClr>
                  </a:solidFill>
                  <a:prstDash val="solid"/>
                </a:ln>
                <a:solidFill>
                  <a:srgbClr val="FFFFFF">
                    <a:alpha val="12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79741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043897-532A-1E49-A960-8CA8D10417D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tretch>
            <a:fillRect/>
          </a:stretch>
        </p:blipFill>
        <p:spPr>
          <a:xfrm>
            <a:off x="9008493" y="1715955"/>
            <a:ext cx="3920202" cy="461603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  <p:sp>
        <p:nvSpPr>
          <p:cNvPr id="5" name="Rectangle 4"/>
          <p:cNvSpPr/>
          <p:nvPr/>
        </p:nvSpPr>
        <p:spPr>
          <a:xfrm>
            <a:off x="2138936" y="1553028"/>
            <a:ext cx="392762" cy="4386545"/>
          </a:xfrm>
          <a:prstGeom prst="rect">
            <a:avLst/>
          </a:prstGeom>
          <a:solidFill>
            <a:srgbClr val="B5A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2335317" y="456859"/>
            <a:ext cx="8342663" cy="7815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dirty="0">
                <a:solidFill>
                  <a:srgbClr val="691C33"/>
                </a:solidFill>
                <a:latin typeface="Helvetica Neue Thin" charset="0"/>
                <a:ea typeface="Helvetica Neue Thin" charset="0"/>
                <a:cs typeface="Helvetica Neue Thin" charset="0"/>
              </a:rPr>
              <a:t>Event/Gathering Considerations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C8DF98-A2F1-964A-8E2C-E0FC2EFC877A}"/>
              </a:ext>
            </a:extLst>
          </p:cNvPr>
          <p:cNvSpPr txBox="1"/>
          <p:nvPr/>
        </p:nvSpPr>
        <p:spPr>
          <a:xfrm>
            <a:off x="2641599" y="1391478"/>
            <a:ext cx="7141029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Request space through </a:t>
            </a:r>
            <a:r>
              <a:rPr lang="en-US" sz="2000" dirty="0" smtClean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Trailblazers.</a:t>
            </a: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Clean and Disinfect gathering space before and after usage. </a:t>
            </a:r>
            <a:r>
              <a:rPr lang="en-US" sz="14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(Recommended)</a:t>
            </a: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Events requiring food must be serviced by </a:t>
            </a:r>
            <a:r>
              <a:rPr lang="en-US" sz="2000" dirty="0" smtClean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Aramark.</a:t>
            </a: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Event attendance must be entered for all events on Trailblazers.</a:t>
            </a: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Vendors/contractors/visitors must be cleared before performing work on campus</a:t>
            </a:r>
            <a:r>
              <a:rPr lang="en-US" sz="2000" dirty="0" smtClean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Limit the usage/re-usage of materials by participants during events.</a:t>
            </a:r>
            <a:endParaRPr lang="en-US" sz="20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44630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2372</TotalTime>
  <Words>928</Words>
  <Application>Microsoft Office PowerPoint</Application>
  <PresentationFormat>Widescreen</PresentationFormat>
  <Paragraphs>156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12 pt. Helvetica* 85 Heavy   08472</vt:lpstr>
      <vt:lpstr>Arial</vt:lpstr>
      <vt:lpstr>Calibri</vt:lpstr>
      <vt:lpstr>Helvetica 33 Thin Extended</vt:lpstr>
      <vt:lpstr>Helvetica Neue</vt:lpstr>
      <vt:lpstr>Helvetica Neue Thin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TAMIU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Clamont</dc:creator>
  <cp:lastModifiedBy>Hudson, Nicholas L.</cp:lastModifiedBy>
  <cp:revision>116</cp:revision>
  <dcterms:created xsi:type="dcterms:W3CDTF">2014-03-24T21:03:07Z</dcterms:created>
  <dcterms:modified xsi:type="dcterms:W3CDTF">2020-07-30T12:57:18Z</dcterms:modified>
</cp:coreProperties>
</file>